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5"/>
  </p:notesMasterIdLst>
  <p:sldIdLst>
    <p:sldId id="256" r:id="rId2"/>
    <p:sldId id="336" r:id="rId3"/>
    <p:sldId id="338" r:id="rId4"/>
    <p:sldId id="339" r:id="rId5"/>
    <p:sldId id="340" r:id="rId6"/>
    <p:sldId id="341" r:id="rId7"/>
    <p:sldId id="342" r:id="rId8"/>
    <p:sldId id="343" r:id="rId9"/>
    <p:sldId id="344" r:id="rId10"/>
    <p:sldId id="345" r:id="rId11"/>
    <p:sldId id="346" r:id="rId12"/>
    <p:sldId id="347" r:id="rId13"/>
    <p:sldId id="348" r:id="rId14"/>
    <p:sldId id="349" r:id="rId15"/>
    <p:sldId id="412" r:id="rId16"/>
    <p:sldId id="413" r:id="rId17"/>
    <p:sldId id="350" r:id="rId18"/>
    <p:sldId id="273" r:id="rId19"/>
    <p:sldId id="263" r:id="rId20"/>
    <p:sldId id="264" r:id="rId21"/>
    <p:sldId id="305" r:id="rId22"/>
    <p:sldId id="265" r:id="rId23"/>
    <p:sldId id="266" r:id="rId24"/>
    <p:sldId id="267" r:id="rId25"/>
    <p:sldId id="268" r:id="rId26"/>
    <p:sldId id="269" r:id="rId27"/>
    <p:sldId id="270" r:id="rId28"/>
    <p:sldId id="271" r:id="rId29"/>
    <p:sldId id="272" r:id="rId30"/>
    <p:sldId id="283" r:id="rId31"/>
    <p:sldId id="290" r:id="rId32"/>
    <p:sldId id="314" r:id="rId33"/>
    <p:sldId id="315" r:id="rId34"/>
    <p:sldId id="291" r:id="rId35"/>
    <p:sldId id="292" r:id="rId36"/>
    <p:sldId id="284" r:id="rId37"/>
    <p:sldId id="285" r:id="rId38"/>
    <p:sldId id="286" r:id="rId39"/>
    <p:sldId id="287" r:id="rId40"/>
    <p:sldId id="316" r:id="rId41"/>
    <p:sldId id="293" r:id="rId42"/>
    <p:sldId id="294" r:id="rId43"/>
    <p:sldId id="295" r:id="rId44"/>
    <p:sldId id="296" r:id="rId45"/>
    <p:sldId id="306" r:id="rId46"/>
    <p:sldId id="307" r:id="rId47"/>
    <p:sldId id="308" r:id="rId48"/>
    <p:sldId id="309" r:id="rId49"/>
    <p:sldId id="310" r:id="rId50"/>
    <p:sldId id="311" r:id="rId51"/>
    <p:sldId id="312" r:id="rId52"/>
    <p:sldId id="313" r:id="rId53"/>
    <p:sldId id="297" r:id="rId54"/>
    <p:sldId id="298" r:id="rId55"/>
    <p:sldId id="301" r:id="rId56"/>
    <p:sldId id="299" r:id="rId57"/>
    <p:sldId id="302" r:id="rId58"/>
    <p:sldId id="303" r:id="rId59"/>
    <p:sldId id="304" r:id="rId60"/>
    <p:sldId id="333" r:id="rId61"/>
    <p:sldId id="334" r:id="rId62"/>
    <p:sldId id="335"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260" r:id="rId79"/>
    <p:sldId id="300" r:id="rId80"/>
    <p:sldId id="351" r:id="rId81"/>
    <p:sldId id="352" r:id="rId82"/>
    <p:sldId id="353" r:id="rId83"/>
    <p:sldId id="354" r:id="rId84"/>
    <p:sldId id="355" r:id="rId85"/>
    <p:sldId id="356" r:id="rId86"/>
    <p:sldId id="357" r:id="rId87"/>
    <p:sldId id="358" r:id="rId88"/>
    <p:sldId id="359" r:id="rId89"/>
    <p:sldId id="360" r:id="rId90"/>
    <p:sldId id="361" r:id="rId91"/>
    <p:sldId id="362" r:id="rId92"/>
    <p:sldId id="364" r:id="rId93"/>
    <p:sldId id="365" r:id="rId94"/>
    <p:sldId id="366" r:id="rId95"/>
    <p:sldId id="363" r:id="rId96"/>
    <p:sldId id="367" r:id="rId97"/>
    <p:sldId id="368" r:id="rId98"/>
    <p:sldId id="369" r:id="rId99"/>
    <p:sldId id="370" r:id="rId100"/>
    <p:sldId id="371" r:id="rId101"/>
    <p:sldId id="372" r:id="rId102"/>
    <p:sldId id="317" r:id="rId103"/>
    <p:sldId id="373" r:id="rId104"/>
  </p:sldIdLst>
  <p:sldSz cx="9144000" cy="6858000" type="screen4x3"/>
  <p:notesSz cx="6797675" cy="9926638"/>
  <p:custDataLst>
    <p:tags r:id="rId106"/>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E20"/>
    <a:srgbClr val="F02C3F"/>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5" d="100"/>
          <a:sy n="85" d="100"/>
        </p:scale>
        <p:origin x="155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gs" Target="tags/tag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E3017348-18EE-4BA6-86CD-74F2082CD130}" type="datetimeFigureOut">
              <a:rPr lang="fr-FR" smtClean="0"/>
              <a:t>10/05/2022</a:t>
            </a:fld>
            <a:endParaRPr lang="fr-FR"/>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1267019-EBC8-4999-8D78-44D7AD20C8DC}" type="slidenum">
              <a:rPr lang="fr-FR" smtClean="0"/>
              <a:t>‹N°›</a:t>
            </a:fld>
            <a:endParaRPr lang="fr-FR"/>
          </a:p>
        </p:txBody>
      </p:sp>
    </p:spTree>
    <p:extLst>
      <p:ext uri="{BB962C8B-B14F-4D97-AF65-F5344CB8AC3E}">
        <p14:creationId xmlns:p14="http://schemas.microsoft.com/office/powerpoint/2010/main" val="4138873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1</a:t>
            </a:fld>
            <a:endParaRPr lang="fr-FR"/>
          </a:p>
        </p:txBody>
      </p:sp>
    </p:spTree>
    <p:extLst>
      <p:ext uri="{BB962C8B-B14F-4D97-AF65-F5344CB8AC3E}">
        <p14:creationId xmlns:p14="http://schemas.microsoft.com/office/powerpoint/2010/main" val="1608065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10</a:t>
            </a:fld>
            <a:endParaRPr lang="fr-FR"/>
          </a:p>
        </p:txBody>
      </p:sp>
    </p:spTree>
    <p:extLst>
      <p:ext uri="{BB962C8B-B14F-4D97-AF65-F5344CB8AC3E}">
        <p14:creationId xmlns:p14="http://schemas.microsoft.com/office/powerpoint/2010/main" val="160423510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100</a:t>
            </a:fld>
            <a:endParaRPr lang="fr-FR"/>
          </a:p>
        </p:txBody>
      </p:sp>
    </p:spTree>
    <p:extLst>
      <p:ext uri="{BB962C8B-B14F-4D97-AF65-F5344CB8AC3E}">
        <p14:creationId xmlns:p14="http://schemas.microsoft.com/office/powerpoint/2010/main" val="80029489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101</a:t>
            </a:fld>
            <a:endParaRPr lang="fr-FR"/>
          </a:p>
        </p:txBody>
      </p:sp>
    </p:spTree>
    <p:extLst>
      <p:ext uri="{BB962C8B-B14F-4D97-AF65-F5344CB8AC3E}">
        <p14:creationId xmlns:p14="http://schemas.microsoft.com/office/powerpoint/2010/main" val="171481030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102</a:t>
            </a:fld>
            <a:endParaRPr lang="fr-FR"/>
          </a:p>
        </p:txBody>
      </p:sp>
    </p:spTree>
    <p:extLst>
      <p:ext uri="{BB962C8B-B14F-4D97-AF65-F5344CB8AC3E}">
        <p14:creationId xmlns:p14="http://schemas.microsoft.com/office/powerpoint/2010/main" val="715751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11</a:t>
            </a:fld>
            <a:endParaRPr lang="fr-FR"/>
          </a:p>
        </p:txBody>
      </p:sp>
    </p:spTree>
    <p:extLst>
      <p:ext uri="{BB962C8B-B14F-4D97-AF65-F5344CB8AC3E}">
        <p14:creationId xmlns:p14="http://schemas.microsoft.com/office/powerpoint/2010/main" val="4188149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12</a:t>
            </a:fld>
            <a:endParaRPr lang="fr-FR"/>
          </a:p>
        </p:txBody>
      </p:sp>
    </p:spTree>
    <p:extLst>
      <p:ext uri="{BB962C8B-B14F-4D97-AF65-F5344CB8AC3E}">
        <p14:creationId xmlns:p14="http://schemas.microsoft.com/office/powerpoint/2010/main" val="2141736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13</a:t>
            </a:fld>
            <a:endParaRPr lang="fr-FR"/>
          </a:p>
        </p:txBody>
      </p:sp>
    </p:spTree>
    <p:extLst>
      <p:ext uri="{BB962C8B-B14F-4D97-AF65-F5344CB8AC3E}">
        <p14:creationId xmlns:p14="http://schemas.microsoft.com/office/powerpoint/2010/main" val="3549526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p>
        </p:txBody>
      </p:sp>
      <p:sp>
        <p:nvSpPr>
          <p:cNvPr id="2150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956021A8-95B4-40B8-845C-5EC47DB4B591}" type="slidenum">
              <a:rPr lang="fr-FR"/>
              <a:pPr/>
              <a:t>14</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p>
        </p:txBody>
      </p:sp>
      <p:sp>
        <p:nvSpPr>
          <p:cNvPr id="2150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956021A8-95B4-40B8-845C-5EC47DB4B591}" type="slidenum">
              <a:rPr lang="fr-FR"/>
              <a:pPr/>
              <a:t>15</a:t>
            </a:fld>
            <a:endParaRPr lang="fr-FR"/>
          </a:p>
        </p:txBody>
      </p:sp>
    </p:spTree>
    <p:extLst>
      <p:ext uri="{BB962C8B-B14F-4D97-AF65-F5344CB8AC3E}">
        <p14:creationId xmlns:p14="http://schemas.microsoft.com/office/powerpoint/2010/main" val="4244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p>
        </p:txBody>
      </p:sp>
      <p:sp>
        <p:nvSpPr>
          <p:cNvPr id="2150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956021A8-95B4-40B8-845C-5EC47DB4B591}" type="slidenum">
              <a:rPr lang="fr-FR"/>
              <a:pPr/>
              <a:t>16</a:t>
            </a:fld>
            <a:endParaRPr lang="fr-FR"/>
          </a:p>
        </p:txBody>
      </p:sp>
    </p:spTree>
    <p:extLst>
      <p:ext uri="{BB962C8B-B14F-4D97-AF65-F5344CB8AC3E}">
        <p14:creationId xmlns:p14="http://schemas.microsoft.com/office/powerpoint/2010/main" val="29708002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p>
        </p:txBody>
      </p:sp>
      <p:sp>
        <p:nvSpPr>
          <p:cNvPr id="2150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956021A8-95B4-40B8-845C-5EC47DB4B591}" type="slidenum">
              <a:rPr lang="fr-FR"/>
              <a:pPr/>
              <a:t>17</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18</a:t>
            </a:fld>
            <a:endParaRPr lang="fr-FR"/>
          </a:p>
        </p:txBody>
      </p:sp>
    </p:spTree>
    <p:extLst>
      <p:ext uri="{BB962C8B-B14F-4D97-AF65-F5344CB8AC3E}">
        <p14:creationId xmlns:p14="http://schemas.microsoft.com/office/powerpoint/2010/main" val="2037928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19</a:t>
            </a:fld>
            <a:endParaRPr lang="fr-FR"/>
          </a:p>
        </p:txBody>
      </p:sp>
    </p:spTree>
    <p:extLst>
      <p:ext uri="{BB962C8B-B14F-4D97-AF65-F5344CB8AC3E}">
        <p14:creationId xmlns:p14="http://schemas.microsoft.com/office/powerpoint/2010/main" val="2262319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p>
        </p:txBody>
      </p:sp>
      <p:sp>
        <p:nvSpPr>
          <p:cNvPr id="2150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956021A8-95B4-40B8-845C-5EC47DB4B591}" type="slidenum">
              <a:rPr lang="fr-FR"/>
              <a:pPr/>
              <a:t>2</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20</a:t>
            </a:fld>
            <a:endParaRPr lang="fr-FR"/>
          </a:p>
        </p:txBody>
      </p:sp>
    </p:spTree>
    <p:extLst>
      <p:ext uri="{BB962C8B-B14F-4D97-AF65-F5344CB8AC3E}">
        <p14:creationId xmlns:p14="http://schemas.microsoft.com/office/powerpoint/2010/main" val="38480946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21</a:t>
            </a:fld>
            <a:endParaRPr lang="fr-FR"/>
          </a:p>
        </p:txBody>
      </p:sp>
    </p:spTree>
    <p:extLst>
      <p:ext uri="{BB962C8B-B14F-4D97-AF65-F5344CB8AC3E}">
        <p14:creationId xmlns:p14="http://schemas.microsoft.com/office/powerpoint/2010/main" val="39559123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22</a:t>
            </a:fld>
            <a:endParaRPr lang="fr-FR"/>
          </a:p>
        </p:txBody>
      </p:sp>
    </p:spTree>
    <p:extLst>
      <p:ext uri="{BB962C8B-B14F-4D97-AF65-F5344CB8AC3E}">
        <p14:creationId xmlns:p14="http://schemas.microsoft.com/office/powerpoint/2010/main" val="42929468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23</a:t>
            </a:fld>
            <a:endParaRPr lang="fr-FR"/>
          </a:p>
        </p:txBody>
      </p:sp>
    </p:spTree>
    <p:extLst>
      <p:ext uri="{BB962C8B-B14F-4D97-AF65-F5344CB8AC3E}">
        <p14:creationId xmlns:p14="http://schemas.microsoft.com/office/powerpoint/2010/main" val="40698073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24</a:t>
            </a:fld>
            <a:endParaRPr lang="fr-FR"/>
          </a:p>
        </p:txBody>
      </p:sp>
    </p:spTree>
    <p:extLst>
      <p:ext uri="{BB962C8B-B14F-4D97-AF65-F5344CB8AC3E}">
        <p14:creationId xmlns:p14="http://schemas.microsoft.com/office/powerpoint/2010/main" val="25496321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25</a:t>
            </a:fld>
            <a:endParaRPr lang="fr-FR"/>
          </a:p>
        </p:txBody>
      </p:sp>
    </p:spTree>
    <p:extLst>
      <p:ext uri="{BB962C8B-B14F-4D97-AF65-F5344CB8AC3E}">
        <p14:creationId xmlns:p14="http://schemas.microsoft.com/office/powerpoint/2010/main" val="13083735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26</a:t>
            </a:fld>
            <a:endParaRPr lang="fr-FR"/>
          </a:p>
        </p:txBody>
      </p:sp>
    </p:spTree>
    <p:extLst>
      <p:ext uri="{BB962C8B-B14F-4D97-AF65-F5344CB8AC3E}">
        <p14:creationId xmlns:p14="http://schemas.microsoft.com/office/powerpoint/2010/main" val="34575801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27</a:t>
            </a:fld>
            <a:endParaRPr lang="fr-FR"/>
          </a:p>
        </p:txBody>
      </p:sp>
    </p:spTree>
    <p:extLst>
      <p:ext uri="{BB962C8B-B14F-4D97-AF65-F5344CB8AC3E}">
        <p14:creationId xmlns:p14="http://schemas.microsoft.com/office/powerpoint/2010/main" val="41600791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28</a:t>
            </a:fld>
            <a:endParaRPr lang="fr-FR"/>
          </a:p>
        </p:txBody>
      </p:sp>
    </p:spTree>
    <p:extLst>
      <p:ext uri="{BB962C8B-B14F-4D97-AF65-F5344CB8AC3E}">
        <p14:creationId xmlns:p14="http://schemas.microsoft.com/office/powerpoint/2010/main" val="4243899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29</a:t>
            </a:fld>
            <a:endParaRPr lang="fr-FR"/>
          </a:p>
        </p:txBody>
      </p:sp>
    </p:spTree>
    <p:extLst>
      <p:ext uri="{BB962C8B-B14F-4D97-AF65-F5344CB8AC3E}">
        <p14:creationId xmlns:p14="http://schemas.microsoft.com/office/powerpoint/2010/main" val="2281719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p>
        </p:txBody>
      </p:sp>
      <p:sp>
        <p:nvSpPr>
          <p:cNvPr id="235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3D4C785A-7207-4EEB-9AAD-760CF756D16D}" type="slidenum">
              <a:rPr lang="fr-FR"/>
              <a:pPr/>
              <a:t>3</a:t>
            </a:fld>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30</a:t>
            </a:fld>
            <a:endParaRPr lang="fr-FR"/>
          </a:p>
        </p:txBody>
      </p:sp>
    </p:spTree>
    <p:extLst>
      <p:ext uri="{BB962C8B-B14F-4D97-AF65-F5344CB8AC3E}">
        <p14:creationId xmlns:p14="http://schemas.microsoft.com/office/powerpoint/2010/main" val="34357601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31</a:t>
            </a:fld>
            <a:endParaRPr lang="fr-FR"/>
          </a:p>
        </p:txBody>
      </p:sp>
    </p:spTree>
    <p:extLst>
      <p:ext uri="{BB962C8B-B14F-4D97-AF65-F5344CB8AC3E}">
        <p14:creationId xmlns:p14="http://schemas.microsoft.com/office/powerpoint/2010/main" val="30129738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32</a:t>
            </a:fld>
            <a:endParaRPr lang="fr-FR"/>
          </a:p>
        </p:txBody>
      </p:sp>
    </p:spTree>
    <p:extLst>
      <p:ext uri="{BB962C8B-B14F-4D97-AF65-F5344CB8AC3E}">
        <p14:creationId xmlns:p14="http://schemas.microsoft.com/office/powerpoint/2010/main" val="25909868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33</a:t>
            </a:fld>
            <a:endParaRPr lang="fr-FR"/>
          </a:p>
        </p:txBody>
      </p:sp>
    </p:spTree>
    <p:extLst>
      <p:ext uri="{BB962C8B-B14F-4D97-AF65-F5344CB8AC3E}">
        <p14:creationId xmlns:p14="http://schemas.microsoft.com/office/powerpoint/2010/main" val="30871386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34</a:t>
            </a:fld>
            <a:endParaRPr lang="fr-FR"/>
          </a:p>
        </p:txBody>
      </p:sp>
    </p:spTree>
    <p:extLst>
      <p:ext uri="{BB962C8B-B14F-4D97-AF65-F5344CB8AC3E}">
        <p14:creationId xmlns:p14="http://schemas.microsoft.com/office/powerpoint/2010/main" val="9552781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35</a:t>
            </a:fld>
            <a:endParaRPr lang="fr-FR"/>
          </a:p>
        </p:txBody>
      </p:sp>
    </p:spTree>
    <p:extLst>
      <p:ext uri="{BB962C8B-B14F-4D97-AF65-F5344CB8AC3E}">
        <p14:creationId xmlns:p14="http://schemas.microsoft.com/office/powerpoint/2010/main" val="40778612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36</a:t>
            </a:fld>
            <a:endParaRPr lang="fr-FR"/>
          </a:p>
        </p:txBody>
      </p:sp>
    </p:spTree>
    <p:extLst>
      <p:ext uri="{BB962C8B-B14F-4D97-AF65-F5344CB8AC3E}">
        <p14:creationId xmlns:p14="http://schemas.microsoft.com/office/powerpoint/2010/main" val="10086622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37</a:t>
            </a:fld>
            <a:endParaRPr lang="fr-FR"/>
          </a:p>
        </p:txBody>
      </p:sp>
    </p:spTree>
    <p:extLst>
      <p:ext uri="{BB962C8B-B14F-4D97-AF65-F5344CB8AC3E}">
        <p14:creationId xmlns:p14="http://schemas.microsoft.com/office/powerpoint/2010/main" val="41743352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38</a:t>
            </a:fld>
            <a:endParaRPr lang="fr-FR"/>
          </a:p>
        </p:txBody>
      </p:sp>
    </p:spTree>
    <p:extLst>
      <p:ext uri="{BB962C8B-B14F-4D97-AF65-F5344CB8AC3E}">
        <p14:creationId xmlns:p14="http://schemas.microsoft.com/office/powerpoint/2010/main" val="37324642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39</a:t>
            </a:fld>
            <a:endParaRPr lang="fr-FR"/>
          </a:p>
        </p:txBody>
      </p:sp>
    </p:spTree>
    <p:extLst>
      <p:ext uri="{BB962C8B-B14F-4D97-AF65-F5344CB8AC3E}">
        <p14:creationId xmlns:p14="http://schemas.microsoft.com/office/powerpoint/2010/main" val="1559658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p>
        </p:txBody>
      </p:sp>
      <p:sp>
        <p:nvSpPr>
          <p:cNvPr id="2560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2427F095-4842-4CB2-996C-867F246BD521}" type="slidenum">
              <a:rPr lang="fr-FR"/>
              <a:pPr/>
              <a:t>4</a:t>
            </a:fld>
            <a:endParaRPr lang="fr-F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40</a:t>
            </a:fld>
            <a:endParaRPr lang="fr-FR"/>
          </a:p>
        </p:txBody>
      </p:sp>
    </p:spTree>
    <p:extLst>
      <p:ext uri="{BB962C8B-B14F-4D97-AF65-F5344CB8AC3E}">
        <p14:creationId xmlns:p14="http://schemas.microsoft.com/office/powerpoint/2010/main" val="21744067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41</a:t>
            </a:fld>
            <a:endParaRPr lang="fr-FR"/>
          </a:p>
        </p:txBody>
      </p:sp>
    </p:spTree>
    <p:extLst>
      <p:ext uri="{BB962C8B-B14F-4D97-AF65-F5344CB8AC3E}">
        <p14:creationId xmlns:p14="http://schemas.microsoft.com/office/powerpoint/2010/main" val="4914078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42</a:t>
            </a:fld>
            <a:endParaRPr lang="fr-FR"/>
          </a:p>
        </p:txBody>
      </p:sp>
    </p:spTree>
    <p:extLst>
      <p:ext uri="{BB962C8B-B14F-4D97-AF65-F5344CB8AC3E}">
        <p14:creationId xmlns:p14="http://schemas.microsoft.com/office/powerpoint/2010/main" val="7825645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43</a:t>
            </a:fld>
            <a:endParaRPr lang="fr-FR"/>
          </a:p>
        </p:txBody>
      </p:sp>
    </p:spTree>
    <p:extLst>
      <p:ext uri="{BB962C8B-B14F-4D97-AF65-F5344CB8AC3E}">
        <p14:creationId xmlns:p14="http://schemas.microsoft.com/office/powerpoint/2010/main" val="21919836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44</a:t>
            </a:fld>
            <a:endParaRPr lang="fr-FR"/>
          </a:p>
        </p:txBody>
      </p:sp>
    </p:spTree>
    <p:extLst>
      <p:ext uri="{BB962C8B-B14F-4D97-AF65-F5344CB8AC3E}">
        <p14:creationId xmlns:p14="http://schemas.microsoft.com/office/powerpoint/2010/main" val="42809395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45</a:t>
            </a:fld>
            <a:endParaRPr lang="fr-FR"/>
          </a:p>
        </p:txBody>
      </p:sp>
    </p:spTree>
    <p:extLst>
      <p:ext uri="{BB962C8B-B14F-4D97-AF65-F5344CB8AC3E}">
        <p14:creationId xmlns:p14="http://schemas.microsoft.com/office/powerpoint/2010/main" val="7937923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46</a:t>
            </a:fld>
            <a:endParaRPr lang="fr-FR"/>
          </a:p>
        </p:txBody>
      </p:sp>
    </p:spTree>
    <p:extLst>
      <p:ext uri="{BB962C8B-B14F-4D97-AF65-F5344CB8AC3E}">
        <p14:creationId xmlns:p14="http://schemas.microsoft.com/office/powerpoint/2010/main" val="23577921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47</a:t>
            </a:fld>
            <a:endParaRPr lang="fr-FR"/>
          </a:p>
        </p:txBody>
      </p:sp>
    </p:spTree>
    <p:extLst>
      <p:ext uri="{BB962C8B-B14F-4D97-AF65-F5344CB8AC3E}">
        <p14:creationId xmlns:p14="http://schemas.microsoft.com/office/powerpoint/2010/main" val="27890716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48</a:t>
            </a:fld>
            <a:endParaRPr lang="fr-FR"/>
          </a:p>
        </p:txBody>
      </p:sp>
    </p:spTree>
    <p:extLst>
      <p:ext uri="{BB962C8B-B14F-4D97-AF65-F5344CB8AC3E}">
        <p14:creationId xmlns:p14="http://schemas.microsoft.com/office/powerpoint/2010/main" val="10047127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49</a:t>
            </a:fld>
            <a:endParaRPr lang="fr-FR"/>
          </a:p>
        </p:txBody>
      </p:sp>
    </p:spTree>
    <p:extLst>
      <p:ext uri="{BB962C8B-B14F-4D97-AF65-F5344CB8AC3E}">
        <p14:creationId xmlns:p14="http://schemas.microsoft.com/office/powerpoint/2010/main" val="2655838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p>
        </p:txBody>
      </p:sp>
      <p:sp>
        <p:nvSpPr>
          <p:cNvPr id="2765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4991C005-9A86-4F30-96C2-B98A84EA1435}" type="slidenum">
              <a:rPr lang="fr-FR"/>
              <a:pPr/>
              <a:t>5</a:t>
            </a:fld>
            <a:endParaRPr lang="fr-F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50</a:t>
            </a:fld>
            <a:endParaRPr lang="fr-FR"/>
          </a:p>
        </p:txBody>
      </p:sp>
    </p:spTree>
    <p:extLst>
      <p:ext uri="{BB962C8B-B14F-4D97-AF65-F5344CB8AC3E}">
        <p14:creationId xmlns:p14="http://schemas.microsoft.com/office/powerpoint/2010/main" val="27888496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51</a:t>
            </a:fld>
            <a:endParaRPr lang="fr-FR"/>
          </a:p>
        </p:txBody>
      </p:sp>
    </p:spTree>
    <p:extLst>
      <p:ext uri="{BB962C8B-B14F-4D97-AF65-F5344CB8AC3E}">
        <p14:creationId xmlns:p14="http://schemas.microsoft.com/office/powerpoint/2010/main" val="38864583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52</a:t>
            </a:fld>
            <a:endParaRPr lang="fr-FR"/>
          </a:p>
        </p:txBody>
      </p:sp>
    </p:spTree>
    <p:extLst>
      <p:ext uri="{BB962C8B-B14F-4D97-AF65-F5344CB8AC3E}">
        <p14:creationId xmlns:p14="http://schemas.microsoft.com/office/powerpoint/2010/main" val="42917157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53</a:t>
            </a:fld>
            <a:endParaRPr lang="fr-FR"/>
          </a:p>
        </p:txBody>
      </p:sp>
    </p:spTree>
    <p:extLst>
      <p:ext uri="{BB962C8B-B14F-4D97-AF65-F5344CB8AC3E}">
        <p14:creationId xmlns:p14="http://schemas.microsoft.com/office/powerpoint/2010/main" val="29629947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54</a:t>
            </a:fld>
            <a:endParaRPr lang="fr-FR"/>
          </a:p>
        </p:txBody>
      </p:sp>
    </p:spTree>
    <p:extLst>
      <p:ext uri="{BB962C8B-B14F-4D97-AF65-F5344CB8AC3E}">
        <p14:creationId xmlns:p14="http://schemas.microsoft.com/office/powerpoint/2010/main" val="8495811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55</a:t>
            </a:fld>
            <a:endParaRPr lang="fr-FR"/>
          </a:p>
        </p:txBody>
      </p:sp>
    </p:spTree>
    <p:extLst>
      <p:ext uri="{BB962C8B-B14F-4D97-AF65-F5344CB8AC3E}">
        <p14:creationId xmlns:p14="http://schemas.microsoft.com/office/powerpoint/2010/main" val="25739423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56</a:t>
            </a:fld>
            <a:endParaRPr lang="fr-FR"/>
          </a:p>
        </p:txBody>
      </p:sp>
    </p:spTree>
    <p:extLst>
      <p:ext uri="{BB962C8B-B14F-4D97-AF65-F5344CB8AC3E}">
        <p14:creationId xmlns:p14="http://schemas.microsoft.com/office/powerpoint/2010/main" val="18212332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57</a:t>
            </a:fld>
            <a:endParaRPr lang="fr-FR"/>
          </a:p>
        </p:txBody>
      </p:sp>
    </p:spTree>
    <p:extLst>
      <p:ext uri="{BB962C8B-B14F-4D97-AF65-F5344CB8AC3E}">
        <p14:creationId xmlns:p14="http://schemas.microsoft.com/office/powerpoint/2010/main" val="4693139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58</a:t>
            </a:fld>
            <a:endParaRPr lang="fr-FR"/>
          </a:p>
        </p:txBody>
      </p:sp>
    </p:spTree>
    <p:extLst>
      <p:ext uri="{BB962C8B-B14F-4D97-AF65-F5344CB8AC3E}">
        <p14:creationId xmlns:p14="http://schemas.microsoft.com/office/powerpoint/2010/main" val="21950113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59</a:t>
            </a:fld>
            <a:endParaRPr lang="fr-FR"/>
          </a:p>
        </p:txBody>
      </p:sp>
    </p:spTree>
    <p:extLst>
      <p:ext uri="{BB962C8B-B14F-4D97-AF65-F5344CB8AC3E}">
        <p14:creationId xmlns:p14="http://schemas.microsoft.com/office/powerpoint/2010/main" val="2673773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p>
        </p:txBody>
      </p:sp>
      <p:sp>
        <p:nvSpPr>
          <p:cNvPr id="2970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1EDBFB6B-B5A9-4171-A49B-3F4D9E5CCD54}" type="slidenum">
              <a:rPr lang="fr-FR"/>
              <a:pPr/>
              <a:t>6</a:t>
            </a:fld>
            <a:endParaRPr lang="fr-F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60</a:t>
            </a:fld>
            <a:endParaRPr lang="fr-FR"/>
          </a:p>
        </p:txBody>
      </p:sp>
    </p:spTree>
    <p:extLst>
      <p:ext uri="{BB962C8B-B14F-4D97-AF65-F5344CB8AC3E}">
        <p14:creationId xmlns:p14="http://schemas.microsoft.com/office/powerpoint/2010/main" val="15127605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61</a:t>
            </a:fld>
            <a:endParaRPr lang="fr-FR"/>
          </a:p>
        </p:txBody>
      </p:sp>
    </p:spTree>
    <p:extLst>
      <p:ext uri="{BB962C8B-B14F-4D97-AF65-F5344CB8AC3E}">
        <p14:creationId xmlns:p14="http://schemas.microsoft.com/office/powerpoint/2010/main" val="20346959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62</a:t>
            </a:fld>
            <a:endParaRPr lang="fr-FR"/>
          </a:p>
        </p:txBody>
      </p:sp>
    </p:spTree>
    <p:extLst>
      <p:ext uri="{BB962C8B-B14F-4D97-AF65-F5344CB8AC3E}">
        <p14:creationId xmlns:p14="http://schemas.microsoft.com/office/powerpoint/2010/main" val="37829979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63</a:t>
            </a:fld>
            <a:endParaRPr lang="fr-FR"/>
          </a:p>
        </p:txBody>
      </p:sp>
    </p:spTree>
    <p:extLst>
      <p:ext uri="{BB962C8B-B14F-4D97-AF65-F5344CB8AC3E}">
        <p14:creationId xmlns:p14="http://schemas.microsoft.com/office/powerpoint/2010/main" val="26437231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64</a:t>
            </a:fld>
            <a:endParaRPr lang="fr-FR"/>
          </a:p>
        </p:txBody>
      </p:sp>
    </p:spTree>
    <p:extLst>
      <p:ext uri="{BB962C8B-B14F-4D97-AF65-F5344CB8AC3E}">
        <p14:creationId xmlns:p14="http://schemas.microsoft.com/office/powerpoint/2010/main" val="25924329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65</a:t>
            </a:fld>
            <a:endParaRPr lang="fr-FR"/>
          </a:p>
        </p:txBody>
      </p:sp>
    </p:spTree>
    <p:extLst>
      <p:ext uri="{BB962C8B-B14F-4D97-AF65-F5344CB8AC3E}">
        <p14:creationId xmlns:p14="http://schemas.microsoft.com/office/powerpoint/2010/main" val="29979998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66</a:t>
            </a:fld>
            <a:endParaRPr lang="fr-FR"/>
          </a:p>
        </p:txBody>
      </p:sp>
    </p:spTree>
    <p:extLst>
      <p:ext uri="{BB962C8B-B14F-4D97-AF65-F5344CB8AC3E}">
        <p14:creationId xmlns:p14="http://schemas.microsoft.com/office/powerpoint/2010/main" val="30674895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67</a:t>
            </a:fld>
            <a:endParaRPr lang="fr-FR"/>
          </a:p>
        </p:txBody>
      </p:sp>
    </p:spTree>
    <p:extLst>
      <p:ext uri="{BB962C8B-B14F-4D97-AF65-F5344CB8AC3E}">
        <p14:creationId xmlns:p14="http://schemas.microsoft.com/office/powerpoint/2010/main" val="41259608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68</a:t>
            </a:fld>
            <a:endParaRPr lang="fr-FR"/>
          </a:p>
        </p:txBody>
      </p:sp>
    </p:spTree>
    <p:extLst>
      <p:ext uri="{BB962C8B-B14F-4D97-AF65-F5344CB8AC3E}">
        <p14:creationId xmlns:p14="http://schemas.microsoft.com/office/powerpoint/2010/main" val="92139151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69</a:t>
            </a:fld>
            <a:endParaRPr lang="fr-FR"/>
          </a:p>
        </p:txBody>
      </p:sp>
    </p:spTree>
    <p:extLst>
      <p:ext uri="{BB962C8B-B14F-4D97-AF65-F5344CB8AC3E}">
        <p14:creationId xmlns:p14="http://schemas.microsoft.com/office/powerpoint/2010/main" val="575796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p>
        </p:txBody>
      </p:sp>
      <p:sp>
        <p:nvSpPr>
          <p:cNvPr id="3174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54D738E1-7F9B-4DA4-A7FF-581B3A9DF551}" type="slidenum">
              <a:rPr lang="fr-FR"/>
              <a:pPr/>
              <a:t>7</a:t>
            </a:fld>
            <a:endParaRPr lang="fr-F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70</a:t>
            </a:fld>
            <a:endParaRPr lang="fr-FR"/>
          </a:p>
        </p:txBody>
      </p:sp>
    </p:spTree>
    <p:extLst>
      <p:ext uri="{BB962C8B-B14F-4D97-AF65-F5344CB8AC3E}">
        <p14:creationId xmlns:p14="http://schemas.microsoft.com/office/powerpoint/2010/main" val="105723479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71</a:t>
            </a:fld>
            <a:endParaRPr lang="fr-FR"/>
          </a:p>
        </p:txBody>
      </p:sp>
    </p:spTree>
    <p:extLst>
      <p:ext uri="{BB962C8B-B14F-4D97-AF65-F5344CB8AC3E}">
        <p14:creationId xmlns:p14="http://schemas.microsoft.com/office/powerpoint/2010/main" val="65319239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72</a:t>
            </a:fld>
            <a:endParaRPr lang="fr-FR"/>
          </a:p>
        </p:txBody>
      </p:sp>
    </p:spTree>
    <p:extLst>
      <p:ext uri="{BB962C8B-B14F-4D97-AF65-F5344CB8AC3E}">
        <p14:creationId xmlns:p14="http://schemas.microsoft.com/office/powerpoint/2010/main" val="28217051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73</a:t>
            </a:fld>
            <a:endParaRPr lang="fr-FR"/>
          </a:p>
        </p:txBody>
      </p:sp>
    </p:spTree>
    <p:extLst>
      <p:ext uri="{BB962C8B-B14F-4D97-AF65-F5344CB8AC3E}">
        <p14:creationId xmlns:p14="http://schemas.microsoft.com/office/powerpoint/2010/main" val="41810387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74</a:t>
            </a:fld>
            <a:endParaRPr lang="fr-FR"/>
          </a:p>
        </p:txBody>
      </p:sp>
    </p:spTree>
    <p:extLst>
      <p:ext uri="{BB962C8B-B14F-4D97-AF65-F5344CB8AC3E}">
        <p14:creationId xmlns:p14="http://schemas.microsoft.com/office/powerpoint/2010/main" val="324349044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75</a:t>
            </a:fld>
            <a:endParaRPr lang="fr-FR"/>
          </a:p>
        </p:txBody>
      </p:sp>
    </p:spTree>
    <p:extLst>
      <p:ext uri="{BB962C8B-B14F-4D97-AF65-F5344CB8AC3E}">
        <p14:creationId xmlns:p14="http://schemas.microsoft.com/office/powerpoint/2010/main" val="359612204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76</a:t>
            </a:fld>
            <a:endParaRPr lang="fr-FR"/>
          </a:p>
        </p:txBody>
      </p:sp>
    </p:spTree>
    <p:extLst>
      <p:ext uri="{BB962C8B-B14F-4D97-AF65-F5344CB8AC3E}">
        <p14:creationId xmlns:p14="http://schemas.microsoft.com/office/powerpoint/2010/main" val="171733493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77</a:t>
            </a:fld>
            <a:endParaRPr lang="fr-FR"/>
          </a:p>
        </p:txBody>
      </p:sp>
    </p:spTree>
    <p:extLst>
      <p:ext uri="{BB962C8B-B14F-4D97-AF65-F5344CB8AC3E}">
        <p14:creationId xmlns:p14="http://schemas.microsoft.com/office/powerpoint/2010/main" val="351651511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78</a:t>
            </a:fld>
            <a:endParaRPr lang="fr-FR"/>
          </a:p>
        </p:txBody>
      </p:sp>
    </p:spTree>
    <p:extLst>
      <p:ext uri="{BB962C8B-B14F-4D97-AF65-F5344CB8AC3E}">
        <p14:creationId xmlns:p14="http://schemas.microsoft.com/office/powerpoint/2010/main" val="76802325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79</a:t>
            </a:fld>
            <a:endParaRPr lang="fr-FR"/>
          </a:p>
        </p:txBody>
      </p:sp>
    </p:spTree>
    <p:extLst>
      <p:ext uri="{BB962C8B-B14F-4D97-AF65-F5344CB8AC3E}">
        <p14:creationId xmlns:p14="http://schemas.microsoft.com/office/powerpoint/2010/main" val="159467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8</a:t>
            </a:fld>
            <a:endParaRPr lang="fr-FR"/>
          </a:p>
        </p:txBody>
      </p:sp>
    </p:spTree>
    <p:extLst>
      <p:ext uri="{BB962C8B-B14F-4D97-AF65-F5344CB8AC3E}">
        <p14:creationId xmlns:p14="http://schemas.microsoft.com/office/powerpoint/2010/main" val="421362600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80</a:t>
            </a:fld>
            <a:endParaRPr lang="fr-FR"/>
          </a:p>
        </p:txBody>
      </p:sp>
    </p:spTree>
    <p:extLst>
      <p:ext uri="{BB962C8B-B14F-4D97-AF65-F5344CB8AC3E}">
        <p14:creationId xmlns:p14="http://schemas.microsoft.com/office/powerpoint/2010/main" val="1762669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81</a:t>
            </a:fld>
            <a:endParaRPr lang="fr-FR"/>
          </a:p>
        </p:txBody>
      </p:sp>
    </p:spTree>
    <p:extLst>
      <p:ext uri="{BB962C8B-B14F-4D97-AF65-F5344CB8AC3E}">
        <p14:creationId xmlns:p14="http://schemas.microsoft.com/office/powerpoint/2010/main" val="44901341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82</a:t>
            </a:fld>
            <a:endParaRPr lang="fr-FR"/>
          </a:p>
        </p:txBody>
      </p:sp>
    </p:spTree>
    <p:extLst>
      <p:ext uri="{BB962C8B-B14F-4D97-AF65-F5344CB8AC3E}">
        <p14:creationId xmlns:p14="http://schemas.microsoft.com/office/powerpoint/2010/main" val="12189825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83</a:t>
            </a:fld>
            <a:endParaRPr lang="fr-FR"/>
          </a:p>
        </p:txBody>
      </p:sp>
    </p:spTree>
    <p:extLst>
      <p:ext uri="{BB962C8B-B14F-4D97-AF65-F5344CB8AC3E}">
        <p14:creationId xmlns:p14="http://schemas.microsoft.com/office/powerpoint/2010/main" val="247943573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84</a:t>
            </a:fld>
            <a:endParaRPr lang="fr-FR"/>
          </a:p>
        </p:txBody>
      </p:sp>
    </p:spTree>
    <p:extLst>
      <p:ext uri="{BB962C8B-B14F-4D97-AF65-F5344CB8AC3E}">
        <p14:creationId xmlns:p14="http://schemas.microsoft.com/office/powerpoint/2010/main" val="259691982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85</a:t>
            </a:fld>
            <a:endParaRPr lang="fr-FR"/>
          </a:p>
        </p:txBody>
      </p:sp>
    </p:spTree>
    <p:extLst>
      <p:ext uri="{BB962C8B-B14F-4D97-AF65-F5344CB8AC3E}">
        <p14:creationId xmlns:p14="http://schemas.microsoft.com/office/powerpoint/2010/main" val="298848374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86</a:t>
            </a:fld>
            <a:endParaRPr lang="fr-FR"/>
          </a:p>
        </p:txBody>
      </p:sp>
    </p:spTree>
    <p:extLst>
      <p:ext uri="{BB962C8B-B14F-4D97-AF65-F5344CB8AC3E}">
        <p14:creationId xmlns:p14="http://schemas.microsoft.com/office/powerpoint/2010/main" val="31412785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87</a:t>
            </a:fld>
            <a:endParaRPr lang="fr-FR"/>
          </a:p>
        </p:txBody>
      </p:sp>
    </p:spTree>
    <p:extLst>
      <p:ext uri="{BB962C8B-B14F-4D97-AF65-F5344CB8AC3E}">
        <p14:creationId xmlns:p14="http://schemas.microsoft.com/office/powerpoint/2010/main" val="182673775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88</a:t>
            </a:fld>
            <a:endParaRPr lang="fr-FR"/>
          </a:p>
        </p:txBody>
      </p:sp>
    </p:spTree>
    <p:extLst>
      <p:ext uri="{BB962C8B-B14F-4D97-AF65-F5344CB8AC3E}">
        <p14:creationId xmlns:p14="http://schemas.microsoft.com/office/powerpoint/2010/main" val="353435302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89</a:t>
            </a:fld>
            <a:endParaRPr lang="fr-FR"/>
          </a:p>
        </p:txBody>
      </p:sp>
    </p:spTree>
    <p:extLst>
      <p:ext uri="{BB962C8B-B14F-4D97-AF65-F5344CB8AC3E}">
        <p14:creationId xmlns:p14="http://schemas.microsoft.com/office/powerpoint/2010/main" val="698858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9</a:t>
            </a:fld>
            <a:endParaRPr lang="fr-FR"/>
          </a:p>
        </p:txBody>
      </p:sp>
    </p:spTree>
    <p:extLst>
      <p:ext uri="{BB962C8B-B14F-4D97-AF65-F5344CB8AC3E}">
        <p14:creationId xmlns:p14="http://schemas.microsoft.com/office/powerpoint/2010/main" val="94487736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90</a:t>
            </a:fld>
            <a:endParaRPr lang="fr-FR"/>
          </a:p>
        </p:txBody>
      </p:sp>
    </p:spTree>
    <p:extLst>
      <p:ext uri="{BB962C8B-B14F-4D97-AF65-F5344CB8AC3E}">
        <p14:creationId xmlns:p14="http://schemas.microsoft.com/office/powerpoint/2010/main" val="279188755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91</a:t>
            </a:fld>
            <a:endParaRPr lang="fr-FR"/>
          </a:p>
        </p:txBody>
      </p:sp>
    </p:spTree>
    <p:extLst>
      <p:ext uri="{BB962C8B-B14F-4D97-AF65-F5344CB8AC3E}">
        <p14:creationId xmlns:p14="http://schemas.microsoft.com/office/powerpoint/2010/main" val="213773832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92</a:t>
            </a:fld>
            <a:endParaRPr lang="fr-FR"/>
          </a:p>
        </p:txBody>
      </p:sp>
    </p:spTree>
    <p:extLst>
      <p:ext uri="{BB962C8B-B14F-4D97-AF65-F5344CB8AC3E}">
        <p14:creationId xmlns:p14="http://schemas.microsoft.com/office/powerpoint/2010/main" val="423503187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93</a:t>
            </a:fld>
            <a:endParaRPr lang="fr-FR"/>
          </a:p>
        </p:txBody>
      </p:sp>
    </p:spTree>
    <p:extLst>
      <p:ext uri="{BB962C8B-B14F-4D97-AF65-F5344CB8AC3E}">
        <p14:creationId xmlns:p14="http://schemas.microsoft.com/office/powerpoint/2010/main" val="78143183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94</a:t>
            </a:fld>
            <a:endParaRPr lang="fr-FR"/>
          </a:p>
        </p:txBody>
      </p:sp>
    </p:spTree>
    <p:extLst>
      <p:ext uri="{BB962C8B-B14F-4D97-AF65-F5344CB8AC3E}">
        <p14:creationId xmlns:p14="http://schemas.microsoft.com/office/powerpoint/2010/main" val="252442348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95</a:t>
            </a:fld>
            <a:endParaRPr lang="fr-FR"/>
          </a:p>
        </p:txBody>
      </p:sp>
    </p:spTree>
    <p:extLst>
      <p:ext uri="{BB962C8B-B14F-4D97-AF65-F5344CB8AC3E}">
        <p14:creationId xmlns:p14="http://schemas.microsoft.com/office/powerpoint/2010/main" val="283126629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96</a:t>
            </a:fld>
            <a:endParaRPr lang="fr-FR"/>
          </a:p>
        </p:txBody>
      </p:sp>
    </p:spTree>
    <p:extLst>
      <p:ext uri="{BB962C8B-B14F-4D97-AF65-F5344CB8AC3E}">
        <p14:creationId xmlns:p14="http://schemas.microsoft.com/office/powerpoint/2010/main" val="74066695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97</a:t>
            </a:fld>
            <a:endParaRPr lang="fr-FR"/>
          </a:p>
        </p:txBody>
      </p:sp>
    </p:spTree>
    <p:extLst>
      <p:ext uri="{BB962C8B-B14F-4D97-AF65-F5344CB8AC3E}">
        <p14:creationId xmlns:p14="http://schemas.microsoft.com/office/powerpoint/2010/main" val="90829038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98</a:t>
            </a:fld>
            <a:endParaRPr lang="fr-FR"/>
          </a:p>
        </p:txBody>
      </p:sp>
    </p:spTree>
    <p:extLst>
      <p:ext uri="{BB962C8B-B14F-4D97-AF65-F5344CB8AC3E}">
        <p14:creationId xmlns:p14="http://schemas.microsoft.com/office/powerpoint/2010/main" val="81604331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267019-EBC8-4999-8D78-44D7AD20C8DC}" type="slidenum">
              <a:rPr lang="fr-FR" smtClean="0"/>
              <a:t>99</a:t>
            </a:fld>
            <a:endParaRPr lang="fr-FR"/>
          </a:p>
        </p:txBody>
      </p:sp>
    </p:spTree>
    <p:extLst>
      <p:ext uri="{BB962C8B-B14F-4D97-AF65-F5344CB8AC3E}">
        <p14:creationId xmlns:p14="http://schemas.microsoft.com/office/powerpoint/2010/main" val="1694006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6DF96D72-4289-44EA-9F17-7B1638630147}" type="datetimeFigureOut">
              <a:rPr lang="fr-FR" smtClean="0"/>
              <a:t>10/05/2022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CD48ACD-4525-473A-AFD5-0B8CB20A6264}" type="slidenum">
              <a:rPr lang="fr-FR" smtClean="0"/>
              <a:t>‹N°›</a:t>
            </a:fld>
            <a:endParaRPr lang="fr-FR"/>
          </a:p>
        </p:txBody>
      </p:sp>
    </p:spTree>
    <p:extLst>
      <p:ext uri="{BB962C8B-B14F-4D97-AF65-F5344CB8AC3E}">
        <p14:creationId xmlns:p14="http://schemas.microsoft.com/office/powerpoint/2010/main" val="3230179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DF96D72-4289-44EA-9F17-7B1638630147}" type="datetimeFigureOut">
              <a:rPr lang="fr-FR" smtClean="0"/>
              <a:t>10/05/2022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CD48ACD-4525-473A-AFD5-0B8CB20A6264}" type="slidenum">
              <a:rPr lang="fr-FR" smtClean="0"/>
              <a:t>‹N°›</a:t>
            </a:fld>
            <a:endParaRPr lang="fr-FR"/>
          </a:p>
        </p:txBody>
      </p:sp>
    </p:spTree>
    <p:extLst>
      <p:ext uri="{BB962C8B-B14F-4D97-AF65-F5344CB8AC3E}">
        <p14:creationId xmlns:p14="http://schemas.microsoft.com/office/powerpoint/2010/main" val="415667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DF96D72-4289-44EA-9F17-7B1638630147}" type="datetimeFigureOut">
              <a:rPr lang="fr-FR" smtClean="0"/>
              <a:t>10/05/2022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CD48ACD-4525-473A-AFD5-0B8CB20A6264}" type="slidenum">
              <a:rPr lang="fr-FR" smtClean="0"/>
              <a:t>‹N°›</a:t>
            </a:fld>
            <a:endParaRPr lang="fr-FR"/>
          </a:p>
        </p:txBody>
      </p:sp>
    </p:spTree>
    <p:extLst>
      <p:ext uri="{BB962C8B-B14F-4D97-AF65-F5344CB8AC3E}">
        <p14:creationId xmlns:p14="http://schemas.microsoft.com/office/powerpoint/2010/main" val="3669764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DF96D72-4289-44EA-9F17-7B1638630147}" type="datetimeFigureOut">
              <a:rPr lang="fr-FR" smtClean="0"/>
              <a:t>10/05/2022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CD48ACD-4525-473A-AFD5-0B8CB20A6264}" type="slidenum">
              <a:rPr lang="fr-FR" smtClean="0"/>
              <a:t>‹N°›</a:t>
            </a:fld>
            <a:endParaRPr lang="fr-FR"/>
          </a:p>
        </p:txBody>
      </p:sp>
    </p:spTree>
    <p:extLst>
      <p:ext uri="{BB962C8B-B14F-4D97-AF65-F5344CB8AC3E}">
        <p14:creationId xmlns:p14="http://schemas.microsoft.com/office/powerpoint/2010/main" val="513692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6DF96D72-4289-44EA-9F17-7B1638630147}" type="datetimeFigureOut">
              <a:rPr lang="fr-FR" smtClean="0"/>
              <a:t>10/05/2022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CD48ACD-4525-473A-AFD5-0B8CB20A6264}" type="slidenum">
              <a:rPr lang="fr-FR" smtClean="0"/>
              <a:t>‹N°›</a:t>
            </a:fld>
            <a:endParaRPr lang="fr-FR"/>
          </a:p>
        </p:txBody>
      </p:sp>
    </p:spTree>
    <p:extLst>
      <p:ext uri="{BB962C8B-B14F-4D97-AF65-F5344CB8AC3E}">
        <p14:creationId xmlns:p14="http://schemas.microsoft.com/office/powerpoint/2010/main" val="2745868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6DF96D72-4289-44EA-9F17-7B1638630147}" type="datetimeFigureOut">
              <a:rPr lang="fr-FR" smtClean="0"/>
              <a:t>10/05/2022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CD48ACD-4525-473A-AFD5-0B8CB20A6264}" type="slidenum">
              <a:rPr lang="fr-FR" smtClean="0"/>
              <a:t>‹N°›</a:t>
            </a:fld>
            <a:endParaRPr lang="fr-FR"/>
          </a:p>
        </p:txBody>
      </p:sp>
    </p:spTree>
    <p:extLst>
      <p:ext uri="{BB962C8B-B14F-4D97-AF65-F5344CB8AC3E}">
        <p14:creationId xmlns:p14="http://schemas.microsoft.com/office/powerpoint/2010/main" val="205375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6DF96D72-4289-44EA-9F17-7B1638630147}" type="datetimeFigureOut">
              <a:rPr lang="fr-FR" smtClean="0"/>
              <a:t>10/05/2022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ACD48ACD-4525-473A-AFD5-0B8CB20A6264}" type="slidenum">
              <a:rPr lang="fr-FR" smtClean="0"/>
              <a:t>‹N°›</a:t>
            </a:fld>
            <a:endParaRPr lang="fr-FR"/>
          </a:p>
        </p:txBody>
      </p:sp>
    </p:spTree>
    <p:extLst>
      <p:ext uri="{BB962C8B-B14F-4D97-AF65-F5344CB8AC3E}">
        <p14:creationId xmlns:p14="http://schemas.microsoft.com/office/powerpoint/2010/main" val="184919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6DF96D72-4289-44EA-9F17-7B1638630147}" type="datetimeFigureOut">
              <a:rPr lang="fr-FR" smtClean="0"/>
              <a:t>10/05/2022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ACD48ACD-4525-473A-AFD5-0B8CB20A6264}" type="slidenum">
              <a:rPr lang="fr-FR" smtClean="0"/>
              <a:t>‹N°›</a:t>
            </a:fld>
            <a:endParaRPr lang="fr-FR"/>
          </a:p>
        </p:txBody>
      </p:sp>
    </p:spTree>
    <p:extLst>
      <p:ext uri="{BB962C8B-B14F-4D97-AF65-F5344CB8AC3E}">
        <p14:creationId xmlns:p14="http://schemas.microsoft.com/office/powerpoint/2010/main" val="3514220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DF96D72-4289-44EA-9F17-7B1638630147}" type="datetimeFigureOut">
              <a:rPr lang="fr-FR" smtClean="0"/>
              <a:t>10/05/2022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CD48ACD-4525-473A-AFD5-0B8CB20A6264}" type="slidenum">
              <a:rPr lang="fr-FR" smtClean="0"/>
              <a:t>‹N°›</a:t>
            </a:fld>
            <a:endParaRPr lang="fr-FR"/>
          </a:p>
        </p:txBody>
      </p:sp>
    </p:spTree>
    <p:extLst>
      <p:ext uri="{BB962C8B-B14F-4D97-AF65-F5344CB8AC3E}">
        <p14:creationId xmlns:p14="http://schemas.microsoft.com/office/powerpoint/2010/main" val="1753800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DF96D72-4289-44EA-9F17-7B1638630147}" type="datetimeFigureOut">
              <a:rPr lang="fr-FR" smtClean="0"/>
              <a:t>10/05/2022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CD48ACD-4525-473A-AFD5-0B8CB20A6264}" type="slidenum">
              <a:rPr lang="fr-FR" smtClean="0"/>
              <a:t>‹N°›</a:t>
            </a:fld>
            <a:endParaRPr lang="fr-FR"/>
          </a:p>
        </p:txBody>
      </p:sp>
    </p:spTree>
    <p:extLst>
      <p:ext uri="{BB962C8B-B14F-4D97-AF65-F5344CB8AC3E}">
        <p14:creationId xmlns:p14="http://schemas.microsoft.com/office/powerpoint/2010/main" val="2125261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DF96D72-4289-44EA-9F17-7B1638630147}" type="datetimeFigureOut">
              <a:rPr lang="fr-FR" smtClean="0"/>
              <a:t>10/05/2022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CD48ACD-4525-473A-AFD5-0B8CB20A6264}" type="slidenum">
              <a:rPr lang="fr-FR" smtClean="0"/>
              <a:t>‹N°›</a:t>
            </a:fld>
            <a:endParaRPr lang="fr-FR"/>
          </a:p>
        </p:txBody>
      </p:sp>
    </p:spTree>
    <p:extLst>
      <p:ext uri="{BB962C8B-B14F-4D97-AF65-F5344CB8AC3E}">
        <p14:creationId xmlns:p14="http://schemas.microsoft.com/office/powerpoint/2010/main" val="514271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F96D72-4289-44EA-9F17-7B1638630147}" type="datetimeFigureOut">
              <a:rPr lang="fr-FR" smtClean="0"/>
              <a:t>10/05/2022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D48ACD-4525-473A-AFD5-0B8CB20A6264}" type="slidenum">
              <a:rPr lang="fr-FR" smtClean="0"/>
              <a:t>‹N°›</a:t>
            </a:fld>
            <a:endParaRPr lang="fr-FR"/>
          </a:p>
        </p:txBody>
      </p:sp>
    </p:spTree>
    <p:extLst>
      <p:ext uri="{BB962C8B-B14F-4D97-AF65-F5344CB8AC3E}">
        <p14:creationId xmlns:p14="http://schemas.microsoft.com/office/powerpoint/2010/main" val="42714486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image" Target="../media/image1.png"/><Relationship Id="rId3" Type="http://schemas.openxmlformats.org/officeDocument/2006/relationships/slide" Target="slide53.xml"/><Relationship Id="rId7" Type="http://schemas.openxmlformats.org/officeDocument/2006/relationships/slide" Target="slide18.xml"/><Relationship Id="rId12" Type="http://schemas.openxmlformats.org/officeDocument/2006/relationships/slide" Target="slide79.xml"/><Relationship Id="rId2" Type="http://schemas.openxmlformats.org/officeDocument/2006/relationships/notesSlide" Target="../notesSlides/notesSlide1.xml"/><Relationship Id="rId16" Type="http://schemas.openxmlformats.org/officeDocument/2006/relationships/slide" Target="slide15.xml"/><Relationship Id="rId1" Type="http://schemas.openxmlformats.org/officeDocument/2006/relationships/slideLayout" Target="../slideLayouts/slideLayout1.xml"/><Relationship Id="rId6" Type="http://schemas.openxmlformats.org/officeDocument/2006/relationships/slide" Target="slide30.xml"/><Relationship Id="rId11" Type="http://schemas.openxmlformats.org/officeDocument/2006/relationships/slide" Target="slide17.xml"/><Relationship Id="rId5" Type="http://schemas.openxmlformats.org/officeDocument/2006/relationships/slide" Target="slide41.xml"/><Relationship Id="rId15" Type="http://schemas.openxmlformats.org/officeDocument/2006/relationships/image" Target="../media/image2.jpeg"/><Relationship Id="rId10" Type="http://schemas.openxmlformats.org/officeDocument/2006/relationships/slide" Target="slide14.xml"/><Relationship Id="rId4" Type="http://schemas.openxmlformats.org/officeDocument/2006/relationships/slide" Target="slide20.xml"/><Relationship Id="rId9" Type="http://schemas.openxmlformats.org/officeDocument/2006/relationships/slide" Target="slide2.xml"/><Relationship Id="rId14" Type="http://schemas.openxmlformats.org/officeDocument/2006/relationships/slide" Target="slide103.xml"/></Relationships>
</file>

<file path=ppt/slides/_rels/slide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00.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notesSlide" Target="../notesSlides/notesSlide100.xml"/><Relationship Id="rId1" Type="http://schemas.openxmlformats.org/officeDocument/2006/relationships/slideLayout" Target="../slideLayouts/slideLayout7.xml"/><Relationship Id="rId4" Type="http://schemas.openxmlformats.org/officeDocument/2006/relationships/image" Target="../media/image200.png"/></Relationships>
</file>

<file path=ppt/slides/_rels/slide101.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201.png"/></Relationships>
</file>

<file path=ppt/slides/_rels/slide102.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image" Target="../media/image202.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13.xml"/><Relationship Id="rId18" Type="http://schemas.openxmlformats.org/officeDocument/2006/relationships/image" Target="../media/image10.png"/><Relationship Id="rId3" Type="http://schemas.openxmlformats.org/officeDocument/2006/relationships/slide" Target="slide8.xml"/><Relationship Id="rId21" Type="http://schemas.openxmlformats.org/officeDocument/2006/relationships/slide" Target="slide6.xml"/><Relationship Id="rId7" Type="http://schemas.openxmlformats.org/officeDocument/2006/relationships/slide" Target="slide10.xml"/><Relationship Id="rId12" Type="http://schemas.openxmlformats.org/officeDocument/2006/relationships/image" Target="../media/image7.png"/><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image" Target="../media/image9.png"/><Relationship Id="rId20"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slide" Target="slide12.xml"/><Relationship Id="rId24" Type="http://schemas.openxmlformats.org/officeDocument/2006/relationships/image" Target="../media/image13.png"/><Relationship Id="rId5" Type="http://schemas.openxmlformats.org/officeDocument/2006/relationships/slide" Target="slide9.xml"/><Relationship Id="rId15" Type="http://schemas.openxmlformats.org/officeDocument/2006/relationships/slide" Target="slide3.xml"/><Relationship Id="rId23" Type="http://schemas.openxmlformats.org/officeDocument/2006/relationships/slide" Target="slide7.xml"/><Relationship Id="rId10" Type="http://schemas.openxmlformats.org/officeDocument/2006/relationships/image" Target="../media/image6.png"/><Relationship Id="rId19" Type="http://schemas.openxmlformats.org/officeDocument/2006/relationships/slide" Target="slide5.xml"/><Relationship Id="rId4" Type="http://schemas.openxmlformats.org/officeDocument/2006/relationships/image" Target="../media/image3.png"/><Relationship Id="rId9" Type="http://schemas.openxmlformats.org/officeDocument/2006/relationships/slide" Target="slide11.xml"/><Relationship Id="rId14" Type="http://schemas.openxmlformats.org/officeDocument/2006/relationships/image" Target="../media/image8.png"/><Relationship Id="rId22"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slide" Target="slide27.xml"/><Relationship Id="rId18" Type="http://schemas.openxmlformats.org/officeDocument/2006/relationships/image" Target="../media/image30.png"/><Relationship Id="rId3" Type="http://schemas.openxmlformats.org/officeDocument/2006/relationships/slide" Target="slide22.xml"/><Relationship Id="rId7" Type="http://schemas.openxmlformats.org/officeDocument/2006/relationships/slide" Target="slide24.xml"/><Relationship Id="rId12" Type="http://schemas.openxmlformats.org/officeDocument/2006/relationships/image" Target="../media/image27.png"/><Relationship Id="rId17" Type="http://schemas.openxmlformats.org/officeDocument/2006/relationships/slide" Target="slide29.xml"/><Relationship Id="rId2" Type="http://schemas.openxmlformats.org/officeDocument/2006/relationships/notesSlide" Target="../notesSlides/notesSlide20.xml"/><Relationship Id="rId16" Type="http://schemas.openxmlformats.org/officeDocument/2006/relationships/image" Target="../media/image29.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slide" Target="slide26.xml"/><Relationship Id="rId5" Type="http://schemas.openxmlformats.org/officeDocument/2006/relationships/slide" Target="slide23.xml"/><Relationship Id="rId15" Type="http://schemas.openxmlformats.org/officeDocument/2006/relationships/slide" Target="slide28.xml"/><Relationship Id="rId10" Type="http://schemas.openxmlformats.org/officeDocument/2006/relationships/image" Target="../media/image26.png"/><Relationship Id="rId19" Type="http://schemas.openxmlformats.org/officeDocument/2006/relationships/slide" Target="slide21.xml"/><Relationship Id="rId4" Type="http://schemas.openxmlformats.org/officeDocument/2006/relationships/image" Target="../media/image23.jpeg"/><Relationship Id="rId9" Type="http://schemas.openxmlformats.org/officeDocument/2006/relationships/slide" Target="slide25.xml"/><Relationship Id="rId14"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jpeg"/><Relationship Id="rId10" Type="http://schemas.openxmlformats.org/officeDocument/2006/relationships/slide" Target="slide20.xml"/><Relationship Id="rId4" Type="http://schemas.openxmlformats.org/officeDocument/2006/relationships/image" Target="../media/image33.png"/><Relationship Id="rId9"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99.xml"/><Relationship Id="rId18" Type="http://schemas.openxmlformats.org/officeDocument/2006/relationships/image" Target="../media/image10.png"/><Relationship Id="rId3" Type="http://schemas.openxmlformats.org/officeDocument/2006/relationships/slide" Target="slide93.xml"/><Relationship Id="rId21" Type="http://schemas.openxmlformats.org/officeDocument/2006/relationships/slide" Target="slide6.xml"/><Relationship Id="rId7" Type="http://schemas.openxmlformats.org/officeDocument/2006/relationships/slide" Target="slide94.xml"/><Relationship Id="rId12" Type="http://schemas.openxmlformats.org/officeDocument/2006/relationships/image" Target="../media/image7.png"/><Relationship Id="rId17" Type="http://schemas.openxmlformats.org/officeDocument/2006/relationships/slide" Target="slide101.xml"/><Relationship Id="rId2" Type="http://schemas.openxmlformats.org/officeDocument/2006/relationships/notesSlide" Target="../notesSlides/notesSlide3.xml"/><Relationship Id="rId16" Type="http://schemas.openxmlformats.org/officeDocument/2006/relationships/image" Target="../media/image9.png"/><Relationship Id="rId20"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slide" Target="slide97.xml"/><Relationship Id="rId24" Type="http://schemas.openxmlformats.org/officeDocument/2006/relationships/image" Target="../media/image13.png"/><Relationship Id="rId5" Type="http://schemas.openxmlformats.org/officeDocument/2006/relationships/slide" Target="slide98.xml"/><Relationship Id="rId15" Type="http://schemas.openxmlformats.org/officeDocument/2006/relationships/slide" Target="slide2.xml"/><Relationship Id="rId23" Type="http://schemas.openxmlformats.org/officeDocument/2006/relationships/slide" Target="slide7.xml"/><Relationship Id="rId10" Type="http://schemas.openxmlformats.org/officeDocument/2006/relationships/image" Target="../media/image6.png"/><Relationship Id="rId19" Type="http://schemas.openxmlformats.org/officeDocument/2006/relationships/slide" Target="slide103.xml"/><Relationship Id="rId4" Type="http://schemas.openxmlformats.org/officeDocument/2006/relationships/image" Target="../media/image3.png"/><Relationship Id="rId9" Type="http://schemas.openxmlformats.org/officeDocument/2006/relationships/slide" Target="slide96.xml"/><Relationship Id="rId14" Type="http://schemas.openxmlformats.org/officeDocument/2006/relationships/image" Target="../media/image8.png"/><Relationship Id="rId22"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slide" Target="slide34.xml"/><Relationship Id="rId18" Type="http://schemas.openxmlformats.org/officeDocument/2006/relationships/slide" Target="slide32.xml"/><Relationship Id="rId3" Type="http://schemas.openxmlformats.org/officeDocument/2006/relationships/slide" Target="slide36.xml"/><Relationship Id="rId21" Type="http://schemas.openxmlformats.org/officeDocument/2006/relationships/image" Target="../media/image57.png"/><Relationship Id="rId7" Type="http://schemas.openxmlformats.org/officeDocument/2006/relationships/slide" Target="slide38.xml"/><Relationship Id="rId12" Type="http://schemas.openxmlformats.org/officeDocument/2006/relationships/image" Target="../media/image52.png"/><Relationship Id="rId17" Type="http://schemas.openxmlformats.org/officeDocument/2006/relationships/image" Target="../media/image55.png"/><Relationship Id="rId2" Type="http://schemas.openxmlformats.org/officeDocument/2006/relationships/notesSlide" Target="../notesSlides/notesSlide30.xml"/><Relationship Id="rId16" Type="http://schemas.openxmlformats.org/officeDocument/2006/relationships/image" Target="../media/image54.png"/><Relationship Id="rId20" Type="http://schemas.openxmlformats.org/officeDocument/2006/relationships/slide" Target="slide33.xml"/><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slide" Target="slide31.xml"/><Relationship Id="rId5" Type="http://schemas.openxmlformats.org/officeDocument/2006/relationships/slide" Target="slide37.xml"/><Relationship Id="rId15" Type="http://schemas.openxmlformats.org/officeDocument/2006/relationships/slide" Target="slide35.xml"/><Relationship Id="rId23" Type="http://schemas.openxmlformats.org/officeDocument/2006/relationships/image" Target="../media/image58.png"/><Relationship Id="rId10" Type="http://schemas.openxmlformats.org/officeDocument/2006/relationships/image" Target="../media/image51.png"/><Relationship Id="rId19" Type="http://schemas.openxmlformats.org/officeDocument/2006/relationships/image" Target="../media/image56.png"/><Relationship Id="rId4" Type="http://schemas.openxmlformats.org/officeDocument/2006/relationships/image" Target="../media/image48.png"/><Relationship Id="rId9" Type="http://schemas.openxmlformats.org/officeDocument/2006/relationships/slide" Target="slide39.xml"/><Relationship Id="rId14" Type="http://schemas.openxmlformats.org/officeDocument/2006/relationships/image" Target="../media/image53.png"/><Relationship Id="rId22" Type="http://schemas.openxmlformats.org/officeDocument/2006/relationships/slide" Target="slide40.xml"/></Relationships>
</file>

<file path=ppt/slides/_rels/slide31.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8" Type="http://schemas.openxmlformats.org/officeDocument/2006/relationships/slide" Target="slide94.xml"/><Relationship Id="rId13" Type="http://schemas.openxmlformats.org/officeDocument/2006/relationships/image" Target="../media/image7.png"/><Relationship Id="rId18" Type="http://schemas.openxmlformats.org/officeDocument/2006/relationships/slide" Target="slide100.xml"/><Relationship Id="rId3" Type="http://schemas.openxmlformats.org/officeDocument/2006/relationships/slide" Target="slide2.xml"/><Relationship Id="rId21" Type="http://schemas.openxmlformats.org/officeDocument/2006/relationships/image" Target="../media/image11.png"/><Relationship Id="rId7" Type="http://schemas.openxmlformats.org/officeDocument/2006/relationships/image" Target="../media/image4.png"/><Relationship Id="rId12" Type="http://schemas.openxmlformats.org/officeDocument/2006/relationships/slide" Target="slide97.xml"/><Relationship Id="rId17" Type="http://schemas.openxmlformats.org/officeDocument/2006/relationships/image" Target="../media/image10.png"/><Relationship Id="rId25" Type="http://schemas.openxmlformats.org/officeDocument/2006/relationships/image" Target="../media/image13.png"/><Relationship Id="rId2" Type="http://schemas.openxmlformats.org/officeDocument/2006/relationships/notesSlide" Target="../notesSlides/notesSlide4.xml"/><Relationship Id="rId16" Type="http://schemas.openxmlformats.org/officeDocument/2006/relationships/slide" Target="slide25.xml"/><Relationship Id="rId20" Type="http://schemas.openxmlformats.org/officeDocument/2006/relationships/slide" Target="slide103.xml"/><Relationship Id="rId1" Type="http://schemas.openxmlformats.org/officeDocument/2006/relationships/slideLayout" Target="../slideLayouts/slideLayout7.xml"/><Relationship Id="rId6" Type="http://schemas.openxmlformats.org/officeDocument/2006/relationships/slide" Target="slide98.xml"/><Relationship Id="rId11" Type="http://schemas.openxmlformats.org/officeDocument/2006/relationships/image" Target="../media/image6.png"/><Relationship Id="rId24" Type="http://schemas.openxmlformats.org/officeDocument/2006/relationships/slide" Target="slide7.xml"/><Relationship Id="rId5" Type="http://schemas.openxmlformats.org/officeDocument/2006/relationships/image" Target="../media/image3.png"/><Relationship Id="rId15" Type="http://schemas.openxmlformats.org/officeDocument/2006/relationships/image" Target="../media/image8.png"/><Relationship Id="rId23" Type="http://schemas.openxmlformats.org/officeDocument/2006/relationships/image" Target="../media/image12.png"/><Relationship Id="rId10" Type="http://schemas.openxmlformats.org/officeDocument/2006/relationships/slide" Target="slide96.xml"/><Relationship Id="rId19" Type="http://schemas.openxmlformats.org/officeDocument/2006/relationships/image" Target="../media/image9.png"/><Relationship Id="rId4" Type="http://schemas.openxmlformats.org/officeDocument/2006/relationships/slide" Target="slide93.xml"/><Relationship Id="rId9" Type="http://schemas.openxmlformats.org/officeDocument/2006/relationships/image" Target="../media/image5.png"/><Relationship Id="rId14" Type="http://schemas.openxmlformats.org/officeDocument/2006/relationships/slide" Target="slide99.xml"/><Relationship Id="rId22" Type="http://schemas.openxmlformats.org/officeDocument/2006/relationships/slide" Target="slide6.xml"/></Relationships>
</file>

<file path=ppt/slides/_rels/slide40.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58.png"/><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slide" Target="slide47.xml"/><Relationship Id="rId18" Type="http://schemas.openxmlformats.org/officeDocument/2006/relationships/image" Target="../media/image79.png"/><Relationship Id="rId3" Type="http://schemas.openxmlformats.org/officeDocument/2006/relationships/slide" Target="slide42.xml"/><Relationship Id="rId21" Type="http://schemas.openxmlformats.org/officeDocument/2006/relationships/slide" Target="slide51.xml"/><Relationship Id="rId7" Type="http://schemas.openxmlformats.org/officeDocument/2006/relationships/slide" Target="slide44.xml"/><Relationship Id="rId12" Type="http://schemas.openxmlformats.org/officeDocument/2006/relationships/image" Target="../media/image76.png"/><Relationship Id="rId17" Type="http://schemas.openxmlformats.org/officeDocument/2006/relationships/slide" Target="slide49.xml"/><Relationship Id="rId2" Type="http://schemas.openxmlformats.org/officeDocument/2006/relationships/notesSlide" Target="../notesSlides/notesSlide41.xml"/><Relationship Id="rId16" Type="http://schemas.openxmlformats.org/officeDocument/2006/relationships/image" Target="../media/image78.png"/><Relationship Id="rId20"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slide" Target="slide46.xml"/><Relationship Id="rId24" Type="http://schemas.openxmlformats.org/officeDocument/2006/relationships/image" Target="../media/image82.png"/><Relationship Id="rId5" Type="http://schemas.openxmlformats.org/officeDocument/2006/relationships/slide" Target="slide43.xml"/><Relationship Id="rId15" Type="http://schemas.openxmlformats.org/officeDocument/2006/relationships/slide" Target="slide48.xml"/><Relationship Id="rId23" Type="http://schemas.openxmlformats.org/officeDocument/2006/relationships/slide" Target="slide52.xml"/><Relationship Id="rId10" Type="http://schemas.openxmlformats.org/officeDocument/2006/relationships/image" Target="../media/image75.png"/><Relationship Id="rId19" Type="http://schemas.openxmlformats.org/officeDocument/2006/relationships/slide" Target="slide50.xml"/><Relationship Id="rId4" Type="http://schemas.openxmlformats.org/officeDocument/2006/relationships/image" Target="../media/image72.png"/><Relationship Id="rId9" Type="http://schemas.openxmlformats.org/officeDocument/2006/relationships/slide" Target="slide45.xml"/><Relationship Id="rId14" Type="http://schemas.openxmlformats.org/officeDocument/2006/relationships/image" Target="../media/image77.png"/><Relationship Id="rId22" Type="http://schemas.openxmlformats.org/officeDocument/2006/relationships/image" Target="../media/image81.png"/></Relationships>
</file>

<file path=ppt/slides/_rels/slide42.xml.rels><?xml version="1.0" encoding="UTF-8" standalone="yes"?>
<Relationships xmlns="http://schemas.openxmlformats.org/package/2006/relationships"><Relationship Id="rId3" Type="http://schemas.openxmlformats.org/officeDocument/2006/relationships/slide" Target="slide41.xml"/><Relationship Id="rId7" Type="http://schemas.microsoft.com/office/2007/relationships/hdphoto" Target="../media/hdphoto1.wdp"/><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3.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4.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slide" Target="slide41.xml"/><Relationship Id="rId7" Type="http://schemas.openxmlformats.org/officeDocument/2006/relationships/image" Target="../media/image92.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9.png"/></Relationships>
</file>

<file path=ppt/slides/_rels/slide45.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46.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47.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48.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49.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8" Type="http://schemas.openxmlformats.org/officeDocument/2006/relationships/slide" Target="slide94.xml"/><Relationship Id="rId13" Type="http://schemas.openxmlformats.org/officeDocument/2006/relationships/image" Target="../media/image7.png"/><Relationship Id="rId18" Type="http://schemas.openxmlformats.org/officeDocument/2006/relationships/slide" Target="slide100.xml"/><Relationship Id="rId3" Type="http://schemas.openxmlformats.org/officeDocument/2006/relationships/slide" Target="slide2.xml"/><Relationship Id="rId21" Type="http://schemas.openxmlformats.org/officeDocument/2006/relationships/image" Target="../media/image10.png"/><Relationship Id="rId7" Type="http://schemas.openxmlformats.org/officeDocument/2006/relationships/image" Target="../media/image4.png"/><Relationship Id="rId12" Type="http://schemas.openxmlformats.org/officeDocument/2006/relationships/slide" Target="slide97.xml"/><Relationship Id="rId17" Type="http://schemas.openxmlformats.org/officeDocument/2006/relationships/image" Target="../media/image11.png"/><Relationship Id="rId25" Type="http://schemas.openxmlformats.org/officeDocument/2006/relationships/image" Target="../media/image13.png"/><Relationship Id="rId2" Type="http://schemas.openxmlformats.org/officeDocument/2006/relationships/notesSlide" Target="../notesSlides/notesSlide5.xml"/><Relationship Id="rId16" Type="http://schemas.openxmlformats.org/officeDocument/2006/relationships/slide" Target="slide25.xml"/><Relationship Id="rId20" Type="http://schemas.openxmlformats.org/officeDocument/2006/relationships/slide" Target="slide101.xml"/><Relationship Id="rId1" Type="http://schemas.openxmlformats.org/officeDocument/2006/relationships/slideLayout" Target="../slideLayouts/slideLayout7.xml"/><Relationship Id="rId6" Type="http://schemas.openxmlformats.org/officeDocument/2006/relationships/slide" Target="slide98.xml"/><Relationship Id="rId11" Type="http://schemas.openxmlformats.org/officeDocument/2006/relationships/image" Target="../media/image6.png"/><Relationship Id="rId24" Type="http://schemas.openxmlformats.org/officeDocument/2006/relationships/slide" Target="slide7.xml"/><Relationship Id="rId5" Type="http://schemas.openxmlformats.org/officeDocument/2006/relationships/image" Target="../media/image3.png"/><Relationship Id="rId15" Type="http://schemas.openxmlformats.org/officeDocument/2006/relationships/image" Target="../media/image8.png"/><Relationship Id="rId23" Type="http://schemas.openxmlformats.org/officeDocument/2006/relationships/image" Target="../media/image12.png"/><Relationship Id="rId10" Type="http://schemas.openxmlformats.org/officeDocument/2006/relationships/slide" Target="slide96.xml"/><Relationship Id="rId19" Type="http://schemas.openxmlformats.org/officeDocument/2006/relationships/image" Target="../media/image9.png"/><Relationship Id="rId4" Type="http://schemas.openxmlformats.org/officeDocument/2006/relationships/slide" Target="slide93.xml"/><Relationship Id="rId9" Type="http://schemas.openxmlformats.org/officeDocument/2006/relationships/image" Target="../media/image5.png"/><Relationship Id="rId14" Type="http://schemas.openxmlformats.org/officeDocument/2006/relationships/slide" Target="slide99.xml"/><Relationship Id="rId22" Type="http://schemas.openxmlformats.org/officeDocument/2006/relationships/slide" Target="slide6.xml"/></Relationships>
</file>

<file path=ppt/slides/_rels/slide50.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51.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52.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53.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slide" Target="slide59.xml"/><Relationship Id="rId18" Type="http://schemas.openxmlformats.org/officeDocument/2006/relationships/image" Target="../media/image109.jpeg"/><Relationship Id="rId26" Type="http://schemas.openxmlformats.org/officeDocument/2006/relationships/image" Target="../media/image113.png"/><Relationship Id="rId3" Type="http://schemas.openxmlformats.org/officeDocument/2006/relationships/slide" Target="slide54.xml"/><Relationship Id="rId21" Type="http://schemas.openxmlformats.org/officeDocument/2006/relationships/slide" Target="slide60.xml"/><Relationship Id="rId7" Type="http://schemas.openxmlformats.org/officeDocument/2006/relationships/slide" Target="slide55.xml"/><Relationship Id="rId12" Type="http://schemas.openxmlformats.org/officeDocument/2006/relationships/image" Target="../media/image106.png"/><Relationship Id="rId17" Type="http://schemas.openxmlformats.org/officeDocument/2006/relationships/slide" Target="slide68.xml"/><Relationship Id="rId25" Type="http://schemas.openxmlformats.org/officeDocument/2006/relationships/slide" Target="slide62.xml"/><Relationship Id="rId2" Type="http://schemas.openxmlformats.org/officeDocument/2006/relationships/notesSlide" Target="../notesSlides/notesSlide53.xml"/><Relationship Id="rId16" Type="http://schemas.openxmlformats.org/officeDocument/2006/relationships/image" Target="../media/image108.jpeg"/><Relationship Id="rId20" Type="http://schemas.openxmlformats.org/officeDocument/2006/relationships/image" Target="../media/image110.jpeg"/><Relationship Id="rId1" Type="http://schemas.openxmlformats.org/officeDocument/2006/relationships/slideLayout" Target="../slideLayouts/slideLayout7.xml"/><Relationship Id="rId6" Type="http://schemas.openxmlformats.org/officeDocument/2006/relationships/image" Target="../media/image103.png"/><Relationship Id="rId11" Type="http://schemas.openxmlformats.org/officeDocument/2006/relationships/slide" Target="slide58.xml"/><Relationship Id="rId24" Type="http://schemas.openxmlformats.org/officeDocument/2006/relationships/image" Target="../media/image112.png"/><Relationship Id="rId5" Type="http://schemas.openxmlformats.org/officeDocument/2006/relationships/slide" Target="slide56.xml"/><Relationship Id="rId15" Type="http://schemas.openxmlformats.org/officeDocument/2006/relationships/slide" Target="slide63.xml"/><Relationship Id="rId23" Type="http://schemas.openxmlformats.org/officeDocument/2006/relationships/slide" Target="slide61.xml"/><Relationship Id="rId28" Type="http://schemas.openxmlformats.org/officeDocument/2006/relationships/image" Target="../media/image114.png"/><Relationship Id="rId10" Type="http://schemas.openxmlformats.org/officeDocument/2006/relationships/image" Target="../media/image105.png"/><Relationship Id="rId19" Type="http://schemas.openxmlformats.org/officeDocument/2006/relationships/slide" Target="slide73.xml"/><Relationship Id="rId4" Type="http://schemas.openxmlformats.org/officeDocument/2006/relationships/image" Target="../media/image102.png"/><Relationship Id="rId9" Type="http://schemas.openxmlformats.org/officeDocument/2006/relationships/slide" Target="slide57.xml"/><Relationship Id="rId14" Type="http://schemas.openxmlformats.org/officeDocument/2006/relationships/image" Target="../media/image107.png"/><Relationship Id="rId22" Type="http://schemas.openxmlformats.org/officeDocument/2006/relationships/image" Target="../media/image111.png"/><Relationship Id="rId27" Type="http://schemas.openxmlformats.org/officeDocument/2006/relationships/slide" Target="slide78.xml"/></Relationships>
</file>

<file path=ppt/slides/_rels/slide54.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116.png"/><Relationship Id="rId4" Type="http://schemas.openxmlformats.org/officeDocument/2006/relationships/image" Target="../media/image115.png"/></Relationships>
</file>

<file path=ppt/slides/_rels/slide55.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56.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57.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58.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59.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6.xml.rels><?xml version="1.0" encoding="UTF-8" standalone="yes"?>
<Relationships xmlns="http://schemas.openxmlformats.org/package/2006/relationships"><Relationship Id="rId8" Type="http://schemas.openxmlformats.org/officeDocument/2006/relationships/slide" Target="slide94.xml"/><Relationship Id="rId13" Type="http://schemas.openxmlformats.org/officeDocument/2006/relationships/image" Target="../media/image7.png"/><Relationship Id="rId18" Type="http://schemas.openxmlformats.org/officeDocument/2006/relationships/slide" Target="slide100.xml"/><Relationship Id="rId3" Type="http://schemas.openxmlformats.org/officeDocument/2006/relationships/slide" Target="slide2.xml"/><Relationship Id="rId21" Type="http://schemas.openxmlformats.org/officeDocument/2006/relationships/image" Target="../media/image10.png"/><Relationship Id="rId7" Type="http://schemas.openxmlformats.org/officeDocument/2006/relationships/image" Target="../media/image4.png"/><Relationship Id="rId12" Type="http://schemas.openxmlformats.org/officeDocument/2006/relationships/slide" Target="slide97.xml"/><Relationship Id="rId17" Type="http://schemas.openxmlformats.org/officeDocument/2006/relationships/image" Target="../media/image12.png"/><Relationship Id="rId25" Type="http://schemas.openxmlformats.org/officeDocument/2006/relationships/image" Target="../media/image13.png"/><Relationship Id="rId2" Type="http://schemas.openxmlformats.org/officeDocument/2006/relationships/notesSlide" Target="../notesSlides/notesSlide6.xml"/><Relationship Id="rId16" Type="http://schemas.openxmlformats.org/officeDocument/2006/relationships/slide" Target="slide25.xml"/><Relationship Id="rId20" Type="http://schemas.openxmlformats.org/officeDocument/2006/relationships/slide" Target="slide101.xml"/><Relationship Id="rId1" Type="http://schemas.openxmlformats.org/officeDocument/2006/relationships/slideLayout" Target="../slideLayouts/slideLayout7.xml"/><Relationship Id="rId6" Type="http://schemas.openxmlformats.org/officeDocument/2006/relationships/slide" Target="slide98.xml"/><Relationship Id="rId11" Type="http://schemas.openxmlformats.org/officeDocument/2006/relationships/image" Target="../media/image6.png"/><Relationship Id="rId24" Type="http://schemas.openxmlformats.org/officeDocument/2006/relationships/slide" Target="slide7.xml"/><Relationship Id="rId5" Type="http://schemas.openxmlformats.org/officeDocument/2006/relationships/image" Target="../media/image3.png"/><Relationship Id="rId15" Type="http://schemas.openxmlformats.org/officeDocument/2006/relationships/image" Target="../media/image8.png"/><Relationship Id="rId23" Type="http://schemas.openxmlformats.org/officeDocument/2006/relationships/image" Target="../media/image11.png"/><Relationship Id="rId10" Type="http://schemas.openxmlformats.org/officeDocument/2006/relationships/slide" Target="slide96.xml"/><Relationship Id="rId19" Type="http://schemas.openxmlformats.org/officeDocument/2006/relationships/image" Target="../media/image9.png"/><Relationship Id="rId4" Type="http://schemas.openxmlformats.org/officeDocument/2006/relationships/slide" Target="slide93.xml"/><Relationship Id="rId9" Type="http://schemas.openxmlformats.org/officeDocument/2006/relationships/image" Target="../media/image5.png"/><Relationship Id="rId14" Type="http://schemas.openxmlformats.org/officeDocument/2006/relationships/slide" Target="slide99.xml"/><Relationship Id="rId22" Type="http://schemas.openxmlformats.org/officeDocument/2006/relationships/slide" Target="slide103.xml"/></Relationships>
</file>

<file path=ppt/slides/_rels/slide60.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61.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62.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63.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slide" Target="slide53.xml"/><Relationship Id="rId7" Type="http://schemas.openxmlformats.org/officeDocument/2006/relationships/slide" Target="slide65.xml"/><Relationship Id="rId12" Type="http://schemas.openxmlformats.org/officeDocument/2006/relationships/image" Target="../media/image129.pn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126.png"/><Relationship Id="rId11" Type="http://schemas.openxmlformats.org/officeDocument/2006/relationships/slide" Target="slide66.xml"/><Relationship Id="rId5" Type="http://schemas.openxmlformats.org/officeDocument/2006/relationships/slide" Target="slide64.xml"/><Relationship Id="rId10" Type="http://schemas.openxmlformats.org/officeDocument/2006/relationships/image" Target="../media/image128.png"/><Relationship Id="rId4" Type="http://schemas.openxmlformats.org/officeDocument/2006/relationships/image" Target="../media/image125.jpeg"/><Relationship Id="rId9" Type="http://schemas.openxmlformats.org/officeDocument/2006/relationships/slide" Target="slide67.xml"/></Relationships>
</file>

<file path=ppt/slides/_rels/slide64.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65.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66.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132.png"/></Relationships>
</file>

<file path=ppt/slides/_rels/slide67.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133.png"/></Relationships>
</file>

<file path=ppt/slides/_rels/slide68.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slide" Target="slide53.xml"/><Relationship Id="rId7" Type="http://schemas.openxmlformats.org/officeDocument/2006/relationships/slide" Target="slide70.xml"/><Relationship Id="rId12" Type="http://schemas.openxmlformats.org/officeDocument/2006/relationships/image" Target="../media/image138.pn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135.png"/><Relationship Id="rId11" Type="http://schemas.openxmlformats.org/officeDocument/2006/relationships/slide" Target="slide72.xml"/><Relationship Id="rId5" Type="http://schemas.openxmlformats.org/officeDocument/2006/relationships/slide" Target="slide69.xml"/><Relationship Id="rId10" Type="http://schemas.openxmlformats.org/officeDocument/2006/relationships/image" Target="../media/image137.png"/><Relationship Id="rId4" Type="http://schemas.openxmlformats.org/officeDocument/2006/relationships/image" Target="../media/image134.jpeg"/><Relationship Id="rId9" Type="http://schemas.openxmlformats.org/officeDocument/2006/relationships/slide" Target="slide71.xml"/></Relationships>
</file>

<file path=ppt/slides/_rels/slide69.xml.rels><?xml version="1.0" encoding="UTF-8" standalone="yes"?>
<Relationships xmlns="http://schemas.openxmlformats.org/package/2006/relationships"><Relationship Id="rId3" Type="http://schemas.openxmlformats.org/officeDocument/2006/relationships/slide" Target="slide68.xml"/><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139.png"/></Relationships>
</file>

<file path=ppt/slides/_rels/slide7.xml.rels><?xml version="1.0" encoding="UTF-8" standalone="yes"?>
<Relationships xmlns="http://schemas.openxmlformats.org/package/2006/relationships"><Relationship Id="rId8" Type="http://schemas.openxmlformats.org/officeDocument/2006/relationships/slide" Target="slide94.xml"/><Relationship Id="rId13" Type="http://schemas.openxmlformats.org/officeDocument/2006/relationships/image" Target="../media/image7.png"/><Relationship Id="rId18" Type="http://schemas.openxmlformats.org/officeDocument/2006/relationships/slide" Target="slide100.xml"/><Relationship Id="rId3" Type="http://schemas.openxmlformats.org/officeDocument/2006/relationships/slide" Target="slide2.xml"/><Relationship Id="rId21" Type="http://schemas.openxmlformats.org/officeDocument/2006/relationships/image" Target="../media/image10.png"/><Relationship Id="rId7" Type="http://schemas.openxmlformats.org/officeDocument/2006/relationships/image" Target="../media/image4.png"/><Relationship Id="rId12" Type="http://schemas.openxmlformats.org/officeDocument/2006/relationships/slide" Target="slide97.xml"/><Relationship Id="rId17" Type="http://schemas.openxmlformats.org/officeDocument/2006/relationships/image" Target="../media/image13.png"/><Relationship Id="rId25" Type="http://schemas.openxmlformats.org/officeDocument/2006/relationships/image" Target="../media/image12.png"/><Relationship Id="rId2" Type="http://schemas.openxmlformats.org/officeDocument/2006/relationships/notesSlide" Target="../notesSlides/notesSlide7.xml"/><Relationship Id="rId16" Type="http://schemas.openxmlformats.org/officeDocument/2006/relationships/slide" Target="slide25.xml"/><Relationship Id="rId20" Type="http://schemas.openxmlformats.org/officeDocument/2006/relationships/slide" Target="slide101.xml"/><Relationship Id="rId1" Type="http://schemas.openxmlformats.org/officeDocument/2006/relationships/slideLayout" Target="../slideLayouts/slideLayout7.xml"/><Relationship Id="rId6" Type="http://schemas.openxmlformats.org/officeDocument/2006/relationships/slide" Target="slide98.xml"/><Relationship Id="rId11" Type="http://schemas.openxmlformats.org/officeDocument/2006/relationships/image" Target="../media/image6.png"/><Relationship Id="rId24" Type="http://schemas.openxmlformats.org/officeDocument/2006/relationships/slide" Target="slide6.xml"/><Relationship Id="rId5" Type="http://schemas.openxmlformats.org/officeDocument/2006/relationships/image" Target="../media/image3.png"/><Relationship Id="rId15" Type="http://schemas.openxmlformats.org/officeDocument/2006/relationships/image" Target="../media/image8.png"/><Relationship Id="rId23" Type="http://schemas.openxmlformats.org/officeDocument/2006/relationships/image" Target="../media/image11.png"/><Relationship Id="rId10" Type="http://schemas.openxmlformats.org/officeDocument/2006/relationships/slide" Target="slide96.xml"/><Relationship Id="rId19" Type="http://schemas.openxmlformats.org/officeDocument/2006/relationships/image" Target="../media/image9.png"/><Relationship Id="rId4" Type="http://schemas.openxmlformats.org/officeDocument/2006/relationships/slide" Target="slide93.xml"/><Relationship Id="rId9" Type="http://schemas.openxmlformats.org/officeDocument/2006/relationships/image" Target="../media/image5.png"/><Relationship Id="rId14" Type="http://schemas.openxmlformats.org/officeDocument/2006/relationships/slide" Target="slide99.xml"/><Relationship Id="rId22" Type="http://schemas.openxmlformats.org/officeDocument/2006/relationships/slide" Target="slide103.xml"/></Relationships>
</file>

<file path=ppt/slides/_rels/slide70.xml.rels><?xml version="1.0" encoding="UTF-8" standalone="yes"?>
<Relationships xmlns="http://schemas.openxmlformats.org/package/2006/relationships"><Relationship Id="rId3" Type="http://schemas.openxmlformats.org/officeDocument/2006/relationships/slide" Target="slide68.xml"/><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140.png"/></Relationships>
</file>

<file path=ppt/slides/_rels/slide71.xml.rels><?xml version="1.0" encoding="UTF-8" standalone="yes"?>
<Relationships xmlns="http://schemas.openxmlformats.org/package/2006/relationships"><Relationship Id="rId3" Type="http://schemas.openxmlformats.org/officeDocument/2006/relationships/slide" Target="slide68.xml"/><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141.png"/></Relationships>
</file>

<file path=ppt/slides/_rels/slide72.xml.rels><?xml version="1.0" encoding="UTF-8" standalone="yes"?>
<Relationships xmlns="http://schemas.openxmlformats.org/package/2006/relationships"><Relationship Id="rId3" Type="http://schemas.openxmlformats.org/officeDocument/2006/relationships/slide" Target="slide68.xml"/><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142.png"/></Relationships>
</file>

<file path=ppt/slides/_rels/slide73.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slide" Target="slide53.xml"/><Relationship Id="rId7" Type="http://schemas.openxmlformats.org/officeDocument/2006/relationships/slide" Target="slide75.xml"/><Relationship Id="rId12" Type="http://schemas.openxmlformats.org/officeDocument/2006/relationships/image" Target="../media/image147.pn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144.png"/><Relationship Id="rId11" Type="http://schemas.openxmlformats.org/officeDocument/2006/relationships/slide" Target="slide77.xml"/><Relationship Id="rId5" Type="http://schemas.openxmlformats.org/officeDocument/2006/relationships/slide" Target="slide74.xml"/><Relationship Id="rId10" Type="http://schemas.openxmlformats.org/officeDocument/2006/relationships/image" Target="../media/image146.png"/><Relationship Id="rId4" Type="http://schemas.openxmlformats.org/officeDocument/2006/relationships/image" Target="../media/image143.jpeg"/><Relationship Id="rId9" Type="http://schemas.openxmlformats.org/officeDocument/2006/relationships/slide" Target="slide76.xml"/></Relationships>
</file>

<file path=ppt/slides/_rels/slide74.xml.rels><?xml version="1.0" encoding="UTF-8" standalone="yes"?>
<Relationships xmlns="http://schemas.openxmlformats.org/package/2006/relationships"><Relationship Id="rId3" Type="http://schemas.openxmlformats.org/officeDocument/2006/relationships/slide" Target="slide73.xml"/><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148.png"/></Relationships>
</file>

<file path=ppt/slides/_rels/slide75.xml.rels><?xml version="1.0" encoding="UTF-8" standalone="yes"?>
<Relationships xmlns="http://schemas.openxmlformats.org/package/2006/relationships"><Relationship Id="rId3" Type="http://schemas.openxmlformats.org/officeDocument/2006/relationships/slide" Target="slide73.xml"/><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149.png"/></Relationships>
</file>

<file path=ppt/slides/_rels/slide76.xml.rels><?xml version="1.0" encoding="UTF-8" standalone="yes"?>
<Relationships xmlns="http://schemas.openxmlformats.org/package/2006/relationships"><Relationship Id="rId3" Type="http://schemas.openxmlformats.org/officeDocument/2006/relationships/slide" Target="slide73.xml"/><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150.png"/></Relationships>
</file>

<file path=ppt/slides/_rels/slide77.xml.rels><?xml version="1.0" encoding="UTF-8" standalone="yes"?>
<Relationships xmlns="http://schemas.openxmlformats.org/package/2006/relationships"><Relationship Id="rId3" Type="http://schemas.openxmlformats.org/officeDocument/2006/relationships/slide" Target="slide73.xml"/><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151.png"/></Relationships>
</file>

<file path=ppt/slides/_rels/slide78.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image" Target="../media/image153.jpeg"/><Relationship Id="rId4" Type="http://schemas.openxmlformats.org/officeDocument/2006/relationships/image" Target="../media/image152.jpeg"/></Relationships>
</file>

<file path=ppt/slides/_rels/slide79.xml.rels><?xml version="1.0" encoding="UTF-8" standalone="yes"?>
<Relationships xmlns="http://schemas.openxmlformats.org/package/2006/relationships"><Relationship Id="rId13" Type="http://schemas.openxmlformats.org/officeDocument/2006/relationships/slide" Target="slide84.xml"/><Relationship Id="rId18" Type="http://schemas.openxmlformats.org/officeDocument/2006/relationships/image" Target="../media/image161.png"/><Relationship Id="rId26" Type="http://schemas.openxmlformats.org/officeDocument/2006/relationships/image" Target="../media/image165.png"/><Relationship Id="rId39" Type="http://schemas.openxmlformats.org/officeDocument/2006/relationships/slide" Target="slide99.xml"/><Relationship Id="rId21" Type="http://schemas.openxmlformats.org/officeDocument/2006/relationships/slide" Target="slide88.xml"/><Relationship Id="rId34" Type="http://schemas.openxmlformats.org/officeDocument/2006/relationships/image" Target="../media/image169.png"/><Relationship Id="rId42" Type="http://schemas.openxmlformats.org/officeDocument/2006/relationships/image" Target="../media/image173.png"/><Relationship Id="rId7" Type="http://schemas.openxmlformats.org/officeDocument/2006/relationships/slide" Target="slide81.xml"/><Relationship Id="rId2" Type="http://schemas.openxmlformats.org/officeDocument/2006/relationships/notesSlide" Target="../notesSlides/notesSlide79.xml"/><Relationship Id="rId16" Type="http://schemas.openxmlformats.org/officeDocument/2006/relationships/image" Target="../media/image160.png"/><Relationship Id="rId29" Type="http://schemas.openxmlformats.org/officeDocument/2006/relationships/slide" Target="slide92.xml"/><Relationship Id="rId1" Type="http://schemas.openxmlformats.org/officeDocument/2006/relationships/slideLayout" Target="../slideLayouts/slideLayout7.xml"/><Relationship Id="rId6" Type="http://schemas.openxmlformats.org/officeDocument/2006/relationships/image" Target="../media/image155.png"/><Relationship Id="rId11" Type="http://schemas.openxmlformats.org/officeDocument/2006/relationships/slide" Target="slide83.xml"/><Relationship Id="rId24" Type="http://schemas.openxmlformats.org/officeDocument/2006/relationships/image" Target="../media/image164.png"/><Relationship Id="rId32" Type="http://schemas.openxmlformats.org/officeDocument/2006/relationships/image" Target="../media/image168.png"/><Relationship Id="rId37" Type="http://schemas.openxmlformats.org/officeDocument/2006/relationships/slide" Target="slide100.xml"/><Relationship Id="rId40" Type="http://schemas.openxmlformats.org/officeDocument/2006/relationships/image" Target="../media/image172.png"/><Relationship Id="rId45" Type="http://schemas.openxmlformats.org/officeDocument/2006/relationships/slide" Target="slide96.xml"/><Relationship Id="rId5" Type="http://schemas.openxmlformats.org/officeDocument/2006/relationships/slide" Target="slide80.xml"/><Relationship Id="rId15" Type="http://schemas.openxmlformats.org/officeDocument/2006/relationships/slide" Target="slide85.xml"/><Relationship Id="rId23" Type="http://schemas.openxmlformats.org/officeDocument/2006/relationships/slide" Target="slide89.xml"/><Relationship Id="rId28" Type="http://schemas.openxmlformats.org/officeDocument/2006/relationships/image" Target="../media/image166.png"/><Relationship Id="rId36" Type="http://schemas.openxmlformats.org/officeDocument/2006/relationships/image" Target="../media/image170.png"/><Relationship Id="rId10" Type="http://schemas.openxmlformats.org/officeDocument/2006/relationships/image" Target="../media/image157.png"/><Relationship Id="rId19" Type="http://schemas.openxmlformats.org/officeDocument/2006/relationships/slide" Target="slide87.xml"/><Relationship Id="rId31" Type="http://schemas.openxmlformats.org/officeDocument/2006/relationships/slide" Target="slide93.xml"/><Relationship Id="rId44" Type="http://schemas.openxmlformats.org/officeDocument/2006/relationships/image" Target="../media/image174.png"/><Relationship Id="rId4" Type="http://schemas.openxmlformats.org/officeDocument/2006/relationships/image" Target="../media/image154.png"/><Relationship Id="rId9" Type="http://schemas.openxmlformats.org/officeDocument/2006/relationships/slide" Target="slide82.xml"/><Relationship Id="rId14" Type="http://schemas.openxmlformats.org/officeDocument/2006/relationships/image" Target="../media/image159.png"/><Relationship Id="rId22" Type="http://schemas.openxmlformats.org/officeDocument/2006/relationships/image" Target="../media/image163.png"/><Relationship Id="rId27" Type="http://schemas.openxmlformats.org/officeDocument/2006/relationships/slide" Target="slide91.xml"/><Relationship Id="rId30" Type="http://schemas.openxmlformats.org/officeDocument/2006/relationships/image" Target="../media/image167.png"/><Relationship Id="rId35" Type="http://schemas.openxmlformats.org/officeDocument/2006/relationships/slide" Target="slide101.xml"/><Relationship Id="rId43" Type="http://schemas.openxmlformats.org/officeDocument/2006/relationships/slide" Target="slide97.xml"/><Relationship Id="rId8" Type="http://schemas.openxmlformats.org/officeDocument/2006/relationships/image" Target="../media/image156.png"/><Relationship Id="rId3" Type="http://schemas.openxmlformats.org/officeDocument/2006/relationships/slide" Target="slide102.xml"/><Relationship Id="rId12" Type="http://schemas.openxmlformats.org/officeDocument/2006/relationships/image" Target="../media/image158.png"/><Relationship Id="rId17" Type="http://schemas.openxmlformats.org/officeDocument/2006/relationships/slide" Target="slide86.xml"/><Relationship Id="rId25" Type="http://schemas.openxmlformats.org/officeDocument/2006/relationships/slide" Target="slide90.xml"/><Relationship Id="rId33" Type="http://schemas.openxmlformats.org/officeDocument/2006/relationships/slide" Target="slide94.xml"/><Relationship Id="rId38" Type="http://schemas.openxmlformats.org/officeDocument/2006/relationships/image" Target="../media/image171.png"/><Relationship Id="rId46" Type="http://schemas.openxmlformats.org/officeDocument/2006/relationships/image" Target="../media/image175.png"/><Relationship Id="rId20" Type="http://schemas.openxmlformats.org/officeDocument/2006/relationships/image" Target="../media/image162.jpeg"/><Relationship Id="rId41" Type="http://schemas.openxmlformats.org/officeDocument/2006/relationships/slide" Target="slide98.xml"/></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176.png"/></Relationships>
</file>

<file path=ppt/slides/_rels/slide81.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177.png"/></Relationships>
</file>

<file path=ppt/slides/_rels/slide82.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178.png"/></Relationships>
</file>

<file path=ppt/slides/_rels/slide83.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179.png"/></Relationships>
</file>

<file path=ppt/slides/_rels/slide84.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180.png"/></Relationships>
</file>

<file path=ppt/slides/_rels/slide85.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181.png"/></Relationships>
</file>

<file path=ppt/slides/_rels/slide86.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182.png"/></Relationships>
</file>

<file path=ppt/slides/_rels/slide87.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openxmlformats.org/officeDocument/2006/relationships/image" Target="../media/image183.png"/></Relationships>
</file>

<file path=ppt/slides/_rels/slide88.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184.png"/></Relationships>
</file>

<file path=ppt/slides/_rels/slide89.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slide" Target="slide79.xml"/><Relationship Id="rId7" Type="http://schemas.openxmlformats.org/officeDocument/2006/relationships/image" Target="../media/image188.png"/><Relationship Id="rId2" Type="http://schemas.openxmlformats.org/officeDocument/2006/relationships/notesSlide" Target="../notesSlides/notesSlide89.xml"/><Relationship Id="rId1" Type="http://schemas.openxmlformats.org/officeDocument/2006/relationships/slideLayout" Target="../slideLayouts/slideLayout7.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90.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190.png"/></Relationships>
</file>

<file path=ppt/slides/_rels/slide91.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openxmlformats.org/officeDocument/2006/relationships/image" Target="../media/image191.png"/></Relationships>
</file>

<file path=ppt/slides/_rels/slide92.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192.png"/></Relationships>
</file>

<file path=ppt/slides/_rels/slide93.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193.png"/></Relationships>
</file>

<file path=ppt/slides/_rels/slide94.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194.png"/></Relationships>
</file>

<file path=ppt/slides/_rels/slide95.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195.png"/></Relationships>
</file>

<file path=ppt/slides/_rels/slide96.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image" Target="../media/image196.png"/></Relationships>
</file>

<file path=ppt/slides/_rels/slide97.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notesSlide" Target="../notesSlides/notesSlide97.xml"/><Relationship Id="rId1" Type="http://schemas.openxmlformats.org/officeDocument/2006/relationships/slideLayout" Target="../slideLayouts/slideLayout7.xml"/><Relationship Id="rId4" Type="http://schemas.openxmlformats.org/officeDocument/2006/relationships/image" Target="../media/image197.png"/></Relationships>
</file>

<file path=ppt/slides/_rels/slide98.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openxmlformats.org/officeDocument/2006/relationships/image" Target="../media/image198.png"/></Relationships>
</file>

<file path=ppt/slides/_rels/slide99.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notesSlide" Target="../notesSlides/notesSlide99.xml"/><Relationship Id="rId1" Type="http://schemas.openxmlformats.org/officeDocument/2006/relationships/slideLayout" Target="../slideLayouts/slideLayout7.xml"/><Relationship Id="rId4" Type="http://schemas.openxmlformats.org/officeDocument/2006/relationships/image" Target="../media/image19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88640"/>
            <a:ext cx="9144000" cy="1008112"/>
          </a:xfrm>
          <a:prstGeom prst="rect">
            <a:avLst/>
          </a:prstGeom>
          <a:gradFill>
            <a:gsLst>
              <a:gs pos="0">
                <a:srgbClr val="CC0E20"/>
              </a:gs>
              <a:gs pos="23000">
                <a:srgbClr val="CC0E20"/>
              </a:gs>
              <a:gs pos="100000">
                <a:srgbClr val="F02C3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0" y="332656"/>
            <a:ext cx="9144000" cy="646331"/>
          </a:xfrm>
          <a:prstGeom prst="rect">
            <a:avLst/>
          </a:prstGeom>
          <a:noFill/>
        </p:spPr>
        <p:txBody>
          <a:bodyPr wrap="square" rtlCol="0">
            <a:spAutoFit/>
          </a:bodyPr>
          <a:lstStyle/>
          <a:p>
            <a:pPr algn="ctr"/>
            <a:r>
              <a:rPr lang="fr-FR" sz="3600" b="1" dirty="0">
                <a:solidFill>
                  <a:schemeClr val="bg1"/>
                </a:solidFill>
              </a:rPr>
              <a:t>Cycle 1: productions plastiques et recyclage</a:t>
            </a:r>
          </a:p>
        </p:txBody>
      </p:sp>
      <p:sp>
        <p:nvSpPr>
          <p:cNvPr id="2" name="ZoneTexte 1">
            <a:hlinkClick r:id="rId3" action="ppaction://hlinksldjump"/>
          </p:cNvPr>
          <p:cNvSpPr txBox="1"/>
          <p:nvPr/>
        </p:nvSpPr>
        <p:spPr>
          <a:xfrm>
            <a:off x="4960209" y="4067780"/>
            <a:ext cx="3720762" cy="369332"/>
          </a:xfrm>
          <a:prstGeom prst="rect">
            <a:avLst/>
          </a:prstGeom>
          <a:solidFill>
            <a:schemeClr val="accent2">
              <a:lumMod val="75000"/>
            </a:schemeClr>
          </a:solidFill>
        </p:spPr>
        <p:txBody>
          <a:bodyPr wrap="square" rtlCol="0">
            <a:spAutoFit/>
          </a:bodyPr>
          <a:lstStyle/>
          <a:p>
            <a:r>
              <a:rPr lang="fr-FR" dirty="0">
                <a:solidFill>
                  <a:schemeClr val="bg1"/>
                </a:solidFill>
              </a:rPr>
              <a:t>Répondre à une sollicitation</a:t>
            </a:r>
          </a:p>
        </p:txBody>
      </p:sp>
      <p:sp>
        <p:nvSpPr>
          <p:cNvPr id="3" name="ZoneTexte 2">
            <a:hlinkClick r:id="rId4" action="ppaction://hlinksldjump"/>
          </p:cNvPr>
          <p:cNvSpPr txBox="1"/>
          <p:nvPr/>
        </p:nvSpPr>
        <p:spPr>
          <a:xfrm>
            <a:off x="4960209" y="4571836"/>
            <a:ext cx="3720762" cy="369332"/>
          </a:xfrm>
          <a:prstGeom prst="rect">
            <a:avLst/>
          </a:prstGeom>
          <a:solidFill>
            <a:schemeClr val="accent2">
              <a:lumMod val="75000"/>
            </a:schemeClr>
          </a:solidFill>
        </p:spPr>
        <p:txBody>
          <a:bodyPr wrap="square" rtlCol="0">
            <a:spAutoFit/>
          </a:bodyPr>
          <a:lstStyle/>
          <a:p>
            <a:r>
              <a:rPr lang="fr-FR" dirty="0">
                <a:solidFill>
                  <a:schemeClr val="bg1"/>
                </a:solidFill>
              </a:rPr>
              <a:t>Suivre un guidage pas à pas</a:t>
            </a:r>
          </a:p>
        </p:txBody>
      </p:sp>
      <p:sp>
        <p:nvSpPr>
          <p:cNvPr id="6" name="ZoneTexte 5">
            <a:hlinkClick r:id="rId5" action="ppaction://hlinksldjump"/>
          </p:cNvPr>
          <p:cNvSpPr txBox="1"/>
          <p:nvPr/>
        </p:nvSpPr>
        <p:spPr>
          <a:xfrm>
            <a:off x="4960209" y="5075892"/>
            <a:ext cx="3720762" cy="369332"/>
          </a:xfrm>
          <a:prstGeom prst="rect">
            <a:avLst/>
          </a:prstGeom>
          <a:solidFill>
            <a:schemeClr val="accent2">
              <a:lumMod val="75000"/>
            </a:schemeClr>
          </a:solidFill>
        </p:spPr>
        <p:txBody>
          <a:bodyPr wrap="none" rtlCol="0">
            <a:spAutoFit/>
          </a:bodyPr>
          <a:lstStyle/>
          <a:p>
            <a:r>
              <a:rPr lang="fr-FR" dirty="0">
                <a:solidFill>
                  <a:schemeClr val="bg1"/>
                </a:solidFill>
              </a:rPr>
              <a:t>Répondre à une sollicitation plastique</a:t>
            </a:r>
          </a:p>
        </p:txBody>
      </p:sp>
      <p:sp>
        <p:nvSpPr>
          <p:cNvPr id="7" name="ZoneTexte 6">
            <a:hlinkClick r:id="rId6" action="ppaction://hlinksldjump"/>
          </p:cNvPr>
          <p:cNvSpPr txBox="1"/>
          <p:nvPr/>
        </p:nvSpPr>
        <p:spPr>
          <a:xfrm>
            <a:off x="4960209" y="5579948"/>
            <a:ext cx="3720762" cy="369332"/>
          </a:xfrm>
          <a:prstGeom prst="rect">
            <a:avLst/>
          </a:prstGeom>
          <a:solidFill>
            <a:schemeClr val="accent2">
              <a:lumMod val="75000"/>
            </a:schemeClr>
          </a:solidFill>
        </p:spPr>
        <p:txBody>
          <a:bodyPr wrap="square" rtlCol="0">
            <a:spAutoFit/>
          </a:bodyPr>
          <a:lstStyle/>
          <a:p>
            <a:r>
              <a:rPr lang="fr-FR" dirty="0">
                <a:solidFill>
                  <a:schemeClr val="bg1"/>
                </a:solidFill>
              </a:rPr>
              <a:t>Susciter une transposition</a:t>
            </a:r>
          </a:p>
        </p:txBody>
      </p:sp>
      <p:sp>
        <p:nvSpPr>
          <p:cNvPr id="8" name="Rectangle 7">
            <a:hlinkClick r:id="rId7" action="ppaction://hlinksldjump"/>
          </p:cNvPr>
          <p:cNvSpPr/>
          <p:nvPr/>
        </p:nvSpPr>
        <p:spPr>
          <a:xfrm>
            <a:off x="251520" y="3162336"/>
            <a:ext cx="4708688" cy="369332"/>
          </a:xfrm>
          <a:prstGeom prst="rect">
            <a:avLst/>
          </a:prstGeom>
          <a:solidFill>
            <a:schemeClr val="accent2">
              <a:lumMod val="40000"/>
              <a:lumOff val="60000"/>
            </a:schemeClr>
          </a:solidFill>
        </p:spPr>
        <p:txBody>
          <a:bodyPr wrap="square">
            <a:spAutoFit/>
          </a:bodyPr>
          <a:lstStyle/>
          <a:p>
            <a:r>
              <a:rPr lang="fr-FR" dirty="0"/>
              <a:t>Recyclage et autres actions</a:t>
            </a:r>
          </a:p>
        </p:txBody>
      </p:sp>
      <p:sp>
        <p:nvSpPr>
          <p:cNvPr id="9" name="Rectangle 8">
            <a:hlinkClick r:id="rId8" action="ppaction://hlinksldjump"/>
          </p:cNvPr>
          <p:cNvSpPr/>
          <p:nvPr/>
        </p:nvSpPr>
        <p:spPr>
          <a:xfrm>
            <a:off x="251519" y="3635732"/>
            <a:ext cx="4708689" cy="369332"/>
          </a:xfrm>
          <a:prstGeom prst="rect">
            <a:avLst/>
          </a:prstGeom>
          <a:solidFill>
            <a:schemeClr val="accent2">
              <a:lumMod val="40000"/>
              <a:lumOff val="60000"/>
            </a:schemeClr>
          </a:solidFill>
        </p:spPr>
        <p:txBody>
          <a:bodyPr wrap="square">
            <a:spAutoFit/>
          </a:bodyPr>
          <a:lstStyle/>
          <a:p>
            <a:r>
              <a:rPr lang="fr-FR" dirty="0"/>
              <a:t>Les opérations plastiques</a:t>
            </a:r>
          </a:p>
        </p:txBody>
      </p:sp>
      <p:sp>
        <p:nvSpPr>
          <p:cNvPr id="10" name="ZoneTexte 9">
            <a:hlinkClick r:id="rId9" action="ppaction://hlinksldjump"/>
          </p:cNvPr>
          <p:cNvSpPr txBox="1"/>
          <p:nvPr/>
        </p:nvSpPr>
        <p:spPr>
          <a:xfrm>
            <a:off x="251520" y="1268760"/>
            <a:ext cx="4708688" cy="369332"/>
          </a:xfrm>
          <a:prstGeom prst="rect">
            <a:avLst/>
          </a:prstGeom>
          <a:solidFill>
            <a:schemeClr val="accent2">
              <a:lumMod val="40000"/>
              <a:lumOff val="60000"/>
            </a:schemeClr>
          </a:solidFill>
        </p:spPr>
        <p:txBody>
          <a:bodyPr wrap="square" rtlCol="0">
            <a:spAutoFit/>
          </a:bodyPr>
          <a:lstStyle/>
          <a:p>
            <a:r>
              <a:rPr lang="fr-FR" dirty="0"/>
              <a:t>Un peu d’histoire</a:t>
            </a:r>
          </a:p>
        </p:txBody>
      </p:sp>
      <p:sp>
        <p:nvSpPr>
          <p:cNvPr id="11" name="ZoneTexte 10">
            <a:hlinkClick r:id="rId10" action="ppaction://hlinksldjump"/>
          </p:cNvPr>
          <p:cNvSpPr txBox="1"/>
          <p:nvPr/>
        </p:nvSpPr>
        <p:spPr>
          <a:xfrm>
            <a:off x="251520" y="1742154"/>
            <a:ext cx="4708688" cy="369332"/>
          </a:xfrm>
          <a:prstGeom prst="rect">
            <a:avLst/>
          </a:prstGeom>
          <a:solidFill>
            <a:schemeClr val="accent2">
              <a:lumMod val="40000"/>
              <a:lumOff val="60000"/>
            </a:schemeClr>
          </a:solidFill>
        </p:spPr>
        <p:txBody>
          <a:bodyPr wrap="square" rtlCol="0">
            <a:spAutoFit/>
          </a:bodyPr>
          <a:lstStyle/>
          <a:p>
            <a:r>
              <a:rPr lang="fr-FR" dirty="0"/>
              <a:t>Créer des situations ouvertes</a:t>
            </a:r>
          </a:p>
        </p:txBody>
      </p:sp>
      <p:sp>
        <p:nvSpPr>
          <p:cNvPr id="12" name="ZoneTexte 11">
            <a:hlinkClick r:id="rId11" action="ppaction://hlinksldjump"/>
          </p:cNvPr>
          <p:cNvSpPr txBox="1"/>
          <p:nvPr/>
        </p:nvSpPr>
        <p:spPr>
          <a:xfrm>
            <a:off x="251520" y="2688942"/>
            <a:ext cx="4746749" cy="369332"/>
          </a:xfrm>
          <a:prstGeom prst="rect">
            <a:avLst/>
          </a:prstGeom>
          <a:solidFill>
            <a:schemeClr val="accent2">
              <a:lumMod val="40000"/>
              <a:lumOff val="60000"/>
            </a:schemeClr>
          </a:solidFill>
        </p:spPr>
        <p:txBody>
          <a:bodyPr wrap="none" rtlCol="0">
            <a:spAutoFit/>
          </a:bodyPr>
          <a:lstStyle/>
          <a:p>
            <a:r>
              <a:rPr lang="fr-FR" dirty="0"/>
              <a:t>Développer une démarche artistique de création</a:t>
            </a:r>
          </a:p>
        </p:txBody>
      </p:sp>
      <p:sp>
        <p:nvSpPr>
          <p:cNvPr id="13" name="ZoneTexte 12">
            <a:hlinkClick r:id="rId12" action="ppaction://hlinksldjump"/>
          </p:cNvPr>
          <p:cNvSpPr txBox="1"/>
          <p:nvPr/>
        </p:nvSpPr>
        <p:spPr>
          <a:xfrm>
            <a:off x="4960209" y="6084004"/>
            <a:ext cx="3720762" cy="369332"/>
          </a:xfrm>
          <a:prstGeom prst="rect">
            <a:avLst/>
          </a:prstGeom>
          <a:solidFill>
            <a:schemeClr val="accent2">
              <a:lumMod val="75000"/>
            </a:schemeClr>
          </a:solidFill>
        </p:spPr>
        <p:txBody>
          <a:bodyPr wrap="square" rtlCol="0">
            <a:spAutoFit/>
          </a:bodyPr>
          <a:lstStyle/>
          <a:p>
            <a:r>
              <a:rPr lang="fr-FR" dirty="0">
                <a:solidFill>
                  <a:schemeClr val="bg1"/>
                </a:solidFill>
              </a:rPr>
              <a:t>Susciter l’appropriation d’un procédé</a:t>
            </a:r>
          </a:p>
        </p:txBody>
      </p:sp>
      <p:pic>
        <p:nvPicPr>
          <p:cNvPr id="15" name="Picture 2">
            <a:hlinkClick r:id="rId6" action="ppaction://hlinksldjump"/>
          </p:cNvPr>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5220072" y="1522698"/>
            <a:ext cx="3263510" cy="218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0594" name="Picture 2">
            <a:hlinkClick r:id="rId14" action="ppaction://hlinksldjump"/>
          </p:cNvPr>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467542" y="4146363"/>
            <a:ext cx="3960442" cy="230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ZoneTexte 15">
            <a:hlinkClick r:id="rId16" action="ppaction://hlinksldjump"/>
            <a:extLst>
              <a:ext uri="{FF2B5EF4-FFF2-40B4-BE49-F238E27FC236}">
                <a16:creationId xmlns:a16="http://schemas.microsoft.com/office/drawing/2014/main" id="{08184233-5764-C66C-8E2C-10DE697B2F40}"/>
              </a:ext>
            </a:extLst>
          </p:cNvPr>
          <p:cNvSpPr txBox="1"/>
          <p:nvPr/>
        </p:nvSpPr>
        <p:spPr>
          <a:xfrm>
            <a:off x="251520" y="2215548"/>
            <a:ext cx="4708688" cy="369332"/>
          </a:xfrm>
          <a:prstGeom prst="rect">
            <a:avLst/>
          </a:prstGeom>
          <a:solidFill>
            <a:schemeClr val="accent2">
              <a:lumMod val="40000"/>
              <a:lumOff val="60000"/>
            </a:schemeClr>
          </a:solidFill>
        </p:spPr>
        <p:txBody>
          <a:bodyPr wrap="square" rtlCol="0">
            <a:spAutoFit/>
          </a:bodyPr>
          <a:lstStyle/>
          <a:p>
            <a:r>
              <a:rPr lang="fr-FR" dirty="0"/>
              <a:t>Le processus créatif</a:t>
            </a:r>
          </a:p>
        </p:txBody>
      </p:sp>
    </p:spTree>
    <p:extLst>
      <p:ext uri="{BB962C8B-B14F-4D97-AF65-F5344CB8AC3E}">
        <p14:creationId xmlns:p14="http://schemas.microsoft.com/office/powerpoint/2010/main" val="347331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6" descr="http://www.cndp.fr/mnemo/web/photos/4/360100-2004-00783-0001-001e.jp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l="9749" t="6984" r="12787" b="19283"/>
          <a:stretch>
            <a:fillRect/>
          </a:stretch>
        </p:blipFill>
        <p:spPr bwMode="auto">
          <a:xfrm>
            <a:off x="179388" y="44450"/>
            <a:ext cx="86106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ZoneTexte 1"/>
          <p:cNvSpPr txBox="1">
            <a:spLocks noChangeArrowheads="1"/>
          </p:cNvSpPr>
          <p:nvPr/>
        </p:nvSpPr>
        <p:spPr bwMode="auto">
          <a:xfrm>
            <a:off x="468313" y="6237288"/>
            <a:ext cx="8321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eaLnBrk="1" hangingPunct="1"/>
            <a:r>
              <a:rPr lang="fr-FR" sz="1400">
                <a:latin typeface="Calibri" pitchFamily="34" charset="0"/>
              </a:rPr>
              <a:t>Pour les plus jeunes élèves, le dessin sur quadrillage est développé. Il permet de simplifier les formes et de se préparer à faire varier la taille des figures représentées par la technique dite de la « mise au carreau ».</a:t>
            </a:r>
          </a:p>
        </p:txBody>
      </p:sp>
    </p:spTree>
    <p:extLst>
      <p:ext uri="{BB962C8B-B14F-4D97-AF65-F5344CB8AC3E}">
        <p14:creationId xmlns:p14="http://schemas.microsoft.com/office/powerpoint/2010/main" val="427561735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2575" y="190500"/>
            <a:ext cx="60388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859066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3588" y="190500"/>
            <a:ext cx="507682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08814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1128713"/>
            <a:ext cx="8639175" cy="460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22553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3608" y="188640"/>
            <a:ext cx="7848872" cy="648000"/>
          </a:xfrm>
          <a:prstGeom prst="rect">
            <a:avLst/>
          </a:prstGeom>
          <a:gradFill>
            <a:gsLst>
              <a:gs pos="0">
                <a:srgbClr val="CC0E20"/>
              </a:gs>
              <a:gs pos="23000">
                <a:srgbClr val="CC0E20"/>
              </a:gs>
              <a:gs pos="100000">
                <a:srgbClr val="F02C3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1043608" y="188638"/>
            <a:ext cx="7848872" cy="584775"/>
          </a:xfrm>
          <a:prstGeom prst="rect">
            <a:avLst/>
          </a:prstGeom>
          <a:noFill/>
        </p:spPr>
        <p:txBody>
          <a:bodyPr wrap="square" rtlCol="0">
            <a:spAutoFit/>
          </a:bodyPr>
          <a:lstStyle/>
          <a:p>
            <a:pPr algn="ctr"/>
            <a:r>
              <a:rPr lang="fr-FR" sz="3200" b="1" dirty="0">
                <a:solidFill>
                  <a:schemeClr val="bg1"/>
                </a:solidFill>
              </a:rPr>
              <a:t>Un projet</a:t>
            </a:r>
          </a:p>
        </p:txBody>
      </p:sp>
      <p:sp>
        <p:nvSpPr>
          <p:cNvPr id="4" name="Bouton d'action : Accueil 3">
            <a:hlinkClick r:id="" action="ppaction://hlinkshowjump?jump=firstslide" highlightClick="1"/>
          </p:cNvPr>
          <p:cNvSpPr/>
          <p:nvPr/>
        </p:nvSpPr>
        <p:spPr>
          <a:xfrm>
            <a:off x="179512" y="188640"/>
            <a:ext cx="756000" cy="648000"/>
          </a:xfrm>
          <a:prstGeom prst="actionButtonHome">
            <a:avLst/>
          </a:prstGeom>
          <a:noFill/>
          <a:ln>
            <a:solidFill>
              <a:srgbClr val="F02C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179512" y="929327"/>
            <a:ext cx="8712968" cy="5740033"/>
          </a:xfrm>
          <a:prstGeom prst="rect">
            <a:avLst/>
          </a:prstGeom>
        </p:spPr>
        <p:txBody>
          <a:bodyPr wrap="square">
            <a:spAutoFit/>
          </a:bodyPr>
          <a:lstStyle/>
          <a:p>
            <a:pPr marL="360000" indent="-285750">
              <a:spcAft>
                <a:spcPts val="3000"/>
              </a:spcAft>
              <a:buFont typeface="Arial" pitchFamily="34" charset="0"/>
              <a:buChar char="•"/>
            </a:pPr>
            <a:r>
              <a:rPr lang="fr-FR" sz="2400" b="1" dirty="0"/>
              <a:t>Le matériel disponible :</a:t>
            </a:r>
          </a:p>
          <a:p>
            <a:pPr marL="360000" indent="-285750">
              <a:spcAft>
                <a:spcPts val="3000"/>
              </a:spcAft>
              <a:buFont typeface="Arial" pitchFamily="34" charset="0"/>
              <a:buChar char="•"/>
            </a:pPr>
            <a:r>
              <a:rPr lang="fr-FR" sz="2400" b="1" dirty="0"/>
              <a:t>L’opération plastique privilégiée (RITA):</a:t>
            </a:r>
          </a:p>
          <a:p>
            <a:pPr marL="360000" indent="-285750">
              <a:spcAft>
                <a:spcPts val="3000"/>
              </a:spcAft>
              <a:buFont typeface="Arial" pitchFamily="34" charset="0"/>
              <a:buChar char="•"/>
            </a:pPr>
            <a:r>
              <a:rPr lang="fr-FR" sz="2400" b="1" dirty="0"/>
              <a:t>Le matériel nécessaire :</a:t>
            </a:r>
          </a:p>
          <a:p>
            <a:pPr marL="360000" indent="-285750">
              <a:spcAft>
                <a:spcPts val="3000"/>
              </a:spcAft>
              <a:buFont typeface="Arial" pitchFamily="34" charset="0"/>
              <a:buChar char="•"/>
            </a:pPr>
            <a:r>
              <a:rPr lang="fr-FR" sz="2400" b="1" dirty="0"/>
              <a:t>La sollicitation initiale :</a:t>
            </a:r>
          </a:p>
          <a:p>
            <a:pPr marL="360000" indent="-285750">
              <a:spcAft>
                <a:spcPts val="3000"/>
              </a:spcAft>
              <a:buFont typeface="Arial" pitchFamily="34" charset="0"/>
              <a:buChar char="•"/>
            </a:pPr>
            <a:r>
              <a:rPr lang="fr-FR" sz="2400" b="1" dirty="0"/>
              <a:t>Les activités :</a:t>
            </a:r>
          </a:p>
          <a:p>
            <a:pPr marL="360000" indent="-285750">
              <a:spcAft>
                <a:spcPts val="3000"/>
              </a:spcAft>
              <a:buFont typeface="Arial" pitchFamily="34" charset="0"/>
              <a:buChar char="•"/>
            </a:pPr>
            <a:r>
              <a:rPr lang="fr-FR" sz="2400" b="1" dirty="0"/>
              <a:t>Les œuvres et/ou les artistes rencontrés :</a:t>
            </a:r>
          </a:p>
          <a:p>
            <a:pPr marL="360000" indent="-285750">
              <a:spcAft>
                <a:spcPts val="3000"/>
              </a:spcAft>
              <a:buFont typeface="Arial" pitchFamily="34" charset="0"/>
              <a:buChar char="•"/>
            </a:pPr>
            <a:r>
              <a:rPr lang="fr-FR" sz="2400" b="1" dirty="0"/>
              <a:t>Les albums ou les activités musicales complémentaires :</a:t>
            </a:r>
          </a:p>
          <a:p>
            <a:pPr marL="360000" indent="-285750">
              <a:spcAft>
                <a:spcPts val="3000"/>
              </a:spcAft>
              <a:buFont typeface="Arial" pitchFamily="34" charset="0"/>
              <a:buChar char="•"/>
            </a:pPr>
            <a:r>
              <a:rPr lang="fr-FR" sz="2400" b="1" dirty="0"/>
              <a:t>La finalisation du projet :</a:t>
            </a:r>
          </a:p>
        </p:txBody>
      </p:sp>
    </p:spTree>
    <p:extLst>
      <p:ext uri="{BB962C8B-B14F-4D97-AF65-F5344CB8AC3E}">
        <p14:creationId xmlns:p14="http://schemas.microsoft.com/office/powerpoint/2010/main" val="2659921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www.cndp.fr/mnemo/web/photos/4/360100-2004-00783-0001-002e.jp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l="7436" t="8760" r="6851" b="8232"/>
          <a:stretch>
            <a:fillRect/>
          </a:stretch>
        </p:blipFill>
        <p:spPr bwMode="auto">
          <a:xfrm>
            <a:off x="750888" y="188913"/>
            <a:ext cx="7586662"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43" name="Groupe 5"/>
          <p:cNvGrpSpPr>
            <a:grpSpLocks/>
          </p:cNvGrpSpPr>
          <p:nvPr/>
        </p:nvGrpSpPr>
        <p:grpSpPr bwMode="auto">
          <a:xfrm>
            <a:off x="107950" y="5607050"/>
            <a:ext cx="8856663" cy="536575"/>
            <a:chOff x="107504" y="5607607"/>
            <a:chExt cx="8856984" cy="536211"/>
          </a:xfrm>
        </p:grpSpPr>
        <p:sp>
          <p:nvSpPr>
            <p:cNvPr id="35845" name="Rectangle 1"/>
            <p:cNvSpPr>
              <a:spLocks noChangeArrowheads="1"/>
            </p:cNvSpPr>
            <p:nvPr/>
          </p:nvSpPr>
          <p:spPr bwMode="auto">
            <a:xfrm>
              <a:off x="107504" y="5607607"/>
              <a:ext cx="88569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fr-FR" sz="1400"/>
                <a:t>Méthode de dessin. Livre du maître (Cours Enfantin. Cours Élémentaire. Cours Moyen).</a:t>
              </a:r>
            </a:p>
          </p:txBody>
        </p:sp>
        <p:sp>
          <p:nvSpPr>
            <p:cNvPr id="35846" name="Rectangle 2"/>
            <p:cNvSpPr>
              <a:spLocks noChangeArrowheads="1"/>
            </p:cNvSpPr>
            <p:nvPr/>
          </p:nvSpPr>
          <p:spPr bwMode="auto">
            <a:xfrm>
              <a:off x="1183893" y="5805264"/>
              <a:ext cx="67762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sz="1600"/>
                <a:t>Forel </a:t>
              </a:r>
              <a:r>
                <a:rPr lang="fr-FR" sz="1400"/>
                <a:t>Eugène, Hatier (A.) Librairie d'éducation, 1910, conforme aux programmes de 1909  </a:t>
              </a:r>
              <a:endParaRPr lang="fr-FR" sz="1600"/>
            </a:p>
          </p:txBody>
        </p:sp>
      </p:grpSp>
      <p:sp>
        <p:nvSpPr>
          <p:cNvPr id="35844" name="ZoneTexte 6"/>
          <p:cNvSpPr txBox="1">
            <a:spLocks noChangeArrowheads="1"/>
          </p:cNvSpPr>
          <p:nvPr/>
        </p:nvSpPr>
        <p:spPr bwMode="auto">
          <a:xfrm>
            <a:off x="611188" y="6175375"/>
            <a:ext cx="79930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eaLnBrk="1" hangingPunct="1"/>
            <a:r>
              <a:rPr lang="fr-FR" sz="1400">
                <a:latin typeface="Calibri" pitchFamily="34" charset="0"/>
              </a:rPr>
              <a:t>Les ornementations végétales sont très utilisées dans les productions artisanales. Les enfants sont donc formés à les dessiner dès l’école élémentaire.</a:t>
            </a:r>
          </a:p>
        </p:txBody>
      </p:sp>
    </p:spTree>
    <p:extLst>
      <p:ext uri="{BB962C8B-B14F-4D97-AF65-F5344CB8AC3E}">
        <p14:creationId xmlns:p14="http://schemas.microsoft.com/office/powerpoint/2010/main" val="3888537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www.cndp.fr/mnemo/web/photos/4/360100-1976-01356.jp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l="3690" t="4585" r="3061" b="5043"/>
          <a:stretch>
            <a:fillRect/>
          </a:stretch>
        </p:blipFill>
        <p:spPr bwMode="auto">
          <a:xfrm>
            <a:off x="1014413" y="344488"/>
            <a:ext cx="7115175"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1"/>
          <p:cNvSpPr>
            <a:spLocks noChangeArrowheads="1"/>
          </p:cNvSpPr>
          <p:nvPr/>
        </p:nvSpPr>
        <p:spPr bwMode="auto">
          <a:xfrm>
            <a:off x="125413" y="5805488"/>
            <a:ext cx="8893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fr-FR" sz="1600"/>
              <a:t>Chancel (Abel) / Azaïs (J.)  Livre du maître pour </a:t>
            </a:r>
            <a:r>
              <a:rPr lang="fr-FR" sz="1400"/>
              <a:t>l'enseignement</a:t>
            </a:r>
            <a:r>
              <a:rPr lang="fr-FR" sz="1600"/>
              <a:t> du dessin. 250 Leçons - Modèles.  1894 </a:t>
            </a:r>
          </a:p>
        </p:txBody>
      </p:sp>
      <p:sp>
        <p:nvSpPr>
          <p:cNvPr id="36868" name="ZoneTexte 3"/>
          <p:cNvSpPr txBox="1">
            <a:spLocks noChangeArrowheads="1"/>
          </p:cNvSpPr>
          <p:nvPr/>
        </p:nvSpPr>
        <p:spPr bwMode="auto">
          <a:xfrm>
            <a:off x="704850" y="6308725"/>
            <a:ext cx="7734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r>
              <a:rPr lang="fr-FR" sz="1400">
                <a:latin typeface="Calibri" pitchFamily="34" charset="0"/>
              </a:rPr>
              <a:t>Les étapes du dessin de la maison sont décrites, pas à pas, comme un véritable exercice de géométrie.</a:t>
            </a:r>
          </a:p>
        </p:txBody>
      </p:sp>
    </p:spTree>
    <p:extLst>
      <p:ext uri="{BB962C8B-B14F-4D97-AF65-F5344CB8AC3E}">
        <p14:creationId xmlns:p14="http://schemas.microsoft.com/office/powerpoint/2010/main" val="186426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313" y="333375"/>
            <a:ext cx="8461375" cy="540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1" name="ZoneTexte 2"/>
          <p:cNvSpPr txBox="1">
            <a:spLocks noChangeArrowheads="1"/>
          </p:cNvSpPr>
          <p:nvPr/>
        </p:nvSpPr>
        <p:spPr bwMode="auto">
          <a:xfrm>
            <a:off x="341313" y="5876925"/>
            <a:ext cx="84613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eaLnBrk="1" hangingPunct="1"/>
            <a:r>
              <a:rPr lang="fr-FR" sz="1400">
                <a:latin typeface="Calibri" pitchFamily="34" charset="0"/>
              </a:rPr>
              <a:t>La nouvelle dénomination des arts plastiques en arts visuels permet de prendre en compte de nouveaux domaines comme la photographie et la bande dessinée. </a:t>
            </a:r>
          </a:p>
          <a:p>
            <a:pPr algn="just" eaLnBrk="1" hangingPunct="1"/>
            <a:r>
              <a:rPr lang="fr-FR" sz="1400">
                <a:latin typeface="Calibri" pitchFamily="34" charset="0"/>
              </a:rPr>
              <a:t>Quelques éditeurs se contenteront d’adapter la couverture de leurs ouvrages.</a:t>
            </a:r>
          </a:p>
        </p:txBody>
      </p:sp>
    </p:spTree>
    <p:extLst>
      <p:ext uri="{BB962C8B-B14F-4D97-AF65-F5344CB8AC3E}">
        <p14:creationId xmlns:p14="http://schemas.microsoft.com/office/powerpoint/2010/main" val="39747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1043608" y="188640"/>
            <a:ext cx="7848872" cy="648000"/>
          </a:xfrm>
          <a:prstGeom prst="rect">
            <a:avLst/>
          </a:prstGeom>
          <a:gradFill>
            <a:gsLst>
              <a:gs pos="0">
                <a:srgbClr val="CC0E20"/>
              </a:gs>
              <a:gs pos="23000">
                <a:srgbClr val="CC0E20"/>
              </a:gs>
              <a:gs pos="100000">
                <a:srgbClr val="F02C3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p:cNvSpPr txBox="1"/>
          <p:nvPr/>
        </p:nvSpPr>
        <p:spPr>
          <a:xfrm>
            <a:off x="1043608" y="188638"/>
            <a:ext cx="7848872" cy="584775"/>
          </a:xfrm>
          <a:prstGeom prst="rect">
            <a:avLst/>
          </a:prstGeom>
          <a:noFill/>
        </p:spPr>
        <p:txBody>
          <a:bodyPr wrap="square" rtlCol="0">
            <a:spAutoFit/>
          </a:bodyPr>
          <a:lstStyle/>
          <a:p>
            <a:pPr algn="ctr"/>
            <a:r>
              <a:rPr lang="fr-FR" sz="3200" b="1" dirty="0">
                <a:solidFill>
                  <a:schemeClr val="bg1"/>
                </a:solidFill>
              </a:rPr>
              <a:t>Créer des situations ouvertes</a:t>
            </a:r>
          </a:p>
        </p:txBody>
      </p:sp>
      <p:sp>
        <p:nvSpPr>
          <p:cNvPr id="28" name="Bouton d'action : Accueil 27">
            <a:hlinkClick r:id="" action="ppaction://hlinkshowjump?jump=firstslide" highlightClick="1"/>
          </p:cNvPr>
          <p:cNvSpPr/>
          <p:nvPr/>
        </p:nvSpPr>
        <p:spPr>
          <a:xfrm>
            <a:off x="179512" y="188640"/>
            <a:ext cx="756000" cy="648000"/>
          </a:xfrm>
          <a:prstGeom prst="actionButtonHome">
            <a:avLst/>
          </a:prstGeom>
          <a:noFill/>
          <a:ln>
            <a:solidFill>
              <a:srgbClr val="F02C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9" name="Image 1">
            <a:hlinkClick r:id="" action="ppaction://hlinkshowjump?jump=firstslide"/>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0588" y="1196677"/>
            <a:ext cx="736282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208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1043608" y="188640"/>
            <a:ext cx="7848872" cy="648000"/>
          </a:xfrm>
          <a:prstGeom prst="rect">
            <a:avLst/>
          </a:prstGeom>
          <a:gradFill>
            <a:gsLst>
              <a:gs pos="0">
                <a:srgbClr val="CC0E20"/>
              </a:gs>
              <a:gs pos="23000">
                <a:srgbClr val="CC0E20"/>
              </a:gs>
              <a:gs pos="100000">
                <a:srgbClr val="F02C3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p:cNvSpPr txBox="1"/>
          <p:nvPr/>
        </p:nvSpPr>
        <p:spPr>
          <a:xfrm>
            <a:off x="1043608" y="188638"/>
            <a:ext cx="7848872" cy="584775"/>
          </a:xfrm>
          <a:prstGeom prst="rect">
            <a:avLst/>
          </a:prstGeom>
          <a:noFill/>
        </p:spPr>
        <p:txBody>
          <a:bodyPr wrap="square" rtlCol="0">
            <a:spAutoFit/>
          </a:bodyPr>
          <a:lstStyle/>
          <a:p>
            <a:pPr algn="ctr"/>
            <a:r>
              <a:rPr lang="fr-FR" sz="3200" b="1" dirty="0">
                <a:solidFill>
                  <a:schemeClr val="bg1"/>
                </a:solidFill>
              </a:rPr>
              <a:t>Le processus créatif</a:t>
            </a:r>
          </a:p>
        </p:txBody>
      </p:sp>
      <p:sp>
        <p:nvSpPr>
          <p:cNvPr id="28" name="Bouton d'action : Accueil 27">
            <a:hlinkClick r:id="" action="ppaction://hlinkshowjump?jump=firstslide" highlightClick="1"/>
          </p:cNvPr>
          <p:cNvSpPr/>
          <p:nvPr/>
        </p:nvSpPr>
        <p:spPr>
          <a:xfrm>
            <a:off x="179512" y="188640"/>
            <a:ext cx="756000" cy="648000"/>
          </a:xfrm>
          <a:prstGeom prst="actionButtonHome">
            <a:avLst/>
          </a:prstGeom>
          <a:noFill/>
          <a:ln>
            <a:solidFill>
              <a:srgbClr val="F02C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2639F460-09CD-997D-ECFA-CB38B869BF07}"/>
              </a:ext>
            </a:extLst>
          </p:cNvPr>
          <p:cNvSpPr/>
          <p:nvPr/>
        </p:nvSpPr>
        <p:spPr>
          <a:xfrm>
            <a:off x="300038" y="965041"/>
            <a:ext cx="8232402" cy="5632311"/>
          </a:xfrm>
          <a:prstGeom prst="rect">
            <a:avLst/>
          </a:prstGeom>
        </p:spPr>
        <p:txBody>
          <a:bodyPr wrap="square">
            <a:spAutoFit/>
          </a:bodyPr>
          <a:lstStyle/>
          <a:p>
            <a:pPr algn="just"/>
            <a:r>
              <a:rPr lang="fr-FR" b="1" dirty="0">
                <a:solidFill>
                  <a:srgbClr val="C00000"/>
                </a:solidFill>
              </a:rPr>
              <a:t>On peut définir le processus créatif comme une succession de pensées et d’actions amenant à une création « originale et adaptée ». </a:t>
            </a:r>
          </a:p>
          <a:p>
            <a:pPr algn="just"/>
            <a:r>
              <a:rPr lang="fr-FR" dirty="0" err="1"/>
              <a:t>Wallas</a:t>
            </a:r>
            <a:r>
              <a:rPr lang="fr-FR" dirty="0"/>
              <a:t> (1926) propose un nouvel aspect du processus créatif, découpé en quatre phases chronologiques :</a:t>
            </a:r>
          </a:p>
          <a:p>
            <a:pPr algn="just">
              <a:lnSpc>
                <a:spcPct val="200000"/>
              </a:lnSpc>
            </a:pPr>
            <a:r>
              <a:rPr lang="fr-FR" b="1" dirty="0">
                <a:solidFill>
                  <a:srgbClr val="C00000"/>
                </a:solidFill>
              </a:rPr>
              <a:t>1) Préparation : collecte d’informations ; analyse initiale ; travail inconscient</a:t>
            </a:r>
          </a:p>
          <a:p>
            <a:pPr algn="just">
              <a:lnSpc>
                <a:spcPct val="200000"/>
              </a:lnSpc>
            </a:pPr>
            <a:r>
              <a:rPr lang="fr-FR" b="1" dirty="0">
                <a:solidFill>
                  <a:srgbClr val="C00000"/>
                </a:solidFill>
              </a:rPr>
              <a:t>2) Incubation : repos ; jeu associatif inconscient ; oubli des détails</a:t>
            </a:r>
          </a:p>
          <a:p>
            <a:pPr algn="just">
              <a:lnSpc>
                <a:spcPct val="200000"/>
              </a:lnSpc>
            </a:pPr>
            <a:r>
              <a:rPr lang="fr-FR" b="1" dirty="0">
                <a:solidFill>
                  <a:srgbClr val="C00000"/>
                </a:solidFill>
              </a:rPr>
              <a:t>3) Illumination : expérience « Euréka » ; émergence d’idée</a:t>
            </a:r>
          </a:p>
          <a:p>
            <a:pPr algn="just">
              <a:lnSpc>
                <a:spcPct val="200000"/>
              </a:lnSpc>
            </a:pPr>
            <a:r>
              <a:rPr lang="fr-FR" b="1" dirty="0">
                <a:solidFill>
                  <a:srgbClr val="C00000"/>
                </a:solidFill>
              </a:rPr>
              <a:t>4) Vérification : examen critique et élaboration de l’idée ; finition des détails</a:t>
            </a:r>
          </a:p>
          <a:p>
            <a:pPr algn="just"/>
            <a:endParaRPr lang="fr-FR" dirty="0"/>
          </a:p>
          <a:p>
            <a:pPr algn="just"/>
            <a:r>
              <a:rPr lang="fr-FR" dirty="0"/>
              <a:t>Ces phases peuvent se chevaucher lorsque plusieurs aspects d’une idée sont traités simultanément. Le processus peut également régresser si la phase de vérification permet d’identifier des imperfections.</a:t>
            </a:r>
          </a:p>
          <a:p>
            <a:pPr algn="just"/>
            <a:r>
              <a:rPr lang="fr-FR" dirty="0"/>
              <a:t>Par la suite de nombreux chercheurs ont modifié ce processus, en y incorporant des étapes supplémentaires, notamment une phase de présentation de la tâche, une phase de frustration créative (entre l’incubation et l’illumination) et finalement une phase de décision.</a:t>
            </a:r>
          </a:p>
        </p:txBody>
      </p:sp>
      <p:sp>
        <p:nvSpPr>
          <p:cNvPr id="7" name="Bouton d’action : Suivant 9">
            <a:hlinkClick r:id="rId3" action="ppaction://hlinksldjump" highlightClick="1"/>
            <a:extLst>
              <a:ext uri="{FF2B5EF4-FFF2-40B4-BE49-F238E27FC236}">
                <a16:creationId xmlns:a16="http://schemas.microsoft.com/office/drawing/2014/main" id="{65560908-6D00-5CA2-9BAF-0B3D5D499D08}"/>
              </a:ext>
            </a:extLst>
          </p:cNvPr>
          <p:cNvSpPr/>
          <p:nvPr/>
        </p:nvSpPr>
        <p:spPr>
          <a:xfrm>
            <a:off x="8604696" y="6313512"/>
            <a:ext cx="431800" cy="431800"/>
          </a:xfrm>
          <a:prstGeom prst="actionButtonForwardNext">
            <a:avLst/>
          </a:prstGeom>
          <a:solidFill>
            <a:srgbClr val="CC0E2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Tree>
    <p:extLst>
      <p:ext uri="{BB962C8B-B14F-4D97-AF65-F5344CB8AC3E}">
        <p14:creationId xmlns:p14="http://schemas.microsoft.com/office/powerpoint/2010/main" val="4195887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1043608" y="188640"/>
            <a:ext cx="7848872" cy="648000"/>
          </a:xfrm>
          <a:prstGeom prst="rect">
            <a:avLst/>
          </a:prstGeom>
          <a:gradFill>
            <a:gsLst>
              <a:gs pos="0">
                <a:srgbClr val="CC0E20"/>
              </a:gs>
              <a:gs pos="23000">
                <a:srgbClr val="CC0E20"/>
              </a:gs>
              <a:gs pos="100000">
                <a:srgbClr val="F02C3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p:cNvSpPr txBox="1"/>
          <p:nvPr/>
        </p:nvSpPr>
        <p:spPr>
          <a:xfrm>
            <a:off x="1043608" y="188638"/>
            <a:ext cx="7848872" cy="584775"/>
          </a:xfrm>
          <a:prstGeom prst="rect">
            <a:avLst/>
          </a:prstGeom>
          <a:noFill/>
        </p:spPr>
        <p:txBody>
          <a:bodyPr wrap="square" rtlCol="0">
            <a:spAutoFit/>
          </a:bodyPr>
          <a:lstStyle/>
          <a:p>
            <a:pPr algn="ctr"/>
            <a:r>
              <a:rPr lang="fr-FR" sz="3200" b="1" dirty="0">
                <a:solidFill>
                  <a:schemeClr val="bg1"/>
                </a:solidFill>
              </a:rPr>
              <a:t>Soutenir le processus créatif</a:t>
            </a:r>
          </a:p>
        </p:txBody>
      </p:sp>
      <p:sp>
        <p:nvSpPr>
          <p:cNvPr id="28" name="Bouton d'action : Accueil 27">
            <a:hlinkClick r:id="" action="ppaction://hlinkshowjump?jump=firstslide" highlightClick="1"/>
          </p:cNvPr>
          <p:cNvSpPr/>
          <p:nvPr/>
        </p:nvSpPr>
        <p:spPr>
          <a:xfrm>
            <a:off x="179512" y="188640"/>
            <a:ext cx="756000" cy="648000"/>
          </a:xfrm>
          <a:prstGeom prst="actionButtonHome">
            <a:avLst/>
          </a:prstGeom>
          <a:noFill/>
          <a:ln>
            <a:solidFill>
              <a:srgbClr val="F02C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AA38FADE-5928-9C63-1FFB-8ABB8A1DF63D}"/>
              </a:ext>
            </a:extLst>
          </p:cNvPr>
          <p:cNvSpPr/>
          <p:nvPr/>
        </p:nvSpPr>
        <p:spPr>
          <a:xfrm>
            <a:off x="300038" y="908720"/>
            <a:ext cx="8232402" cy="3693319"/>
          </a:xfrm>
          <a:prstGeom prst="rect">
            <a:avLst/>
          </a:prstGeom>
        </p:spPr>
        <p:txBody>
          <a:bodyPr wrap="square">
            <a:spAutoFit/>
          </a:bodyPr>
          <a:lstStyle/>
          <a:p>
            <a:pPr algn="just"/>
            <a:r>
              <a:rPr lang="fr-FR" b="1" dirty="0">
                <a:solidFill>
                  <a:srgbClr val="C00000"/>
                </a:solidFill>
              </a:rPr>
              <a:t>« Pour que l’imaginaire de l’enfant se développe, il doit se sentir libre d’entrer ou non dans l’activité proposée. Il doit disposer d’un large choix de matériaux et surtout se sentir libre d’interrompre son activité pour la reprendre à un autre moment. » </a:t>
            </a:r>
            <a:r>
              <a:rPr lang="fr-FR" dirty="0"/>
              <a:t>(</a:t>
            </a:r>
            <a:r>
              <a:rPr lang="fr-FR" dirty="0" err="1"/>
              <a:t>Desarzens</a:t>
            </a:r>
            <a:r>
              <a:rPr lang="fr-FR" dirty="0"/>
              <a:t>, 2007, p. 11)</a:t>
            </a:r>
          </a:p>
          <a:p>
            <a:pPr algn="just"/>
            <a:endParaRPr lang="fr-FR" dirty="0"/>
          </a:p>
          <a:p>
            <a:pPr algn="just"/>
            <a:r>
              <a:rPr lang="fr-FR" b="1" dirty="0">
                <a:solidFill>
                  <a:srgbClr val="C00000"/>
                </a:solidFill>
              </a:rPr>
              <a:t>Développer les éléments constitutifs du développement créatif:</a:t>
            </a:r>
          </a:p>
          <a:p>
            <a:pPr marL="285750" indent="-285750" algn="just">
              <a:buFont typeface="Arial" pitchFamily="34" charset="0"/>
              <a:buChar char="•"/>
            </a:pPr>
            <a:r>
              <a:rPr lang="fr-FR" b="1" dirty="0">
                <a:solidFill>
                  <a:srgbClr val="C00000"/>
                </a:solidFill>
              </a:rPr>
              <a:t>L’imitation.</a:t>
            </a:r>
          </a:p>
          <a:p>
            <a:pPr marL="285750" indent="-285750" algn="just">
              <a:buFont typeface="Arial" pitchFamily="34" charset="0"/>
              <a:buChar char="•"/>
            </a:pPr>
            <a:r>
              <a:rPr lang="fr-FR" b="1" dirty="0">
                <a:solidFill>
                  <a:srgbClr val="C00000"/>
                </a:solidFill>
              </a:rPr>
              <a:t>L’expérimentation.</a:t>
            </a:r>
          </a:p>
          <a:p>
            <a:pPr marL="285750" indent="-285750" algn="just">
              <a:buFont typeface="Arial" pitchFamily="34" charset="0"/>
              <a:buChar char="•"/>
            </a:pPr>
            <a:r>
              <a:rPr lang="fr-FR" b="1" dirty="0">
                <a:solidFill>
                  <a:srgbClr val="C00000"/>
                </a:solidFill>
              </a:rPr>
              <a:t>L’environnement.</a:t>
            </a:r>
          </a:p>
          <a:p>
            <a:pPr marL="285750" indent="-285750" algn="just">
              <a:buFont typeface="Arial" pitchFamily="34" charset="0"/>
              <a:buChar char="•"/>
            </a:pPr>
            <a:r>
              <a:rPr lang="fr-FR" b="1" dirty="0">
                <a:solidFill>
                  <a:srgbClr val="C00000"/>
                </a:solidFill>
              </a:rPr>
              <a:t>L’expression.</a:t>
            </a:r>
          </a:p>
          <a:p>
            <a:pPr marL="285750" indent="-285750" algn="just">
              <a:buFont typeface="Arial" pitchFamily="34" charset="0"/>
              <a:buChar char="•"/>
            </a:pPr>
            <a:r>
              <a:rPr lang="fr-FR" b="1" dirty="0">
                <a:solidFill>
                  <a:srgbClr val="C00000"/>
                </a:solidFill>
              </a:rPr>
              <a:t>La liberté.</a:t>
            </a:r>
          </a:p>
          <a:p>
            <a:pPr marL="285750" indent="-285750" algn="just">
              <a:buFont typeface="Arial" pitchFamily="34" charset="0"/>
              <a:buChar char="•"/>
            </a:pPr>
            <a:r>
              <a:rPr lang="fr-FR" b="1" dirty="0">
                <a:solidFill>
                  <a:srgbClr val="C00000"/>
                </a:solidFill>
              </a:rPr>
              <a:t>La valorisation.</a:t>
            </a:r>
          </a:p>
          <a:p>
            <a:pPr marL="285750" indent="-285750" algn="just">
              <a:buFont typeface="Arial" pitchFamily="34" charset="0"/>
              <a:buChar char="•"/>
            </a:pPr>
            <a:r>
              <a:rPr lang="fr-FR" b="1" dirty="0">
                <a:solidFill>
                  <a:srgbClr val="C00000"/>
                </a:solidFill>
              </a:rPr>
              <a:t>Le questionnement.</a:t>
            </a:r>
            <a:endParaRPr lang="fr-FR" dirty="0"/>
          </a:p>
        </p:txBody>
      </p:sp>
      <p:sp>
        <p:nvSpPr>
          <p:cNvPr id="9" name="Rectangle 8">
            <a:extLst>
              <a:ext uri="{FF2B5EF4-FFF2-40B4-BE49-F238E27FC236}">
                <a16:creationId xmlns:a16="http://schemas.microsoft.com/office/drawing/2014/main" id="{15C69803-10DF-8ECC-E113-58F41117664C}"/>
              </a:ext>
            </a:extLst>
          </p:cNvPr>
          <p:cNvSpPr/>
          <p:nvPr/>
        </p:nvSpPr>
        <p:spPr>
          <a:xfrm>
            <a:off x="2051720" y="5089247"/>
            <a:ext cx="6984776" cy="1508105"/>
          </a:xfrm>
          <a:prstGeom prst="rect">
            <a:avLst/>
          </a:prstGeom>
        </p:spPr>
        <p:txBody>
          <a:bodyPr wrap="square">
            <a:spAutoFit/>
          </a:bodyPr>
          <a:lstStyle/>
          <a:p>
            <a:pPr algn="ctr"/>
            <a:r>
              <a:rPr lang="fr-FR" sz="2000" dirty="0"/>
              <a:t>Mary Lou Cook (1918-2013) </a:t>
            </a:r>
          </a:p>
          <a:p>
            <a:pPr algn="just"/>
            <a:r>
              <a:rPr lang="fr-FR" sz="2400" b="1" dirty="0">
                <a:solidFill>
                  <a:srgbClr val="C00000"/>
                </a:solidFill>
              </a:rPr>
              <a:t>« La créativité c’est inventer, expérimenter, grandir, prendre des risques, briser les règles, faire des erreurs et s’amuser. »</a:t>
            </a:r>
          </a:p>
        </p:txBody>
      </p:sp>
      <p:pic>
        <p:nvPicPr>
          <p:cNvPr id="10" name="Picture 2">
            <a:extLst>
              <a:ext uri="{FF2B5EF4-FFF2-40B4-BE49-F238E27FC236}">
                <a16:creationId xmlns:a16="http://schemas.microsoft.com/office/drawing/2014/main" id="{8C4C9C01-AA30-EBCA-1F70-C637DC4DBBC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0038" y="4713431"/>
            <a:ext cx="1601514" cy="2099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331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1043608" y="188640"/>
            <a:ext cx="7848872" cy="648000"/>
          </a:xfrm>
          <a:prstGeom prst="rect">
            <a:avLst/>
          </a:prstGeom>
          <a:gradFill>
            <a:gsLst>
              <a:gs pos="0">
                <a:srgbClr val="CC0E20"/>
              </a:gs>
              <a:gs pos="23000">
                <a:srgbClr val="CC0E20"/>
              </a:gs>
              <a:gs pos="100000">
                <a:srgbClr val="F02C3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p:cNvSpPr txBox="1"/>
          <p:nvPr/>
        </p:nvSpPr>
        <p:spPr>
          <a:xfrm>
            <a:off x="1043608" y="188638"/>
            <a:ext cx="7848872" cy="584775"/>
          </a:xfrm>
          <a:prstGeom prst="rect">
            <a:avLst/>
          </a:prstGeom>
          <a:noFill/>
        </p:spPr>
        <p:txBody>
          <a:bodyPr wrap="square" rtlCol="0">
            <a:spAutoFit/>
          </a:bodyPr>
          <a:lstStyle/>
          <a:p>
            <a:pPr algn="ctr"/>
            <a:r>
              <a:rPr lang="fr-FR" sz="3200" b="1" dirty="0">
                <a:solidFill>
                  <a:schemeClr val="bg1"/>
                </a:solidFill>
              </a:rPr>
              <a:t>Développer une démarche de création</a:t>
            </a:r>
          </a:p>
        </p:txBody>
      </p:sp>
      <p:sp>
        <p:nvSpPr>
          <p:cNvPr id="28" name="Bouton d'action : Accueil 27">
            <a:hlinkClick r:id="" action="ppaction://hlinkshowjump?jump=firstslide" highlightClick="1"/>
          </p:cNvPr>
          <p:cNvSpPr/>
          <p:nvPr/>
        </p:nvSpPr>
        <p:spPr>
          <a:xfrm>
            <a:off x="179512" y="188640"/>
            <a:ext cx="756000" cy="648000"/>
          </a:xfrm>
          <a:prstGeom prst="actionButtonHome">
            <a:avLst/>
          </a:prstGeom>
          <a:noFill/>
          <a:ln>
            <a:solidFill>
              <a:srgbClr val="F02C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1">
            <a:hlinkClick r:id="rId3" action="ppaction://hlinksldjump"/>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907704" y="1026462"/>
            <a:ext cx="5976664" cy="569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1516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0814" y="1741458"/>
            <a:ext cx="8136904" cy="4524315"/>
          </a:xfrm>
          <a:prstGeom prst="rect">
            <a:avLst/>
          </a:prstGeom>
        </p:spPr>
        <p:txBody>
          <a:bodyPr wrap="square">
            <a:spAutoFit/>
          </a:bodyPr>
          <a:lstStyle/>
          <a:p>
            <a:pPr marL="285750" indent="-285750" algn="just">
              <a:buFont typeface="Arial" pitchFamily="34" charset="0"/>
              <a:buChar char="•"/>
            </a:pPr>
            <a:r>
              <a:rPr lang="fr-FR" b="1" dirty="0"/>
              <a:t>la récupération</a:t>
            </a:r>
            <a:r>
              <a:rPr lang="fr-FR" dirty="0"/>
              <a:t>, qui est simplement le fait de recueillir et de réutiliser des objets qui devraient être jetés, la plupart du temps déjà usagés, mais pas seulement. On peut en effet récupérer par exemple, un stock de feuilles destinées à la poubelle dans une imprimerie.</a:t>
            </a:r>
          </a:p>
          <a:p>
            <a:pPr marL="285750" indent="-285750" algn="just">
              <a:buFont typeface="Arial" pitchFamily="34" charset="0"/>
              <a:buChar char="•"/>
            </a:pPr>
            <a:r>
              <a:rPr lang="fr-FR" b="1" dirty="0"/>
              <a:t>l'accumulation</a:t>
            </a:r>
            <a:r>
              <a:rPr lang="fr-FR" dirty="0"/>
              <a:t> qui veut dire qu'on amasse beaucoup d'objets (usagés ou neufs) pour les mettre ensemble. Cela peut-être une collection.</a:t>
            </a:r>
          </a:p>
          <a:p>
            <a:pPr marL="285750" indent="-285750" algn="just">
              <a:buFont typeface="Arial" pitchFamily="34" charset="0"/>
              <a:buChar char="•"/>
            </a:pPr>
            <a:r>
              <a:rPr lang="fr-FR" b="1" dirty="0"/>
              <a:t>le détournement </a:t>
            </a:r>
            <a:r>
              <a:rPr lang="fr-FR" dirty="0"/>
              <a:t>qui est l'action de donner à un objet, un autre usage que celui auquel il était destiné, comme lorsqu'on met un trombone pour faire le nez d'un bonhomme (l'objet n'est pas forcément récupéré, ni accumulé).</a:t>
            </a:r>
          </a:p>
          <a:p>
            <a:pPr marL="285750" indent="-285750" algn="just">
              <a:buFont typeface="Arial" pitchFamily="34" charset="0"/>
              <a:buChar char="•"/>
            </a:pPr>
            <a:r>
              <a:rPr lang="fr-FR" b="1" dirty="0"/>
              <a:t>la métamorphose </a:t>
            </a:r>
            <a:r>
              <a:rPr lang="fr-FR" dirty="0"/>
              <a:t>, c'est le changement d'aspect. C'est le cintre en métal qu'on a tordu pour en faire une silhouette d'animal. Ce n'est pas un détournement puisque l'objet n'est plus reconnaissable.</a:t>
            </a:r>
          </a:p>
          <a:p>
            <a:pPr marL="285750" indent="-285750" algn="just">
              <a:buFont typeface="Arial" pitchFamily="34" charset="0"/>
              <a:buChar char="•"/>
            </a:pPr>
            <a:r>
              <a:rPr lang="fr-FR" b="1" dirty="0"/>
              <a:t>Le recyclage</a:t>
            </a:r>
            <a:r>
              <a:rPr lang="fr-FR" dirty="0"/>
              <a:t>, c'est utiliser l'objet dans un nouveau cycle de production, comme faire un chapeau en agrafant des sacs de plastique. L'objet de départ a été préalablement récupéré, peut-être accumulé s'il en faut beaucoup, détourné puisqu'il ne sera plus sac et métamorphosé si on l'a découpé, agrafé ou collé.</a:t>
            </a:r>
          </a:p>
        </p:txBody>
      </p:sp>
      <p:sp>
        <p:nvSpPr>
          <p:cNvPr id="3" name="Rectangle 2"/>
          <p:cNvSpPr/>
          <p:nvPr/>
        </p:nvSpPr>
        <p:spPr>
          <a:xfrm>
            <a:off x="1043608" y="188640"/>
            <a:ext cx="7848872" cy="648000"/>
          </a:xfrm>
          <a:prstGeom prst="rect">
            <a:avLst/>
          </a:prstGeom>
          <a:gradFill>
            <a:gsLst>
              <a:gs pos="0">
                <a:srgbClr val="CC0E20"/>
              </a:gs>
              <a:gs pos="23000">
                <a:srgbClr val="CC0E20"/>
              </a:gs>
              <a:gs pos="100000">
                <a:srgbClr val="F02C3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1043608" y="188638"/>
            <a:ext cx="7848872" cy="584775"/>
          </a:xfrm>
          <a:prstGeom prst="rect">
            <a:avLst/>
          </a:prstGeom>
          <a:noFill/>
        </p:spPr>
        <p:txBody>
          <a:bodyPr wrap="square" rtlCol="0">
            <a:spAutoFit/>
          </a:bodyPr>
          <a:lstStyle/>
          <a:p>
            <a:pPr algn="ctr"/>
            <a:r>
              <a:rPr lang="fr-FR" sz="3200" b="1" dirty="0">
                <a:solidFill>
                  <a:schemeClr val="bg1"/>
                </a:solidFill>
              </a:rPr>
              <a:t>Recyclage et autres actions</a:t>
            </a:r>
          </a:p>
        </p:txBody>
      </p:sp>
      <p:sp>
        <p:nvSpPr>
          <p:cNvPr id="5" name="Bouton d'action : Accueil 4">
            <a:hlinkClick r:id="" action="ppaction://hlinkshowjump?jump=firstslide" highlightClick="1"/>
          </p:cNvPr>
          <p:cNvSpPr/>
          <p:nvPr/>
        </p:nvSpPr>
        <p:spPr>
          <a:xfrm>
            <a:off x="179512" y="188640"/>
            <a:ext cx="756000" cy="648000"/>
          </a:xfrm>
          <a:prstGeom prst="actionButtonHome">
            <a:avLst/>
          </a:prstGeom>
          <a:noFill/>
          <a:ln>
            <a:solidFill>
              <a:srgbClr val="F02C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79512" y="1268760"/>
            <a:ext cx="4790735" cy="400110"/>
          </a:xfrm>
          <a:prstGeom prst="rect">
            <a:avLst/>
          </a:prstGeom>
          <a:noFill/>
        </p:spPr>
        <p:txBody>
          <a:bodyPr wrap="none" rtlCol="0">
            <a:spAutoFit/>
          </a:bodyPr>
          <a:lstStyle/>
          <a:p>
            <a:r>
              <a:rPr lang="fr-FR" sz="2000" b="1" dirty="0"/>
              <a:t>Plusieurs actions peuvent être distinguées :</a:t>
            </a:r>
          </a:p>
        </p:txBody>
      </p:sp>
    </p:spTree>
    <p:extLst>
      <p:ext uri="{BB962C8B-B14F-4D97-AF65-F5344CB8AC3E}">
        <p14:creationId xmlns:p14="http://schemas.microsoft.com/office/powerpoint/2010/main" val="951941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891297"/>
            <a:ext cx="8496944" cy="1169551"/>
          </a:xfrm>
          <a:prstGeom prst="rect">
            <a:avLst/>
          </a:prstGeom>
        </p:spPr>
        <p:txBody>
          <a:bodyPr wrap="square">
            <a:spAutoFit/>
          </a:bodyPr>
          <a:lstStyle/>
          <a:p>
            <a:r>
              <a:rPr lang="fr-FR" sz="1400" b="1" dirty="0"/>
              <a:t>Reproduire</a:t>
            </a:r>
            <a:r>
              <a:rPr lang="fr-FR" sz="1400" dirty="0"/>
              <a:t> : l’image ou l’objet reproduit exercent un pouvoir de fascination. C’est aussi un moyen d’appréhender le monde, de se l’approprier.</a:t>
            </a:r>
          </a:p>
          <a:p>
            <a:r>
              <a:rPr lang="fr-FR" sz="1400" dirty="0"/>
              <a:t>Appeler, copier, calquer, décliner, dessiner, dupliquer, doubler, évoquer, figurer, imiter, imprimer, présenter à nouveau, photographier, photocopier, multiplier, citer, peindre, incarner, rappeler, répéter, refaire, reconstituer, ressembler, sérier, symboliser…</a:t>
            </a:r>
          </a:p>
        </p:txBody>
      </p:sp>
      <p:sp>
        <p:nvSpPr>
          <p:cNvPr id="3" name="Rectangle 2"/>
          <p:cNvSpPr/>
          <p:nvPr/>
        </p:nvSpPr>
        <p:spPr>
          <a:xfrm>
            <a:off x="242780" y="2044005"/>
            <a:ext cx="8496944" cy="1384995"/>
          </a:xfrm>
          <a:prstGeom prst="rect">
            <a:avLst/>
          </a:prstGeom>
        </p:spPr>
        <p:txBody>
          <a:bodyPr wrap="square">
            <a:spAutoFit/>
          </a:bodyPr>
          <a:lstStyle/>
          <a:p>
            <a:r>
              <a:rPr lang="fr-FR" sz="1400" b="1" dirty="0"/>
              <a:t>Isoler</a:t>
            </a:r>
            <a:r>
              <a:rPr lang="fr-FR" sz="1400" dirty="0"/>
              <a:t> consiste à séparer un élément de ce qui l’entoure. On prive alors celui-ci de ce qui lui donnait une identité par son environnement.</a:t>
            </a:r>
          </a:p>
          <a:p>
            <a:r>
              <a:rPr lang="fr-FR" sz="1400" dirty="0"/>
              <a:t>Priver du contexte, séparer, détacher, effacer, supprimer, scinder, cacher, extraire, enlever, cadrer, recadrer, détacher, dissimuler, voiler, dévoiler, sélectionner, privilégier par rapport au contexte, choisir, désigner, entourer, révéler, fragmenter, découper, disséquer, schématiser, abstraire, simplifier, différencier, distinguer, atténuer, accentuer, renforcer, valoriser, recouvrir, montrer, emprunter, suggérer, réduire, conceptualiser, analyser…</a:t>
            </a:r>
          </a:p>
        </p:txBody>
      </p:sp>
      <p:sp>
        <p:nvSpPr>
          <p:cNvPr id="4" name="Rectangle 3"/>
          <p:cNvSpPr/>
          <p:nvPr/>
        </p:nvSpPr>
        <p:spPr>
          <a:xfrm>
            <a:off x="251520" y="3413899"/>
            <a:ext cx="8496944" cy="2031325"/>
          </a:xfrm>
          <a:prstGeom prst="rect">
            <a:avLst/>
          </a:prstGeom>
        </p:spPr>
        <p:txBody>
          <a:bodyPr wrap="square">
            <a:spAutoFit/>
          </a:bodyPr>
          <a:lstStyle/>
          <a:p>
            <a:r>
              <a:rPr lang="fr-FR" sz="1400" b="1" dirty="0"/>
              <a:t>Transformer</a:t>
            </a:r>
            <a:r>
              <a:rPr lang="fr-FR" sz="1400" dirty="0"/>
              <a:t>, c’est modifier une forme, une couleur, une matière, un volume… pour les faire devenir autres.</a:t>
            </a:r>
          </a:p>
          <a:p>
            <a:r>
              <a:rPr lang="fr-FR" sz="1400" dirty="0"/>
              <a:t>Ajouter, allonger, exagérer, altérer, alterner, amplifier, ajouter, augmenter, agglomérer, cacher, changer, cadrer, combiner, compresser, </a:t>
            </a:r>
            <a:r>
              <a:rPr lang="fr-FR" sz="1400" dirty="0" err="1"/>
              <a:t>expanser</a:t>
            </a:r>
            <a:r>
              <a:rPr lang="fr-FR" sz="1400" dirty="0"/>
              <a:t>, compléter, convertir, couper, corriger, changer d’échelle, changer la technique , outil, support, couleur, format), changer le contexte, effacer, enfermer, emballer, déformer, dilater, dénaturer, dégager, désensibiliser, dévoyer, dérouler, déplacer, dépouiller, dissocier, diversifier, disperser, exagérer, écraser, fendre, fragmenter, fusionner, graver, gribouiller, habiller, interpréter, inciser, intervertir, inverser, limiter, lisser, maquiller, déguiser, modeler, modifier, multiplier, mélanger, métamorphoser, permuter, partager, polir, recycler, supprimer en partie, substituer, simplifier, raturer, raccourcir, rétrécir, redimensionner, repositionner, transposer, varier…</a:t>
            </a:r>
          </a:p>
        </p:txBody>
      </p:sp>
      <p:sp>
        <p:nvSpPr>
          <p:cNvPr id="6" name="Rectangle 5"/>
          <p:cNvSpPr/>
          <p:nvPr/>
        </p:nvSpPr>
        <p:spPr>
          <a:xfrm>
            <a:off x="242780" y="5428381"/>
            <a:ext cx="8496944" cy="1384995"/>
          </a:xfrm>
          <a:prstGeom prst="rect">
            <a:avLst/>
          </a:prstGeom>
        </p:spPr>
        <p:txBody>
          <a:bodyPr wrap="square">
            <a:spAutoFit/>
          </a:bodyPr>
          <a:lstStyle/>
          <a:p>
            <a:r>
              <a:rPr lang="fr-FR" sz="1400" b="1" dirty="0"/>
              <a:t>Associer</a:t>
            </a:r>
            <a:r>
              <a:rPr lang="fr-FR" sz="1400" dirty="0"/>
              <a:t> : la pratique des arts plastiques donne la possibilité de créer des combinaisons originales. On associe des éléments différents ( images, couleurs, matières, objets, volumes, etc.), au sein d’un même espace, ce qui entraine des modifications de forme et de sens.</a:t>
            </a:r>
          </a:p>
          <a:p>
            <a:r>
              <a:rPr lang="fr-FR" sz="1400" dirty="0"/>
              <a:t>Assimiler, accumuler, collectionner, agréger, assembler, rassembler, alterner, fondre, imbriquer, combiner, intégrer, intercaler, juxtaposer, opposer, relier, rapprocher, relier, superposer, traduire, faire cohabiter, réunir, joindre, lier, compléter, ajouter, prolonger, entasser, empiler…</a:t>
            </a:r>
          </a:p>
        </p:txBody>
      </p:sp>
      <p:sp>
        <p:nvSpPr>
          <p:cNvPr id="7" name="Rectangle 6"/>
          <p:cNvSpPr/>
          <p:nvPr/>
        </p:nvSpPr>
        <p:spPr>
          <a:xfrm>
            <a:off x="1043608" y="188640"/>
            <a:ext cx="7848872" cy="648000"/>
          </a:xfrm>
          <a:prstGeom prst="rect">
            <a:avLst/>
          </a:prstGeom>
          <a:gradFill>
            <a:gsLst>
              <a:gs pos="0">
                <a:srgbClr val="CC0E20"/>
              </a:gs>
              <a:gs pos="23000">
                <a:srgbClr val="CC0E20"/>
              </a:gs>
              <a:gs pos="100000">
                <a:srgbClr val="F02C3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1043608" y="188638"/>
            <a:ext cx="7848872" cy="584775"/>
          </a:xfrm>
          <a:prstGeom prst="rect">
            <a:avLst/>
          </a:prstGeom>
          <a:noFill/>
        </p:spPr>
        <p:txBody>
          <a:bodyPr wrap="square" rtlCol="0">
            <a:spAutoFit/>
          </a:bodyPr>
          <a:lstStyle/>
          <a:p>
            <a:pPr algn="ctr"/>
            <a:r>
              <a:rPr lang="fr-FR" sz="3200" b="1" dirty="0">
                <a:solidFill>
                  <a:schemeClr val="bg1"/>
                </a:solidFill>
              </a:rPr>
              <a:t>Les opérations plastiques</a:t>
            </a:r>
          </a:p>
        </p:txBody>
      </p:sp>
      <p:sp>
        <p:nvSpPr>
          <p:cNvPr id="9" name="Bouton d'action : Accueil 8">
            <a:hlinkClick r:id="" action="ppaction://hlinkshowjump?jump=firstslide" highlightClick="1"/>
          </p:cNvPr>
          <p:cNvSpPr/>
          <p:nvPr/>
        </p:nvSpPr>
        <p:spPr>
          <a:xfrm>
            <a:off x="179512" y="188640"/>
            <a:ext cx="756000" cy="648000"/>
          </a:xfrm>
          <a:prstGeom prst="actionButtonHome">
            <a:avLst/>
          </a:prstGeom>
          <a:noFill/>
          <a:ln>
            <a:solidFill>
              <a:srgbClr val="F02C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5679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ZoneTexte 2"/>
          <p:cNvSpPr txBox="1">
            <a:spLocks noChangeArrowheads="1"/>
          </p:cNvSpPr>
          <p:nvPr/>
        </p:nvSpPr>
        <p:spPr bwMode="auto">
          <a:xfrm>
            <a:off x="663575" y="960438"/>
            <a:ext cx="7785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r>
              <a:rPr lang="fr-FR" sz="1400" dirty="0"/>
              <a:t>Cet enseignement s’inscrit dans les programmes de l’école élémentaire depuis les années 1830.</a:t>
            </a:r>
          </a:p>
        </p:txBody>
      </p:sp>
      <p:sp>
        <p:nvSpPr>
          <p:cNvPr id="20484" name="ZoneTexte 3"/>
          <p:cNvSpPr txBox="1">
            <a:spLocks noChangeArrowheads="1"/>
          </p:cNvSpPr>
          <p:nvPr/>
        </p:nvSpPr>
        <p:spPr bwMode="auto">
          <a:xfrm>
            <a:off x="128588" y="1492250"/>
            <a:ext cx="9509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r>
              <a:rPr lang="fr-FR" sz="1400"/>
              <a:t>Le dessin</a:t>
            </a:r>
          </a:p>
        </p:txBody>
      </p:sp>
      <p:sp>
        <p:nvSpPr>
          <p:cNvPr id="20485" name="ZoneTexte 4"/>
          <p:cNvSpPr txBox="1">
            <a:spLocks noChangeArrowheads="1"/>
          </p:cNvSpPr>
          <p:nvPr/>
        </p:nvSpPr>
        <p:spPr bwMode="auto">
          <a:xfrm>
            <a:off x="1614488" y="1492250"/>
            <a:ext cx="22431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r>
              <a:rPr lang="fr-FR" sz="1400"/>
              <a:t>Les arts plastiques (1985)</a:t>
            </a:r>
          </a:p>
        </p:txBody>
      </p:sp>
      <p:cxnSp>
        <p:nvCxnSpPr>
          <p:cNvPr id="8" name="Connecteur droit avec flèche 7"/>
          <p:cNvCxnSpPr/>
          <p:nvPr/>
        </p:nvCxnSpPr>
        <p:spPr bwMode="auto">
          <a:xfrm>
            <a:off x="1058863" y="1646238"/>
            <a:ext cx="576262" cy="158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0487" name="ZoneTexte 5"/>
          <p:cNvSpPr txBox="1">
            <a:spLocks noChangeArrowheads="1"/>
          </p:cNvSpPr>
          <p:nvPr/>
        </p:nvSpPr>
        <p:spPr bwMode="auto">
          <a:xfrm>
            <a:off x="4392613" y="1492250"/>
            <a:ext cx="1984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r>
              <a:rPr lang="fr-FR" sz="1400"/>
              <a:t>Les arts visuels (2008)</a:t>
            </a:r>
          </a:p>
        </p:txBody>
      </p:sp>
      <p:cxnSp>
        <p:nvCxnSpPr>
          <p:cNvPr id="9" name="Connecteur droit avec flèche 8"/>
          <p:cNvCxnSpPr/>
          <p:nvPr/>
        </p:nvCxnSpPr>
        <p:spPr bwMode="auto">
          <a:xfrm flipV="1">
            <a:off x="3836988" y="1646238"/>
            <a:ext cx="576262" cy="158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0489" name="ZoneTexte 12"/>
          <p:cNvSpPr txBox="1">
            <a:spLocks noChangeArrowheads="1"/>
          </p:cNvSpPr>
          <p:nvPr/>
        </p:nvSpPr>
        <p:spPr bwMode="auto">
          <a:xfrm>
            <a:off x="688975" y="2781300"/>
            <a:ext cx="77660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nchor="ct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lnSpc>
                <a:spcPct val="200000"/>
              </a:lnSpc>
            </a:pPr>
            <a:r>
              <a:rPr lang="fr-FR" sz="1400"/>
              <a:t>Sa pédagogie a suivi l’évolution des grandes postures de la relation pédagogique.</a:t>
            </a:r>
          </a:p>
        </p:txBody>
      </p:sp>
      <p:pic>
        <p:nvPicPr>
          <p:cNvPr id="20491" name="Picture 4" descr="http://www.cndp.fr/musee/images/collections/cahier_grand.jp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r="2477" b="4857"/>
          <a:stretch>
            <a:fillRect/>
          </a:stretch>
        </p:blipFill>
        <p:spPr bwMode="auto">
          <a:xfrm>
            <a:off x="731838" y="1882775"/>
            <a:ext cx="11461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Picture 2" descr="http://accel6.mettre-put-idata.over-blog.com/0/04/35/24/manuels/le-livre-du-maitre---geometrie-dessin-et-travail-manuel---cours-elementaire/couverture.jp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8538" y="1882775"/>
            <a:ext cx="53181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3" name="Picture 6" descr="http://www.cndp.fr/mnemo/web/photos/4/360100-2004-00783-0001-001e.jp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l="9749" t="6984" r="12787" b="16275"/>
          <a:stretch>
            <a:fillRect/>
          </a:stretch>
        </p:blipFill>
        <p:spPr bwMode="auto">
          <a:xfrm>
            <a:off x="3190875" y="1882775"/>
            <a:ext cx="9731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4" name="Picture 2" descr="http://www.cndp.fr/mnemo/web/photos/4/360100-2004-00783-0001-002e.jpg">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l="7436" t="8760" r="6851" b="8232"/>
          <a:stretch>
            <a:fillRect/>
          </a:stretch>
        </p:blipFill>
        <p:spPr bwMode="auto">
          <a:xfrm>
            <a:off x="4556125" y="1882775"/>
            <a:ext cx="10255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5" name="Picture 2" descr="http://www.cndp.fr/mnemo/web/photos/4/360100-1976-01356.jp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l="3690" t="4585" r="3061" b="5043"/>
          <a:stretch>
            <a:fillRect/>
          </a:stretch>
        </p:blipFill>
        <p:spPr bwMode="auto">
          <a:xfrm>
            <a:off x="5972175" y="1882775"/>
            <a:ext cx="9509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6" name="Picture 4">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15200" y="1882775"/>
            <a:ext cx="1127125"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98" name="Instruire">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4475" y="3617913"/>
            <a:ext cx="1090613"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99" name="Enseigner">
            <a:hlinkClick r:id="rId17" action="ppaction://hlinksldjump"/>
          </p:cNvPr>
          <p:cNvPicPr>
            <a:picLocks noChangeAspect="1" noChangeArrowheads="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244475" y="4173538"/>
            <a:ext cx="1212850"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0" name="Libre expression">
            <a:hlinkClick r:id="rId19" action="ppaction://hlinksldjump"/>
          </p:cNvPr>
          <p:cNvPicPr>
            <a:picLocks noChangeAspect="1" noChangeArrowheads="1"/>
          </p:cNvPicPr>
          <p:nvPr/>
        </p:nvPicPr>
        <p:blipFill>
          <a:blip r:embed="rId20" cstate="email">
            <a:extLst>
              <a:ext uri="{28A0092B-C50C-407E-A947-70E740481C1C}">
                <a14:useLocalDpi xmlns:a14="http://schemas.microsoft.com/office/drawing/2010/main" val="0"/>
              </a:ext>
            </a:extLst>
          </a:blip>
          <a:srcRect/>
          <a:stretch>
            <a:fillRect/>
          </a:stretch>
        </p:blipFill>
        <p:spPr bwMode="auto">
          <a:xfrm>
            <a:off x="244475" y="4727575"/>
            <a:ext cx="40290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1" name="Animer">
            <a:hlinkClick r:id="rId21" action="ppaction://hlinksldjump"/>
          </p:cNvPr>
          <p:cNvPicPr>
            <a:picLocks noChangeAspect="1" noChangeArrowheads="1"/>
          </p:cNvPicPr>
          <p:nvPr/>
        </p:nvPicPr>
        <p:blipFill>
          <a:blip r:embed="rId22" cstate="email">
            <a:extLst>
              <a:ext uri="{28A0092B-C50C-407E-A947-70E740481C1C}">
                <a14:useLocalDpi xmlns:a14="http://schemas.microsoft.com/office/drawing/2010/main" val="0"/>
              </a:ext>
            </a:extLst>
          </a:blip>
          <a:srcRect/>
          <a:stretch>
            <a:fillRect/>
          </a:stretch>
        </p:blipFill>
        <p:spPr bwMode="auto">
          <a:xfrm>
            <a:off x="244475" y="5283200"/>
            <a:ext cx="97472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2" name="Situations d'apprentissages">
            <a:hlinkClick r:id="rId23" action="ppaction://hlinksldjump"/>
          </p:cNvPr>
          <p:cNvPicPr>
            <a:picLocks noChangeAspect="1" noChangeArrowheads="1"/>
          </p:cNvPicPr>
          <p:nvPr/>
        </p:nvPicPr>
        <p:blipFill>
          <a:blip r:embed="rId24" cstate="email">
            <a:extLst>
              <a:ext uri="{28A0092B-C50C-407E-A947-70E740481C1C}">
                <a14:useLocalDpi xmlns:a14="http://schemas.microsoft.com/office/drawing/2010/main" val="0"/>
              </a:ext>
            </a:extLst>
          </a:blip>
          <a:srcRect/>
          <a:stretch>
            <a:fillRect/>
          </a:stretch>
        </p:blipFill>
        <p:spPr bwMode="auto">
          <a:xfrm>
            <a:off x="244475" y="5838825"/>
            <a:ext cx="365125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ZoneTexte 24"/>
          <p:cNvSpPr txBox="1"/>
          <p:nvPr/>
        </p:nvSpPr>
        <p:spPr>
          <a:xfrm>
            <a:off x="554038" y="3141663"/>
            <a:ext cx="8035925" cy="306387"/>
          </a:xfrm>
          <a:prstGeom prst="rect">
            <a:avLst/>
          </a:prstGeom>
          <a:noFill/>
        </p:spPr>
        <p:txBody>
          <a:bodyPr wrap="none">
            <a:spAutoFit/>
          </a:bodyPr>
          <a:lstStyle/>
          <a:p>
            <a:pPr eaLnBrk="1" hangingPunct="1">
              <a:defRPr/>
            </a:pPr>
            <a:r>
              <a:rPr lang="fr-FR" sz="1400" dirty="0">
                <a:solidFill>
                  <a:schemeClr val="accent1">
                    <a:lumMod val="75000"/>
                  </a:schemeClr>
                </a:solidFill>
                <a:cs typeface="Arial" charset="0"/>
              </a:rPr>
              <a:t>Cliquez sur les  étiquettes pour afficher le texte d’accompagnement. Cliquez sur le texte pour le masquer.</a:t>
            </a:r>
          </a:p>
        </p:txBody>
      </p:sp>
      <p:cxnSp>
        <p:nvCxnSpPr>
          <p:cNvPr id="30" name="Connecteur droit avec flèche 29"/>
          <p:cNvCxnSpPr/>
          <p:nvPr/>
        </p:nvCxnSpPr>
        <p:spPr bwMode="auto">
          <a:xfrm flipV="1">
            <a:off x="6356350" y="1646238"/>
            <a:ext cx="576263" cy="158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0505" name="ZoneTexte 4"/>
          <p:cNvSpPr txBox="1">
            <a:spLocks noChangeArrowheads="1"/>
          </p:cNvSpPr>
          <p:nvPr/>
        </p:nvSpPr>
        <p:spPr bwMode="auto">
          <a:xfrm>
            <a:off x="6911975" y="1492250"/>
            <a:ext cx="2124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r>
              <a:rPr lang="fr-FR" sz="1400"/>
              <a:t>Les arts plastiques 2016</a:t>
            </a:r>
          </a:p>
        </p:txBody>
      </p:sp>
      <p:sp>
        <p:nvSpPr>
          <p:cNvPr id="26" name="Rectangle 25"/>
          <p:cNvSpPr/>
          <p:nvPr/>
        </p:nvSpPr>
        <p:spPr>
          <a:xfrm>
            <a:off x="1043608" y="188640"/>
            <a:ext cx="7848872" cy="648000"/>
          </a:xfrm>
          <a:prstGeom prst="rect">
            <a:avLst/>
          </a:prstGeom>
          <a:gradFill>
            <a:gsLst>
              <a:gs pos="0">
                <a:srgbClr val="CC0E20"/>
              </a:gs>
              <a:gs pos="23000">
                <a:srgbClr val="CC0E20"/>
              </a:gs>
              <a:gs pos="100000">
                <a:srgbClr val="F02C3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p:cNvSpPr txBox="1"/>
          <p:nvPr/>
        </p:nvSpPr>
        <p:spPr>
          <a:xfrm>
            <a:off x="1043608" y="188638"/>
            <a:ext cx="7848872" cy="584775"/>
          </a:xfrm>
          <a:prstGeom prst="rect">
            <a:avLst/>
          </a:prstGeom>
          <a:noFill/>
        </p:spPr>
        <p:txBody>
          <a:bodyPr wrap="square" rtlCol="0">
            <a:spAutoFit/>
          </a:bodyPr>
          <a:lstStyle/>
          <a:p>
            <a:pPr algn="ctr"/>
            <a:r>
              <a:rPr lang="fr-FR" sz="3200" b="1" dirty="0">
                <a:solidFill>
                  <a:schemeClr val="bg1"/>
                </a:solidFill>
              </a:rPr>
              <a:t>Un peu d’histoire de la  discipline</a:t>
            </a:r>
          </a:p>
        </p:txBody>
      </p:sp>
      <p:sp>
        <p:nvSpPr>
          <p:cNvPr id="28" name="Bouton d'action : Accueil 27">
            <a:hlinkClick r:id="" action="ppaction://hlinkshowjump?jump=firstslide" highlightClick="1"/>
          </p:cNvPr>
          <p:cNvSpPr/>
          <p:nvPr/>
        </p:nvSpPr>
        <p:spPr>
          <a:xfrm>
            <a:off x="179512" y="188640"/>
            <a:ext cx="756000" cy="648000"/>
          </a:xfrm>
          <a:prstGeom prst="actionButtonHome">
            <a:avLst/>
          </a:prstGeom>
          <a:noFill/>
          <a:ln>
            <a:solidFill>
              <a:srgbClr val="F02C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86513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hlinkClick r:id="rId3" action="ppaction://hlinksldjump"/>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790554" y="5994111"/>
            <a:ext cx="453854" cy="6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a:hlinkClick r:id="rId5" action="ppaction://hlinksldjump"/>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909157" y="1251223"/>
            <a:ext cx="836046" cy="6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a:hlinkClick r:id="rId7" action="ppaction://hlinksldjump"/>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8104419" y="2043172"/>
            <a:ext cx="509591" cy="6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a:hlinkClick r:id="rId9" action="ppaction://hlinksldjump"/>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8104419" y="2835121"/>
            <a:ext cx="509591" cy="6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a:hlinkClick r:id="rId11" action="ppaction://hlinksldjump"/>
          </p:cNvPr>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8104419" y="3627070"/>
            <a:ext cx="509591" cy="6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a:hlinkClick r:id="rId13" action="ppaction://hlinksldjump"/>
          </p:cNvPr>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8104419" y="4419019"/>
            <a:ext cx="509591" cy="6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4" name="Picture 8">
            <a:hlinkClick r:id="rId15" action="ppaction://hlinksldjump"/>
          </p:cNvPr>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8104419" y="5210968"/>
            <a:ext cx="509591" cy="6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5" name="Picture 9">
            <a:hlinkClick r:id="rId17" action="ppaction://hlinksldjump"/>
          </p:cNvPr>
          <p:cNvPicPr>
            <a:picLocks noChangeAspect="1" noChangeArrowheads="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8382889" y="6002916"/>
            <a:ext cx="509591" cy="6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153293" y="908720"/>
            <a:ext cx="8739187" cy="338554"/>
          </a:xfrm>
          <a:prstGeom prst="rect">
            <a:avLst/>
          </a:prstGeom>
          <a:noFill/>
        </p:spPr>
        <p:txBody>
          <a:bodyPr wrap="square" rtlCol="0">
            <a:spAutoFit/>
          </a:bodyPr>
          <a:lstStyle/>
          <a:p>
            <a:pPr algn="just"/>
            <a:r>
              <a:rPr lang="fr-FR" sz="1600" dirty="0"/>
              <a:t>Créer des visages en bas relief à l’aide d’objets de récupération recouverts de papier encollé.</a:t>
            </a:r>
          </a:p>
        </p:txBody>
      </p:sp>
      <p:sp>
        <p:nvSpPr>
          <p:cNvPr id="11" name="Rectangle 10"/>
          <p:cNvSpPr/>
          <p:nvPr/>
        </p:nvSpPr>
        <p:spPr>
          <a:xfrm>
            <a:off x="1043608" y="188640"/>
            <a:ext cx="7848872" cy="648000"/>
          </a:xfrm>
          <a:prstGeom prst="rect">
            <a:avLst/>
          </a:prstGeom>
          <a:gradFill>
            <a:gsLst>
              <a:gs pos="0">
                <a:srgbClr val="CC0E20"/>
              </a:gs>
              <a:gs pos="23000">
                <a:srgbClr val="CC0E20"/>
              </a:gs>
              <a:gs pos="100000">
                <a:srgbClr val="F02C3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1043608" y="188638"/>
            <a:ext cx="7848872" cy="584775"/>
          </a:xfrm>
          <a:prstGeom prst="rect">
            <a:avLst/>
          </a:prstGeom>
          <a:noFill/>
        </p:spPr>
        <p:txBody>
          <a:bodyPr wrap="square" rtlCol="0">
            <a:spAutoFit/>
          </a:bodyPr>
          <a:lstStyle/>
          <a:p>
            <a:pPr algn="ctr"/>
            <a:r>
              <a:rPr lang="fr-FR" sz="3200" b="1" dirty="0">
                <a:solidFill>
                  <a:schemeClr val="bg1"/>
                </a:solidFill>
              </a:rPr>
              <a:t>Suivre un guidage pas à pas</a:t>
            </a:r>
          </a:p>
        </p:txBody>
      </p:sp>
      <p:sp>
        <p:nvSpPr>
          <p:cNvPr id="13" name="Bouton d'action : Accueil 12">
            <a:hlinkClick r:id="" action="ppaction://hlinkshowjump?jump=firstslide" highlightClick="1"/>
          </p:cNvPr>
          <p:cNvSpPr/>
          <p:nvPr/>
        </p:nvSpPr>
        <p:spPr>
          <a:xfrm>
            <a:off x="179512" y="188640"/>
            <a:ext cx="756000" cy="648000"/>
          </a:xfrm>
          <a:prstGeom prst="actionButtonHome">
            <a:avLst/>
          </a:prstGeom>
          <a:noFill/>
          <a:ln>
            <a:solidFill>
              <a:srgbClr val="F02C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p:cNvSpPr/>
          <p:nvPr/>
        </p:nvSpPr>
        <p:spPr>
          <a:xfrm>
            <a:off x="153294" y="4869160"/>
            <a:ext cx="7227018" cy="830997"/>
          </a:xfrm>
          <a:prstGeom prst="rect">
            <a:avLst/>
          </a:prstGeom>
        </p:spPr>
        <p:txBody>
          <a:bodyPr wrap="square">
            <a:spAutoFit/>
          </a:bodyPr>
          <a:lstStyle/>
          <a:p>
            <a:pPr marL="342900" lvl="0" indent="-342900" algn="just">
              <a:buFont typeface="+mj-lt"/>
              <a:buAutoNum type="arabicPeriod" startAt="6"/>
            </a:pPr>
            <a:r>
              <a:rPr lang="fr-FR" sz="1600" dirty="0">
                <a:solidFill>
                  <a:prstClr val="black"/>
                </a:solidFill>
              </a:rPr>
              <a:t>Pour la mise en couleur, préférer des teintes sombres pour les creux (pour exagérer la profondeur) et des teintes claires pour les bosses ( pour faire ressortir le relief).</a:t>
            </a:r>
          </a:p>
        </p:txBody>
      </p:sp>
      <p:sp>
        <p:nvSpPr>
          <p:cNvPr id="5" name="Rectangle 4"/>
          <p:cNvSpPr/>
          <p:nvPr/>
        </p:nvSpPr>
        <p:spPr>
          <a:xfrm>
            <a:off x="215071" y="4077072"/>
            <a:ext cx="7328048" cy="830997"/>
          </a:xfrm>
          <a:prstGeom prst="rect">
            <a:avLst/>
          </a:prstGeom>
        </p:spPr>
        <p:txBody>
          <a:bodyPr wrap="square">
            <a:spAutoFit/>
          </a:bodyPr>
          <a:lstStyle/>
          <a:p>
            <a:pPr marL="342900" lvl="0" indent="-342900" algn="just">
              <a:buFont typeface="+mj-lt"/>
              <a:buAutoNum type="arabicPeriod" startAt="5"/>
            </a:pPr>
            <a:r>
              <a:rPr lang="fr-FR" sz="1600" dirty="0">
                <a:solidFill>
                  <a:prstClr val="black"/>
                </a:solidFill>
              </a:rPr>
              <a:t>Une couche de peinture acrylique blanche est appliquée sur tout le bas-relief. </a:t>
            </a:r>
            <a:br>
              <a:rPr lang="fr-FR" sz="1600" dirty="0">
                <a:solidFill>
                  <a:prstClr val="black"/>
                </a:solidFill>
              </a:rPr>
            </a:br>
            <a:r>
              <a:rPr lang="fr-FR" sz="1600" dirty="0">
                <a:solidFill>
                  <a:prstClr val="black"/>
                </a:solidFill>
              </a:rPr>
              <a:t>Ceci consolide les assemblages et donne plus de luminosité aux couleurs appliquées par la suite.</a:t>
            </a:r>
          </a:p>
        </p:txBody>
      </p:sp>
      <p:sp>
        <p:nvSpPr>
          <p:cNvPr id="6" name="Rectangle 5"/>
          <p:cNvSpPr/>
          <p:nvPr/>
        </p:nvSpPr>
        <p:spPr>
          <a:xfrm>
            <a:off x="215071" y="3501008"/>
            <a:ext cx="7309257" cy="584775"/>
          </a:xfrm>
          <a:prstGeom prst="rect">
            <a:avLst/>
          </a:prstGeom>
        </p:spPr>
        <p:txBody>
          <a:bodyPr wrap="square">
            <a:spAutoFit/>
          </a:bodyPr>
          <a:lstStyle/>
          <a:p>
            <a:pPr marL="342900" lvl="0" indent="-342900" algn="just">
              <a:buFont typeface="+mj-lt"/>
              <a:buAutoNum type="arabicPeriod" startAt="4"/>
            </a:pPr>
            <a:r>
              <a:rPr lang="fr-FR" sz="1600" dirty="0">
                <a:solidFill>
                  <a:prstClr val="black"/>
                </a:solidFill>
              </a:rPr>
              <a:t>Les objets et l’ensemble de la surface du support sont ensuite recouverts de morceaux de papier encollés.</a:t>
            </a:r>
          </a:p>
        </p:txBody>
      </p:sp>
      <p:sp>
        <p:nvSpPr>
          <p:cNvPr id="7" name="Rectangle 6"/>
          <p:cNvSpPr/>
          <p:nvPr/>
        </p:nvSpPr>
        <p:spPr>
          <a:xfrm>
            <a:off x="215071" y="2924944"/>
            <a:ext cx="7328048" cy="584775"/>
          </a:xfrm>
          <a:prstGeom prst="rect">
            <a:avLst/>
          </a:prstGeom>
        </p:spPr>
        <p:txBody>
          <a:bodyPr wrap="square">
            <a:spAutoFit/>
          </a:bodyPr>
          <a:lstStyle/>
          <a:p>
            <a:pPr marL="342900" lvl="0" indent="-342900" algn="just">
              <a:buFont typeface="+mj-lt"/>
              <a:buAutoNum type="arabicPeriod" startAt="3"/>
            </a:pPr>
            <a:r>
              <a:rPr lang="fr-FR" sz="1600" dirty="0">
                <a:solidFill>
                  <a:prstClr val="black"/>
                </a:solidFill>
              </a:rPr>
              <a:t>Les objets sont recouverts de papier journal enduit de colle à tapisser. On garde ainsi le volume et on oublie l'objet.</a:t>
            </a:r>
          </a:p>
        </p:txBody>
      </p:sp>
      <p:sp>
        <p:nvSpPr>
          <p:cNvPr id="8" name="Rectangle 7"/>
          <p:cNvSpPr/>
          <p:nvPr/>
        </p:nvSpPr>
        <p:spPr>
          <a:xfrm>
            <a:off x="215071" y="2348880"/>
            <a:ext cx="7309257" cy="584775"/>
          </a:xfrm>
          <a:prstGeom prst="rect">
            <a:avLst/>
          </a:prstGeom>
        </p:spPr>
        <p:txBody>
          <a:bodyPr wrap="square">
            <a:spAutoFit/>
          </a:bodyPr>
          <a:lstStyle/>
          <a:p>
            <a:pPr marL="342900" lvl="0" indent="-342900" algn="just">
              <a:buFont typeface="+mj-lt"/>
              <a:buAutoNum type="arabicPeriod" startAt="2"/>
            </a:pPr>
            <a:r>
              <a:rPr lang="fr-FR" sz="1600" dirty="0">
                <a:solidFill>
                  <a:prstClr val="black"/>
                </a:solidFill>
              </a:rPr>
              <a:t>Les objets sont choisis en fonction de leurs tailles et de leurs formes et installés sur les zones délimitées en rouge. Le relief commence à apparaître.</a:t>
            </a:r>
          </a:p>
        </p:txBody>
      </p:sp>
      <p:sp>
        <p:nvSpPr>
          <p:cNvPr id="9" name="Rectangle 8"/>
          <p:cNvSpPr/>
          <p:nvPr/>
        </p:nvSpPr>
        <p:spPr>
          <a:xfrm>
            <a:off x="251917" y="1268760"/>
            <a:ext cx="7291202" cy="1077218"/>
          </a:xfrm>
          <a:prstGeom prst="rect">
            <a:avLst/>
          </a:prstGeom>
        </p:spPr>
        <p:txBody>
          <a:bodyPr wrap="square">
            <a:spAutoFit/>
          </a:bodyPr>
          <a:lstStyle/>
          <a:p>
            <a:pPr marL="342900" lvl="0" indent="-342900" algn="just">
              <a:buFont typeface="+mj-lt"/>
              <a:buAutoNum type="arabicPeriod"/>
            </a:pPr>
            <a:r>
              <a:rPr lang="fr-FR" sz="1600" dirty="0">
                <a:solidFill>
                  <a:prstClr val="black"/>
                </a:solidFill>
              </a:rPr>
              <a:t>Dresser l’inventaire des différentes parties du visage et évoquer les reliefs du visage. Sur un grand carton, à la craie rouge représenter les bosses (nez, arcades sourcilières, pommettes, front et menton, bouche), et à la craie bleue les creux avec les orbites au fond desquelles nous placerons le volume des yeux.</a:t>
            </a:r>
          </a:p>
        </p:txBody>
      </p:sp>
      <p:sp>
        <p:nvSpPr>
          <p:cNvPr id="10" name="ZoneTexte 9"/>
          <p:cNvSpPr txBox="1"/>
          <p:nvPr/>
        </p:nvSpPr>
        <p:spPr>
          <a:xfrm>
            <a:off x="550915" y="6172039"/>
            <a:ext cx="2128981" cy="338554"/>
          </a:xfrm>
          <a:prstGeom prst="rect">
            <a:avLst/>
          </a:prstGeom>
          <a:noFill/>
        </p:spPr>
        <p:txBody>
          <a:bodyPr wrap="none" rtlCol="0">
            <a:spAutoFit/>
          </a:bodyPr>
          <a:lstStyle/>
          <a:p>
            <a:r>
              <a:rPr lang="fr-FR" sz="1600" dirty="0"/>
              <a:t>Des albums à découvrir</a:t>
            </a:r>
          </a:p>
        </p:txBody>
      </p:sp>
      <p:pic>
        <p:nvPicPr>
          <p:cNvPr id="32773" name="Picture 5">
            <a:hlinkClick r:id="rId19" action="ppaction://hlinksldjump"/>
          </p:cNvPr>
          <p:cNvPicPr>
            <a:picLocks noChangeAspect="1" noChangeArrowheads="1"/>
          </p:cNvPicPr>
          <p:nvPr/>
        </p:nvPicPr>
        <p:blipFill>
          <a:blip r:embed="rId20" cstate="email">
            <a:extLst>
              <a:ext uri="{28A0092B-C50C-407E-A947-70E740481C1C}">
                <a14:useLocalDpi xmlns:a14="http://schemas.microsoft.com/office/drawing/2010/main" val="0"/>
              </a:ext>
            </a:extLst>
          </a:blip>
          <a:srcRect/>
          <a:stretch>
            <a:fillRect/>
          </a:stretch>
        </p:blipFill>
        <p:spPr bwMode="auto">
          <a:xfrm>
            <a:off x="2827932" y="6002916"/>
            <a:ext cx="705187" cy="6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2471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4195" y="962805"/>
            <a:ext cx="720000" cy="7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187624" y="917119"/>
            <a:ext cx="7704856" cy="738664"/>
          </a:xfrm>
          <a:prstGeom prst="rect">
            <a:avLst/>
          </a:prstGeom>
        </p:spPr>
        <p:txBody>
          <a:bodyPr wrap="square">
            <a:spAutoFit/>
          </a:bodyPr>
          <a:lstStyle/>
          <a:p>
            <a:r>
              <a:rPr lang="fr-FR" sz="1400" dirty="0"/>
              <a:t>Ça va pas la tête ? - </a:t>
            </a:r>
            <a:r>
              <a:rPr lang="fr-FR" sz="1400" dirty="0" err="1"/>
              <a:t>Elisa</a:t>
            </a:r>
            <a:r>
              <a:rPr lang="fr-FR" sz="1400" dirty="0"/>
              <a:t> </a:t>
            </a:r>
            <a:r>
              <a:rPr lang="fr-FR" sz="1400" dirty="0" err="1"/>
              <a:t>Géhin</a:t>
            </a:r>
            <a:r>
              <a:rPr lang="fr-FR" sz="1400" dirty="0"/>
              <a:t> - Bernard </a:t>
            </a:r>
            <a:r>
              <a:rPr lang="fr-FR" sz="1400" dirty="0" err="1"/>
              <a:t>Duisit</a:t>
            </a:r>
            <a:r>
              <a:rPr lang="fr-FR" sz="1400" dirty="0"/>
              <a:t> - Hélium (</a:t>
            </a:r>
            <a:r>
              <a:rPr lang="fr-FR" sz="1400" dirty="0" err="1"/>
              <a:t>oct</a:t>
            </a:r>
            <a:r>
              <a:rPr lang="fr-FR" sz="1400" dirty="0"/>
              <a:t> 2014)</a:t>
            </a:r>
          </a:p>
          <a:p>
            <a:pPr algn="just"/>
            <a:r>
              <a:rPr lang="fr-FR" sz="1400" dirty="0"/>
              <a:t>Des pop-up, des rabats et des tirettes permettent de changer l'expression d'un visage, pour s'amuser et prendre la vie du bon côté. (à partir de 3 ans)</a:t>
            </a:r>
          </a:p>
        </p:txBody>
      </p:sp>
      <p:pic>
        <p:nvPicPr>
          <p:cNvPr id="33796"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64195" y="1746953"/>
            <a:ext cx="720000" cy="7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206059" y="1655783"/>
            <a:ext cx="7704856" cy="954107"/>
          </a:xfrm>
          <a:prstGeom prst="rect">
            <a:avLst/>
          </a:prstGeom>
        </p:spPr>
        <p:txBody>
          <a:bodyPr wrap="square">
            <a:spAutoFit/>
          </a:bodyPr>
          <a:lstStyle/>
          <a:p>
            <a:r>
              <a:rPr lang="fr-FR" sz="1400" dirty="0"/>
              <a:t>Drôles de têtes - Jacky </a:t>
            </a:r>
            <a:r>
              <a:rPr lang="fr-FR" sz="1400" dirty="0" err="1"/>
              <a:t>Bahbout</a:t>
            </a:r>
            <a:r>
              <a:rPr lang="fr-FR" sz="1400" dirty="0"/>
              <a:t> - Hannah Warren (</a:t>
            </a:r>
            <a:r>
              <a:rPr lang="fr-FR" sz="1400" dirty="0" err="1"/>
              <a:t>illus</a:t>
            </a:r>
            <a:r>
              <a:rPr lang="fr-FR" sz="1400" dirty="0"/>
              <a:t>.) - Mango-Jeunesse (</a:t>
            </a:r>
            <a:r>
              <a:rPr lang="fr-FR" sz="1400" dirty="0" err="1"/>
              <a:t>nov</a:t>
            </a:r>
            <a:r>
              <a:rPr lang="fr-FR" sz="1400" dirty="0"/>
              <a:t> 2014) coll. Mon maxi carnet d'activités</a:t>
            </a:r>
          </a:p>
          <a:p>
            <a:r>
              <a:rPr lang="fr-FR" sz="1400" dirty="0"/>
              <a:t>Un album constitué de jeux visuels à dessiner, à colorier, à compléter ou à plier pour créer toutes sortes de têtes surprenantes. (à partir de 4 ans)</a:t>
            </a:r>
          </a:p>
        </p:txBody>
      </p:sp>
      <p:pic>
        <p:nvPicPr>
          <p:cNvPr id="33797" name="Picture 5"/>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7626"/>
          <a:stretch/>
        </p:blipFill>
        <p:spPr bwMode="auto">
          <a:xfrm>
            <a:off x="386281" y="2603189"/>
            <a:ext cx="475829" cy="7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187624" y="2701579"/>
            <a:ext cx="7704856" cy="523220"/>
          </a:xfrm>
          <a:prstGeom prst="rect">
            <a:avLst/>
          </a:prstGeom>
        </p:spPr>
        <p:txBody>
          <a:bodyPr wrap="square">
            <a:spAutoFit/>
          </a:bodyPr>
          <a:lstStyle/>
          <a:p>
            <a:r>
              <a:rPr lang="fr-FR" sz="1400" dirty="0"/>
              <a:t>Quel bazar ! - Christian </a:t>
            </a:r>
            <a:r>
              <a:rPr lang="fr-FR" sz="1400" dirty="0" err="1"/>
              <a:t>Voltz</a:t>
            </a:r>
            <a:r>
              <a:rPr lang="fr-FR" sz="1400" dirty="0"/>
              <a:t> - Rouergue (sep 2015)</a:t>
            </a:r>
          </a:p>
          <a:p>
            <a:r>
              <a:rPr lang="fr-FR" sz="1400" dirty="0"/>
              <a:t>Des objets de récupération apparaissent et forment le visage d'un enfant. (à partir de 3 ans)</a:t>
            </a:r>
          </a:p>
        </p:txBody>
      </p:sp>
      <p:pic>
        <p:nvPicPr>
          <p:cNvPr id="33798" name="Picture 6"/>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48900" y="3459425"/>
            <a:ext cx="550590" cy="7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187624" y="3391968"/>
            <a:ext cx="7704856" cy="738664"/>
          </a:xfrm>
          <a:prstGeom prst="rect">
            <a:avLst/>
          </a:prstGeom>
        </p:spPr>
        <p:txBody>
          <a:bodyPr wrap="square">
            <a:spAutoFit/>
          </a:bodyPr>
          <a:lstStyle/>
          <a:p>
            <a:r>
              <a:rPr lang="fr-FR" sz="1400" dirty="0"/>
              <a:t>Bobines d'art brut - Lucienne </a:t>
            </a:r>
            <a:r>
              <a:rPr lang="fr-FR" sz="1400" dirty="0" err="1"/>
              <a:t>Peiry</a:t>
            </a:r>
            <a:r>
              <a:rPr lang="fr-FR" sz="1400" dirty="0"/>
              <a:t> - T. </a:t>
            </a:r>
            <a:r>
              <a:rPr lang="fr-FR" sz="1400" dirty="0" err="1"/>
              <a:t>Magnier</a:t>
            </a:r>
            <a:r>
              <a:rPr lang="fr-FR" sz="1400" dirty="0"/>
              <a:t> (juin 2002)</a:t>
            </a:r>
          </a:p>
          <a:p>
            <a:r>
              <a:rPr lang="fr-FR" sz="1400" dirty="0"/>
              <a:t>Sont réunies une quinzaine de têtes dans le style de l'art brut, composées par des créateurs issus de la collection de l'art brut du musée de Lausanne.(à partir de 3 ans)</a:t>
            </a:r>
          </a:p>
        </p:txBody>
      </p:sp>
      <p:pic>
        <p:nvPicPr>
          <p:cNvPr id="33799" name="Picture 7"/>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54376" y="4315661"/>
            <a:ext cx="539638" cy="7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231096" y="4275093"/>
            <a:ext cx="7767504" cy="523220"/>
          </a:xfrm>
          <a:prstGeom prst="rect">
            <a:avLst/>
          </a:prstGeom>
        </p:spPr>
        <p:txBody>
          <a:bodyPr wrap="square">
            <a:spAutoFit/>
          </a:bodyPr>
          <a:lstStyle/>
          <a:p>
            <a:r>
              <a:rPr lang="fr-FR" sz="1400" dirty="0"/>
              <a:t>Drôles de têtes - Élisabeth </a:t>
            </a:r>
            <a:r>
              <a:rPr lang="fr-FR" sz="1400" dirty="0" err="1"/>
              <a:t>Coudol</a:t>
            </a:r>
            <a:r>
              <a:rPr lang="fr-FR" sz="1400" dirty="0"/>
              <a:t> - Olivier </a:t>
            </a:r>
            <a:r>
              <a:rPr lang="fr-FR" sz="1400" dirty="0" err="1"/>
              <a:t>Daumas</a:t>
            </a:r>
            <a:r>
              <a:rPr lang="fr-FR" sz="1400" dirty="0"/>
              <a:t> (</a:t>
            </a:r>
            <a:r>
              <a:rPr lang="fr-FR" sz="1400" dirty="0" err="1"/>
              <a:t>illus</a:t>
            </a:r>
            <a:r>
              <a:rPr lang="fr-FR" sz="1400" dirty="0"/>
              <a:t>.) - Frimousse (</a:t>
            </a:r>
            <a:r>
              <a:rPr lang="fr-FR" sz="1400" dirty="0" err="1"/>
              <a:t>oct</a:t>
            </a:r>
            <a:r>
              <a:rPr lang="fr-FR" sz="1400" dirty="0"/>
              <a:t> 2017)</a:t>
            </a:r>
          </a:p>
          <a:p>
            <a:r>
              <a:rPr lang="fr-FR" sz="1400" dirty="0"/>
              <a:t>Galerie de portraits composés à base de collages de papiers découpés et légendés (à partir de 3 ans)</a:t>
            </a:r>
          </a:p>
        </p:txBody>
      </p:sp>
      <p:pic>
        <p:nvPicPr>
          <p:cNvPr id="33800" name="Picture 8"/>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51520" y="5171897"/>
            <a:ext cx="745350" cy="7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191251" y="5067181"/>
            <a:ext cx="7704855" cy="738664"/>
          </a:xfrm>
          <a:prstGeom prst="rect">
            <a:avLst/>
          </a:prstGeom>
        </p:spPr>
        <p:txBody>
          <a:bodyPr wrap="square">
            <a:spAutoFit/>
          </a:bodyPr>
          <a:lstStyle/>
          <a:p>
            <a:r>
              <a:rPr lang="fr-FR" sz="1400" dirty="0"/>
              <a:t>C'est rigolo - David A. Carter - </a:t>
            </a:r>
            <a:r>
              <a:rPr lang="fr-FR" sz="1400" dirty="0" err="1"/>
              <a:t>Minedition</a:t>
            </a:r>
            <a:r>
              <a:rPr lang="fr-FR" sz="1400" dirty="0"/>
              <a:t> (jan 2021)</a:t>
            </a:r>
          </a:p>
          <a:p>
            <a:r>
              <a:rPr lang="fr-FR" sz="1400" dirty="0"/>
              <a:t>Chacune des huit pages de ce livre contient trois volets permettant de composer divers visages ou formes, surprenants ou amusants. (à partir de 2 ans)</a:t>
            </a:r>
          </a:p>
        </p:txBody>
      </p:sp>
      <p:pic>
        <p:nvPicPr>
          <p:cNvPr id="33801" name="Picture 9"/>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264195" y="6028132"/>
            <a:ext cx="720000" cy="7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187624" y="5859269"/>
            <a:ext cx="7704856" cy="954107"/>
          </a:xfrm>
          <a:prstGeom prst="rect">
            <a:avLst/>
          </a:prstGeom>
        </p:spPr>
        <p:txBody>
          <a:bodyPr wrap="square">
            <a:spAutoFit/>
          </a:bodyPr>
          <a:lstStyle/>
          <a:p>
            <a:r>
              <a:rPr lang="fr-FR" sz="1400" dirty="0"/>
              <a:t>Je fais le tour de ma maison - Christine </a:t>
            </a:r>
            <a:r>
              <a:rPr lang="fr-FR" sz="1400" dirty="0" err="1"/>
              <a:t>Beigel</a:t>
            </a:r>
            <a:r>
              <a:rPr lang="fr-FR" sz="1400" dirty="0"/>
              <a:t> - Julia Chausson (</a:t>
            </a:r>
            <a:r>
              <a:rPr lang="fr-FR" sz="1400" dirty="0" err="1"/>
              <a:t>illus</a:t>
            </a:r>
            <a:r>
              <a:rPr lang="fr-FR" sz="1400" dirty="0"/>
              <a:t>.) - Rue du Monde (</a:t>
            </a:r>
            <a:r>
              <a:rPr lang="fr-FR" sz="1400" dirty="0" err="1"/>
              <a:t>fév</a:t>
            </a:r>
            <a:r>
              <a:rPr lang="fr-FR" sz="1400" dirty="0"/>
              <a:t> 2021) coll. Les petits chaussons.</a:t>
            </a:r>
          </a:p>
          <a:p>
            <a:r>
              <a:rPr lang="fr-FR" sz="1400" dirty="0"/>
              <a:t>La célèbre comptine revisitée. L'enfant est invité à faire un portait en mimant avec son doigt une coccinelle se promenant sur les différentes parties d'un visage. (à partir de 2 ans)</a:t>
            </a:r>
          </a:p>
        </p:txBody>
      </p:sp>
      <p:sp>
        <p:nvSpPr>
          <p:cNvPr id="19" name="Rectangle 18"/>
          <p:cNvSpPr/>
          <p:nvPr/>
        </p:nvSpPr>
        <p:spPr>
          <a:xfrm>
            <a:off x="1043608" y="188640"/>
            <a:ext cx="7848872" cy="648000"/>
          </a:xfrm>
          <a:prstGeom prst="rect">
            <a:avLst/>
          </a:prstGeom>
          <a:gradFill>
            <a:gsLst>
              <a:gs pos="0">
                <a:srgbClr val="CC0E20"/>
              </a:gs>
              <a:gs pos="23000">
                <a:srgbClr val="CC0E20"/>
              </a:gs>
              <a:gs pos="100000">
                <a:srgbClr val="F02C3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p:cNvSpPr txBox="1"/>
          <p:nvPr/>
        </p:nvSpPr>
        <p:spPr>
          <a:xfrm>
            <a:off x="1043608" y="188638"/>
            <a:ext cx="7848872" cy="584775"/>
          </a:xfrm>
          <a:prstGeom prst="rect">
            <a:avLst/>
          </a:prstGeom>
          <a:noFill/>
        </p:spPr>
        <p:txBody>
          <a:bodyPr wrap="square" rtlCol="0">
            <a:spAutoFit/>
          </a:bodyPr>
          <a:lstStyle/>
          <a:p>
            <a:pPr algn="ctr"/>
            <a:r>
              <a:rPr lang="fr-FR" sz="3200" b="1" dirty="0">
                <a:solidFill>
                  <a:schemeClr val="bg1"/>
                </a:solidFill>
              </a:rPr>
              <a:t>Des albums à découvrir</a:t>
            </a:r>
          </a:p>
        </p:txBody>
      </p:sp>
      <p:sp>
        <p:nvSpPr>
          <p:cNvPr id="11" name="Bouton d'action : Précédent 10">
            <a:hlinkClick r:id="rId10" action="ppaction://hlinksldjump" highlightClick="1"/>
          </p:cNvPr>
          <p:cNvSpPr/>
          <p:nvPr/>
        </p:nvSpPr>
        <p:spPr>
          <a:xfrm>
            <a:off x="179512" y="188640"/>
            <a:ext cx="694861" cy="674474"/>
          </a:xfrm>
          <a:prstGeom prst="actionButtonBackPrevious">
            <a:avLst/>
          </a:prstGeom>
          <a:noFill/>
          <a:ln>
            <a:solidFill>
              <a:srgbClr val="F02C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93900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536135"/>
            <a:ext cx="3816424" cy="5709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a:hlinkClick r:id="rId3"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524271"/>
            <a:ext cx="4048028" cy="5709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76809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hlinkClick r:id="rId3" action="ppaction://hlinksldjump"/>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96454" y="706140"/>
            <a:ext cx="6751092" cy="5445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53558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25" y="190500"/>
            <a:ext cx="48577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4084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25" y="164960"/>
            <a:ext cx="48577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459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25" y="190500"/>
            <a:ext cx="48577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4889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25" y="190500"/>
            <a:ext cx="48577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38551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25" y="190500"/>
            <a:ext cx="48577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84103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25" y="190500"/>
            <a:ext cx="48577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2052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494088" y="360363"/>
            <a:ext cx="1862137" cy="338137"/>
          </a:xfrm>
          <a:prstGeom prst="rect">
            <a:avLst/>
          </a:prstGeom>
          <a:solidFill>
            <a:schemeClr val="bg1">
              <a:lumMod val="95000"/>
            </a:schemeClr>
          </a:solidFill>
          <a:ln>
            <a:solidFill>
              <a:schemeClr val="bg1">
                <a:lumMod val="65000"/>
              </a:schemeClr>
            </a:solidFill>
          </a:ln>
        </p:spPr>
        <p:txBody>
          <a:bodyPr wrap="none">
            <a:spAutoFit/>
          </a:bodyPr>
          <a:lstStyle/>
          <a:p>
            <a:pPr algn="ctr" eaLnBrk="1" fontAlgn="auto" hangingPunct="1">
              <a:spcBef>
                <a:spcPts val="0"/>
              </a:spcBef>
              <a:spcAft>
                <a:spcPts val="0"/>
              </a:spcAft>
              <a:defRPr/>
            </a:pPr>
            <a:r>
              <a:rPr lang="fr-FR" sz="1600" b="1" dirty="0">
                <a:latin typeface="Arial" pitchFamily="34" charset="0"/>
              </a:rPr>
              <a:t>Un peu d’histoire</a:t>
            </a:r>
          </a:p>
        </p:txBody>
      </p:sp>
      <p:sp>
        <p:nvSpPr>
          <p:cNvPr id="22531" name="ZoneTexte 2"/>
          <p:cNvSpPr txBox="1">
            <a:spLocks noChangeArrowheads="1"/>
          </p:cNvSpPr>
          <p:nvPr/>
        </p:nvSpPr>
        <p:spPr bwMode="auto">
          <a:xfrm>
            <a:off x="663575" y="960438"/>
            <a:ext cx="7785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r>
              <a:rPr lang="fr-FR" sz="1400"/>
              <a:t>Cet enseignement s’inscrit dans les programmes de l’école élémentaire depuis les années 1830.</a:t>
            </a:r>
          </a:p>
        </p:txBody>
      </p:sp>
      <p:sp>
        <p:nvSpPr>
          <p:cNvPr id="22532" name="ZoneTexte 3"/>
          <p:cNvSpPr txBox="1">
            <a:spLocks noChangeArrowheads="1"/>
          </p:cNvSpPr>
          <p:nvPr/>
        </p:nvSpPr>
        <p:spPr bwMode="auto">
          <a:xfrm>
            <a:off x="663575" y="1493838"/>
            <a:ext cx="950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r>
              <a:rPr lang="fr-FR" sz="1400"/>
              <a:t>Le dessin</a:t>
            </a:r>
          </a:p>
        </p:txBody>
      </p:sp>
      <p:grpSp>
        <p:nvGrpSpPr>
          <p:cNvPr id="22533" name="Groupe 9"/>
          <p:cNvGrpSpPr>
            <a:grpSpLocks/>
          </p:cNvGrpSpPr>
          <p:nvPr/>
        </p:nvGrpSpPr>
        <p:grpSpPr bwMode="auto">
          <a:xfrm>
            <a:off x="1692275" y="1493838"/>
            <a:ext cx="3543300" cy="307975"/>
            <a:chOff x="1900724" y="1494613"/>
            <a:chExt cx="3542043" cy="307579"/>
          </a:xfrm>
        </p:grpSpPr>
        <p:sp>
          <p:nvSpPr>
            <p:cNvPr id="22553" name="ZoneTexte 4"/>
            <p:cNvSpPr txBox="1">
              <a:spLocks noChangeArrowheads="1"/>
            </p:cNvSpPr>
            <p:nvPr/>
          </p:nvSpPr>
          <p:spPr bwMode="auto">
            <a:xfrm>
              <a:off x="3200670" y="1494613"/>
              <a:ext cx="2242097" cy="307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r>
                <a:rPr lang="fr-FR" sz="1400"/>
                <a:t>Les arts plastiques (1985)</a:t>
              </a:r>
            </a:p>
          </p:txBody>
        </p:sp>
        <p:cxnSp>
          <p:nvCxnSpPr>
            <p:cNvPr id="8" name="Connecteur droit avec flèche 7"/>
            <p:cNvCxnSpPr/>
            <p:nvPr/>
          </p:nvCxnSpPr>
          <p:spPr>
            <a:xfrm>
              <a:off x="1900724" y="1646817"/>
              <a:ext cx="1296528"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grpSp>
        <p:nvGrpSpPr>
          <p:cNvPr id="22534" name="Groupe 10"/>
          <p:cNvGrpSpPr>
            <a:grpSpLocks/>
          </p:cNvGrpSpPr>
          <p:nvPr/>
        </p:nvGrpSpPr>
        <p:grpSpPr bwMode="auto">
          <a:xfrm>
            <a:off x="5292725" y="1490663"/>
            <a:ext cx="3284538" cy="307975"/>
            <a:chOff x="5446567" y="1491444"/>
            <a:chExt cx="3284201" cy="307579"/>
          </a:xfrm>
        </p:grpSpPr>
        <p:sp>
          <p:nvSpPr>
            <p:cNvPr id="22551" name="ZoneTexte 5"/>
            <p:cNvSpPr txBox="1">
              <a:spLocks noChangeArrowheads="1"/>
            </p:cNvSpPr>
            <p:nvPr/>
          </p:nvSpPr>
          <p:spPr bwMode="auto">
            <a:xfrm>
              <a:off x="6746274" y="1491444"/>
              <a:ext cx="1984494" cy="307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r>
                <a:rPr lang="fr-FR" sz="1400"/>
                <a:t>Les arts visuels (2008)</a:t>
              </a:r>
            </a:p>
          </p:txBody>
        </p:sp>
        <p:cxnSp>
          <p:nvCxnSpPr>
            <p:cNvPr id="9" name="Connecteur droit avec flèche 8"/>
            <p:cNvCxnSpPr/>
            <p:nvPr/>
          </p:nvCxnSpPr>
          <p:spPr>
            <a:xfrm>
              <a:off x="5446567" y="1648404"/>
              <a:ext cx="1296855"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sp>
        <p:nvSpPr>
          <p:cNvPr id="22535" name="ZoneTexte 12"/>
          <p:cNvSpPr txBox="1">
            <a:spLocks noChangeArrowheads="1"/>
          </p:cNvSpPr>
          <p:nvPr/>
        </p:nvSpPr>
        <p:spPr bwMode="auto">
          <a:xfrm>
            <a:off x="688975" y="2781300"/>
            <a:ext cx="77660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nchor="ct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lnSpc>
                <a:spcPct val="200000"/>
              </a:lnSpc>
            </a:pPr>
            <a:r>
              <a:rPr lang="fr-FR" sz="1400"/>
              <a:t>Sa pédagogie a suivi l’évolution des grandes postures de la relation pédagogique.</a:t>
            </a:r>
          </a:p>
        </p:txBody>
      </p:sp>
      <p:sp>
        <p:nvSpPr>
          <p:cNvPr id="14" name="Bouton d'action : Accueil 13">
            <a:hlinkClick r:id="" action="ppaction://hlinkshowjump?jump=firstslide" highlightClick="1"/>
          </p:cNvPr>
          <p:cNvSpPr/>
          <p:nvPr/>
        </p:nvSpPr>
        <p:spPr>
          <a:xfrm>
            <a:off x="300038" y="115888"/>
            <a:ext cx="431800" cy="433387"/>
          </a:xfrm>
          <a:prstGeom prst="actionButtonHom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pic>
        <p:nvPicPr>
          <p:cNvPr id="22537" name="Picture 4" descr="http://www.cndp.fr/musee/images/collections/cahier_grand.jp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r="2477" b="4857"/>
          <a:stretch>
            <a:fillRect/>
          </a:stretch>
        </p:blipFill>
        <p:spPr bwMode="auto">
          <a:xfrm>
            <a:off x="731838" y="1882775"/>
            <a:ext cx="11461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2" descr="http://accel6.mettre-put-idata.over-blog.com/0/04/35/24/manuels/le-livre-du-maitre---geometrie-dessin-et-travail-manuel---cours-elementaire/couverture.jp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8538" y="1882775"/>
            <a:ext cx="53181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6" descr="http://www.cndp.fr/mnemo/web/photos/4/360100-2004-00783-0001-001e.jp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l="9749" t="6984" r="12787" b="16275"/>
          <a:stretch>
            <a:fillRect/>
          </a:stretch>
        </p:blipFill>
        <p:spPr bwMode="auto">
          <a:xfrm>
            <a:off x="3190875" y="1882775"/>
            <a:ext cx="9731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0" name="Picture 2" descr="http://www.cndp.fr/mnemo/web/photos/4/360100-2004-00783-0001-002e.jpg">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l="7436" t="8760" r="6851" b="8232"/>
          <a:stretch>
            <a:fillRect/>
          </a:stretch>
        </p:blipFill>
        <p:spPr bwMode="auto">
          <a:xfrm>
            <a:off x="4556125" y="1882775"/>
            <a:ext cx="10255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2" descr="http://www.cndp.fr/mnemo/web/photos/4/360100-1976-01356.jp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l="3690" t="4585" r="3061" b="5043"/>
          <a:stretch>
            <a:fillRect/>
          </a:stretch>
        </p:blipFill>
        <p:spPr bwMode="auto">
          <a:xfrm>
            <a:off x="5972175" y="1882775"/>
            <a:ext cx="9509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4">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15200" y="1882775"/>
            <a:ext cx="1127125"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1204913" y="2603500"/>
            <a:ext cx="6734175" cy="306388"/>
          </a:xfrm>
          <a:prstGeom prst="rect">
            <a:avLst/>
          </a:prstGeom>
          <a:noFill/>
        </p:spPr>
        <p:txBody>
          <a:bodyPr wrap="none">
            <a:spAutoFit/>
          </a:bodyPr>
          <a:lstStyle/>
          <a:p>
            <a:pPr eaLnBrk="1" hangingPunct="1">
              <a:defRPr/>
            </a:pPr>
            <a:r>
              <a:rPr lang="fr-FR" sz="1400" dirty="0">
                <a:solidFill>
                  <a:schemeClr val="accent1">
                    <a:lumMod val="75000"/>
                  </a:schemeClr>
                </a:solidFill>
                <a:cs typeface="Arial" charset="0"/>
              </a:rPr>
              <a:t>Cliquez sur les images pour les agrandir, puis cliquez sur l’image pour revenir à cette page.</a:t>
            </a:r>
          </a:p>
        </p:txBody>
      </p:sp>
      <p:sp>
        <p:nvSpPr>
          <p:cNvPr id="11" name="Pavé instruire">
            <a:hlinkClick r:id="rId15" action="ppaction://hlinksldjump"/>
          </p:cNvPr>
          <p:cNvSpPr txBox="1"/>
          <p:nvPr/>
        </p:nvSpPr>
        <p:spPr>
          <a:xfrm>
            <a:off x="4859338" y="3429000"/>
            <a:ext cx="4105275" cy="3140075"/>
          </a:xfrm>
          <a:prstGeom prst="rect">
            <a:avLst/>
          </a:prstGeom>
          <a:solidFill>
            <a:srgbClr val="FFC000"/>
          </a:solidFill>
        </p:spPr>
        <p:txBody>
          <a:bodyPr>
            <a:spAutoFit/>
          </a:bodyPr>
          <a:lstStyle/>
          <a:p>
            <a:pPr algn="just" eaLnBrk="1" hangingPunct="1">
              <a:defRPr/>
            </a:pPr>
            <a:r>
              <a:rPr lang="fr-FR" dirty="0">
                <a:cs typeface="Arial" charset="0"/>
              </a:rPr>
              <a:t>Instruire : Faire apprendre au moyen de leçons et d’exercices.</a:t>
            </a:r>
          </a:p>
          <a:p>
            <a:pPr algn="just" eaLnBrk="1" hangingPunct="1">
              <a:defRPr/>
            </a:pPr>
            <a:r>
              <a:rPr lang="fr-FR" dirty="0">
                <a:cs typeface="Arial" charset="0"/>
              </a:rPr>
              <a:t>Il y avait des leçons et des exercices de dessin qui s’appuyaient essentiellement sur la géométrie.</a:t>
            </a:r>
          </a:p>
          <a:p>
            <a:pPr marL="285750" indent="-285750" eaLnBrk="1" hangingPunct="1">
              <a:buFont typeface="Arial" pitchFamily="34" charset="0"/>
              <a:buChar char="•"/>
              <a:defRPr/>
            </a:pPr>
            <a:r>
              <a:rPr lang="fr-FR" dirty="0">
                <a:cs typeface="Arial" charset="0"/>
              </a:rPr>
              <a:t>Ambition de former de bons artisans.</a:t>
            </a:r>
          </a:p>
          <a:p>
            <a:pPr marL="285750" indent="-285750" algn="just" eaLnBrk="1" hangingPunct="1">
              <a:buFont typeface="Arial" pitchFamily="34" charset="0"/>
              <a:buChar char="•"/>
              <a:defRPr/>
            </a:pPr>
            <a:r>
              <a:rPr lang="fr-FR" dirty="0">
                <a:cs typeface="Arial" charset="0"/>
              </a:rPr>
              <a:t>Vision artistique de l’époque . </a:t>
            </a:r>
          </a:p>
          <a:p>
            <a:pPr lvl="1" algn="just" eaLnBrk="1" hangingPunct="1">
              <a:defRPr/>
            </a:pPr>
            <a:r>
              <a:rPr lang="fr-FR" dirty="0">
                <a:cs typeface="Arial" charset="0"/>
              </a:rPr>
              <a:t>Cézanne  : « Tout dans la nature se modèle selon le cylindre, la sphère, le cône. Il faut s'apprendre à peindre sur ces figures simples. </a:t>
            </a:r>
          </a:p>
        </p:txBody>
      </p:sp>
      <p:pic>
        <p:nvPicPr>
          <p:cNvPr id="22545" name="Instruir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4475" y="3617913"/>
            <a:ext cx="1090613"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46" name="Enseigner">
            <a:hlinkClick r:id="rId17" action="ppaction://hlinksldjump"/>
          </p:cNvPr>
          <p:cNvPicPr>
            <a:picLocks noChangeAspect="1" noChangeArrowheads="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244475" y="4173538"/>
            <a:ext cx="1212850"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47" name="Libre expression">
            <a:hlinkClick r:id="rId19" action="ppaction://hlinksldjump"/>
          </p:cNvPr>
          <p:cNvPicPr>
            <a:picLocks noChangeAspect="1" noChangeArrowheads="1"/>
          </p:cNvPicPr>
          <p:nvPr/>
        </p:nvPicPr>
        <p:blipFill>
          <a:blip r:embed="rId20" cstate="email">
            <a:extLst>
              <a:ext uri="{28A0092B-C50C-407E-A947-70E740481C1C}">
                <a14:useLocalDpi xmlns:a14="http://schemas.microsoft.com/office/drawing/2010/main" val="0"/>
              </a:ext>
            </a:extLst>
          </a:blip>
          <a:srcRect/>
          <a:stretch>
            <a:fillRect/>
          </a:stretch>
        </p:blipFill>
        <p:spPr bwMode="auto">
          <a:xfrm>
            <a:off x="244475" y="4727575"/>
            <a:ext cx="40290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48" name="Animer">
            <a:hlinkClick r:id="rId21" action="ppaction://hlinksldjump"/>
          </p:cNvPr>
          <p:cNvPicPr>
            <a:picLocks noChangeAspect="1" noChangeArrowheads="1"/>
          </p:cNvPicPr>
          <p:nvPr/>
        </p:nvPicPr>
        <p:blipFill>
          <a:blip r:embed="rId22" cstate="email">
            <a:extLst>
              <a:ext uri="{28A0092B-C50C-407E-A947-70E740481C1C}">
                <a14:useLocalDpi xmlns:a14="http://schemas.microsoft.com/office/drawing/2010/main" val="0"/>
              </a:ext>
            </a:extLst>
          </a:blip>
          <a:srcRect/>
          <a:stretch>
            <a:fillRect/>
          </a:stretch>
        </p:blipFill>
        <p:spPr bwMode="auto">
          <a:xfrm>
            <a:off x="244475" y="5283200"/>
            <a:ext cx="97472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49" name="Situations d'apprentissage">
            <a:hlinkClick r:id="rId23" action="ppaction://hlinksldjump"/>
          </p:cNvPr>
          <p:cNvPicPr>
            <a:picLocks noChangeAspect="1" noChangeArrowheads="1"/>
          </p:cNvPicPr>
          <p:nvPr/>
        </p:nvPicPr>
        <p:blipFill>
          <a:blip r:embed="rId24" cstate="email">
            <a:extLst>
              <a:ext uri="{28A0092B-C50C-407E-A947-70E740481C1C}">
                <a14:useLocalDpi xmlns:a14="http://schemas.microsoft.com/office/drawing/2010/main" val="0"/>
              </a:ext>
            </a:extLst>
          </a:blip>
          <a:srcRect/>
          <a:stretch>
            <a:fillRect/>
          </a:stretch>
        </p:blipFill>
        <p:spPr bwMode="auto">
          <a:xfrm>
            <a:off x="244475" y="5838825"/>
            <a:ext cx="365125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ZoneTexte 25"/>
          <p:cNvSpPr txBox="1"/>
          <p:nvPr/>
        </p:nvSpPr>
        <p:spPr>
          <a:xfrm>
            <a:off x="554038" y="3141663"/>
            <a:ext cx="8035925" cy="306387"/>
          </a:xfrm>
          <a:prstGeom prst="rect">
            <a:avLst/>
          </a:prstGeom>
          <a:noFill/>
        </p:spPr>
        <p:txBody>
          <a:bodyPr wrap="none">
            <a:spAutoFit/>
          </a:bodyPr>
          <a:lstStyle/>
          <a:p>
            <a:pPr eaLnBrk="1" hangingPunct="1">
              <a:defRPr/>
            </a:pPr>
            <a:r>
              <a:rPr lang="fr-FR" sz="1400" dirty="0">
                <a:solidFill>
                  <a:schemeClr val="accent1">
                    <a:lumMod val="75000"/>
                  </a:schemeClr>
                </a:solidFill>
                <a:cs typeface="Arial" charset="0"/>
              </a:rPr>
              <a:t>Cliquez sur les  étiquettes pour afficher le texte d’accompagnement. Cliquez sur le texte pour le masquer.</a:t>
            </a:r>
          </a:p>
        </p:txBody>
      </p:sp>
    </p:spTree>
    <p:extLst>
      <p:ext uri="{BB962C8B-B14F-4D97-AF65-F5344CB8AC3E}">
        <p14:creationId xmlns:p14="http://schemas.microsoft.com/office/powerpoint/2010/main" val="333134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120" y="4308733"/>
            <a:ext cx="10191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17695" y="4308733"/>
            <a:ext cx="10096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70341" y="4308733"/>
            <a:ext cx="10096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70341" y="5055983"/>
            <a:ext cx="10096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2" name="Picture 8">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40152" y="1009969"/>
            <a:ext cx="11715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3" name="Picture 9">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11722" y="1988840"/>
            <a:ext cx="6762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4" name="Picture 10">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820347" y="2787361"/>
            <a:ext cx="10001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5" name="Picture 11">
            <a:hlinkClick r:id="rId15"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844730" y="3520008"/>
            <a:ext cx="10477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179511" y="5224844"/>
            <a:ext cx="5472608" cy="338554"/>
          </a:xfrm>
          <a:prstGeom prst="rect">
            <a:avLst/>
          </a:prstGeom>
          <a:noFill/>
        </p:spPr>
        <p:txBody>
          <a:bodyPr wrap="square" rtlCol="0">
            <a:spAutoFit/>
          </a:bodyPr>
          <a:lstStyle/>
          <a:p>
            <a:r>
              <a:rPr lang="fr-FR" sz="1600" dirty="0"/>
              <a:t>Les animaux sont posés ou suspendus pour être exposés.</a:t>
            </a:r>
          </a:p>
        </p:txBody>
      </p:sp>
      <p:sp>
        <p:nvSpPr>
          <p:cNvPr id="15" name="Rectangle 14"/>
          <p:cNvSpPr/>
          <p:nvPr/>
        </p:nvSpPr>
        <p:spPr>
          <a:xfrm>
            <a:off x="1043608" y="188640"/>
            <a:ext cx="7848872" cy="648000"/>
          </a:xfrm>
          <a:prstGeom prst="rect">
            <a:avLst/>
          </a:prstGeom>
          <a:gradFill>
            <a:gsLst>
              <a:gs pos="0">
                <a:srgbClr val="CC0E20"/>
              </a:gs>
              <a:gs pos="23000">
                <a:srgbClr val="CC0E20"/>
              </a:gs>
              <a:gs pos="100000">
                <a:srgbClr val="F02C3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1043608" y="188638"/>
            <a:ext cx="7848872" cy="584775"/>
          </a:xfrm>
          <a:prstGeom prst="rect">
            <a:avLst/>
          </a:prstGeom>
          <a:noFill/>
        </p:spPr>
        <p:txBody>
          <a:bodyPr wrap="square" rtlCol="0">
            <a:spAutoFit/>
          </a:bodyPr>
          <a:lstStyle/>
          <a:p>
            <a:pPr algn="ctr"/>
            <a:r>
              <a:rPr lang="fr-FR" sz="3200" b="1" dirty="0">
                <a:solidFill>
                  <a:schemeClr val="bg1"/>
                </a:solidFill>
              </a:rPr>
              <a:t>Susciter une transposition</a:t>
            </a:r>
          </a:p>
        </p:txBody>
      </p:sp>
      <p:sp>
        <p:nvSpPr>
          <p:cNvPr id="17" name="Bouton d'action : Accueil 16">
            <a:hlinkClick r:id="" action="ppaction://hlinkshowjump?jump=firstslide" highlightClick="1"/>
          </p:cNvPr>
          <p:cNvSpPr/>
          <p:nvPr/>
        </p:nvSpPr>
        <p:spPr>
          <a:xfrm>
            <a:off x="179512" y="188640"/>
            <a:ext cx="756000" cy="648000"/>
          </a:xfrm>
          <a:prstGeom prst="actionButtonHome">
            <a:avLst/>
          </a:prstGeom>
          <a:noFill/>
          <a:ln>
            <a:solidFill>
              <a:srgbClr val="F02C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277" name="Picture 13">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287810" y="1009969"/>
            <a:ext cx="6000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8" name="Picture 14">
            <a:hlinkClick r:id="rId20" action="ppaction://hlinksldjump"/>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017695" y="1009968"/>
            <a:ext cx="8477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79512" y="1009969"/>
            <a:ext cx="5590829" cy="1077218"/>
          </a:xfrm>
          <a:prstGeom prst="rect">
            <a:avLst/>
          </a:prstGeom>
        </p:spPr>
        <p:txBody>
          <a:bodyPr wrap="square">
            <a:spAutoFit/>
          </a:bodyPr>
          <a:lstStyle/>
          <a:p>
            <a:r>
              <a:rPr lang="fr-FR" sz="1600" dirty="0"/>
              <a:t>Avec quelques formes géométriques colorées, l’adulte imagine et crée des animaux sur un tableau magnétique devant les enfants.</a:t>
            </a:r>
            <a:br>
              <a:rPr lang="fr-FR" sz="1600" dirty="0"/>
            </a:br>
            <a:r>
              <a:rPr lang="fr-FR" sz="1600" dirty="0"/>
              <a:t>Objectif: montrer qu’en associant des formes on peut créer quelque chose.</a:t>
            </a:r>
          </a:p>
        </p:txBody>
      </p:sp>
      <p:sp>
        <p:nvSpPr>
          <p:cNvPr id="5" name="Rectangle 4"/>
          <p:cNvSpPr/>
          <p:nvPr/>
        </p:nvSpPr>
        <p:spPr>
          <a:xfrm>
            <a:off x="179511" y="2087187"/>
            <a:ext cx="7708373" cy="584775"/>
          </a:xfrm>
          <a:prstGeom prst="rect">
            <a:avLst/>
          </a:prstGeom>
        </p:spPr>
        <p:txBody>
          <a:bodyPr wrap="square">
            <a:spAutoFit/>
          </a:bodyPr>
          <a:lstStyle/>
          <a:p>
            <a:r>
              <a:rPr lang="fr-FR" sz="1600" dirty="0"/>
              <a:t>Collecter des matériaux de récupération, puis les trier avec les élèves selon des critères choisis (formes, couleurs, matières, fonctions…) et les ranger dans des bacs.</a:t>
            </a:r>
          </a:p>
        </p:txBody>
      </p:sp>
      <p:sp>
        <p:nvSpPr>
          <p:cNvPr id="6" name="Rectangle 5"/>
          <p:cNvSpPr/>
          <p:nvPr/>
        </p:nvSpPr>
        <p:spPr>
          <a:xfrm>
            <a:off x="179511" y="2780928"/>
            <a:ext cx="7408335" cy="1077218"/>
          </a:xfrm>
          <a:prstGeom prst="rect">
            <a:avLst/>
          </a:prstGeom>
        </p:spPr>
        <p:txBody>
          <a:bodyPr wrap="square">
            <a:spAutoFit/>
          </a:bodyPr>
          <a:lstStyle/>
          <a:p>
            <a:pPr algn="just"/>
            <a:r>
              <a:rPr lang="fr-FR" sz="1600" dirty="0"/>
              <a:t>Des formes en bois ou en carton sont mises à disposition pour servir de support.</a:t>
            </a:r>
            <a:br>
              <a:rPr lang="fr-FR" sz="1600" dirty="0"/>
            </a:br>
            <a:r>
              <a:rPr lang="fr-FR" sz="1600" dirty="0"/>
              <a:t>Les élèves sont ensuite invités à créer un animal en prenant des matériaux dans les bacs et en les disposant sur et autour de la forme qu’ils ont choisie.</a:t>
            </a:r>
            <a:br>
              <a:rPr lang="fr-FR" sz="1600" dirty="0"/>
            </a:br>
            <a:r>
              <a:rPr lang="fr-FR" sz="1600" dirty="0"/>
              <a:t>L’adulte apporte son aide pour l’assemblage et la fixation des matériaux sur le support.</a:t>
            </a:r>
          </a:p>
        </p:txBody>
      </p:sp>
      <p:sp>
        <p:nvSpPr>
          <p:cNvPr id="7" name="Rectangle 6"/>
          <p:cNvSpPr/>
          <p:nvPr/>
        </p:nvSpPr>
        <p:spPr>
          <a:xfrm>
            <a:off x="188693" y="4293096"/>
            <a:ext cx="5391420" cy="584775"/>
          </a:xfrm>
          <a:prstGeom prst="rect">
            <a:avLst/>
          </a:prstGeom>
        </p:spPr>
        <p:txBody>
          <a:bodyPr wrap="square">
            <a:spAutoFit/>
          </a:bodyPr>
          <a:lstStyle/>
          <a:p>
            <a:pPr algn="just"/>
            <a:r>
              <a:rPr lang="fr-FR" sz="1600" dirty="0"/>
              <a:t>Chaque enfant est photographié en utilisant sa production comme un masque pour personnaliser la création.</a:t>
            </a:r>
          </a:p>
        </p:txBody>
      </p:sp>
      <p:sp>
        <p:nvSpPr>
          <p:cNvPr id="24" name="ZoneTexte 23"/>
          <p:cNvSpPr txBox="1"/>
          <p:nvPr/>
        </p:nvSpPr>
        <p:spPr>
          <a:xfrm>
            <a:off x="177845" y="6164951"/>
            <a:ext cx="2128981" cy="338554"/>
          </a:xfrm>
          <a:prstGeom prst="rect">
            <a:avLst/>
          </a:prstGeom>
          <a:noFill/>
        </p:spPr>
        <p:txBody>
          <a:bodyPr wrap="none" rtlCol="0">
            <a:spAutoFit/>
          </a:bodyPr>
          <a:lstStyle/>
          <a:p>
            <a:r>
              <a:rPr lang="fr-FR" sz="1600" dirty="0"/>
              <a:t>Des albums à découvrir</a:t>
            </a:r>
          </a:p>
        </p:txBody>
      </p:sp>
      <p:pic>
        <p:nvPicPr>
          <p:cNvPr id="26" name="Picture 3">
            <a:hlinkClick r:id="rId22" action="ppaction://hlinksldjump"/>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317170" y="5929415"/>
            <a:ext cx="809625"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58111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hlinkClick r:id="rId3" action="ppaction://hlinksldjump"/>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69776" y="1171287"/>
            <a:ext cx="8604448" cy="4958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9474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9738" y="190500"/>
            <a:ext cx="572452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35330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290513"/>
            <a:ext cx="7867650" cy="627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44292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0" y="209550"/>
            <a:ext cx="6477000" cy="643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10140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69" t="12292" r="4119" b="5723"/>
          <a:stretch/>
        </p:blipFill>
        <p:spPr bwMode="auto">
          <a:xfrm>
            <a:off x="251520" y="122815"/>
            <a:ext cx="5043054" cy="301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a:hlinkClick r:id="rId3"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2563" y="4797152"/>
            <a:ext cx="6238875"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a:hlinkClick r:id="rId3" action="ppaction://hlinksldjump"/>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932040" y="2118114"/>
            <a:ext cx="3942365" cy="2535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42177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88" y="604838"/>
            <a:ext cx="8505825" cy="564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32506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571500"/>
            <a:ext cx="85344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27532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663" y="609600"/>
            <a:ext cx="8448675"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21460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513" y="552450"/>
            <a:ext cx="8562975" cy="575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5789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ZoneTexte 25">
            <a:hlinkClick r:id="rId3" action="ppaction://hlinksldjump"/>
          </p:cNvPr>
          <p:cNvSpPr txBox="1"/>
          <p:nvPr/>
        </p:nvSpPr>
        <p:spPr>
          <a:xfrm>
            <a:off x="4859338" y="3436938"/>
            <a:ext cx="4105275" cy="3232150"/>
          </a:xfrm>
          <a:prstGeom prst="rect">
            <a:avLst/>
          </a:prstGeom>
          <a:solidFill>
            <a:schemeClr val="accent6">
              <a:lumMod val="40000"/>
              <a:lumOff val="60000"/>
            </a:schemeClr>
          </a:solidFill>
        </p:spPr>
        <p:txBody>
          <a:bodyPr>
            <a:spAutoFit/>
          </a:bodyPr>
          <a:lstStyle/>
          <a:p>
            <a:pPr algn="just" eaLnBrk="1" hangingPunct="1">
              <a:defRPr/>
            </a:pPr>
            <a:r>
              <a:rPr lang="fr-FR" sz="1700" dirty="0">
                <a:cs typeface="Arial" charset="0"/>
              </a:rPr>
              <a:t>Enseigner : Faire apprendre au moyen de modèles.</a:t>
            </a:r>
          </a:p>
          <a:p>
            <a:pPr algn="just" eaLnBrk="1" hangingPunct="1">
              <a:defRPr/>
            </a:pPr>
            <a:r>
              <a:rPr lang="fr-FR" sz="1700" dirty="0">
                <a:cs typeface="Arial" charset="0"/>
              </a:rPr>
              <a:t>L’apprentissage se fait par imitation ou imprégnation .</a:t>
            </a:r>
          </a:p>
          <a:p>
            <a:pPr algn="just" eaLnBrk="1" hangingPunct="1">
              <a:defRPr/>
            </a:pPr>
            <a:r>
              <a:rPr lang="fr-FR" sz="1700" dirty="0">
                <a:cs typeface="Arial" charset="0"/>
              </a:rPr>
              <a:t>On présentait des images, en noir et blanc, d’œuvres célèbres, ou on composait un drapé ou une nature morte qu’il fallait reproduire.</a:t>
            </a:r>
          </a:p>
          <a:p>
            <a:pPr marL="285750" indent="-285750" algn="just" eaLnBrk="1" hangingPunct="1">
              <a:buFont typeface="Arial" pitchFamily="34" charset="0"/>
              <a:buChar char="•"/>
              <a:defRPr/>
            </a:pPr>
            <a:r>
              <a:rPr lang="fr-FR" sz="1700" dirty="0">
                <a:cs typeface="Arial" charset="0"/>
              </a:rPr>
              <a:t>Contexte de l’après 1</a:t>
            </a:r>
            <a:r>
              <a:rPr lang="fr-FR" sz="1700" baseline="30000" dirty="0">
                <a:cs typeface="Arial" charset="0"/>
              </a:rPr>
              <a:t>ère</a:t>
            </a:r>
            <a:r>
              <a:rPr lang="fr-FR" sz="1700" dirty="0">
                <a:cs typeface="Arial" charset="0"/>
              </a:rPr>
              <a:t> guerre mondiale. Volonté de cimenter la nation par le partage de références artistiques ou patrimoniales communes.</a:t>
            </a:r>
          </a:p>
        </p:txBody>
      </p:sp>
      <p:sp>
        <p:nvSpPr>
          <p:cNvPr id="2" name="ZoneTexte 1"/>
          <p:cNvSpPr txBox="1"/>
          <p:nvPr/>
        </p:nvSpPr>
        <p:spPr>
          <a:xfrm>
            <a:off x="3494088" y="360363"/>
            <a:ext cx="1862137" cy="338137"/>
          </a:xfrm>
          <a:prstGeom prst="rect">
            <a:avLst/>
          </a:prstGeom>
          <a:solidFill>
            <a:schemeClr val="bg1">
              <a:lumMod val="95000"/>
            </a:schemeClr>
          </a:solidFill>
          <a:ln>
            <a:solidFill>
              <a:schemeClr val="bg1">
                <a:lumMod val="65000"/>
              </a:schemeClr>
            </a:solidFill>
          </a:ln>
        </p:spPr>
        <p:txBody>
          <a:bodyPr wrap="none">
            <a:spAutoFit/>
          </a:bodyPr>
          <a:lstStyle/>
          <a:p>
            <a:pPr algn="ctr" eaLnBrk="1" fontAlgn="auto" hangingPunct="1">
              <a:spcBef>
                <a:spcPts val="0"/>
              </a:spcBef>
              <a:spcAft>
                <a:spcPts val="0"/>
              </a:spcAft>
              <a:defRPr/>
            </a:pPr>
            <a:r>
              <a:rPr lang="fr-FR" sz="1600" b="1" dirty="0">
                <a:latin typeface="Arial" pitchFamily="34" charset="0"/>
              </a:rPr>
              <a:t>Un peu d’histoire</a:t>
            </a:r>
          </a:p>
        </p:txBody>
      </p:sp>
      <p:sp>
        <p:nvSpPr>
          <p:cNvPr id="24580" name="ZoneTexte 2"/>
          <p:cNvSpPr txBox="1">
            <a:spLocks noChangeArrowheads="1"/>
          </p:cNvSpPr>
          <p:nvPr/>
        </p:nvSpPr>
        <p:spPr bwMode="auto">
          <a:xfrm>
            <a:off x="663575" y="960438"/>
            <a:ext cx="7785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r>
              <a:rPr lang="fr-FR" sz="1400"/>
              <a:t>Cet enseignement s’inscrit dans les programmes de l’école élémentaire depuis les années 1830.</a:t>
            </a:r>
          </a:p>
        </p:txBody>
      </p:sp>
      <p:sp>
        <p:nvSpPr>
          <p:cNvPr id="24581" name="ZoneTexte 3"/>
          <p:cNvSpPr txBox="1">
            <a:spLocks noChangeArrowheads="1"/>
          </p:cNvSpPr>
          <p:nvPr/>
        </p:nvSpPr>
        <p:spPr bwMode="auto">
          <a:xfrm>
            <a:off x="663575" y="1493838"/>
            <a:ext cx="950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r>
              <a:rPr lang="fr-FR" sz="1400"/>
              <a:t>Le dessin</a:t>
            </a:r>
          </a:p>
        </p:txBody>
      </p:sp>
      <p:grpSp>
        <p:nvGrpSpPr>
          <p:cNvPr id="24582" name="Groupe 9"/>
          <p:cNvGrpSpPr>
            <a:grpSpLocks/>
          </p:cNvGrpSpPr>
          <p:nvPr/>
        </p:nvGrpSpPr>
        <p:grpSpPr bwMode="auto">
          <a:xfrm>
            <a:off x="1692275" y="1493838"/>
            <a:ext cx="3543300" cy="307975"/>
            <a:chOff x="1900724" y="1494613"/>
            <a:chExt cx="3542043" cy="307579"/>
          </a:xfrm>
        </p:grpSpPr>
        <p:sp>
          <p:nvSpPr>
            <p:cNvPr id="24601" name="ZoneTexte 4"/>
            <p:cNvSpPr txBox="1">
              <a:spLocks noChangeArrowheads="1"/>
            </p:cNvSpPr>
            <p:nvPr/>
          </p:nvSpPr>
          <p:spPr bwMode="auto">
            <a:xfrm>
              <a:off x="3200670" y="1494613"/>
              <a:ext cx="2242097" cy="307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r>
                <a:rPr lang="fr-FR" sz="1400"/>
                <a:t>Les arts plastiques (1985)</a:t>
              </a:r>
            </a:p>
          </p:txBody>
        </p:sp>
        <p:cxnSp>
          <p:nvCxnSpPr>
            <p:cNvPr id="8" name="Connecteur droit avec flèche 7"/>
            <p:cNvCxnSpPr/>
            <p:nvPr/>
          </p:nvCxnSpPr>
          <p:spPr>
            <a:xfrm>
              <a:off x="1900724" y="1646817"/>
              <a:ext cx="1296528"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grpSp>
        <p:nvGrpSpPr>
          <p:cNvPr id="24583" name="Groupe 10"/>
          <p:cNvGrpSpPr>
            <a:grpSpLocks/>
          </p:cNvGrpSpPr>
          <p:nvPr/>
        </p:nvGrpSpPr>
        <p:grpSpPr bwMode="auto">
          <a:xfrm>
            <a:off x="5292725" y="1490663"/>
            <a:ext cx="3284538" cy="307975"/>
            <a:chOff x="5446567" y="1491444"/>
            <a:chExt cx="3284201" cy="307579"/>
          </a:xfrm>
        </p:grpSpPr>
        <p:sp>
          <p:nvSpPr>
            <p:cNvPr id="24599" name="ZoneTexte 5"/>
            <p:cNvSpPr txBox="1">
              <a:spLocks noChangeArrowheads="1"/>
            </p:cNvSpPr>
            <p:nvPr/>
          </p:nvSpPr>
          <p:spPr bwMode="auto">
            <a:xfrm>
              <a:off x="6746274" y="1491444"/>
              <a:ext cx="1984494" cy="307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r>
                <a:rPr lang="fr-FR" sz="1400"/>
                <a:t>Les arts visuels (2008)</a:t>
              </a:r>
            </a:p>
          </p:txBody>
        </p:sp>
        <p:cxnSp>
          <p:nvCxnSpPr>
            <p:cNvPr id="9" name="Connecteur droit avec flèche 8"/>
            <p:cNvCxnSpPr/>
            <p:nvPr/>
          </p:nvCxnSpPr>
          <p:spPr>
            <a:xfrm>
              <a:off x="5446567" y="1648404"/>
              <a:ext cx="1296855"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sp>
        <p:nvSpPr>
          <p:cNvPr id="24584" name="ZoneTexte 12"/>
          <p:cNvSpPr txBox="1">
            <a:spLocks noChangeArrowheads="1"/>
          </p:cNvSpPr>
          <p:nvPr/>
        </p:nvSpPr>
        <p:spPr bwMode="auto">
          <a:xfrm>
            <a:off x="688975" y="2781300"/>
            <a:ext cx="77660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nchor="ct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lnSpc>
                <a:spcPct val="200000"/>
              </a:lnSpc>
            </a:pPr>
            <a:r>
              <a:rPr lang="fr-FR" sz="1400"/>
              <a:t>Sa pédagogie a suivi l’évolution des grandes postures de la relation pédagogique.</a:t>
            </a:r>
          </a:p>
        </p:txBody>
      </p:sp>
      <p:sp>
        <p:nvSpPr>
          <p:cNvPr id="14" name="Bouton d'action : Accueil 13">
            <a:hlinkClick r:id="" action="ppaction://hlinkshowjump?jump=firstslide" highlightClick="1"/>
          </p:cNvPr>
          <p:cNvSpPr/>
          <p:nvPr/>
        </p:nvSpPr>
        <p:spPr>
          <a:xfrm>
            <a:off x="300038" y="115888"/>
            <a:ext cx="431800" cy="433387"/>
          </a:xfrm>
          <a:prstGeom prst="actionButtonHom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pic>
        <p:nvPicPr>
          <p:cNvPr id="24586" name="Picture 4" descr="http://www.cndp.fr/musee/images/collections/cahier_grand.jp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r="2477" b="4857"/>
          <a:stretch>
            <a:fillRect/>
          </a:stretch>
        </p:blipFill>
        <p:spPr bwMode="auto">
          <a:xfrm>
            <a:off x="731838" y="1882775"/>
            <a:ext cx="11461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2" descr="http://accel6.mettre-put-idata.over-blog.com/0/04/35/24/manuels/le-livre-du-maitre---geometrie-dessin-et-travail-manuel---cours-elementaire/couverture.jp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8538" y="1882775"/>
            <a:ext cx="53181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Picture 6" descr="http://www.cndp.fr/mnemo/web/photos/4/360100-2004-00783-0001-001e.jpg">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l="9749" t="6984" r="12787" b="16275"/>
          <a:stretch>
            <a:fillRect/>
          </a:stretch>
        </p:blipFill>
        <p:spPr bwMode="auto">
          <a:xfrm>
            <a:off x="3190875" y="1882775"/>
            <a:ext cx="9731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9" name="Picture 2" descr="http://www.cndp.fr/mnemo/web/photos/4/360100-2004-00783-0001-002e.jpg">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l="7436" t="8760" r="6851" b="8232"/>
          <a:stretch>
            <a:fillRect/>
          </a:stretch>
        </p:blipFill>
        <p:spPr bwMode="auto">
          <a:xfrm>
            <a:off x="4556125" y="1882775"/>
            <a:ext cx="10255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0" name="Picture 2" descr="http://www.cndp.fr/mnemo/web/photos/4/360100-1976-01356.jpg">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l="3690" t="4585" r="3061" b="5043"/>
          <a:stretch>
            <a:fillRect/>
          </a:stretch>
        </p:blipFill>
        <p:spPr bwMode="auto">
          <a:xfrm>
            <a:off x="5972175" y="1882775"/>
            <a:ext cx="9509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1" name="Picture 4">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15200" y="1882775"/>
            <a:ext cx="1127125"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1204913" y="2603500"/>
            <a:ext cx="6734175" cy="306388"/>
          </a:xfrm>
          <a:prstGeom prst="rect">
            <a:avLst/>
          </a:prstGeom>
          <a:noFill/>
        </p:spPr>
        <p:txBody>
          <a:bodyPr wrap="none">
            <a:spAutoFit/>
          </a:bodyPr>
          <a:lstStyle/>
          <a:p>
            <a:pPr eaLnBrk="1" hangingPunct="1">
              <a:defRPr/>
            </a:pPr>
            <a:r>
              <a:rPr lang="fr-FR" sz="1400" dirty="0">
                <a:solidFill>
                  <a:schemeClr val="accent1">
                    <a:lumMod val="75000"/>
                  </a:schemeClr>
                </a:solidFill>
                <a:cs typeface="Arial" charset="0"/>
              </a:rPr>
              <a:t>Cliquez sur les images pour les agrandir, puis cliquez sur l’image pour revenir à cette page.</a:t>
            </a:r>
          </a:p>
        </p:txBody>
      </p:sp>
      <p:pic>
        <p:nvPicPr>
          <p:cNvPr id="24593" name="Picture 14">
            <a:hlinkClick r:id="rId16" action="ppaction://hlinksldjump"/>
          </p:cNvPr>
          <p:cNvPicPr>
            <a:picLocks noChangeAspect="1" noChangeArrowheads="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244475" y="4173538"/>
            <a:ext cx="1212850"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94" name="Picture 13">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44475" y="3617913"/>
            <a:ext cx="1090613"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95" name="Picture 15">
            <a:hlinkClick r:id="rId20" action="ppaction://hlinksldjump"/>
          </p:cNvPr>
          <p:cNvPicPr>
            <a:picLocks noChangeAspect="1" noChangeArrowheads="1"/>
          </p:cNvPicPr>
          <p:nvPr/>
        </p:nvPicPr>
        <p:blipFill>
          <a:blip r:embed="rId21" cstate="email">
            <a:extLst>
              <a:ext uri="{28A0092B-C50C-407E-A947-70E740481C1C}">
                <a14:useLocalDpi xmlns:a14="http://schemas.microsoft.com/office/drawing/2010/main" val="0"/>
              </a:ext>
            </a:extLst>
          </a:blip>
          <a:srcRect/>
          <a:stretch>
            <a:fillRect/>
          </a:stretch>
        </p:blipFill>
        <p:spPr bwMode="auto">
          <a:xfrm>
            <a:off x="244475" y="4727575"/>
            <a:ext cx="40290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96" name="Picture 16">
            <a:hlinkClick r:id="rId22" action="ppaction://hlinksldjump"/>
          </p:cNvPr>
          <p:cNvPicPr>
            <a:picLocks noChangeAspect="1" noChangeArrowheads="1"/>
          </p:cNvPicPr>
          <p:nvPr/>
        </p:nvPicPr>
        <p:blipFill>
          <a:blip r:embed="rId23" cstate="email">
            <a:extLst>
              <a:ext uri="{28A0092B-C50C-407E-A947-70E740481C1C}">
                <a14:useLocalDpi xmlns:a14="http://schemas.microsoft.com/office/drawing/2010/main" val="0"/>
              </a:ext>
            </a:extLst>
          </a:blip>
          <a:srcRect/>
          <a:stretch>
            <a:fillRect/>
          </a:stretch>
        </p:blipFill>
        <p:spPr bwMode="auto">
          <a:xfrm>
            <a:off x="244475" y="5283200"/>
            <a:ext cx="97472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97" name="Picture 17">
            <a:hlinkClick r:id="rId24" action="ppaction://hlinksldjump"/>
          </p:cNvPr>
          <p:cNvPicPr>
            <a:picLocks noChangeAspect="1" noChangeArrowheads="1"/>
          </p:cNvPicPr>
          <p:nvPr/>
        </p:nvPicPr>
        <p:blipFill>
          <a:blip r:embed="rId25" cstate="email">
            <a:extLst>
              <a:ext uri="{28A0092B-C50C-407E-A947-70E740481C1C}">
                <a14:useLocalDpi xmlns:a14="http://schemas.microsoft.com/office/drawing/2010/main" val="0"/>
              </a:ext>
            </a:extLst>
          </a:blip>
          <a:srcRect/>
          <a:stretch>
            <a:fillRect/>
          </a:stretch>
        </p:blipFill>
        <p:spPr bwMode="auto">
          <a:xfrm>
            <a:off x="244475" y="5838825"/>
            <a:ext cx="365125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ZoneTexte 26"/>
          <p:cNvSpPr txBox="1"/>
          <p:nvPr/>
        </p:nvSpPr>
        <p:spPr>
          <a:xfrm>
            <a:off x="554038" y="3141663"/>
            <a:ext cx="8035925" cy="306387"/>
          </a:xfrm>
          <a:prstGeom prst="rect">
            <a:avLst/>
          </a:prstGeom>
          <a:noFill/>
        </p:spPr>
        <p:txBody>
          <a:bodyPr wrap="none">
            <a:spAutoFit/>
          </a:bodyPr>
          <a:lstStyle/>
          <a:p>
            <a:pPr eaLnBrk="1" hangingPunct="1">
              <a:defRPr/>
            </a:pPr>
            <a:r>
              <a:rPr lang="fr-FR" sz="1400" dirty="0">
                <a:solidFill>
                  <a:schemeClr val="accent1">
                    <a:lumMod val="75000"/>
                  </a:schemeClr>
                </a:solidFill>
                <a:cs typeface="Arial" charset="0"/>
              </a:rPr>
              <a:t>Cliquez sur les  étiquettes pour afficher le texte d’accompagnement. Cliquez sur le texte pour le masquer.</a:t>
            </a:r>
          </a:p>
        </p:txBody>
      </p:sp>
    </p:spTree>
    <p:extLst>
      <p:ext uri="{BB962C8B-B14F-4D97-AF65-F5344CB8AC3E}">
        <p14:creationId xmlns:p14="http://schemas.microsoft.com/office/powerpoint/2010/main" val="15869674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7624" y="917119"/>
            <a:ext cx="7704856" cy="1384995"/>
          </a:xfrm>
          <a:prstGeom prst="rect">
            <a:avLst/>
          </a:prstGeom>
        </p:spPr>
        <p:txBody>
          <a:bodyPr wrap="square">
            <a:spAutoFit/>
          </a:bodyPr>
          <a:lstStyle/>
          <a:p>
            <a:r>
              <a:rPr lang="fr-FR" sz="1400" dirty="0"/>
              <a:t>Trois souris en papier – Ellen </a:t>
            </a:r>
            <a:r>
              <a:rPr lang="fr-FR" sz="1400" dirty="0" err="1"/>
              <a:t>Stoll</a:t>
            </a:r>
            <a:r>
              <a:rPr lang="fr-FR" sz="1400" dirty="0"/>
              <a:t> Walsh – </a:t>
            </a:r>
            <a:r>
              <a:rPr lang="fr-FR" sz="1400" dirty="0" err="1"/>
              <a:t>Mijade</a:t>
            </a:r>
            <a:r>
              <a:rPr lang="fr-FR" sz="1400" dirty="0"/>
              <a:t> (juin 2007)</a:t>
            </a:r>
          </a:p>
          <a:p>
            <a:pPr algn="just"/>
            <a:r>
              <a:rPr lang="fr-FR" sz="1400" dirty="0"/>
              <a:t>Pour échapper au chat, trois souris ont trouvé refuge parmi des formes découpées. Le danger passé, elles examinent leur cachette de plus près et vont de découvertes en découvertes: voici un carré, un rectangle, un triangle, un cercle! En associant ces formes simples, elles construisent un petit monde de papier où vivent une souris imaginaire et un chat inoffensif. On peut vraiment tout faire avec des formes, même...faire peur au vrai chat!</a:t>
            </a:r>
          </a:p>
        </p:txBody>
      </p:sp>
      <p:sp>
        <p:nvSpPr>
          <p:cNvPr id="4" name="Rectangle 3"/>
          <p:cNvSpPr/>
          <p:nvPr/>
        </p:nvSpPr>
        <p:spPr>
          <a:xfrm>
            <a:off x="1187624" y="2492896"/>
            <a:ext cx="7704856" cy="954107"/>
          </a:xfrm>
          <a:prstGeom prst="rect">
            <a:avLst/>
          </a:prstGeom>
        </p:spPr>
        <p:txBody>
          <a:bodyPr wrap="square">
            <a:spAutoFit/>
          </a:bodyPr>
          <a:lstStyle/>
          <a:p>
            <a:r>
              <a:rPr lang="fr-FR" sz="1400" dirty="0"/>
              <a:t>Les animaux de </a:t>
            </a:r>
            <a:r>
              <a:rPr lang="fr-FR" sz="1400" dirty="0" err="1"/>
              <a:t>Manami</a:t>
            </a:r>
            <a:r>
              <a:rPr lang="fr-FR" sz="1400" dirty="0"/>
              <a:t> – </a:t>
            </a:r>
            <a:r>
              <a:rPr lang="fr-FR" sz="1400" dirty="0" err="1"/>
              <a:t>Manami</a:t>
            </a:r>
            <a:r>
              <a:rPr lang="fr-FR" sz="1400" dirty="0"/>
              <a:t> </a:t>
            </a:r>
            <a:r>
              <a:rPr lang="fr-FR" sz="1400" dirty="0" err="1"/>
              <a:t>Fuchida</a:t>
            </a:r>
            <a:r>
              <a:rPr lang="fr-FR" sz="1400" dirty="0"/>
              <a:t> – Didier (mars 2012)</a:t>
            </a:r>
          </a:p>
          <a:p>
            <a:r>
              <a:rPr lang="fr-FR" sz="1400" dirty="0"/>
              <a:t>Une trentaine d'animaux réalisés avec des ronds, des triangles et des carrés : Fox le renard, Zorro le raton laveur, Pic-pic le hérisson... La simplicité des formes géométriques utilisées est une invitation à la créativité, pour reproduire soi-même ces animaux.  ( à partir de 18 mois. )</a:t>
            </a:r>
          </a:p>
        </p:txBody>
      </p:sp>
      <p:sp>
        <p:nvSpPr>
          <p:cNvPr id="6" name="Rectangle 5"/>
          <p:cNvSpPr/>
          <p:nvPr/>
        </p:nvSpPr>
        <p:spPr>
          <a:xfrm>
            <a:off x="1187624" y="3933056"/>
            <a:ext cx="7661384" cy="1384995"/>
          </a:xfrm>
          <a:prstGeom prst="rect">
            <a:avLst/>
          </a:prstGeom>
        </p:spPr>
        <p:txBody>
          <a:bodyPr wrap="square">
            <a:spAutoFit/>
          </a:bodyPr>
          <a:lstStyle/>
          <a:p>
            <a:pPr algn="just"/>
            <a:r>
              <a:rPr lang="fr-FR" sz="1400" dirty="0"/>
              <a:t>Gros Cornichon – </a:t>
            </a:r>
            <a:r>
              <a:rPr lang="fr-FR" sz="1400" dirty="0" err="1"/>
              <a:t>Edouard</a:t>
            </a:r>
            <a:r>
              <a:rPr lang="fr-FR" sz="1400" dirty="0"/>
              <a:t> Manceau – Seuil Jeunesse (mai 2014)</a:t>
            </a:r>
          </a:p>
          <a:p>
            <a:pPr algn="just"/>
            <a:r>
              <a:rPr lang="fr-FR" sz="1400" dirty="0"/>
              <a:t>Pour faire disparaître Gros Cornichon - un monstre cornu au regard qui tue -, rien de tel que les chatouilles. Elles effacent définitivement les parties "titillées". Ainsi, ce personnage terrifiant à l'appétit vorace se voit, petit à petit, dépouillé de tous ses attributs de tueur. A la fin, Gros Cornichon n'est plus qu'un mauvais souvenir. Mais les membres disparus réapparaissent les uns après les autres pour former une charmante petite maison ainsi qu'une voiture transportant un bagage sur le toit !</a:t>
            </a:r>
          </a:p>
        </p:txBody>
      </p:sp>
      <p:sp>
        <p:nvSpPr>
          <p:cNvPr id="19" name="Rectangle 18"/>
          <p:cNvSpPr/>
          <p:nvPr/>
        </p:nvSpPr>
        <p:spPr>
          <a:xfrm>
            <a:off x="1043608" y="188640"/>
            <a:ext cx="7848872" cy="648000"/>
          </a:xfrm>
          <a:prstGeom prst="rect">
            <a:avLst/>
          </a:prstGeom>
          <a:gradFill>
            <a:gsLst>
              <a:gs pos="0">
                <a:srgbClr val="CC0E20"/>
              </a:gs>
              <a:gs pos="23000">
                <a:srgbClr val="CC0E20"/>
              </a:gs>
              <a:gs pos="100000">
                <a:srgbClr val="F02C3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p:cNvSpPr txBox="1"/>
          <p:nvPr/>
        </p:nvSpPr>
        <p:spPr>
          <a:xfrm>
            <a:off x="1043608" y="188638"/>
            <a:ext cx="7848872" cy="584775"/>
          </a:xfrm>
          <a:prstGeom prst="rect">
            <a:avLst/>
          </a:prstGeom>
          <a:noFill/>
        </p:spPr>
        <p:txBody>
          <a:bodyPr wrap="square" rtlCol="0">
            <a:spAutoFit/>
          </a:bodyPr>
          <a:lstStyle/>
          <a:p>
            <a:pPr algn="ctr"/>
            <a:r>
              <a:rPr lang="fr-FR" sz="3200" b="1" dirty="0">
                <a:solidFill>
                  <a:schemeClr val="bg1"/>
                </a:solidFill>
              </a:rPr>
              <a:t>Des albums à découvrir</a:t>
            </a:r>
          </a:p>
        </p:txBody>
      </p:sp>
      <p:sp>
        <p:nvSpPr>
          <p:cNvPr id="11" name="Bouton d'action : Précédent 10">
            <a:hlinkClick r:id="rId3" action="ppaction://hlinksldjump" highlightClick="1"/>
          </p:cNvPr>
          <p:cNvSpPr/>
          <p:nvPr/>
        </p:nvSpPr>
        <p:spPr>
          <a:xfrm>
            <a:off x="179512" y="188640"/>
            <a:ext cx="694861" cy="674474"/>
          </a:xfrm>
          <a:prstGeom prst="actionButtonBackPrevious">
            <a:avLst/>
          </a:prstGeom>
          <a:noFill/>
          <a:ln>
            <a:solidFill>
              <a:srgbClr val="F02C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50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179215"/>
            <a:ext cx="1000125"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5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2557030"/>
            <a:ext cx="809625"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512" y="4293096"/>
            <a:ext cx="447675"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62517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6416" y="1314762"/>
            <a:ext cx="5048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a:hlinkClick r:id="rId5" action="ppaction://hlinksldjump"/>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313210" y="2256722"/>
            <a:ext cx="508031" cy="6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a:hlinkClick r:id="rId7" action="ppaction://hlinksldjump"/>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8289011" y="4110171"/>
            <a:ext cx="508031" cy="6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179512" y="1229851"/>
            <a:ext cx="7848872" cy="830997"/>
          </a:xfrm>
          <a:prstGeom prst="rect">
            <a:avLst/>
          </a:prstGeom>
          <a:noFill/>
        </p:spPr>
        <p:txBody>
          <a:bodyPr wrap="square" rtlCol="0">
            <a:spAutoFit/>
          </a:bodyPr>
          <a:lstStyle/>
          <a:p>
            <a:r>
              <a:rPr lang="fr-FR" sz="1600" dirty="0"/>
              <a:t>L’adulte fabrique un élément inducteur. </a:t>
            </a:r>
          </a:p>
          <a:p>
            <a:r>
              <a:rPr lang="fr-FR" sz="1600" dirty="0"/>
              <a:t>Par exemple : un petit socle en béton en plâtre, ou en bois dans lequel on fixe des morceaux de fil de fer ou de câbles électriques pour former deux ou trois grande boucles. </a:t>
            </a:r>
          </a:p>
        </p:txBody>
      </p:sp>
      <p:pic>
        <p:nvPicPr>
          <p:cNvPr id="21509" name="Picture 5">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20441" y="5733256"/>
            <a:ext cx="5238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0" name="Picture 6">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15134" y="5733255"/>
            <a:ext cx="5619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1" name="Picture 7">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42372" y="3115256"/>
            <a:ext cx="12001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2" name="Picture 8">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447926" y="5733253"/>
            <a:ext cx="5048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3" name="Picture 9">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223568" y="5733252"/>
            <a:ext cx="5048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4" name="Picture 10">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999211" y="5733251"/>
            <a:ext cx="6286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5" name="Picture 11">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898678" y="5733250"/>
            <a:ext cx="53340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6" name="Picture 12">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702896" y="5733256"/>
            <a:ext cx="53340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1043608" y="188640"/>
            <a:ext cx="7848872" cy="648000"/>
          </a:xfrm>
          <a:prstGeom prst="rect">
            <a:avLst/>
          </a:prstGeom>
          <a:gradFill>
            <a:gsLst>
              <a:gs pos="0">
                <a:srgbClr val="CC0E20"/>
              </a:gs>
              <a:gs pos="23000">
                <a:srgbClr val="CC0E20"/>
              </a:gs>
              <a:gs pos="100000">
                <a:srgbClr val="F02C3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1043608" y="188638"/>
            <a:ext cx="7848872" cy="584775"/>
          </a:xfrm>
          <a:prstGeom prst="rect">
            <a:avLst/>
          </a:prstGeom>
          <a:noFill/>
        </p:spPr>
        <p:txBody>
          <a:bodyPr wrap="square" rtlCol="0">
            <a:spAutoFit/>
          </a:bodyPr>
          <a:lstStyle/>
          <a:p>
            <a:pPr algn="ctr"/>
            <a:r>
              <a:rPr lang="fr-FR" sz="3200" b="1" dirty="0">
                <a:solidFill>
                  <a:schemeClr val="bg1"/>
                </a:solidFill>
              </a:rPr>
              <a:t>Répondre à une sollicitation plastique</a:t>
            </a:r>
          </a:p>
        </p:txBody>
      </p:sp>
      <p:sp>
        <p:nvSpPr>
          <p:cNvPr id="16" name="Bouton d'action : Accueil 15">
            <a:hlinkClick r:id="" action="ppaction://hlinkshowjump?jump=firstslide" highlightClick="1"/>
          </p:cNvPr>
          <p:cNvSpPr/>
          <p:nvPr/>
        </p:nvSpPr>
        <p:spPr>
          <a:xfrm>
            <a:off x="179512" y="188640"/>
            <a:ext cx="756000" cy="648000"/>
          </a:xfrm>
          <a:prstGeom prst="actionButtonHome">
            <a:avLst/>
          </a:prstGeom>
          <a:noFill/>
          <a:ln>
            <a:solidFill>
              <a:srgbClr val="F02C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p:cNvSpPr txBox="1"/>
          <p:nvPr/>
        </p:nvSpPr>
        <p:spPr>
          <a:xfrm>
            <a:off x="179512" y="2207766"/>
            <a:ext cx="7562860" cy="584775"/>
          </a:xfrm>
          <a:prstGeom prst="rect">
            <a:avLst/>
          </a:prstGeom>
          <a:noFill/>
        </p:spPr>
        <p:txBody>
          <a:bodyPr wrap="square" rtlCol="0">
            <a:spAutoFit/>
          </a:bodyPr>
          <a:lstStyle/>
          <a:p>
            <a:pPr algn="just"/>
            <a:r>
              <a:rPr lang="fr-FR" sz="1600" dirty="0"/>
              <a:t>Proposer ces élément aux enfants et les inviter à les tordre à leur guise pour donner à leur sculpture la forme qu’ils veulent.</a:t>
            </a:r>
          </a:p>
        </p:txBody>
      </p:sp>
      <p:sp>
        <p:nvSpPr>
          <p:cNvPr id="3" name="Rectangle 2"/>
          <p:cNvSpPr/>
          <p:nvPr/>
        </p:nvSpPr>
        <p:spPr>
          <a:xfrm>
            <a:off x="179512" y="4038163"/>
            <a:ext cx="7848872" cy="830997"/>
          </a:xfrm>
          <a:prstGeom prst="rect">
            <a:avLst/>
          </a:prstGeom>
        </p:spPr>
        <p:txBody>
          <a:bodyPr wrap="square">
            <a:spAutoFit/>
          </a:bodyPr>
          <a:lstStyle/>
          <a:p>
            <a:pPr algn="just"/>
            <a:r>
              <a:rPr lang="fr-FR" sz="1600" dirty="0"/>
              <a:t>Poursuivre en demandant aux élèves de remplir les vides à l’intérieur des boucles avec des vieux morceaux de papier ou de tissu, ainsi que des bouts de fil ou de ficelle trempés dans le la colle à tapisser. En séchant, ces éléments vont durcir et pourront être peints.</a:t>
            </a:r>
          </a:p>
        </p:txBody>
      </p:sp>
      <p:sp>
        <p:nvSpPr>
          <p:cNvPr id="19" name="ZoneTexte 18"/>
          <p:cNvSpPr txBox="1"/>
          <p:nvPr/>
        </p:nvSpPr>
        <p:spPr>
          <a:xfrm>
            <a:off x="3159691" y="5229200"/>
            <a:ext cx="2824619" cy="338554"/>
          </a:xfrm>
          <a:prstGeom prst="rect">
            <a:avLst/>
          </a:prstGeom>
          <a:noFill/>
        </p:spPr>
        <p:txBody>
          <a:bodyPr wrap="none" rtlCol="0">
            <a:spAutoFit/>
          </a:bodyPr>
          <a:lstStyle/>
          <a:p>
            <a:r>
              <a:rPr lang="fr-FR" sz="1600" dirty="0"/>
              <a:t>Quelques références artistiques</a:t>
            </a:r>
          </a:p>
        </p:txBody>
      </p:sp>
      <p:sp>
        <p:nvSpPr>
          <p:cNvPr id="4" name="Rectangle 3"/>
          <p:cNvSpPr/>
          <p:nvPr/>
        </p:nvSpPr>
        <p:spPr>
          <a:xfrm>
            <a:off x="179512" y="3140968"/>
            <a:ext cx="7128792" cy="584775"/>
          </a:xfrm>
          <a:prstGeom prst="rect">
            <a:avLst/>
          </a:prstGeom>
        </p:spPr>
        <p:txBody>
          <a:bodyPr wrap="square">
            <a:spAutoFit/>
          </a:bodyPr>
          <a:lstStyle/>
          <a:p>
            <a:pPr algn="just"/>
            <a:r>
              <a:rPr lang="fr-FR" sz="1600" dirty="0"/>
              <a:t>On peut ensuite utiliser une source lumineuse pour créer des ombres (cf. « Le </a:t>
            </a:r>
            <a:r>
              <a:rPr lang="fr-FR" sz="1600" dirty="0" err="1"/>
              <a:t>cyclograveur</a:t>
            </a:r>
            <a:r>
              <a:rPr lang="fr-FR" sz="1600" dirty="0"/>
              <a:t> » de Jean TINGUELY.)</a:t>
            </a:r>
          </a:p>
        </p:txBody>
      </p:sp>
    </p:spTree>
    <p:extLst>
      <p:ext uri="{BB962C8B-B14F-4D97-AF65-F5344CB8AC3E}">
        <p14:creationId xmlns:p14="http://schemas.microsoft.com/office/powerpoint/2010/main" val="15014734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hlinkClick r:id="rId3" action="ppaction://hlinksldjump"/>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9518" y="188640"/>
            <a:ext cx="2812232" cy="37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a:hlinkClick r:id="rId3" action="ppaction://hlinksldjump"/>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145444" y="2781344"/>
            <a:ext cx="2812232" cy="37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a:hlinkClick r:id="rId3"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111371" y="188640"/>
            <a:ext cx="2808000" cy="37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52164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780928"/>
            <a:ext cx="2808000" cy="37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a:hlinkClick r:id="rId3"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3749" y="404664"/>
            <a:ext cx="2808000" cy="37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a:hlinkClick r:id="rId3"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7986" y="2780928"/>
            <a:ext cx="2795520" cy="37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09332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88640"/>
            <a:ext cx="2808000" cy="37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4" descr="Sculpture en fil">
            <a:hlinkClick r:id="rId3"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692" y="192654"/>
            <a:ext cx="2808000" cy="3744000"/>
          </a:xfrm>
          <a:prstGeom prst="rect">
            <a:avLst/>
          </a:prstGeom>
          <a:noFill/>
          <a:extLst>
            <a:ext uri="{909E8E84-426E-40DD-AFC4-6F175D3DCCD1}">
              <a14:hiddenFill xmlns:a14="http://schemas.microsoft.com/office/drawing/2010/main">
                <a:solidFill>
                  <a:srgbClr val="FFFFFF"/>
                </a:solidFill>
              </a14:hiddenFill>
            </a:ext>
          </a:extLst>
        </p:spPr>
      </p:pic>
      <p:pic>
        <p:nvPicPr>
          <p:cNvPr id="23557" name="Picture 5">
            <a:hlinkClick r:id="rId3"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3856" y="188640"/>
            <a:ext cx="2808000" cy="37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8" name="Picture 6">
            <a:hlinkClick r:id="rId3" action="ppaction://hlinksldjump"/>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483768" y="4077072"/>
            <a:ext cx="2025000" cy="27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9" name="Picture 7">
            <a:hlinkClick r:id="rId3" action="ppaction://hlinksldjump"/>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644008" y="4077072"/>
            <a:ext cx="2025000" cy="27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77194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4841" y="190500"/>
            <a:ext cx="49815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539552" y="3212976"/>
            <a:ext cx="2232248" cy="923330"/>
          </a:xfrm>
          <a:prstGeom prst="rect">
            <a:avLst/>
          </a:prstGeom>
          <a:noFill/>
        </p:spPr>
        <p:txBody>
          <a:bodyPr wrap="square" rtlCol="0">
            <a:spAutoFit/>
          </a:bodyPr>
          <a:lstStyle/>
          <a:p>
            <a:pPr algn="ctr"/>
            <a:r>
              <a:rPr lang="fr-FR" dirty="0"/>
              <a:t>Jean TINGUELY</a:t>
            </a:r>
          </a:p>
          <a:p>
            <a:pPr algn="ctr"/>
            <a:r>
              <a:rPr lang="fr-FR" dirty="0"/>
              <a:t>Narva</a:t>
            </a:r>
          </a:p>
          <a:p>
            <a:pPr algn="ctr"/>
            <a:r>
              <a:rPr lang="fr-FR" dirty="0"/>
              <a:t>1961</a:t>
            </a:r>
          </a:p>
        </p:txBody>
      </p:sp>
    </p:spTree>
    <p:extLst>
      <p:ext uri="{BB962C8B-B14F-4D97-AF65-F5344CB8AC3E}">
        <p14:creationId xmlns:p14="http://schemas.microsoft.com/office/powerpoint/2010/main" val="34332800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39552" y="3212976"/>
            <a:ext cx="2232248" cy="923330"/>
          </a:xfrm>
          <a:prstGeom prst="rect">
            <a:avLst/>
          </a:prstGeom>
          <a:noFill/>
        </p:spPr>
        <p:txBody>
          <a:bodyPr wrap="square" rtlCol="0">
            <a:spAutoFit/>
          </a:bodyPr>
          <a:lstStyle/>
          <a:p>
            <a:pPr algn="ctr"/>
            <a:r>
              <a:rPr lang="fr-FR" dirty="0"/>
              <a:t>Jean TINGUELY</a:t>
            </a:r>
          </a:p>
          <a:p>
            <a:pPr algn="ctr"/>
            <a:r>
              <a:rPr lang="fr-FR" dirty="0"/>
              <a:t>Sans titre</a:t>
            </a:r>
          </a:p>
          <a:p>
            <a:pPr algn="ctr"/>
            <a:r>
              <a:rPr lang="fr-FR" dirty="0"/>
              <a:t>1961</a:t>
            </a:r>
          </a:p>
        </p:txBody>
      </p:sp>
      <p:pic>
        <p:nvPicPr>
          <p:cNvPr id="3584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8807" y="190500"/>
            <a:ext cx="538162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79639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15616" y="6237312"/>
            <a:ext cx="6912768" cy="369332"/>
          </a:xfrm>
          <a:prstGeom prst="rect">
            <a:avLst/>
          </a:prstGeom>
          <a:noFill/>
        </p:spPr>
        <p:txBody>
          <a:bodyPr wrap="square" rtlCol="0">
            <a:spAutoFit/>
          </a:bodyPr>
          <a:lstStyle/>
          <a:p>
            <a:pPr algn="ctr"/>
            <a:r>
              <a:rPr lang="fr-FR" dirty="0"/>
              <a:t>Jean TINGUELY, Le </a:t>
            </a:r>
            <a:r>
              <a:rPr lang="fr-FR" dirty="0" err="1"/>
              <a:t>cyclograveur</a:t>
            </a:r>
            <a:r>
              <a:rPr lang="fr-FR" dirty="0"/>
              <a:t>, 1961</a:t>
            </a:r>
          </a:p>
        </p:txBody>
      </p:sp>
      <p:pic>
        <p:nvPicPr>
          <p:cNvPr id="3686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995363"/>
            <a:ext cx="8639175" cy="486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40748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39552" y="3212976"/>
            <a:ext cx="2232248" cy="923330"/>
          </a:xfrm>
          <a:prstGeom prst="rect">
            <a:avLst/>
          </a:prstGeom>
          <a:noFill/>
        </p:spPr>
        <p:txBody>
          <a:bodyPr wrap="square" rtlCol="0">
            <a:spAutoFit/>
          </a:bodyPr>
          <a:lstStyle/>
          <a:p>
            <a:pPr algn="ctr"/>
            <a:r>
              <a:rPr lang="fr-FR" dirty="0"/>
              <a:t>Alain </a:t>
            </a:r>
            <a:r>
              <a:rPr lang="fr-FR" dirty="0" err="1"/>
              <a:t>Kirili</a:t>
            </a:r>
            <a:endParaRPr lang="fr-FR" dirty="0"/>
          </a:p>
          <a:p>
            <a:pPr algn="ctr"/>
            <a:r>
              <a:rPr lang="fr-FR" dirty="0"/>
              <a:t>In the round in white</a:t>
            </a:r>
          </a:p>
          <a:p>
            <a:pPr algn="ctr"/>
            <a:r>
              <a:rPr lang="fr-FR" dirty="0"/>
              <a:t>2015</a:t>
            </a:r>
          </a:p>
        </p:txBody>
      </p:sp>
      <p:pic>
        <p:nvPicPr>
          <p:cNvPr id="3789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5273" y="190500"/>
            <a:ext cx="48291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6876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39552" y="3212976"/>
            <a:ext cx="2232248" cy="646331"/>
          </a:xfrm>
          <a:prstGeom prst="rect">
            <a:avLst/>
          </a:prstGeom>
          <a:noFill/>
        </p:spPr>
        <p:txBody>
          <a:bodyPr wrap="square" rtlCol="0">
            <a:spAutoFit/>
          </a:bodyPr>
          <a:lstStyle/>
          <a:p>
            <a:pPr algn="ctr"/>
            <a:r>
              <a:rPr lang="fr-FR" dirty="0"/>
              <a:t>Alain </a:t>
            </a:r>
            <a:r>
              <a:rPr lang="fr-FR" dirty="0" err="1"/>
              <a:t>Kirili</a:t>
            </a:r>
            <a:endParaRPr lang="fr-FR" dirty="0"/>
          </a:p>
          <a:p>
            <a:pPr algn="ctr"/>
            <a:r>
              <a:rPr lang="fr-FR" dirty="0"/>
              <a:t>2012</a:t>
            </a:r>
          </a:p>
        </p:txBody>
      </p:sp>
      <p:pic>
        <p:nvPicPr>
          <p:cNvPr id="3891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7173" y="190500"/>
            <a:ext cx="48672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9015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ZoneTexte 26">
            <a:hlinkClick r:id="rId3" action="ppaction://hlinksldjump"/>
          </p:cNvPr>
          <p:cNvSpPr txBox="1"/>
          <p:nvPr/>
        </p:nvSpPr>
        <p:spPr>
          <a:xfrm>
            <a:off x="4859338" y="3457575"/>
            <a:ext cx="4105275" cy="3140075"/>
          </a:xfrm>
          <a:prstGeom prst="rect">
            <a:avLst/>
          </a:prstGeom>
          <a:solidFill>
            <a:srgbClr val="FFB9D0"/>
          </a:solidFill>
        </p:spPr>
        <p:txBody>
          <a:bodyPr>
            <a:spAutoFit/>
          </a:bodyPr>
          <a:lstStyle/>
          <a:p>
            <a:pPr algn="just" eaLnBrk="1" hangingPunct="1">
              <a:defRPr/>
            </a:pPr>
            <a:r>
              <a:rPr lang="fr-FR" dirty="0">
                <a:cs typeface="Arial" charset="0"/>
              </a:rPr>
              <a:t>Provoquer la libre expression de l’enfant.</a:t>
            </a:r>
          </a:p>
          <a:p>
            <a:pPr algn="just" eaLnBrk="1" hangingPunct="1">
              <a:defRPr/>
            </a:pPr>
            <a:r>
              <a:rPr lang="fr-FR" dirty="0">
                <a:cs typeface="Arial" charset="0"/>
              </a:rPr>
              <a:t>L’art est un moyen d’expression et l’école doit permettre et accepter la liberté d’expression des élèves.</a:t>
            </a:r>
          </a:p>
          <a:p>
            <a:pPr algn="just" eaLnBrk="1" hangingPunct="1">
              <a:defRPr/>
            </a:pPr>
            <a:r>
              <a:rPr lang="fr-FR" dirty="0">
                <a:cs typeface="Arial" charset="0"/>
              </a:rPr>
              <a:t>On pratique le dessin libre, le texte libre.</a:t>
            </a:r>
          </a:p>
          <a:p>
            <a:pPr marL="285750" indent="-285750" algn="just" eaLnBrk="1" hangingPunct="1">
              <a:buFont typeface="Arial" pitchFamily="34" charset="0"/>
              <a:buChar char="•"/>
              <a:defRPr/>
            </a:pPr>
            <a:r>
              <a:rPr lang="fr-FR" dirty="0">
                <a:cs typeface="Arial" charset="0"/>
              </a:rPr>
              <a:t>Contexte de l’euphorie libertaire des années 1960-70.</a:t>
            </a:r>
          </a:p>
          <a:p>
            <a:pPr lvl="1" algn="just" eaLnBrk="1" hangingPunct="1">
              <a:defRPr/>
            </a:pPr>
            <a:r>
              <a:rPr lang="fr-FR" dirty="0">
                <a:cs typeface="Arial" charset="0"/>
              </a:rPr>
              <a:t>« Libres enfants de </a:t>
            </a:r>
            <a:r>
              <a:rPr lang="fr-FR" dirty="0" err="1">
                <a:cs typeface="Arial" charset="0"/>
              </a:rPr>
              <a:t>Summerhill</a:t>
            </a:r>
            <a:r>
              <a:rPr lang="fr-FR" dirty="0">
                <a:cs typeface="Arial" charset="0"/>
              </a:rPr>
              <a:t> » de A. Neill; « Une société sans école » de I. Illich.</a:t>
            </a:r>
          </a:p>
          <a:p>
            <a:pPr lvl="1" algn="just" eaLnBrk="1" hangingPunct="1">
              <a:defRPr/>
            </a:pPr>
            <a:endParaRPr lang="fr-FR" dirty="0">
              <a:cs typeface="Arial" charset="0"/>
            </a:endParaRPr>
          </a:p>
        </p:txBody>
      </p:sp>
      <p:sp>
        <p:nvSpPr>
          <p:cNvPr id="2" name="ZoneTexte 1"/>
          <p:cNvSpPr txBox="1"/>
          <p:nvPr/>
        </p:nvSpPr>
        <p:spPr>
          <a:xfrm>
            <a:off x="3494088" y="360363"/>
            <a:ext cx="1862137" cy="338137"/>
          </a:xfrm>
          <a:prstGeom prst="rect">
            <a:avLst/>
          </a:prstGeom>
          <a:solidFill>
            <a:schemeClr val="bg1">
              <a:lumMod val="95000"/>
            </a:schemeClr>
          </a:solidFill>
          <a:ln>
            <a:solidFill>
              <a:schemeClr val="bg1">
                <a:lumMod val="65000"/>
              </a:schemeClr>
            </a:solidFill>
          </a:ln>
        </p:spPr>
        <p:txBody>
          <a:bodyPr wrap="none">
            <a:spAutoFit/>
          </a:bodyPr>
          <a:lstStyle/>
          <a:p>
            <a:pPr algn="ctr" eaLnBrk="1" fontAlgn="auto" hangingPunct="1">
              <a:spcBef>
                <a:spcPts val="0"/>
              </a:spcBef>
              <a:spcAft>
                <a:spcPts val="0"/>
              </a:spcAft>
              <a:defRPr/>
            </a:pPr>
            <a:r>
              <a:rPr lang="fr-FR" sz="1600" b="1" dirty="0">
                <a:latin typeface="Arial" pitchFamily="34" charset="0"/>
              </a:rPr>
              <a:t>Un peu d’histoire</a:t>
            </a:r>
          </a:p>
        </p:txBody>
      </p:sp>
      <p:sp>
        <p:nvSpPr>
          <p:cNvPr id="26628" name="ZoneTexte 2"/>
          <p:cNvSpPr txBox="1">
            <a:spLocks noChangeArrowheads="1"/>
          </p:cNvSpPr>
          <p:nvPr/>
        </p:nvSpPr>
        <p:spPr bwMode="auto">
          <a:xfrm>
            <a:off x="663575" y="960438"/>
            <a:ext cx="7785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r>
              <a:rPr lang="fr-FR" sz="1400"/>
              <a:t>Cet enseignement s’inscrit dans les programmes de l’école élémentaire depuis les années 1830.</a:t>
            </a:r>
          </a:p>
        </p:txBody>
      </p:sp>
      <p:sp>
        <p:nvSpPr>
          <p:cNvPr id="26629" name="ZoneTexte 3"/>
          <p:cNvSpPr txBox="1">
            <a:spLocks noChangeArrowheads="1"/>
          </p:cNvSpPr>
          <p:nvPr/>
        </p:nvSpPr>
        <p:spPr bwMode="auto">
          <a:xfrm>
            <a:off x="663575" y="1493838"/>
            <a:ext cx="950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r>
              <a:rPr lang="fr-FR" sz="1400"/>
              <a:t>Le dessin</a:t>
            </a:r>
          </a:p>
        </p:txBody>
      </p:sp>
      <p:grpSp>
        <p:nvGrpSpPr>
          <p:cNvPr id="26630" name="Groupe 9"/>
          <p:cNvGrpSpPr>
            <a:grpSpLocks/>
          </p:cNvGrpSpPr>
          <p:nvPr/>
        </p:nvGrpSpPr>
        <p:grpSpPr bwMode="auto">
          <a:xfrm>
            <a:off x="1692275" y="1493838"/>
            <a:ext cx="3543300" cy="307975"/>
            <a:chOff x="1900724" y="1494613"/>
            <a:chExt cx="3542043" cy="307579"/>
          </a:xfrm>
        </p:grpSpPr>
        <p:sp>
          <p:nvSpPr>
            <p:cNvPr id="26649" name="ZoneTexte 4"/>
            <p:cNvSpPr txBox="1">
              <a:spLocks noChangeArrowheads="1"/>
            </p:cNvSpPr>
            <p:nvPr/>
          </p:nvSpPr>
          <p:spPr bwMode="auto">
            <a:xfrm>
              <a:off x="3200670" y="1494613"/>
              <a:ext cx="2242097" cy="307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r>
                <a:rPr lang="fr-FR" sz="1400"/>
                <a:t>Les arts plastiques (1985)</a:t>
              </a:r>
            </a:p>
          </p:txBody>
        </p:sp>
        <p:cxnSp>
          <p:nvCxnSpPr>
            <p:cNvPr id="8" name="Connecteur droit avec flèche 7"/>
            <p:cNvCxnSpPr/>
            <p:nvPr/>
          </p:nvCxnSpPr>
          <p:spPr>
            <a:xfrm>
              <a:off x="1900724" y="1646817"/>
              <a:ext cx="1296528"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grpSp>
        <p:nvGrpSpPr>
          <p:cNvPr id="26631" name="Groupe 10"/>
          <p:cNvGrpSpPr>
            <a:grpSpLocks/>
          </p:cNvGrpSpPr>
          <p:nvPr/>
        </p:nvGrpSpPr>
        <p:grpSpPr bwMode="auto">
          <a:xfrm>
            <a:off x="5292725" y="1490663"/>
            <a:ext cx="3284538" cy="307975"/>
            <a:chOff x="5446567" y="1491444"/>
            <a:chExt cx="3284201" cy="307579"/>
          </a:xfrm>
        </p:grpSpPr>
        <p:sp>
          <p:nvSpPr>
            <p:cNvPr id="26647" name="ZoneTexte 5"/>
            <p:cNvSpPr txBox="1">
              <a:spLocks noChangeArrowheads="1"/>
            </p:cNvSpPr>
            <p:nvPr/>
          </p:nvSpPr>
          <p:spPr bwMode="auto">
            <a:xfrm>
              <a:off x="6746274" y="1491444"/>
              <a:ext cx="1984494" cy="307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r>
                <a:rPr lang="fr-FR" sz="1400"/>
                <a:t>Les arts visuels (2008)</a:t>
              </a:r>
            </a:p>
          </p:txBody>
        </p:sp>
        <p:cxnSp>
          <p:nvCxnSpPr>
            <p:cNvPr id="9" name="Connecteur droit avec flèche 8"/>
            <p:cNvCxnSpPr/>
            <p:nvPr/>
          </p:nvCxnSpPr>
          <p:spPr>
            <a:xfrm>
              <a:off x="5446567" y="1648404"/>
              <a:ext cx="1296855"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sp>
        <p:nvSpPr>
          <p:cNvPr id="26632" name="ZoneTexte 12"/>
          <p:cNvSpPr txBox="1">
            <a:spLocks noChangeArrowheads="1"/>
          </p:cNvSpPr>
          <p:nvPr/>
        </p:nvSpPr>
        <p:spPr bwMode="auto">
          <a:xfrm>
            <a:off x="688975" y="2781300"/>
            <a:ext cx="77660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nchor="ct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lnSpc>
                <a:spcPct val="200000"/>
              </a:lnSpc>
            </a:pPr>
            <a:r>
              <a:rPr lang="fr-FR" sz="1400"/>
              <a:t>Sa pédagogie a suivi l’évolution des grandes postures de la relation pédagogique.</a:t>
            </a:r>
          </a:p>
        </p:txBody>
      </p:sp>
      <p:sp>
        <p:nvSpPr>
          <p:cNvPr id="14" name="Bouton d'action : Accueil 13">
            <a:hlinkClick r:id="" action="ppaction://hlinkshowjump?jump=firstslide" highlightClick="1"/>
          </p:cNvPr>
          <p:cNvSpPr/>
          <p:nvPr/>
        </p:nvSpPr>
        <p:spPr>
          <a:xfrm>
            <a:off x="300038" y="115888"/>
            <a:ext cx="431800" cy="433387"/>
          </a:xfrm>
          <a:prstGeom prst="actionButtonHom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pic>
        <p:nvPicPr>
          <p:cNvPr id="26634" name="Picture 4" descr="http://www.cndp.fr/musee/images/collections/cahier_grand.jp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r="2477" b="4857"/>
          <a:stretch>
            <a:fillRect/>
          </a:stretch>
        </p:blipFill>
        <p:spPr bwMode="auto">
          <a:xfrm>
            <a:off x="731838" y="1882775"/>
            <a:ext cx="11461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Picture 2" descr="http://accel6.mettre-put-idata.over-blog.com/0/04/35/24/manuels/le-livre-du-maitre---geometrie-dessin-et-travail-manuel---cours-elementaire/couverture.jp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8538" y="1882775"/>
            <a:ext cx="53181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6" name="Picture 6" descr="http://www.cndp.fr/mnemo/web/photos/4/360100-2004-00783-0001-001e.jpg">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l="9749" t="6984" r="12787" b="16275"/>
          <a:stretch>
            <a:fillRect/>
          </a:stretch>
        </p:blipFill>
        <p:spPr bwMode="auto">
          <a:xfrm>
            <a:off x="3190875" y="1882775"/>
            <a:ext cx="9731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7" name="Picture 2" descr="http://www.cndp.fr/mnemo/web/photos/4/360100-2004-00783-0001-002e.jpg">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l="7436" t="8760" r="6851" b="8232"/>
          <a:stretch>
            <a:fillRect/>
          </a:stretch>
        </p:blipFill>
        <p:spPr bwMode="auto">
          <a:xfrm>
            <a:off x="4556125" y="1882775"/>
            <a:ext cx="10255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8" name="Picture 2" descr="http://www.cndp.fr/mnemo/web/photos/4/360100-1976-01356.jpg">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l="3690" t="4585" r="3061" b="5043"/>
          <a:stretch>
            <a:fillRect/>
          </a:stretch>
        </p:blipFill>
        <p:spPr bwMode="auto">
          <a:xfrm>
            <a:off x="5972175" y="1882775"/>
            <a:ext cx="9509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9" name="Picture 4">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15200" y="1882775"/>
            <a:ext cx="1127125"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1204913" y="2603500"/>
            <a:ext cx="6734175" cy="306388"/>
          </a:xfrm>
          <a:prstGeom prst="rect">
            <a:avLst/>
          </a:prstGeom>
          <a:noFill/>
        </p:spPr>
        <p:txBody>
          <a:bodyPr wrap="none">
            <a:spAutoFit/>
          </a:bodyPr>
          <a:lstStyle/>
          <a:p>
            <a:pPr eaLnBrk="1" hangingPunct="1">
              <a:defRPr/>
            </a:pPr>
            <a:r>
              <a:rPr lang="fr-FR" sz="1400" dirty="0">
                <a:solidFill>
                  <a:schemeClr val="accent1">
                    <a:lumMod val="75000"/>
                  </a:schemeClr>
                </a:solidFill>
                <a:cs typeface="Arial" charset="0"/>
              </a:rPr>
              <a:t>Cliquez sur les images pour les agrandir, puis cliquez sur l’image pour revenir à cette page.</a:t>
            </a:r>
          </a:p>
        </p:txBody>
      </p:sp>
      <p:pic>
        <p:nvPicPr>
          <p:cNvPr id="26641" name="Picture 15">
            <a:hlinkClick r:id="rId16" action="ppaction://hlinksldjump"/>
          </p:cNvPr>
          <p:cNvPicPr>
            <a:picLocks noChangeAspect="1" noChangeArrowheads="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244475" y="4727575"/>
            <a:ext cx="40290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42" name="Picture 13">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44475" y="3617913"/>
            <a:ext cx="1090613"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43" name="Picture 14">
            <a:hlinkClick r:id="rId20" action="ppaction://hlinksldjump"/>
          </p:cNvPr>
          <p:cNvPicPr>
            <a:picLocks noChangeAspect="1" noChangeArrowheads="1"/>
          </p:cNvPicPr>
          <p:nvPr/>
        </p:nvPicPr>
        <p:blipFill>
          <a:blip r:embed="rId21" cstate="email">
            <a:extLst>
              <a:ext uri="{28A0092B-C50C-407E-A947-70E740481C1C}">
                <a14:useLocalDpi xmlns:a14="http://schemas.microsoft.com/office/drawing/2010/main" val="0"/>
              </a:ext>
            </a:extLst>
          </a:blip>
          <a:srcRect/>
          <a:stretch>
            <a:fillRect/>
          </a:stretch>
        </p:blipFill>
        <p:spPr bwMode="auto">
          <a:xfrm>
            <a:off x="244475" y="4173538"/>
            <a:ext cx="1212850"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44" name="Picture 16">
            <a:hlinkClick r:id="rId22" action="ppaction://hlinksldjump"/>
          </p:cNvPr>
          <p:cNvPicPr>
            <a:picLocks noChangeAspect="1" noChangeArrowheads="1"/>
          </p:cNvPicPr>
          <p:nvPr/>
        </p:nvPicPr>
        <p:blipFill>
          <a:blip r:embed="rId23" cstate="email">
            <a:extLst>
              <a:ext uri="{28A0092B-C50C-407E-A947-70E740481C1C}">
                <a14:useLocalDpi xmlns:a14="http://schemas.microsoft.com/office/drawing/2010/main" val="0"/>
              </a:ext>
            </a:extLst>
          </a:blip>
          <a:srcRect/>
          <a:stretch>
            <a:fillRect/>
          </a:stretch>
        </p:blipFill>
        <p:spPr bwMode="auto">
          <a:xfrm>
            <a:off x="244475" y="5283200"/>
            <a:ext cx="97472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45" name="Picture 17">
            <a:hlinkClick r:id="rId24" action="ppaction://hlinksldjump"/>
          </p:cNvPr>
          <p:cNvPicPr>
            <a:picLocks noChangeAspect="1" noChangeArrowheads="1"/>
          </p:cNvPicPr>
          <p:nvPr/>
        </p:nvPicPr>
        <p:blipFill>
          <a:blip r:embed="rId25" cstate="email">
            <a:extLst>
              <a:ext uri="{28A0092B-C50C-407E-A947-70E740481C1C}">
                <a14:useLocalDpi xmlns:a14="http://schemas.microsoft.com/office/drawing/2010/main" val="0"/>
              </a:ext>
            </a:extLst>
          </a:blip>
          <a:srcRect/>
          <a:stretch>
            <a:fillRect/>
          </a:stretch>
        </p:blipFill>
        <p:spPr bwMode="auto">
          <a:xfrm>
            <a:off x="244475" y="5838825"/>
            <a:ext cx="365125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ZoneTexte 25"/>
          <p:cNvSpPr txBox="1"/>
          <p:nvPr/>
        </p:nvSpPr>
        <p:spPr>
          <a:xfrm>
            <a:off x="554038" y="3141663"/>
            <a:ext cx="8035925" cy="306387"/>
          </a:xfrm>
          <a:prstGeom prst="rect">
            <a:avLst/>
          </a:prstGeom>
          <a:noFill/>
        </p:spPr>
        <p:txBody>
          <a:bodyPr wrap="none">
            <a:spAutoFit/>
          </a:bodyPr>
          <a:lstStyle/>
          <a:p>
            <a:pPr eaLnBrk="1" hangingPunct="1">
              <a:defRPr/>
            </a:pPr>
            <a:r>
              <a:rPr lang="fr-FR" sz="1400" dirty="0">
                <a:solidFill>
                  <a:schemeClr val="accent1">
                    <a:lumMod val="75000"/>
                  </a:schemeClr>
                </a:solidFill>
                <a:cs typeface="Arial" charset="0"/>
              </a:rPr>
              <a:t>Cliquez sur les  étiquettes pour afficher le texte d’accompagnement. Cliquez sur le texte pour le masquer.</a:t>
            </a:r>
          </a:p>
        </p:txBody>
      </p:sp>
    </p:spTree>
    <p:extLst>
      <p:ext uri="{BB962C8B-B14F-4D97-AF65-F5344CB8AC3E}">
        <p14:creationId xmlns:p14="http://schemas.microsoft.com/office/powerpoint/2010/main" val="10593870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87624" y="6107176"/>
            <a:ext cx="6768752" cy="369332"/>
          </a:xfrm>
          <a:prstGeom prst="rect">
            <a:avLst/>
          </a:prstGeom>
          <a:noFill/>
        </p:spPr>
        <p:txBody>
          <a:bodyPr wrap="square" rtlCol="0">
            <a:spAutoFit/>
          </a:bodyPr>
          <a:lstStyle/>
          <a:p>
            <a:pPr algn="ctr"/>
            <a:r>
              <a:rPr lang="fr-FR" dirty="0"/>
              <a:t>Alain </a:t>
            </a:r>
            <a:r>
              <a:rPr lang="fr-FR" dirty="0" err="1"/>
              <a:t>Kirili</a:t>
            </a:r>
            <a:r>
              <a:rPr lang="fr-FR" dirty="0"/>
              <a:t>, Aria VIII, 2012</a:t>
            </a:r>
          </a:p>
        </p:txBody>
      </p:sp>
      <p:pic>
        <p:nvPicPr>
          <p:cNvPr id="39938" name="Picture 2">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690" b="8651"/>
          <a:stretch/>
        </p:blipFill>
        <p:spPr bwMode="auto">
          <a:xfrm>
            <a:off x="1562100" y="332656"/>
            <a:ext cx="6019800" cy="5677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74464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85098" y="2852936"/>
            <a:ext cx="2160240" cy="923330"/>
          </a:xfrm>
          <a:prstGeom prst="rect">
            <a:avLst/>
          </a:prstGeom>
          <a:noFill/>
        </p:spPr>
        <p:txBody>
          <a:bodyPr wrap="square" rtlCol="0">
            <a:spAutoFit/>
          </a:bodyPr>
          <a:lstStyle/>
          <a:p>
            <a:pPr algn="ctr"/>
            <a:r>
              <a:rPr lang="fr-FR" dirty="0"/>
              <a:t>Alexander Calder</a:t>
            </a:r>
          </a:p>
          <a:p>
            <a:pPr algn="ctr"/>
            <a:r>
              <a:rPr lang="fr-FR" dirty="0"/>
              <a:t>A </a:t>
            </a:r>
            <a:r>
              <a:rPr lang="fr-FR" dirty="0" err="1"/>
              <a:t>universe</a:t>
            </a:r>
            <a:endParaRPr lang="fr-FR" dirty="0"/>
          </a:p>
          <a:p>
            <a:pPr algn="ctr"/>
            <a:r>
              <a:rPr lang="fr-FR" dirty="0"/>
              <a:t>1934</a:t>
            </a:r>
          </a:p>
        </p:txBody>
      </p:sp>
      <p:pic>
        <p:nvPicPr>
          <p:cNvPr id="40962" name="Picture 2">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2" t="6685" r="492" b="8811"/>
          <a:stretch/>
        </p:blipFill>
        <p:spPr bwMode="auto">
          <a:xfrm>
            <a:off x="2987824" y="329976"/>
            <a:ext cx="5796905" cy="6249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04208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78988" y="2925470"/>
            <a:ext cx="2520280" cy="923330"/>
          </a:xfrm>
          <a:prstGeom prst="rect">
            <a:avLst/>
          </a:prstGeom>
          <a:noFill/>
        </p:spPr>
        <p:txBody>
          <a:bodyPr wrap="square" rtlCol="0">
            <a:spAutoFit/>
          </a:bodyPr>
          <a:lstStyle/>
          <a:p>
            <a:pPr algn="ctr"/>
            <a:r>
              <a:rPr lang="fr-FR" dirty="0"/>
              <a:t>Alexander Calder</a:t>
            </a:r>
          </a:p>
          <a:p>
            <a:pPr algn="ctr"/>
            <a:r>
              <a:rPr lang="fr-FR" dirty="0"/>
              <a:t>Croisière</a:t>
            </a:r>
          </a:p>
          <a:p>
            <a:pPr algn="ctr"/>
            <a:r>
              <a:rPr lang="fr-FR" dirty="0"/>
              <a:t>1931</a:t>
            </a:r>
          </a:p>
        </p:txBody>
      </p:sp>
      <p:pic>
        <p:nvPicPr>
          <p:cNvPr id="4198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904" y="190500"/>
            <a:ext cx="515302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11003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3688829"/>
            <a:ext cx="6286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0490" y="3688829"/>
            <a:ext cx="41910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14521" y="3688829"/>
            <a:ext cx="10096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5" name="Picture 5">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35909" y="3688829"/>
            <a:ext cx="4476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6" name="Picture 6">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29903" y="3688828"/>
            <a:ext cx="5048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7" name="Picture 7">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81047" y="3688827"/>
            <a:ext cx="5905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52930" y="836712"/>
            <a:ext cx="8424936" cy="2554545"/>
          </a:xfrm>
          <a:prstGeom prst="rect">
            <a:avLst/>
          </a:prstGeom>
        </p:spPr>
        <p:txBody>
          <a:bodyPr wrap="square">
            <a:spAutoFit/>
          </a:bodyPr>
          <a:lstStyle/>
          <a:p>
            <a:pPr algn="just"/>
            <a:r>
              <a:rPr lang="fr-FR" sz="1600" dirty="0"/>
              <a:t>Une histoire à mettre en scène et raconter.</a:t>
            </a:r>
          </a:p>
          <a:p>
            <a:pPr algn="just"/>
            <a:r>
              <a:rPr lang="fr-FR" sz="1600" dirty="0"/>
              <a:t>Depuis quelque temps, un lutin coquin vient le soir dans la classe. Un matin, les élèves entrent en classe et découvrent un tas d’objets tombés au sol ainsi qu’un message rédigé par le lutin en personne. À voix haute, l’adulte lit aux élèves le message qui explique que le lutin a voulu atteindre la boite de biscuits sur l’étagère. Pour cela, il dit qu’il a fait une construction avec les objets.</a:t>
            </a:r>
          </a:p>
          <a:p>
            <a:pPr algn="just"/>
            <a:r>
              <a:rPr lang="fr-FR" sz="1600" dirty="0"/>
              <a:t>D’après lui, il est tombé en grimpant sur un des derniers objets. Mais heureusement, il ne s’est pas fait mal en tombant. Le lutin est très gourmand et demande aux élèves de l’aider afin qu’il puisse enfin atteindre la fameuse boite de biscuits sur l’étagère. Il demande donc aux enfants de réaliser une construction haute, qui cette fois-ci tiendra bien en place, afin qu’il puisse grimper dessus et atteindre enfin les biscuits qu’il désire tant ! </a:t>
            </a:r>
          </a:p>
        </p:txBody>
      </p:sp>
      <p:sp>
        <p:nvSpPr>
          <p:cNvPr id="3" name="Rectangle 2"/>
          <p:cNvSpPr/>
          <p:nvPr/>
        </p:nvSpPr>
        <p:spPr>
          <a:xfrm>
            <a:off x="359532" y="4653136"/>
            <a:ext cx="8424936" cy="830997"/>
          </a:xfrm>
          <a:prstGeom prst="rect">
            <a:avLst/>
          </a:prstGeom>
        </p:spPr>
        <p:txBody>
          <a:bodyPr wrap="square">
            <a:spAutoFit/>
          </a:bodyPr>
          <a:lstStyle/>
          <a:p>
            <a:pPr algn="just"/>
            <a:r>
              <a:rPr lang="fr-FR" sz="1600" dirty="0"/>
              <a:t>Le lutin a aussi demandé aux élèves de lui écrire une lettre pour lui expliquer ce que vous avez fait avec les objets (cette dernière demande sera annoncée aux élèves dans le prolongement du projet, après une mise en mots).</a:t>
            </a:r>
          </a:p>
        </p:txBody>
      </p:sp>
      <p:sp>
        <p:nvSpPr>
          <p:cNvPr id="4" name="ZoneTexte 3"/>
          <p:cNvSpPr txBox="1"/>
          <p:nvPr/>
        </p:nvSpPr>
        <p:spPr>
          <a:xfrm>
            <a:off x="3159691" y="3284984"/>
            <a:ext cx="2824619" cy="338554"/>
          </a:xfrm>
          <a:prstGeom prst="rect">
            <a:avLst/>
          </a:prstGeom>
          <a:noFill/>
        </p:spPr>
        <p:txBody>
          <a:bodyPr wrap="none" rtlCol="0">
            <a:spAutoFit/>
          </a:bodyPr>
          <a:lstStyle/>
          <a:p>
            <a:r>
              <a:rPr lang="fr-FR" sz="1600" dirty="0"/>
              <a:t>Quelques références artistiques</a:t>
            </a:r>
          </a:p>
        </p:txBody>
      </p:sp>
      <p:sp>
        <p:nvSpPr>
          <p:cNvPr id="12" name="Rectangle 11"/>
          <p:cNvSpPr/>
          <p:nvPr/>
        </p:nvSpPr>
        <p:spPr>
          <a:xfrm>
            <a:off x="1043608" y="188640"/>
            <a:ext cx="7848872" cy="648000"/>
          </a:xfrm>
          <a:prstGeom prst="rect">
            <a:avLst/>
          </a:prstGeom>
          <a:gradFill>
            <a:gsLst>
              <a:gs pos="0">
                <a:srgbClr val="CC0E20"/>
              </a:gs>
              <a:gs pos="23000">
                <a:srgbClr val="CC0E20"/>
              </a:gs>
              <a:gs pos="100000">
                <a:srgbClr val="F02C3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1043608" y="188638"/>
            <a:ext cx="7848872" cy="584775"/>
          </a:xfrm>
          <a:prstGeom prst="rect">
            <a:avLst/>
          </a:prstGeom>
          <a:noFill/>
        </p:spPr>
        <p:txBody>
          <a:bodyPr wrap="square" rtlCol="0">
            <a:spAutoFit/>
          </a:bodyPr>
          <a:lstStyle/>
          <a:p>
            <a:pPr algn="ctr"/>
            <a:r>
              <a:rPr lang="fr-FR" sz="3200" b="1" dirty="0">
                <a:solidFill>
                  <a:schemeClr val="bg1"/>
                </a:solidFill>
              </a:rPr>
              <a:t>Répondre à une sollicitation</a:t>
            </a:r>
          </a:p>
        </p:txBody>
      </p:sp>
      <p:sp>
        <p:nvSpPr>
          <p:cNvPr id="14" name="Bouton d'action : Accueil 13">
            <a:hlinkClick r:id="" action="ppaction://hlinkshowjump?jump=firstslide" highlightClick="1"/>
          </p:cNvPr>
          <p:cNvSpPr/>
          <p:nvPr/>
        </p:nvSpPr>
        <p:spPr>
          <a:xfrm>
            <a:off x="179512" y="188640"/>
            <a:ext cx="756000" cy="648000"/>
          </a:xfrm>
          <a:prstGeom prst="actionButtonHome">
            <a:avLst/>
          </a:prstGeom>
          <a:noFill/>
          <a:ln>
            <a:solidFill>
              <a:srgbClr val="F02C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3" descr="C:\Users\Utilisateur\Desktop\SiteRessources\Tout en haut\accueil_htm_files\170.jpg">
            <a:hlinkClick r:id="rId15" action="ppaction://hlinksldjump"/>
          </p:cNvPr>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5045598" y="5992560"/>
            <a:ext cx="542570" cy="6768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Utilisateur\Desktop\SiteRessources\Tout en haut\accueil_htm_files\177.jpg">
            <a:hlinkClick r:id="rId17" action="ppaction://hlinksldjump"/>
          </p:cNvPr>
          <p:cNvPicPr>
            <a:picLocks noChangeAspect="1" noChangeArrowheads="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5939823" y="5992560"/>
            <a:ext cx="539753" cy="6768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Utilisateur\Desktop\SiteRessources\Tout en haut\accueil_htm_files\173.jpg">
            <a:hlinkClick r:id="rId19" action="ppaction://hlinksldjump"/>
          </p:cNvPr>
          <p:cNvPicPr>
            <a:picLocks noChangeAspect="1" noChangeArrowheads="1"/>
          </p:cNvPicPr>
          <p:nvPr/>
        </p:nvPicPr>
        <p:blipFill>
          <a:blip r:embed="rId20" cstate="email">
            <a:extLst>
              <a:ext uri="{28A0092B-C50C-407E-A947-70E740481C1C}">
                <a14:useLocalDpi xmlns:a14="http://schemas.microsoft.com/office/drawing/2010/main" val="0"/>
              </a:ext>
            </a:extLst>
          </a:blip>
          <a:srcRect/>
          <a:stretch>
            <a:fillRect/>
          </a:stretch>
        </p:blipFill>
        <p:spPr bwMode="auto">
          <a:xfrm>
            <a:off x="6831231" y="5992560"/>
            <a:ext cx="521085" cy="676800"/>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p:cNvSpPr txBox="1"/>
          <p:nvPr/>
        </p:nvSpPr>
        <p:spPr>
          <a:xfrm>
            <a:off x="4066672" y="5654006"/>
            <a:ext cx="4825808" cy="338554"/>
          </a:xfrm>
          <a:prstGeom prst="rect">
            <a:avLst/>
          </a:prstGeom>
          <a:noFill/>
        </p:spPr>
        <p:txBody>
          <a:bodyPr wrap="none" rtlCol="0">
            <a:spAutoFit/>
          </a:bodyPr>
          <a:lstStyle/>
          <a:p>
            <a:r>
              <a:rPr lang="fr-FR" sz="1600" dirty="0"/>
              <a:t>Découvrir d’autres procédés pour construire en hauteur.</a:t>
            </a:r>
          </a:p>
        </p:txBody>
      </p:sp>
      <p:pic>
        <p:nvPicPr>
          <p:cNvPr id="25609" name="Picture 9">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617916" y="3688826"/>
            <a:ext cx="8858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10" name="Picture 10">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750060" y="3688829"/>
            <a:ext cx="10191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11" name="Picture 11">
            <a:hlinkClick r:id="rId25" action="ppaction://hlinksldjump"/>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015551" y="3688829"/>
            <a:ext cx="4857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352930" y="5654006"/>
            <a:ext cx="3424052" cy="338554"/>
          </a:xfrm>
          <a:prstGeom prst="rect">
            <a:avLst/>
          </a:prstGeom>
          <a:noFill/>
        </p:spPr>
        <p:txBody>
          <a:bodyPr wrap="square" rtlCol="0">
            <a:spAutoFit/>
          </a:bodyPr>
          <a:lstStyle/>
          <a:p>
            <a:r>
              <a:rPr lang="fr-FR" sz="1600" dirty="0"/>
              <a:t>Une réponse simple, entasser</a:t>
            </a:r>
          </a:p>
        </p:txBody>
      </p:sp>
      <p:pic>
        <p:nvPicPr>
          <p:cNvPr id="23" name="Picture 3">
            <a:hlinkClick r:id="rId27" action="ppaction://hlinksldjump"/>
          </p:cNvPr>
          <p:cNvPicPr>
            <a:picLocks noChangeAspect="1" noChangeArrowheads="1"/>
          </p:cNvPicPr>
          <p:nvPr/>
        </p:nvPicPr>
        <p:blipFill>
          <a:blip r:embed="rId28" cstate="email">
            <a:extLst>
              <a:ext uri="{28A0092B-C50C-407E-A947-70E740481C1C}">
                <a14:useLocalDpi xmlns:a14="http://schemas.microsoft.com/office/drawing/2010/main" val="0"/>
              </a:ext>
            </a:extLst>
          </a:blip>
          <a:srcRect/>
          <a:stretch>
            <a:fillRect/>
          </a:stretch>
        </p:blipFill>
        <p:spPr bwMode="auto">
          <a:xfrm>
            <a:off x="1372177" y="5992560"/>
            <a:ext cx="342381" cy="6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52548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808" y="190500"/>
            <a:ext cx="602932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4">
            <a:hlinkClick r:id="rId3"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190500"/>
            <a:ext cx="2171700"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287572" y="3681898"/>
            <a:ext cx="2207656" cy="923330"/>
          </a:xfrm>
          <a:prstGeom prst="rect">
            <a:avLst/>
          </a:prstGeom>
          <a:noFill/>
        </p:spPr>
        <p:txBody>
          <a:bodyPr wrap="none" rtlCol="0">
            <a:spAutoFit/>
          </a:bodyPr>
          <a:lstStyle/>
          <a:p>
            <a:pPr algn="ctr"/>
            <a:r>
              <a:rPr lang="fr-FR" dirty="0"/>
              <a:t>Andy GOLDSWORTHY</a:t>
            </a:r>
          </a:p>
          <a:p>
            <a:pPr algn="ctr"/>
            <a:r>
              <a:rPr lang="fr-FR" dirty="0" err="1"/>
              <a:t>Balanced</a:t>
            </a:r>
            <a:r>
              <a:rPr lang="fr-FR" dirty="0"/>
              <a:t> </a:t>
            </a:r>
            <a:r>
              <a:rPr lang="fr-FR" dirty="0" err="1"/>
              <a:t>ice</a:t>
            </a:r>
            <a:r>
              <a:rPr lang="fr-FR" dirty="0"/>
              <a:t> </a:t>
            </a:r>
            <a:r>
              <a:rPr lang="fr-FR" dirty="0" err="1"/>
              <a:t>column</a:t>
            </a:r>
            <a:endParaRPr lang="fr-FR" dirty="0"/>
          </a:p>
          <a:p>
            <a:pPr algn="ctr"/>
            <a:r>
              <a:rPr lang="fr-FR" dirty="0"/>
              <a:t>1985</a:t>
            </a:r>
          </a:p>
        </p:txBody>
      </p:sp>
    </p:spTree>
    <p:extLst>
      <p:ext uri="{BB962C8B-B14F-4D97-AF65-F5344CB8AC3E}">
        <p14:creationId xmlns:p14="http://schemas.microsoft.com/office/powerpoint/2010/main" val="30146002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9512" y="6309320"/>
            <a:ext cx="8640960" cy="369332"/>
          </a:xfrm>
          <a:prstGeom prst="rect">
            <a:avLst/>
          </a:prstGeom>
          <a:noFill/>
        </p:spPr>
        <p:txBody>
          <a:bodyPr wrap="square" rtlCol="0">
            <a:spAutoFit/>
          </a:bodyPr>
          <a:lstStyle/>
          <a:p>
            <a:pPr algn="ctr"/>
            <a:r>
              <a:rPr lang="fr-FR" dirty="0"/>
              <a:t>Andy GOLDSWORTHY Slate </a:t>
            </a:r>
            <a:r>
              <a:rPr lang="fr-FR" dirty="0" err="1"/>
              <a:t>wall</a:t>
            </a:r>
            <a:r>
              <a:rPr lang="fr-FR" dirty="0"/>
              <a:t> 2010</a:t>
            </a:r>
          </a:p>
        </p:txBody>
      </p:sp>
      <p:pic>
        <p:nvPicPr>
          <p:cNvPr id="286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404664"/>
            <a:ext cx="8639175" cy="576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91988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11560" y="5179946"/>
            <a:ext cx="2088232" cy="1477328"/>
          </a:xfrm>
          <a:prstGeom prst="rect">
            <a:avLst/>
          </a:prstGeom>
          <a:noFill/>
        </p:spPr>
        <p:txBody>
          <a:bodyPr wrap="square" rtlCol="0">
            <a:spAutoFit/>
          </a:bodyPr>
          <a:lstStyle/>
          <a:p>
            <a:pPr algn="ctr"/>
            <a:r>
              <a:rPr lang="fr-FR" dirty="0"/>
              <a:t>Tony CRAGG</a:t>
            </a:r>
          </a:p>
          <a:p>
            <a:pPr algn="ctr"/>
            <a:r>
              <a:rPr lang="fr-FR" dirty="0" err="1"/>
              <a:t>Minster</a:t>
            </a:r>
            <a:endParaRPr lang="fr-FR" dirty="0"/>
          </a:p>
          <a:p>
            <a:pPr algn="ctr"/>
            <a:r>
              <a:rPr lang="fr-FR" dirty="0"/>
              <a:t>1992</a:t>
            </a:r>
          </a:p>
          <a:p>
            <a:pPr algn="ctr"/>
            <a:r>
              <a:rPr lang="fr-FR" dirty="0"/>
              <a:t>Empilements de pièces de métal</a:t>
            </a:r>
          </a:p>
        </p:txBody>
      </p:sp>
      <p:pic>
        <p:nvPicPr>
          <p:cNvPr id="2662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840" y="186664"/>
            <a:ext cx="404812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06001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11560" y="5951021"/>
            <a:ext cx="2088232" cy="646331"/>
          </a:xfrm>
          <a:prstGeom prst="rect">
            <a:avLst/>
          </a:prstGeom>
          <a:noFill/>
        </p:spPr>
        <p:txBody>
          <a:bodyPr wrap="square" rtlCol="0">
            <a:spAutoFit/>
          </a:bodyPr>
          <a:lstStyle/>
          <a:p>
            <a:pPr algn="ctr"/>
            <a:r>
              <a:rPr lang="fr-FR" dirty="0"/>
              <a:t>Richard SHILLING</a:t>
            </a:r>
          </a:p>
          <a:p>
            <a:pPr algn="ctr"/>
            <a:r>
              <a:rPr lang="fr-FR" dirty="0"/>
              <a:t>2012</a:t>
            </a:r>
          </a:p>
        </p:txBody>
      </p:sp>
      <p:pic>
        <p:nvPicPr>
          <p:cNvPr id="2969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6110" y="194157"/>
            <a:ext cx="42862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72024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11560" y="5589240"/>
            <a:ext cx="2088232" cy="923330"/>
          </a:xfrm>
          <a:prstGeom prst="rect">
            <a:avLst/>
          </a:prstGeom>
          <a:noFill/>
        </p:spPr>
        <p:txBody>
          <a:bodyPr wrap="square" rtlCol="0">
            <a:spAutoFit/>
          </a:bodyPr>
          <a:lstStyle/>
          <a:p>
            <a:pPr algn="ctr"/>
            <a:r>
              <a:rPr lang="fr-FR" dirty="0"/>
              <a:t>Robert THERRIEN</a:t>
            </a:r>
          </a:p>
          <a:p>
            <a:pPr algn="ctr"/>
            <a:r>
              <a:rPr lang="fr-FR" dirty="0" err="1"/>
              <a:t>Stacked</a:t>
            </a:r>
            <a:r>
              <a:rPr lang="fr-FR" dirty="0"/>
              <a:t> plates</a:t>
            </a:r>
          </a:p>
          <a:p>
            <a:pPr algn="ctr"/>
            <a:r>
              <a:rPr lang="fr-FR" dirty="0"/>
              <a:t>2010</a:t>
            </a:r>
          </a:p>
        </p:txBody>
      </p:sp>
      <p:pic>
        <p:nvPicPr>
          <p:cNvPr id="3072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2682" y="190500"/>
            <a:ext cx="48577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8306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11560" y="5589240"/>
            <a:ext cx="2088232" cy="646331"/>
          </a:xfrm>
          <a:prstGeom prst="rect">
            <a:avLst/>
          </a:prstGeom>
          <a:noFill/>
        </p:spPr>
        <p:txBody>
          <a:bodyPr wrap="square" rtlCol="0">
            <a:spAutoFit/>
          </a:bodyPr>
          <a:lstStyle/>
          <a:p>
            <a:pPr algn="ctr"/>
            <a:r>
              <a:rPr lang="fr-FR" dirty="0"/>
              <a:t>Annie MORRIS</a:t>
            </a:r>
          </a:p>
          <a:p>
            <a:pPr algn="ctr"/>
            <a:r>
              <a:rPr lang="fr-FR" dirty="0"/>
              <a:t>2019</a:t>
            </a:r>
          </a:p>
        </p:txBody>
      </p:sp>
      <p:pic>
        <p:nvPicPr>
          <p:cNvPr id="3174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3097" y="190500"/>
            <a:ext cx="56673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5755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ZoneTexte 33">
            <a:hlinkClick r:id="rId3" action="ppaction://hlinksldjump"/>
          </p:cNvPr>
          <p:cNvSpPr txBox="1"/>
          <p:nvPr/>
        </p:nvSpPr>
        <p:spPr>
          <a:xfrm>
            <a:off x="4859338" y="3454400"/>
            <a:ext cx="4105275" cy="3140075"/>
          </a:xfrm>
          <a:prstGeom prst="rect">
            <a:avLst/>
          </a:prstGeom>
          <a:solidFill>
            <a:srgbClr val="99FFCC"/>
          </a:solidFill>
        </p:spPr>
        <p:txBody>
          <a:bodyPr>
            <a:spAutoFit/>
          </a:bodyPr>
          <a:lstStyle/>
          <a:p>
            <a:pPr algn="just" eaLnBrk="1" hangingPunct="1">
              <a:defRPr/>
            </a:pPr>
            <a:r>
              <a:rPr lang="fr-FR" dirty="0">
                <a:cs typeface="Arial" charset="0"/>
              </a:rPr>
              <a:t>Animer : donner vie à l’inerte.</a:t>
            </a:r>
          </a:p>
          <a:p>
            <a:pPr algn="just" eaLnBrk="1" hangingPunct="1">
              <a:defRPr/>
            </a:pPr>
            <a:r>
              <a:rPr lang="fr-FR" dirty="0">
                <a:cs typeface="Arial" charset="0"/>
              </a:rPr>
              <a:t>L’expression libre des enfants étant souvent conventionnelle et répétitive, des techniques sont enseignées et utilisées pour débloquer l’expression.</a:t>
            </a:r>
          </a:p>
          <a:p>
            <a:pPr marL="285750" indent="-285750" algn="just" eaLnBrk="1" hangingPunct="1">
              <a:buFont typeface="Arial" pitchFamily="34" charset="0"/>
              <a:buChar char="•"/>
              <a:defRPr/>
            </a:pPr>
            <a:r>
              <a:rPr lang="fr-FR" dirty="0">
                <a:cs typeface="Arial" charset="0"/>
              </a:rPr>
              <a:t>Les fiches de techniques créatives. (apparition d’éditions spécialisées) Développement du « Do It </a:t>
            </a:r>
            <a:r>
              <a:rPr lang="fr-FR" dirty="0" err="1">
                <a:cs typeface="Arial" charset="0"/>
              </a:rPr>
              <a:t>Yourself</a:t>
            </a:r>
            <a:r>
              <a:rPr lang="fr-FR" dirty="0">
                <a:cs typeface="Arial" charset="0"/>
              </a:rPr>
              <a:t> » et goût pour l’artisanat d’art dans les années 1970.</a:t>
            </a:r>
          </a:p>
          <a:p>
            <a:pPr marL="285750" indent="-285750" algn="just" eaLnBrk="1" hangingPunct="1">
              <a:buFont typeface="Arial" pitchFamily="34" charset="0"/>
              <a:buChar char="•"/>
              <a:defRPr/>
            </a:pPr>
            <a:r>
              <a:rPr lang="fr-FR" dirty="0">
                <a:cs typeface="Arial" charset="0"/>
              </a:rPr>
              <a:t>Les jeux poétiques .</a:t>
            </a:r>
          </a:p>
        </p:txBody>
      </p:sp>
      <p:sp>
        <p:nvSpPr>
          <p:cNvPr id="2" name="ZoneTexte 1"/>
          <p:cNvSpPr txBox="1"/>
          <p:nvPr/>
        </p:nvSpPr>
        <p:spPr>
          <a:xfrm>
            <a:off x="3494088" y="360363"/>
            <a:ext cx="1862137" cy="338137"/>
          </a:xfrm>
          <a:prstGeom prst="rect">
            <a:avLst/>
          </a:prstGeom>
          <a:solidFill>
            <a:schemeClr val="bg1">
              <a:lumMod val="95000"/>
            </a:schemeClr>
          </a:solidFill>
          <a:ln>
            <a:solidFill>
              <a:schemeClr val="bg1">
                <a:lumMod val="65000"/>
              </a:schemeClr>
            </a:solidFill>
          </a:ln>
        </p:spPr>
        <p:txBody>
          <a:bodyPr wrap="none">
            <a:spAutoFit/>
          </a:bodyPr>
          <a:lstStyle/>
          <a:p>
            <a:pPr algn="ctr" eaLnBrk="1" fontAlgn="auto" hangingPunct="1">
              <a:spcBef>
                <a:spcPts val="0"/>
              </a:spcBef>
              <a:spcAft>
                <a:spcPts val="0"/>
              </a:spcAft>
              <a:defRPr/>
            </a:pPr>
            <a:r>
              <a:rPr lang="fr-FR" sz="1600" b="1" dirty="0">
                <a:latin typeface="Arial" pitchFamily="34" charset="0"/>
              </a:rPr>
              <a:t>Un peu d’histoire</a:t>
            </a:r>
          </a:p>
        </p:txBody>
      </p:sp>
      <p:sp>
        <p:nvSpPr>
          <p:cNvPr id="28676" name="ZoneTexte 2"/>
          <p:cNvSpPr txBox="1">
            <a:spLocks noChangeArrowheads="1"/>
          </p:cNvSpPr>
          <p:nvPr/>
        </p:nvSpPr>
        <p:spPr bwMode="auto">
          <a:xfrm>
            <a:off x="663575" y="960438"/>
            <a:ext cx="7785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r>
              <a:rPr lang="fr-FR" sz="1400"/>
              <a:t>Cet enseignement s’inscrit dans les programmes de l’école élémentaire depuis les années 1830.</a:t>
            </a:r>
          </a:p>
        </p:txBody>
      </p:sp>
      <p:sp>
        <p:nvSpPr>
          <p:cNvPr id="28677" name="ZoneTexte 3"/>
          <p:cNvSpPr txBox="1">
            <a:spLocks noChangeArrowheads="1"/>
          </p:cNvSpPr>
          <p:nvPr/>
        </p:nvSpPr>
        <p:spPr bwMode="auto">
          <a:xfrm>
            <a:off x="663575" y="1493838"/>
            <a:ext cx="950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r>
              <a:rPr lang="fr-FR" sz="1400"/>
              <a:t>Le dessin</a:t>
            </a:r>
          </a:p>
        </p:txBody>
      </p:sp>
      <p:grpSp>
        <p:nvGrpSpPr>
          <p:cNvPr id="28678" name="Groupe 9"/>
          <p:cNvGrpSpPr>
            <a:grpSpLocks/>
          </p:cNvGrpSpPr>
          <p:nvPr/>
        </p:nvGrpSpPr>
        <p:grpSpPr bwMode="auto">
          <a:xfrm>
            <a:off x="1692275" y="1493838"/>
            <a:ext cx="3543300" cy="307975"/>
            <a:chOff x="1900724" y="1494613"/>
            <a:chExt cx="3542043" cy="307579"/>
          </a:xfrm>
        </p:grpSpPr>
        <p:sp>
          <p:nvSpPr>
            <p:cNvPr id="28697" name="ZoneTexte 4"/>
            <p:cNvSpPr txBox="1">
              <a:spLocks noChangeArrowheads="1"/>
            </p:cNvSpPr>
            <p:nvPr/>
          </p:nvSpPr>
          <p:spPr bwMode="auto">
            <a:xfrm>
              <a:off x="3200670" y="1494613"/>
              <a:ext cx="2242097" cy="307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r>
                <a:rPr lang="fr-FR" sz="1400"/>
                <a:t>Les arts plastiques (1985)</a:t>
              </a:r>
            </a:p>
          </p:txBody>
        </p:sp>
        <p:cxnSp>
          <p:nvCxnSpPr>
            <p:cNvPr id="8" name="Connecteur droit avec flèche 7"/>
            <p:cNvCxnSpPr/>
            <p:nvPr/>
          </p:nvCxnSpPr>
          <p:spPr>
            <a:xfrm>
              <a:off x="1900724" y="1646817"/>
              <a:ext cx="1296528"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grpSp>
        <p:nvGrpSpPr>
          <p:cNvPr id="28679" name="Groupe 10"/>
          <p:cNvGrpSpPr>
            <a:grpSpLocks/>
          </p:cNvGrpSpPr>
          <p:nvPr/>
        </p:nvGrpSpPr>
        <p:grpSpPr bwMode="auto">
          <a:xfrm>
            <a:off x="5292725" y="1490663"/>
            <a:ext cx="3284538" cy="307975"/>
            <a:chOff x="5446567" y="1491444"/>
            <a:chExt cx="3284201" cy="307579"/>
          </a:xfrm>
        </p:grpSpPr>
        <p:sp>
          <p:nvSpPr>
            <p:cNvPr id="28695" name="ZoneTexte 5"/>
            <p:cNvSpPr txBox="1">
              <a:spLocks noChangeArrowheads="1"/>
            </p:cNvSpPr>
            <p:nvPr/>
          </p:nvSpPr>
          <p:spPr bwMode="auto">
            <a:xfrm>
              <a:off x="6746274" y="1491444"/>
              <a:ext cx="1984494" cy="307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r>
                <a:rPr lang="fr-FR" sz="1400"/>
                <a:t>Les arts visuels (2008)</a:t>
              </a:r>
            </a:p>
          </p:txBody>
        </p:sp>
        <p:cxnSp>
          <p:nvCxnSpPr>
            <p:cNvPr id="9" name="Connecteur droit avec flèche 8"/>
            <p:cNvCxnSpPr/>
            <p:nvPr/>
          </p:nvCxnSpPr>
          <p:spPr>
            <a:xfrm>
              <a:off x="5446567" y="1648404"/>
              <a:ext cx="1296855"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sp>
        <p:nvSpPr>
          <p:cNvPr id="28680" name="ZoneTexte 12"/>
          <p:cNvSpPr txBox="1">
            <a:spLocks noChangeArrowheads="1"/>
          </p:cNvSpPr>
          <p:nvPr/>
        </p:nvSpPr>
        <p:spPr bwMode="auto">
          <a:xfrm>
            <a:off x="688975" y="2781300"/>
            <a:ext cx="77660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nchor="ct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lnSpc>
                <a:spcPct val="200000"/>
              </a:lnSpc>
            </a:pPr>
            <a:r>
              <a:rPr lang="fr-FR" sz="1400"/>
              <a:t>Sa pédagogie a suivi l’évolution des grandes postures de la relation pédagogique.</a:t>
            </a:r>
          </a:p>
        </p:txBody>
      </p:sp>
      <p:sp>
        <p:nvSpPr>
          <p:cNvPr id="14" name="Bouton d'action : Accueil 13">
            <a:hlinkClick r:id="" action="ppaction://hlinkshowjump?jump=firstslide" highlightClick="1"/>
          </p:cNvPr>
          <p:cNvSpPr/>
          <p:nvPr/>
        </p:nvSpPr>
        <p:spPr>
          <a:xfrm>
            <a:off x="300038" y="115888"/>
            <a:ext cx="431800" cy="433387"/>
          </a:xfrm>
          <a:prstGeom prst="actionButtonHom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pic>
        <p:nvPicPr>
          <p:cNvPr id="28682" name="Picture 4" descr="http://www.cndp.fr/musee/images/collections/cahier_grand.jp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r="2477" b="4857"/>
          <a:stretch>
            <a:fillRect/>
          </a:stretch>
        </p:blipFill>
        <p:spPr bwMode="auto">
          <a:xfrm>
            <a:off x="731838" y="1882775"/>
            <a:ext cx="11461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Picture 2" descr="http://accel6.mettre-put-idata.over-blog.com/0/04/35/24/manuels/le-livre-du-maitre---geometrie-dessin-et-travail-manuel---cours-elementaire/couverture.jp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8538" y="1882775"/>
            <a:ext cx="53181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Picture 6" descr="http://www.cndp.fr/mnemo/web/photos/4/360100-2004-00783-0001-001e.jpg">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l="9749" t="6984" r="12787" b="16275"/>
          <a:stretch>
            <a:fillRect/>
          </a:stretch>
        </p:blipFill>
        <p:spPr bwMode="auto">
          <a:xfrm>
            <a:off x="3190875" y="1882775"/>
            <a:ext cx="9731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2" descr="http://www.cndp.fr/mnemo/web/photos/4/360100-2004-00783-0001-002e.jpg">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l="7436" t="8760" r="6851" b="8232"/>
          <a:stretch>
            <a:fillRect/>
          </a:stretch>
        </p:blipFill>
        <p:spPr bwMode="auto">
          <a:xfrm>
            <a:off x="4556125" y="1882775"/>
            <a:ext cx="10255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6" name="Picture 2" descr="http://www.cndp.fr/mnemo/web/photos/4/360100-1976-01356.jpg">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l="3690" t="4585" r="3061" b="5043"/>
          <a:stretch>
            <a:fillRect/>
          </a:stretch>
        </p:blipFill>
        <p:spPr bwMode="auto">
          <a:xfrm>
            <a:off x="5972175" y="1882775"/>
            <a:ext cx="9509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7" name="Picture 4">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15200" y="1882775"/>
            <a:ext cx="1127125"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1204913" y="2603500"/>
            <a:ext cx="6734175" cy="306388"/>
          </a:xfrm>
          <a:prstGeom prst="rect">
            <a:avLst/>
          </a:prstGeom>
          <a:noFill/>
        </p:spPr>
        <p:txBody>
          <a:bodyPr wrap="none">
            <a:spAutoFit/>
          </a:bodyPr>
          <a:lstStyle/>
          <a:p>
            <a:pPr eaLnBrk="1" hangingPunct="1">
              <a:defRPr/>
            </a:pPr>
            <a:r>
              <a:rPr lang="fr-FR" sz="1400" dirty="0">
                <a:solidFill>
                  <a:schemeClr val="accent1">
                    <a:lumMod val="75000"/>
                  </a:schemeClr>
                </a:solidFill>
                <a:cs typeface="Arial" charset="0"/>
              </a:rPr>
              <a:t>Cliquez sur les images pour les agrandir, puis cliquez sur l’image pour revenir à cette page.</a:t>
            </a:r>
          </a:p>
        </p:txBody>
      </p:sp>
      <p:pic>
        <p:nvPicPr>
          <p:cNvPr id="28689" name="Picture 16">
            <a:hlinkClick r:id="rId16" action="ppaction://hlinksldjump"/>
          </p:cNvPr>
          <p:cNvPicPr>
            <a:picLocks noChangeAspect="1" noChangeArrowheads="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244475" y="5283200"/>
            <a:ext cx="97472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90" name="Picture 13">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44475" y="3617913"/>
            <a:ext cx="1090613"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91" name="Picture 14">
            <a:hlinkClick r:id="rId20" action="ppaction://hlinksldjump"/>
          </p:cNvPr>
          <p:cNvPicPr>
            <a:picLocks noChangeAspect="1" noChangeArrowheads="1"/>
          </p:cNvPicPr>
          <p:nvPr/>
        </p:nvPicPr>
        <p:blipFill>
          <a:blip r:embed="rId21" cstate="email">
            <a:extLst>
              <a:ext uri="{28A0092B-C50C-407E-A947-70E740481C1C}">
                <a14:useLocalDpi xmlns:a14="http://schemas.microsoft.com/office/drawing/2010/main" val="0"/>
              </a:ext>
            </a:extLst>
          </a:blip>
          <a:srcRect/>
          <a:stretch>
            <a:fillRect/>
          </a:stretch>
        </p:blipFill>
        <p:spPr bwMode="auto">
          <a:xfrm>
            <a:off x="244475" y="4173538"/>
            <a:ext cx="1212850"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92" name="Picture 15">
            <a:hlinkClick r:id="rId22" action="ppaction://hlinksldjump"/>
          </p:cNvPr>
          <p:cNvPicPr>
            <a:picLocks noChangeAspect="1" noChangeArrowheads="1"/>
          </p:cNvPicPr>
          <p:nvPr/>
        </p:nvPicPr>
        <p:blipFill>
          <a:blip r:embed="rId23" cstate="email">
            <a:extLst>
              <a:ext uri="{28A0092B-C50C-407E-A947-70E740481C1C}">
                <a14:useLocalDpi xmlns:a14="http://schemas.microsoft.com/office/drawing/2010/main" val="0"/>
              </a:ext>
            </a:extLst>
          </a:blip>
          <a:srcRect/>
          <a:stretch>
            <a:fillRect/>
          </a:stretch>
        </p:blipFill>
        <p:spPr bwMode="auto">
          <a:xfrm>
            <a:off x="244475" y="4727575"/>
            <a:ext cx="40290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93" name="Picture 17">
            <a:hlinkClick r:id="rId24" action="ppaction://hlinksldjump"/>
          </p:cNvPr>
          <p:cNvPicPr>
            <a:picLocks noChangeAspect="1" noChangeArrowheads="1"/>
          </p:cNvPicPr>
          <p:nvPr/>
        </p:nvPicPr>
        <p:blipFill>
          <a:blip r:embed="rId25" cstate="email">
            <a:extLst>
              <a:ext uri="{28A0092B-C50C-407E-A947-70E740481C1C}">
                <a14:useLocalDpi xmlns:a14="http://schemas.microsoft.com/office/drawing/2010/main" val="0"/>
              </a:ext>
            </a:extLst>
          </a:blip>
          <a:srcRect/>
          <a:stretch>
            <a:fillRect/>
          </a:stretch>
        </p:blipFill>
        <p:spPr bwMode="auto">
          <a:xfrm>
            <a:off x="244475" y="5838825"/>
            <a:ext cx="365125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ZoneTexte 25"/>
          <p:cNvSpPr txBox="1"/>
          <p:nvPr/>
        </p:nvSpPr>
        <p:spPr>
          <a:xfrm>
            <a:off x="554038" y="3141663"/>
            <a:ext cx="8035925" cy="306387"/>
          </a:xfrm>
          <a:prstGeom prst="rect">
            <a:avLst/>
          </a:prstGeom>
          <a:noFill/>
        </p:spPr>
        <p:txBody>
          <a:bodyPr wrap="none">
            <a:spAutoFit/>
          </a:bodyPr>
          <a:lstStyle/>
          <a:p>
            <a:pPr eaLnBrk="1" hangingPunct="1">
              <a:defRPr/>
            </a:pPr>
            <a:r>
              <a:rPr lang="fr-FR" sz="1400" dirty="0">
                <a:solidFill>
                  <a:schemeClr val="accent1">
                    <a:lumMod val="75000"/>
                  </a:schemeClr>
                </a:solidFill>
                <a:cs typeface="Arial" charset="0"/>
              </a:rPr>
              <a:t>Cliquez sur les  étiquettes pour afficher le texte d’accompagnement. Cliquez sur le texte pour le masquer.</a:t>
            </a:r>
          </a:p>
        </p:txBody>
      </p:sp>
    </p:spTree>
    <p:extLst>
      <p:ext uri="{BB962C8B-B14F-4D97-AF65-F5344CB8AC3E}">
        <p14:creationId xmlns:p14="http://schemas.microsoft.com/office/powerpoint/2010/main" val="2018082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a:hlinkClick r:id="rId3" action="ppaction://hlinksldjump"/>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46328" y="190500"/>
            <a:ext cx="7451344" cy="5686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1917076" y="6300028"/>
            <a:ext cx="5309848" cy="369332"/>
          </a:xfrm>
          <a:prstGeom prst="rect">
            <a:avLst/>
          </a:prstGeom>
          <a:noFill/>
        </p:spPr>
        <p:txBody>
          <a:bodyPr wrap="square" rtlCol="0">
            <a:spAutoFit/>
          </a:bodyPr>
          <a:lstStyle/>
          <a:p>
            <a:pPr algn="ctr"/>
            <a:r>
              <a:rPr lang="fr-FR" dirty="0"/>
              <a:t>Jean TINGUELY, </a:t>
            </a:r>
            <a:r>
              <a:rPr lang="fr-FR" dirty="0" err="1"/>
              <a:t>Débricollage</a:t>
            </a:r>
            <a:r>
              <a:rPr lang="fr-FR" dirty="0"/>
              <a:t>, 2010</a:t>
            </a:r>
          </a:p>
        </p:txBody>
      </p:sp>
    </p:spTree>
    <p:extLst>
      <p:ext uri="{BB962C8B-B14F-4D97-AF65-F5344CB8AC3E}">
        <p14:creationId xmlns:p14="http://schemas.microsoft.com/office/powerpoint/2010/main" val="21386647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917076" y="6300028"/>
            <a:ext cx="5309848" cy="369332"/>
          </a:xfrm>
          <a:prstGeom prst="rect">
            <a:avLst/>
          </a:prstGeom>
          <a:noFill/>
        </p:spPr>
        <p:txBody>
          <a:bodyPr wrap="square" rtlCol="0">
            <a:spAutoFit/>
          </a:bodyPr>
          <a:lstStyle/>
          <a:p>
            <a:pPr algn="ctr"/>
            <a:r>
              <a:rPr lang="fr-FR" dirty="0"/>
              <a:t>Jean TINGUELY, </a:t>
            </a:r>
            <a:r>
              <a:rPr lang="fr-FR" dirty="0" err="1"/>
              <a:t>Débricollage</a:t>
            </a:r>
            <a:r>
              <a:rPr lang="fr-FR" dirty="0"/>
              <a:t>, 2010</a:t>
            </a:r>
          </a:p>
        </p:txBody>
      </p:sp>
      <p:pic>
        <p:nvPicPr>
          <p:cNvPr id="6349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404664"/>
            <a:ext cx="8639175"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06215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39552" y="3024853"/>
            <a:ext cx="3096344" cy="923330"/>
          </a:xfrm>
          <a:prstGeom prst="rect">
            <a:avLst/>
          </a:prstGeom>
          <a:noFill/>
        </p:spPr>
        <p:txBody>
          <a:bodyPr wrap="square" rtlCol="0">
            <a:spAutoFit/>
          </a:bodyPr>
          <a:lstStyle/>
          <a:p>
            <a:pPr algn="ctr"/>
            <a:r>
              <a:rPr lang="fr-FR" dirty="0"/>
              <a:t>Jean TINGUELY, </a:t>
            </a:r>
          </a:p>
          <a:p>
            <a:pPr algn="ctr"/>
            <a:r>
              <a:rPr lang="fr-FR" dirty="0" err="1"/>
              <a:t>Proletkunst</a:t>
            </a:r>
            <a:r>
              <a:rPr lang="fr-FR" dirty="0"/>
              <a:t> n°4</a:t>
            </a:r>
          </a:p>
          <a:p>
            <a:pPr algn="ctr"/>
            <a:r>
              <a:rPr lang="fr-FR" dirty="0"/>
              <a:t>1989</a:t>
            </a:r>
          </a:p>
        </p:txBody>
      </p:sp>
      <p:pic>
        <p:nvPicPr>
          <p:cNvPr id="6553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936" y="155685"/>
            <a:ext cx="465772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3363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412776"/>
            <a:ext cx="4608512" cy="4339650"/>
          </a:xfrm>
          <a:prstGeom prst="rect">
            <a:avLst/>
          </a:prstGeom>
        </p:spPr>
        <p:txBody>
          <a:bodyPr wrap="square">
            <a:spAutoFit/>
          </a:bodyPr>
          <a:lstStyle/>
          <a:p>
            <a:pPr algn="just"/>
            <a:r>
              <a:rPr lang="fr-FR" sz="1600" dirty="0"/>
              <a:t>1. Peindre les assiettes des deux côtés (pas forcément de manière unie et de la même couleur).</a:t>
            </a:r>
          </a:p>
          <a:p>
            <a:pPr algn="just"/>
            <a:r>
              <a:rPr lang="fr-FR" sz="1600" dirty="0"/>
              <a:t>2. Réaliser un ou deux crans d’environ 5 cm dans chaque assiette.</a:t>
            </a:r>
          </a:p>
          <a:p>
            <a:pPr algn="just"/>
            <a:r>
              <a:rPr lang="fr-FR" sz="1600" dirty="0"/>
              <a:t>3. Faire glisser les crans les uns dans les autres pour obtenir une construction colorée.</a:t>
            </a:r>
          </a:p>
          <a:p>
            <a:pPr algn="just"/>
            <a:r>
              <a:rPr lang="fr-FR" sz="1600" dirty="0"/>
              <a:t>4. La sculpture peut alors être photographiée selon plusieurs points de vue.</a:t>
            </a:r>
          </a:p>
          <a:p>
            <a:pPr algn="just"/>
            <a:r>
              <a:rPr lang="fr-FR" sz="1600" dirty="0"/>
              <a:t>Suggestions :</a:t>
            </a:r>
          </a:p>
          <a:p>
            <a:pPr algn="just"/>
            <a:r>
              <a:rPr lang="fr-FR" sz="1600" dirty="0"/>
              <a:t>À partir d’un même ensemble d’assiettes, on pourra photographier et comparer les</a:t>
            </a:r>
          </a:p>
          <a:p>
            <a:pPr algn="just"/>
            <a:r>
              <a:rPr lang="fr-FR" sz="1600" dirty="0"/>
              <a:t>productions des élèves. La construction peut être libre ou orientée par une consigne (par</a:t>
            </a:r>
          </a:p>
          <a:p>
            <a:pPr algn="just"/>
            <a:r>
              <a:rPr lang="fr-FR" sz="1600" dirty="0"/>
              <a:t>exemple : aller le plus haut possible ; alterner les couleurs).</a:t>
            </a:r>
          </a:p>
          <a:p>
            <a:pPr algn="just"/>
            <a:r>
              <a:rPr lang="fr-FR" sz="1600" dirty="0"/>
              <a:t>Les sculptures peuvent être faites et défaites à volonté.</a:t>
            </a:r>
          </a:p>
        </p:txBody>
      </p:sp>
      <p:pic>
        <p:nvPicPr>
          <p:cNvPr id="47107" name="Picture 3" descr="C:\Users\Utilisateur\Desktop\SiteRessources\Tout en haut\accueil_htm_files\170.jpg">
            <a:hlinkClick r:id="rId3" action="ppaction://hlinksldjump"/>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195440" y="908720"/>
            <a:ext cx="3729637" cy="465233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23528" y="188640"/>
            <a:ext cx="8601549" cy="707886"/>
          </a:xfrm>
          <a:prstGeom prst="rect">
            <a:avLst/>
          </a:prstGeom>
        </p:spPr>
        <p:txBody>
          <a:bodyPr wrap="square">
            <a:spAutoFit/>
          </a:bodyPr>
          <a:lstStyle/>
          <a:p>
            <a:pPr algn="ctr"/>
            <a:r>
              <a:rPr lang="fr-FR" sz="2000" b="1" dirty="0"/>
              <a:t>ENCASTRER</a:t>
            </a:r>
          </a:p>
          <a:p>
            <a:pPr algn="ctr"/>
            <a:r>
              <a:rPr lang="fr-FR" sz="2000" b="1" dirty="0"/>
              <a:t>ASSEMBLAGE D’ASSIETTES EN CARTON</a:t>
            </a:r>
          </a:p>
        </p:txBody>
      </p:sp>
      <p:sp>
        <p:nvSpPr>
          <p:cNvPr id="4" name="Rectangle 3"/>
          <p:cNvSpPr/>
          <p:nvPr/>
        </p:nvSpPr>
        <p:spPr>
          <a:xfrm>
            <a:off x="323528" y="971436"/>
            <a:ext cx="4871912" cy="338554"/>
          </a:xfrm>
          <a:prstGeom prst="rect">
            <a:avLst/>
          </a:prstGeom>
        </p:spPr>
        <p:txBody>
          <a:bodyPr wrap="square">
            <a:spAutoFit/>
          </a:bodyPr>
          <a:lstStyle/>
          <a:p>
            <a:r>
              <a:rPr lang="fr-FR" sz="1600" dirty="0"/>
              <a:t>Matériel : Assiettes en carton, gouache et ciseaux.</a:t>
            </a:r>
          </a:p>
        </p:txBody>
      </p:sp>
      <p:sp>
        <p:nvSpPr>
          <p:cNvPr id="7" name="ZoneTexte 6"/>
          <p:cNvSpPr txBox="1"/>
          <p:nvPr/>
        </p:nvSpPr>
        <p:spPr>
          <a:xfrm>
            <a:off x="1489618" y="5661248"/>
            <a:ext cx="6164765" cy="338554"/>
          </a:xfrm>
          <a:prstGeom prst="rect">
            <a:avLst/>
          </a:prstGeom>
          <a:noFill/>
        </p:spPr>
        <p:txBody>
          <a:bodyPr wrap="none" rtlCol="0">
            <a:spAutoFit/>
          </a:bodyPr>
          <a:lstStyle/>
          <a:p>
            <a:r>
              <a:rPr lang="fr-FR" sz="1600" dirty="0"/>
              <a:t>Quelques références artistiques : les fleurs futuristes de Giacomo BALLA</a:t>
            </a:r>
          </a:p>
        </p:txBody>
      </p:sp>
      <p:pic>
        <p:nvPicPr>
          <p:cNvPr id="47108" name="Picture 4">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1722" y="5999802"/>
            <a:ext cx="6000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9" name="Picture 5">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67663" y="5999802"/>
            <a:ext cx="5429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11" name="Picture 7">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29994" y="5999801"/>
            <a:ext cx="4381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12" name="Picture 8">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96454" y="5999802"/>
            <a:ext cx="4476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90600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90500"/>
            <a:ext cx="57912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48193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0725" y="190500"/>
            <a:ext cx="51625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52465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9825" y="190500"/>
            <a:ext cx="43243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64880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0788" y="190500"/>
            <a:ext cx="416242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00871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268760"/>
            <a:ext cx="4608512" cy="4524315"/>
          </a:xfrm>
          <a:prstGeom prst="rect">
            <a:avLst/>
          </a:prstGeom>
        </p:spPr>
        <p:txBody>
          <a:bodyPr wrap="square">
            <a:spAutoFit/>
          </a:bodyPr>
          <a:lstStyle/>
          <a:p>
            <a:pPr algn="just"/>
            <a:r>
              <a:rPr lang="fr-FR" sz="1600" dirty="0"/>
              <a:t>1. Prendre un nombre fixé de pinces à linge (par exemple 20).</a:t>
            </a:r>
          </a:p>
          <a:p>
            <a:pPr algn="just"/>
            <a:r>
              <a:rPr lang="fr-FR" sz="1600" dirty="0"/>
              <a:t>2. Assembler les pinces à linge en les pinçant les unes avec les autres pour obtenir une</a:t>
            </a:r>
          </a:p>
          <a:p>
            <a:pPr algn="just"/>
            <a:r>
              <a:rPr lang="fr-FR" sz="1600" dirty="0"/>
              <a:t>construction équilibrée. Laisser les enfants expérimenter les différentes possibilités.</a:t>
            </a:r>
          </a:p>
          <a:p>
            <a:pPr algn="just"/>
            <a:r>
              <a:rPr lang="fr-FR" sz="1600" dirty="0"/>
              <a:t>3. La sculpture peut alors être photographiée selon plusieurs points de vue.</a:t>
            </a:r>
          </a:p>
          <a:p>
            <a:pPr algn="just"/>
            <a:r>
              <a:rPr lang="fr-FR" sz="1600" dirty="0"/>
              <a:t>Suggestions :</a:t>
            </a:r>
          </a:p>
          <a:p>
            <a:pPr algn="just"/>
            <a:r>
              <a:rPr lang="fr-FR" sz="1600" dirty="0"/>
              <a:t>À partir d’un même ensemble de pinces à linge, on pourra photographier et comparer les</a:t>
            </a:r>
          </a:p>
          <a:p>
            <a:pPr algn="just"/>
            <a:r>
              <a:rPr lang="fr-FR" sz="1600" dirty="0"/>
              <a:t>productions des élèves. La construction peut être libre ou orientée par une consigne (par</a:t>
            </a:r>
          </a:p>
          <a:p>
            <a:pPr algn="just"/>
            <a:r>
              <a:rPr lang="fr-FR" sz="1600" dirty="0"/>
              <a:t>exemple : aller le plus haut possible ; alterner les couleurs ; alterner la disposition debout et</a:t>
            </a:r>
          </a:p>
          <a:p>
            <a:pPr algn="just"/>
            <a:r>
              <a:rPr lang="fr-FR" sz="1600" dirty="0"/>
              <a:t>couchée des pinces…).</a:t>
            </a:r>
          </a:p>
          <a:p>
            <a:pPr algn="just"/>
            <a:r>
              <a:rPr lang="fr-FR" sz="1600" dirty="0"/>
              <a:t>Les sculptures peuvent être faites et défaites à volonté.</a:t>
            </a:r>
          </a:p>
        </p:txBody>
      </p:sp>
      <p:sp>
        <p:nvSpPr>
          <p:cNvPr id="3" name="Rectangle 2"/>
          <p:cNvSpPr/>
          <p:nvPr/>
        </p:nvSpPr>
        <p:spPr>
          <a:xfrm>
            <a:off x="323528" y="188640"/>
            <a:ext cx="8601549" cy="707886"/>
          </a:xfrm>
          <a:prstGeom prst="rect">
            <a:avLst/>
          </a:prstGeom>
        </p:spPr>
        <p:txBody>
          <a:bodyPr wrap="square">
            <a:spAutoFit/>
          </a:bodyPr>
          <a:lstStyle/>
          <a:p>
            <a:pPr algn="ctr"/>
            <a:r>
              <a:rPr lang="fr-FR" sz="2000" b="1" dirty="0"/>
              <a:t>PINCER</a:t>
            </a:r>
          </a:p>
          <a:p>
            <a:pPr algn="ctr"/>
            <a:r>
              <a:rPr lang="fr-FR" sz="2000" b="1" dirty="0"/>
              <a:t>ASSEMBLAGE DE PINCES À LINGE</a:t>
            </a:r>
          </a:p>
        </p:txBody>
      </p:sp>
      <p:sp>
        <p:nvSpPr>
          <p:cNvPr id="4" name="Rectangle 3"/>
          <p:cNvSpPr/>
          <p:nvPr/>
        </p:nvSpPr>
        <p:spPr>
          <a:xfrm>
            <a:off x="323528" y="971436"/>
            <a:ext cx="4871912" cy="338554"/>
          </a:xfrm>
          <a:prstGeom prst="rect">
            <a:avLst/>
          </a:prstGeom>
        </p:spPr>
        <p:txBody>
          <a:bodyPr wrap="square">
            <a:spAutoFit/>
          </a:bodyPr>
          <a:lstStyle/>
          <a:p>
            <a:r>
              <a:rPr lang="fr-FR" sz="1600" dirty="0"/>
              <a:t>Matériel : Pinces à linge en bois et gouache.</a:t>
            </a:r>
          </a:p>
        </p:txBody>
      </p:sp>
      <p:sp>
        <p:nvSpPr>
          <p:cNvPr id="7" name="ZoneTexte 6"/>
          <p:cNvSpPr txBox="1"/>
          <p:nvPr/>
        </p:nvSpPr>
        <p:spPr>
          <a:xfrm>
            <a:off x="1489618" y="5661248"/>
            <a:ext cx="5551328" cy="338554"/>
          </a:xfrm>
          <a:prstGeom prst="rect">
            <a:avLst/>
          </a:prstGeom>
          <a:noFill/>
        </p:spPr>
        <p:txBody>
          <a:bodyPr wrap="none" rtlCol="0">
            <a:spAutoFit/>
          </a:bodyPr>
          <a:lstStyle/>
          <a:p>
            <a:r>
              <a:rPr lang="fr-FR" sz="1600" dirty="0"/>
              <a:t>Quelques références artistiques : les sculptures de Gerry STECCA</a:t>
            </a:r>
          </a:p>
        </p:txBody>
      </p:sp>
      <p:pic>
        <p:nvPicPr>
          <p:cNvPr id="52226" name="Picture 2" descr="C:\Users\Utilisateur\Desktop\SiteRessources\Tout en haut\accueil_htm_files\177.jpg">
            <a:hlinkClick r:id="rId3" action="ppaction://hlinksldjump"/>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49735" y="971436"/>
            <a:ext cx="3575341" cy="4483143"/>
          </a:xfrm>
          <a:prstGeom prst="rect">
            <a:avLst/>
          </a:prstGeom>
          <a:noFill/>
          <a:extLst>
            <a:ext uri="{909E8E84-426E-40DD-AFC4-6F175D3DCCD1}">
              <a14:hiddenFill xmlns:a14="http://schemas.microsoft.com/office/drawing/2010/main">
                <a:solidFill>
                  <a:srgbClr val="FFFFFF"/>
                </a:solidFill>
              </a14:hiddenFill>
            </a:ext>
          </a:extLst>
        </p:spPr>
      </p:pic>
      <p:pic>
        <p:nvPicPr>
          <p:cNvPr id="52227"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9484" y="5999802"/>
            <a:ext cx="6762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8"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07904" y="5999802"/>
            <a:ext cx="4095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9" name="Picture 5">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34555" y="5999801"/>
            <a:ext cx="102870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0" name="Picture 6">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0112" y="5999802"/>
            <a:ext cx="7143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94191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0" y="190500"/>
            <a:ext cx="64770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5524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ZoneTexte 34">
            <a:hlinkClick r:id="rId3" action="ppaction://hlinksldjump"/>
          </p:cNvPr>
          <p:cNvSpPr txBox="1"/>
          <p:nvPr/>
        </p:nvSpPr>
        <p:spPr>
          <a:xfrm>
            <a:off x="4870450" y="3457575"/>
            <a:ext cx="4105275" cy="3140075"/>
          </a:xfrm>
          <a:prstGeom prst="rect">
            <a:avLst/>
          </a:prstGeom>
          <a:solidFill>
            <a:schemeClr val="accent5">
              <a:lumMod val="40000"/>
              <a:lumOff val="60000"/>
            </a:schemeClr>
          </a:solidFill>
        </p:spPr>
        <p:txBody>
          <a:bodyPr>
            <a:spAutoFit/>
          </a:bodyPr>
          <a:lstStyle/>
          <a:p>
            <a:pPr algn="just" eaLnBrk="1" hangingPunct="1">
              <a:defRPr/>
            </a:pPr>
            <a:r>
              <a:rPr lang="fr-FR" dirty="0">
                <a:cs typeface="Arial" charset="0"/>
              </a:rPr>
              <a:t>Créer des situations d’apprentissage.</a:t>
            </a:r>
          </a:p>
          <a:p>
            <a:pPr algn="just" eaLnBrk="1" hangingPunct="1">
              <a:defRPr/>
            </a:pPr>
            <a:r>
              <a:rPr lang="fr-FR" dirty="0">
                <a:cs typeface="Arial" charset="0"/>
              </a:rPr>
              <a:t>L’élève s’implique pour résoudre des problèmes réels ou simulés.</a:t>
            </a:r>
          </a:p>
          <a:p>
            <a:pPr algn="just" eaLnBrk="1" hangingPunct="1">
              <a:defRPr/>
            </a:pPr>
            <a:r>
              <a:rPr lang="fr-FR" dirty="0">
                <a:cs typeface="Arial" charset="0"/>
              </a:rPr>
              <a:t>Il est amené à mobiliser plusieurs notions, stratégies, attitudes, et à faire appel à sa créativité pour produire des réponses originales.</a:t>
            </a:r>
          </a:p>
          <a:p>
            <a:pPr algn="just" eaLnBrk="1" hangingPunct="1">
              <a:defRPr/>
            </a:pPr>
            <a:r>
              <a:rPr lang="fr-FR" dirty="0">
                <a:cs typeface="Arial" charset="0"/>
              </a:rPr>
              <a:t>Dans le domaine des enseignements artistiques, les enfants sont mis en situation d’artistes. Ils sont incités à adopter des conduites créatrices.</a:t>
            </a:r>
          </a:p>
        </p:txBody>
      </p:sp>
      <p:sp>
        <p:nvSpPr>
          <p:cNvPr id="2" name="ZoneTexte 1"/>
          <p:cNvSpPr txBox="1"/>
          <p:nvPr/>
        </p:nvSpPr>
        <p:spPr>
          <a:xfrm>
            <a:off x="3494088" y="360363"/>
            <a:ext cx="1862137" cy="338137"/>
          </a:xfrm>
          <a:prstGeom prst="rect">
            <a:avLst/>
          </a:prstGeom>
          <a:solidFill>
            <a:schemeClr val="bg1">
              <a:lumMod val="95000"/>
            </a:schemeClr>
          </a:solidFill>
          <a:ln>
            <a:solidFill>
              <a:schemeClr val="bg1">
                <a:lumMod val="65000"/>
              </a:schemeClr>
            </a:solidFill>
          </a:ln>
        </p:spPr>
        <p:txBody>
          <a:bodyPr wrap="none">
            <a:spAutoFit/>
          </a:bodyPr>
          <a:lstStyle/>
          <a:p>
            <a:pPr algn="ctr" eaLnBrk="1" fontAlgn="auto" hangingPunct="1">
              <a:spcBef>
                <a:spcPts val="0"/>
              </a:spcBef>
              <a:spcAft>
                <a:spcPts val="0"/>
              </a:spcAft>
              <a:defRPr/>
            </a:pPr>
            <a:r>
              <a:rPr lang="fr-FR" sz="1600" b="1" dirty="0">
                <a:latin typeface="Arial" pitchFamily="34" charset="0"/>
              </a:rPr>
              <a:t>Un peu d’histoire</a:t>
            </a:r>
          </a:p>
        </p:txBody>
      </p:sp>
      <p:sp>
        <p:nvSpPr>
          <p:cNvPr id="30724" name="ZoneTexte 2"/>
          <p:cNvSpPr txBox="1">
            <a:spLocks noChangeArrowheads="1"/>
          </p:cNvSpPr>
          <p:nvPr/>
        </p:nvSpPr>
        <p:spPr bwMode="auto">
          <a:xfrm>
            <a:off x="663575" y="960438"/>
            <a:ext cx="7785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r>
              <a:rPr lang="fr-FR" sz="1400"/>
              <a:t>Cet enseignement s’inscrit dans les programmes de l’école élémentaire depuis les années 1830.</a:t>
            </a:r>
          </a:p>
        </p:txBody>
      </p:sp>
      <p:sp>
        <p:nvSpPr>
          <p:cNvPr id="30725" name="ZoneTexte 3"/>
          <p:cNvSpPr txBox="1">
            <a:spLocks noChangeArrowheads="1"/>
          </p:cNvSpPr>
          <p:nvPr/>
        </p:nvSpPr>
        <p:spPr bwMode="auto">
          <a:xfrm>
            <a:off x="663575" y="1493838"/>
            <a:ext cx="950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r>
              <a:rPr lang="fr-FR" sz="1400"/>
              <a:t>Le dessin</a:t>
            </a:r>
          </a:p>
        </p:txBody>
      </p:sp>
      <p:grpSp>
        <p:nvGrpSpPr>
          <p:cNvPr id="30726" name="Groupe 9"/>
          <p:cNvGrpSpPr>
            <a:grpSpLocks/>
          </p:cNvGrpSpPr>
          <p:nvPr/>
        </p:nvGrpSpPr>
        <p:grpSpPr bwMode="auto">
          <a:xfrm>
            <a:off x="1692275" y="1493838"/>
            <a:ext cx="3543300" cy="307975"/>
            <a:chOff x="1900724" y="1494613"/>
            <a:chExt cx="3542043" cy="307579"/>
          </a:xfrm>
        </p:grpSpPr>
        <p:sp>
          <p:nvSpPr>
            <p:cNvPr id="30745" name="ZoneTexte 4"/>
            <p:cNvSpPr txBox="1">
              <a:spLocks noChangeArrowheads="1"/>
            </p:cNvSpPr>
            <p:nvPr/>
          </p:nvSpPr>
          <p:spPr bwMode="auto">
            <a:xfrm>
              <a:off x="3200670" y="1494613"/>
              <a:ext cx="2242097" cy="307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r>
                <a:rPr lang="fr-FR" sz="1400"/>
                <a:t>Les arts plastiques (1985)</a:t>
              </a:r>
            </a:p>
          </p:txBody>
        </p:sp>
        <p:cxnSp>
          <p:nvCxnSpPr>
            <p:cNvPr id="8" name="Connecteur droit avec flèche 7"/>
            <p:cNvCxnSpPr/>
            <p:nvPr/>
          </p:nvCxnSpPr>
          <p:spPr>
            <a:xfrm>
              <a:off x="1900724" y="1646817"/>
              <a:ext cx="1296528"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grpSp>
        <p:nvGrpSpPr>
          <p:cNvPr id="30727" name="Groupe 10"/>
          <p:cNvGrpSpPr>
            <a:grpSpLocks/>
          </p:cNvGrpSpPr>
          <p:nvPr/>
        </p:nvGrpSpPr>
        <p:grpSpPr bwMode="auto">
          <a:xfrm>
            <a:off x="5292725" y="1490663"/>
            <a:ext cx="3284538" cy="307975"/>
            <a:chOff x="5446567" y="1491444"/>
            <a:chExt cx="3284201" cy="307579"/>
          </a:xfrm>
        </p:grpSpPr>
        <p:sp>
          <p:nvSpPr>
            <p:cNvPr id="30743" name="ZoneTexte 5"/>
            <p:cNvSpPr txBox="1">
              <a:spLocks noChangeArrowheads="1"/>
            </p:cNvSpPr>
            <p:nvPr/>
          </p:nvSpPr>
          <p:spPr bwMode="auto">
            <a:xfrm>
              <a:off x="6746274" y="1491444"/>
              <a:ext cx="1984494" cy="307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r>
                <a:rPr lang="fr-FR" sz="1400"/>
                <a:t>Les arts visuels (2008)</a:t>
              </a:r>
            </a:p>
          </p:txBody>
        </p:sp>
        <p:cxnSp>
          <p:nvCxnSpPr>
            <p:cNvPr id="9" name="Connecteur droit avec flèche 8"/>
            <p:cNvCxnSpPr/>
            <p:nvPr/>
          </p:nvCxnSpPr>
          <p:spPr>
            <a:xfrm>
              <a:off x="5446567" y="1648404"/>
              <a:ext cx="1296855"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sp>
        <p:nvSpPr>
          <p:cNvPr id="30728" name="ZoneTexte 12"/>
          <p:cNvSpPr txBox="1">
            <a:spLocks noChangeArrowheads="1"/>
          </p:cNvSpPr>
          <p:nvPr/>
        </p:nvSpPr>
        <p:spPr bwMode="auto">
          <a:xfrm>
            <a:off x="688975" y="2781300"/>
            <a:ext cx="77660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nchor="ct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lnSpc>
                <a:spcPct val="200000"/>
              </a:lnSpc>
            </a:pPr>
            <a:r>
              <a:rPr lang="fr-FR" sz="1400"/>
              <a:t>Sa pédagogie a suivi l’évolution des grandes postures de la relation pédagogique.</a:t>
            </a:r>
          </a:p>
        </p:txBody>
      </p:sp>
      <p:sp>
        <p:nvSpPr>
          <p:cNvPr id="14" name="Bouton d'action : Accueil 13">
            <a:hlinkClick r:id="" action="ppaction://hlinkshowjump?jump=firstslide" highlightClick="1"/>
          </p:cNvPr>
          <p:cNvSpPr/>
          <p:nvPr/>
        </p:nvSpPr>
        <p:spPr>
          <a:xfrm>
            <a:off x="300038" y="115888"/>
            <a:ext cx="431800" cy="433387"/>
          </a:xfrm>
          <a:prstGeom prst="actionButtonHom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pic>
        <p:nvPicPr>
          <p:cNvPr id="30730" name="Picture 4" descr="http://www.cndp.fr/musee/images/collections/cahier_grand.jp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r="2477" b="4857"/>
          <a:stretch>
            <a:fillRect/>
          </a:stretch>
        </p:blipFill>
        <p:spPr bwMode="auto">
          <a:xfrm>
            <a:off x="731838" y="1882775"/>
            <a:ext cx="11461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2" descr="http://accel6.mettre-put-idata.over-blog.com/0/04/35/24/manuels/le-livre-du-maitre---geometrie-dessin-et-travail-manuel---cours-elementaire/couverture.jp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8538" y="1882775"/>
            <a:ext cx="53181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6" descr="http://www.cndp.fr/mnemo/web/photos/4/360100-2004-00783-0001-001e.jpg">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l="9749" t="6984" r="12787" b="16275"/>
          <a:stretch>
            <a:fillRect/>
          </a:stretch>
        </p:blipFill>
        <p:spPr bwMode="auto">
          <a:xfrm>
            <a:off x="3190875" y="1882775"/>
            <a:ext cx="9731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2" descr="http://www.cndp.fr/mnemo/web/photos/4/360100-2004-00783-0001-002e.jpg">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l="7436" t="8760" r="6851" b="8232"/>
          <a:stretch>
            <a:fillRect/>
          </a:stretch>
        </p:blipFill>
        <p:spPr bwMode="auto">
          <a:xfrm>
            <a:off x="4556125" y="1882775"/>
            <a:ext cx="10255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4" name="Picture 2" descr="http://www.cndp.fr/mnemo/web/photos/4/360100-1976-01356.jpg">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l="3690" t="4585" r="3061" b="5043"/>
          <a:stretch>
            <a:fillRect/>
          </a:stretch>
        </p:blipFill>
        <p:spPr bwMode="auto">
          <a:xfrm>
            <a:off x="5972175" y="1882775"/>
            <a:ext cx="9509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5" name="Picture 4">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15200" y="1882775"/>
            <a:ext cx="1127125"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1204913" y="2603500"/>
            <a:ext cx="6734175" cy="306388"/>
          </a:xfrm>
          <a:prstGeom prst="rect">
            <a:avLst/>
          </a:prstGeom>
          <a:noFill/>
        </p:spPr>
        <p:txBody>
          <a:bodyPr wrap="none">
            <a:spAutoFit/>
          </a:bodyPr>
          <a:lstStyle/>
          <a:p>
            <a:pPr eaLnBrk="1" hangingPunct="1">
              <a:defRPr/>
            </a:pPr>
            <a:r>
              <a:rPr lang="fr-FR" sz="1400" dirty="0">
                <a:solidFill>
                  <a:schemeClr val="accent1">
                    <a:lumMod val="75000"/>
                  </a:schemeClr>
                </a:solidFill>
                <a:cs typeface="Arial" charset="0"/>
              </a:rPr>
              <a:t>Cliquez sur les images pour les agrandir, puis cliquez sur l’image pour revenir à cette page.</a:t>
            </a:r>
          </a:p>
        </p:txBody>
      </p:sp>
      <p:pic>
        <p:nvPicPr>
          <p:cNvPr id="30737" name="Picture 17">
            <a:hlinkClick r:id="rId16" action="ppaction://hlinksldjump"/>
          </p:cNvPr>
          <p:cNvPicPr>
            <a:picLocks noChangeAspect="1" noChangeArrowheads="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244475" y="5838825"/>
            <a:ext cx="365125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38" name="Picture 13">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44475" y="3617913"/>
            <a:ext cx="1090613"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39" name="Picture 14">
            <a:hlinkClick r:id="rId20" action="ppaction://hlinksldjump"/>
          </p:cNvPr>
          <p:cNvPicPr>
            <a:picLocks noChangeAspect="1" noChangeArrowheads="1"/>
          </p:cNvPicPr>
          <p:nvPr/>
        </p:nvPicPr>
        <p:blipFill>
          <a:blip r:embed="rId21" cstate="email">
            <a:extLst>
              <a:ext uri="{28A0092B-C50C-407E-A947-70E740481C1C}">
                <a14:useLocalDpi xmlns:a14="http://schemas.microsoft.com/office/drawing/2010/main" val="0"/>
              </a:ext>
            </a:extLst>
          </a:blip>
          <a:srcRect/>
          <a:stretch>
            <a:fillRect/>
          </a:stretch>
        </p:blipFill>
        <p:spPr bwMode="auto">
          <a:xfrm>
            <a:off x="244475" y="4173538"/>
            <a:ext cx="1212850"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0" name="Picture 15">
            <a:hlinkClick r:id="rId22" action="ppaction://hlinksldjump"/>
          </p:cNvPr>
          <p:cNvPicPr>
            <a:picLocks noChangeAspect="1" noChangeArrowheads="1"/>
          </p:cNvPicPr>
          <p:nvPr/>
        </p:nvPicPr>
        <p:blipFill>
          <a:blip r:embed="rId23" cstate="email">
            <a:extLst>
              <a:ext uri="{28A0092B-C50C-407E-A947-70E740481C1C}">
                <a14:useLocalDpi xmlns:a14="http://schemas.microsoft.com/office/drawing/2010/main" val="0"/>
              </a:ext>
            </a:extLst>
          </a:blip>
          <a:srcRect/>
          <a:stretch>
            <a:fillRect/>
          </a:stretch>
        </p:blipFill>
        <p:spPr bwMode="auto">
          <a:xfrm>
            <a:off x="244475" y="4727575"/>
            <a:ext cx="40290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1" name="Picture 16">
            <a:hlinkClick r:id="rId24" action="ppaction://hlinksldjump"/>
          </p:cNvPr>
          <p:cNvPicPr>
            <a:picLocks noChangeAspect="1" noChangeArrowheads="1"/>
          </p:cNvPicPr>
          <p:nvPr/>
        </p:nvPicPr>
        <p:blipFill>
          <a:blip r:embed="rId25" cstate="email">
            <a:extLst>
              <a:ext uri="{28A0092B-C50C-407E-A947-70E740481C1C}">
                <a14:useLocalDpi xmlns:a14="http://schemas.microsoft.com/office/drawing/2010/main" val="0"/>
              </a:ext>
            </a:extLst>
          </a:blip>
          <a:srcRect/>
          <a:stretch>
            <a:fillRect/>
          </a:stretch>
        </p:blipFill>
        <p:spPr bwMode="auto">
          <a:xfrm>
            <a:off x="244475" y="5283200"/>
            <a:ext cx="97472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ZoneTexte 25"/>
          <p:cNvSpPr txBox="1"/>
          <p:nvPr/>
        </p:nvSpPr>
        <p:spPr>
          <a:xfrm>
            <a:off x="554038" y="3141663"/>
            <a:ext cx="8035925" cy="306387"/>
          </a:xfrm>
          <a:prstGeom prst="rect">
            <a:avLst/>
          </a:prstGeom>
          <a:noFill/>
        </p:spPr>
        <p:txBody>
          <a:bodyPr wrap="none">
            <a:spAutoFit/>
          </a:bodyPr>
          <a:lstStyle/>
          <a:p>
            <a:pPr eaLnBrk="1" hangingPunct="1">
              <a:defRPr/>
            </a:pPr>
            <a:r>
              <a:rPr lang="fr-FR" sz="1400" dirty="0">
                <a:solidFill>
                  <a:schemeClr val="accent1">
                    <a:lumMod val="75000"/>
                  </a:schemeClr>
                </a:solidFill>
                <a:cs typeface="Arial" charset="0"/>
              </a:rPr>
              <a:t>Cliquez sur les  étiquettes pour afficher le texte d’accompagnement. Cliquez sur le texte pour le masquer.</a:t>
            </a:r>
          </a:p>
        </p:txBody>
      </p:sp>
    </p:spTree>
    <p:extLst>
      <p:ext uri="{BB962C8B-B14F-4D97-AF65-F5344CB8AC3E}">
        <p14:creationId xmlns:p14="http://schemas.microsoft.com/office/powerpoint/2010/main" val="33940265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9850" y="190500"/>
            <a:ext cx="39243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66552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590550"/>
            <a:ext cx="8639175" cy="567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55957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6813" y="190500"/>
            <a:ext cx="68103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07245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556792"/>
            <a:ext cx="4680520" cy="4278094"/>
          </a:xfrm>
          <a:prstGeom prst="rect">
            <a:avLst/>
          </a:prstGeom>
        </p:spPr>
        <p:txBody>
          <a:bodyPr wrap="square">
            <a:spAutoFit/>
          </a:bodyPr>
          <a:lstStyle/>
          <a:p>
            <a:pPr algn="just"/>
            <a:r>
              <a:rPr lang="fr-FR" sz="1600" dirty="0"/>
              <a:t>1. Découper des morceaux de boîtes en carton ondulé.</a:t>
            </a:r>
          </a:p>
          <a:p>
            <a:pPr algn="just"/>
            <a:r>
              <a:rPr lang="fr-FR" sz="1600" dirty="0"/>
              <a:t>2. Peindre les formes en carton des deux côtés (pas forcément de manière unie et de la même couleur).</a:t>
            </a:r>
          </a:p>
          <a:p>
            <a:pPr algn="just"/>
            <a:r>
              <a:rPr lang="fr-FR" sz="1600" dirty="0"/>
              <a:t>3. Une fois les cartons secs, enfiler la pique de brochette dans les ondulations au centre des</a:t>
            </a:r>
          </a:p>
          <a:p>
            <a:pPr algn="just"/>
            <a:r>
              <a:rPr lang="fr-FR" sz="1600" dirty="0"/>
              <a:t>formes en carton.</a:t>
            </a:r>
          </a:p>
          <a:p>
            <a:pPr algn="just"/>
            <a:r>
              <a:rPr lang="fr-FR" sz="1600" dirty="0"/>
              <a:t>4. Planter la pique de brochette dans un bloc de pâte à modeler qui servira de socle.</a:t>
            </a:r>
          </a:p>
          <a:p>
            <a:pPr algn="just"/>
            <a:r>
              <a:rPr lang="fr-FR" sz="1600" dirty="0"/>
              <a:t>5. Faire pivoter les formes, afin qu’elles ne soient pas toutes orientées de la même manière, pour obtenir une construction colorée.</a:t>
            </a:r>
          </a:p>
          <a:p>
            <a:pPr algn="just"/>
            <a:r>
              <a:rPr lang="fr-FR" sz="1600" dirty="0"/>
              <a:t>6. La sculpture peut alors être photographiée selon plusieurs points de vue.</a:t>
            </a:r>
          </a:p>
          <a:p>
            <a:pPr algn="just"/>
            <a:r>
              <a:rPr lang="fr-FR" sz="1600" dirty="0"/>
              <a:t>Suggestions :</a:t>
            </a:r>
          </a:p>
          <a:p>
            <a:pPr algn="just"/>
            <a:r>
              <a:rPr lang="fr-FR" sz="1600" dirty="0"/>
              <a:t>Les sculptures peuvent être faites et défaites à volonté.</a:t>
            </a:r>
          </a:p>
        </p:txBody>
      </p:sp>
      <p:sp>
        <p:nvSpPr>
          <p:cNvPr id="3" name="Rectangle 2"/>
          <p:cNvSpPr/>
          <p:nvPr/>
        </p:nvSpPr>
        <p:spPr>
          <a:xfrm>
            <a:off x="323528" y="188640"/>
            <a:ext cx="8601549" cy="707886"/>
          </a:xfrm>
          <a:prstGeom prst="rect">
            <a:avLst/>
          </a:prstGeom>
        </p:spPr>
        <p:txBody>
          <a:bodyPr wrap="square">
            <a:spAutoFit/>
          </a:bodyPr>
          <a:lstStyle/>
          <a:p>
            <a:pPr algn="ctr"/>
            <a:r>
              <a:rPr lang="fr-FR" sz="2000" b="1" dirty="0"/>
              <a:t>ENFILER</a:t>
            </a:r>
          </a:p>
          <a:p>
            <a:pPr algn="ctr"/>
            <a:r>
              <a:rPr lang="fr-FR" sz="2000" b="1" dirty="0"/>
              <a:t>CARTONS ENFILÉS SUR UNE PIQUE DE BROCHETTE</a:t>
            </a:r>
          </a:p>
        </p:txBody>
      </p:sp>
      <p:sp>
        <p:nvSpPr>
          <p:cNvPr id="4" name="Rectangle 3"/>
          <p:cNvSpPr/>
          <p:nvPr/>
        </p:nvSpPr>
        <p:spPr>
          <a:xfrm>
            <a:off x="323528" y="836712"/>
            <a:ext cx="4871912" cy="830997"/>
          </a:xfrm>
          <a:prstGeom prst="rect">
            <a:avLst/>
          </a:prstGeom>
        </p:spPr>
        <p:txBody>
          <a:bodyPr wrap="square">
            <a:spAutoFit/>
          </a:bodyPr>
          <a:lstStyle/>
          <a:p>
            <a:r>
              <a:rPr lang="fr-FR" sz="1600" dirty="0"/>
              <a:t>Matériel : Piques de brochettes, morceaux de boîtes en carton ondulé, bloc de pâte à modeler,</a:t>
            </a:r>
          </a:p>
          <a:p>
            <a:r>
              <a:rPr lang="fr-FR" sz="1600" dirty="0"/>
              <a:t>gouache et ciseaux.</a:t>
            </a:r>
          </a:p>
        </p:txBody>
      </p:sp>
      <p:sp>
        <p:nvSpPr>
          <p:cNvPr id="7" name="ZoneTexte 6"/>
          <p:cNvSpPr txBox="1"/>
          <p:nvPr/>
        </p:nvSpPr>
        <p:spPr>
          <a:xfrm>
            <a:off x="3669777" y="5610726"/>
            <a:ext cx="1909049" cy="338554"/>
          </a:xfrm>
          <a:prstGeom prst="rect">
            <a:avLst/>
          </a:prstGeom>
          <a:noFill/>
        </p:spPr>
        <p:txBody>
          <a:bodyPr wrap="none" rtlCol="0">
            <a:spAutoFit/>
          </a:bodyPr>
          <a:lstStyle/>
          <a:p>
            <a:r>
              <a:rPr lang="fr-FR" sz="1600" dirty="0"/>
              <a:t>Quelques exemples .</a:t>
            </a:r>
          </a:p>
        </p:txBody>
      </p:sp>
      <p:pic>
        <p:nvPicPr>
          <p:cNvPr id="57346" name="Picture 2" descr="C:\Users\Utilisateur\Desktop\SiteRessources\Tout en haut\accueil_htm_files\173.jpg">
            <a:hlinkClick r:id="rId3" action="ppaction://hlinksldjump"/>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427962" y="906723"/>
            <a:ext cx="3497115" cy="4542151"/>
          </a:xfrm>
          <a:prstGeom prst="rect">
            <a:avLst/>
          </a:prstGeom>
          <a:noFill/>
          <a:extLst>
            <a:ext uri="{909E8E84-426E-40DD-AFC4-6F175D3DCCD1}">
              <a14:hiddenFill xmlns:a14="http://schemas.microsoft.com/office/drawing/2010/main">
                <a:solidFill>
                  <a:srgbClr val="FFFFFF"/>
                </a:solidFill>
              </a14:hiddenFill>
            </a:ext>
          </a:extLst>
        </p:spPr>
      </p:pic>
      <p:pic>
        <p:nvPicPr>
          <p:cNvPr id="57347"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2171" y="5949281"/>
            <a:ext cx="5905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8"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85409" y="5949281"/>
            <a:ext cx="6762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9" name="Picture 5">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54372" y="5949280"/>
            <a:ext cx="4476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50" name="Picture 6">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94734" y="5949278"/>
            <a:ext cx="9334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95048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3075" y="190500"/>
            <a:ext cx="56578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93485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4450" y="190500"/>
            <a:ext cx="65151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86302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9825" y="190500"/>
            <a:ext cx="43243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18982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314325"/>
            <a:ext cx="8639175" cy="622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17928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hlinkClick r:id="rId3" action="ppaction://hlinksldjump"/>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13056" y="178637"/>
            <a:ext cx="4563000" cy="60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hlinkClick r:id="rId3" action="ppaction://hlinksldjump"/>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292080" y="178637"/>
            <a:ext cx="3050946" cy="60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3946167" y="6381328"/>
            <a:ext cx="1251667" cy="369332"/>
          </a:xfrm>
          <a:prstGeom prst="rect">
            <a:avLst/>
          </a:prstGeom>
          <a:noFill/>
        </p:spPr>
        <p:txBody>
          <a:bodyPr wrap="square" rtlCol="0">
            <a:spAutoFit/>
          </a:bodyPr>
          <a:lstStyle/>
          <a:p>
            <a:pPr algn="ctr"/>
            <a:r>
              <a:rPr lang="fr-FR" dirty="0"/>
              <a:t>Entasser.</a:t>
            </a:r>
          </a:p>
        </p:txBody>
      </p:sp>
    </p:spTree>
    <p:extLst>
      <p:ext uri="{BB962C8B-B14F-4D97-AF65-F5344CB8AC3E}">
        <p14:creationId xmlns:p14="http://schemas.microsoft.com/office/powerpoint/2010/main" val="8715116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6635" y="5805264"/>
            <a:ext cx="12668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79512" y="1074222"/>
            <a:ext cx="5784965" cy="338554"/>
          </a:xfrm>
          <a:prstGeom prst="rect">
            <a:avLst/>
          </a:prstGeom>
        </p:spPr>
        <p:txBody>
          <a:bodyPr wrap="square">
            <a:spAutoFit/>
          </a:bodyPr>
          <a:lstStyle/>
          <a:p>
            <a:pPr algn="just"/>
            <a:r>
              <a:rPr lang="fr-FR" sz="1600" dirty="0"/>
              <a:t>Présenter des images d’objets aux élèves et échanger à leur propos.</a:t>
            </a:r>
          </a:p>
        </p:txBody>
      </p:sp>
      <p:sp>
        <p:nvSpPr>
          <p:cNvPr id="5" name="Rectangle 4"/>
          <p:cNvSpPr/>
          <p:nvPr/>
        </p:nvSpPr>
        <p:spPr>
          <a:xfrm>
            <a:off x="1043608" y="188640"/>
            <a:ext cx="7848872" cy="648000"/>
          </a:xfrm>
          <a:prstGeom prst="rect">
            <a:avLst/>
          </a:prstGeom>
          <a:gradFill>
            <a:gsLst>
              <a:gs pos="0">
                <a:srgbClr val="CC0E20"/>
              </a:gs>
              <a:gs pos="23000">
                <a:srgbClr val="CC0E20"/>
              </a:gs>
              <a:gs pos="100000">
                <a:srgbClr val="F02C3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043608" y="188638"/>
            <a:ext cx="7848872" cy="584775"/>
          </a:xfrm>
          <a:prstGeom prst="rect">
            <a:avLst/>
          </a:prstGeom>
          <a:noFill/>
        </p:spPr>
        <p:txBody>
          <a:bodyPr wrap="square" rtlCol="0">
            <a:spAutoFit/>
          </a:bodyPr>
          <a:lstStyle/>
          <a:p>
            <a:pPr algn="ctr"/>
            <a:r>
              <a:rPr lang="fr-FR" sz="3200" b="1" dirty="0">
                <a:solidFill>
                  <a:schemeClr val="bg1"/>
                </a:solidFill>
              </a:rPr>
              <a:t>Susciter l’appropriation d’un procédé</a:t>
            </a:r>
          </a:p>
        </p:txBody>
      </p:sp>
      <p:sp>
        <p:nvSpPr>
          <p:cNvPr id="7" name="Bouton d'action : Accueil 6">
            <a:hlinkClick r:id="" action="ppaction://hlinkshowjump?jump=firstslide" highlightClick="1"/>
          </p:cNvPr>
          <p:cNvSpPr/>
          <p:nvPr/>
        </p:nvSpPr>
        <p:spPr>
          <a:xfrm>
            <a:off x="179512" y="188640"/>
            <a:ext cx="756000" cy="648000"/>
          </a:xfrm>
          <a:prstGeom prst="actionButtonHome">
            <a:avLst/>
          </a:prstGeom>
          <a:noFill/>
          <a:ln>
            <a:solidFill>
              <a:srgbClr val="F02C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7652" name="Picture 4">
            <a:hlinkClick r:id="rId5" action="ppaction://hlinksldjump"/>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241209" y="944784"/>
            <a:ext cx="387888"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3" name="Picture 5">
            <a:hlinkClick r:id="rId7" action="ppaction://hlinksldjump"/>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948266" y="944784"/>
            <a:ext cx="357465"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4" name="Picture 6">
            <a:hlinkClick r:id="rId9" action="ppaction://hlinksldjump"/>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7756368" y="944784"/>
            <a:ext cx="669295"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179512" y="1717612"/>
            <a:ext cx="6768754" cy="584775"/>
          </a:xfrm>
          <a:prstGeom prst="rect">
            <a:avLst/>
          </a:prstGeom>
        </p:spPr>
        <p:txBody>
          <a:bodyPr wrap="square">
            <a:spAutoFit/>
          </a:bodyPr>
          <a:lstStyle/>
          <a:p>
            <a:pPr algn="just"/>
            <a:r>
              <a:rPr lang="fr-FR" sz="1600" dirty="0"/>
              <a:t>Présenter de nouvelles images et échanger à propos des changements constatés.</a:t>
            </a:r>
          </a:p>
        </p:txBody>
      </p:sp>
      <p:pic>
        <p:nvPicPr>
          <p:cNvPr id="27655" name="Picture 7">
            <a:hlinkClick r:id="rId11" action="ppaction://hlinksldjump"/>
          </p:cNvPr>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7064432" y="1739999"/>
            <a:ext cx="387888"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6" name="Picture 8">
            <a:hlinkClick r:id="rId13" action="ppaction://hlinksldjump"/>
          </p:cNvPr>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7670919" y="1739999"/>
            <a:ext cx="357465"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7" name="Picture 9">
            <a:hlinkClick r:id="rId15" action="ppaction://hlinksldjump"/>
          </p:cNvPr>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8163320" y="1717612"/>
            <a:ext cx="441128"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79512" y="2492896"/>
            <a:ext cx="6768754" cy="338554"/>
          </a:xfrm>
          <a:prstGeom prst="rect">
            <a:avLst/>
          </a:prstGeom>
        </p:spPr>
        <p:txBody>
          <a:bodyPr wrap="square">
            <a:spAutoFit/>
          </a:bodyPr>
          <a:lstStyle/>
          <a:p>
            <a:pPr algn="just"/>
            <a:r>
              <a:rPr lang="fr-FR" sz="1600" dirty="0"/>
              <a:t>Et maintenant ? De quel objet s’agit-il ? Qu’est-ce qui a été ajouté?</a:t>
            </a:r>
          </a:p>
        </p:txBody>
      </p:sp>
      <p:pic>
        <p:nvPicPr>
          <p:cNvPr id="27658" name="Picture 10">
            <a:hlinkClick r:id="rId17" action="ppaction://hlinksldjump"/>
          </p:cNvPr>
          <p:cNvPicPr>
            <a:picLocks noChangeAspect="1" noChangeArrowheads="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6105687" y="2392173"/>
            <a:ext cx="54000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9" name="Picture 11">
            <a:hlinkClick r:id="rId19" action="ppaction://hlinksldjump"/>
          </p:cNvPr>
          <p:cNvPicPr>
            <a:picLocks noChangeAspect="1" noChangeArrowheads="1"/>
          </p:cNvPicPr>
          <p:nvPr/>
        </p:nvPicPr>
        <p:blipFill>
          <a:blip r:embed="rId20" cstate="email">
            <a:extLst>
              <a:ext uri="{28A0092B-C50C-407E-A947-70E740481C1C}">
                <a14:useLocalDpi xmlns:a14="http://schemas.microsoft.com/office/drawing/2010/main" val="0"/>
              </a:ext>
            </a:extLst>
          </a:blip>
          <a:srcRect/>
          <a:stretch>
            <a:fillRect/>
          </a:stretch>
        </p:blipFill>
        <p:spPr bwMode="auto">
          <a:xfrm>
            <a:off x="6885699" y="2392173"/>
            <a:ext cx="745353"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60" name="Picture 12">
            <a:hlinkClick r:id="rId21" action="ppaction://hlinksldjump"/>
          </p:cNvPr>
          <p:cNvPicPr>
            <a:picLocks noChangeAspect="1" noChangeArrowheads="1"/>
          </p:cNvPicPr>
          <p:nvPr/>
        </p:nvPicPr>
        <p:blipFill>
          <a:blip r:embed="rId22" cstate="email">
            <a:extLst>
              <a:ext uri="{28A0092B-C50C-407E-A947-70E740481C1C}">
                <a14:useLocalDpi xmlns:a14="http://schemas.microsoft.com/office/drawing/2010/main" val="0"/>
              </a:ext>
            </a:extLst>
          </a:blip>
          <a:srcRect/>
          <a:stretch>
            <a:fillRect/>
          </a:stretch>
        </p:blipFill>
        <p:spPr bwMode="auto">
          <a:xfrm>
            <a:off x="7775435" y="2392173"/>
            <a:ext cx="829013"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180403" y="3212976"/>
            <a:ext cx="5371695" cy="338554"/>
          </a:xfrm>
          <a:prstGeom prst="rect">
            <a:avLst/>
          </a:prstGeom>
        </p:spPr>
        <p:txBody>
          <a:bodyPr wrap="square">
            <a:spAutoFit/>
          </a:bodyPr>
          <a:lstStyle/>
          <a:p>
            <a:pPr algn="just"/>
            <a:r>
              <a:rPr lang="fr-FR" sz="1600" dirty="0"/>
              <a:t>Mais aussi des réalisations de Javier PEREZ ou </a:t>
            </a:r>
            <a:r>
              <a:rPr lang="fr-FR" sz="1600" dirty="0" err="1"/>
              <a:t>Hyemi</a:t>
            </a:r>
            <a:r>
              <a:rPr lang="fr-FR" sz="1600" dirty="0"/>
              <a:t> JEONG . </a:t>
            </a:r>
          </a:p>
        </p:txBody>
      </p:sp>
      <p:pic>
        <p:nvPicPr>
          <p:cNvPr id="27661" name="Picture 13">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667350" y="3044115"/>
            <a:ext cx="7048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180404" y="4002189"/>
            <a:ext cx="4154227" cy="584775"/>
          </a:xfrm>
          <a:prstGeom prst="rect">
            <a:avLst/>
          </a:prstGeom>
        </p:spPr>
        <p:txBody>
          <a:bodyPr wrap="square">
            <a:spAutoFit/>
          </a:bodyPr>
          <a:lstStyle/>
          <a:p>
            <a:r>
              <a:rPr lang="fr-FR" sz="1600" dirty="0"/>
              <a:t>Et tout un univers à découvrir: les albums de Christian VOLTZ aux éditions du Rouergue.</a:t>
            </a:r>
          </a:p>
        </p:txBody>
      </p:sp>
      <p:pic>
        <p:nvPicPr>
          <p:cNvPr id="27662" name="Picture 14">
            <a:hlinkClick r:id="rId25" action="ppaction://hlinksldjump"/>
          </p:cNvPr>
          <p:cNvPicPr>
            <a:picLocks noChangeAspect="1" noChangeArrowheads="1"/>
          </p:cNvPicPr>
          <p:nvPr/>
        </p:nvPicPr>
        <p:blipFill>
          <a:blip r:embed="rId26" cstate="email">
            <a:extLst>
              <a:ext uri="{28A0092B-C50C-407E-A947-70E740481C1C}">
                <a14:useLocalDpi xmlns:a14="http://schemas.microsoft.com/office/drawing/2010/main" val="0"/>
              </a:ext>
            </a:extLst>
          </a:blip>
          <a:srcRect/>
          <a:stretch>
            <a:fillRect/>
          </a:stretch>
        </p:blipFill>
        <p:spPr bwMode="auto">
          <a:xfrm>
            <a:off x="4572855" y="4002189"/>
            <a:ext cx="722535"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63" name="Picture 15">
            <a:hlinkClick r:id="rId27" action="ppaction://hlinksldjump"/>
          </p:cNvPr>
          <p:cNvPicPr>
            <a:picLocks noChangeAspect="1" noChangeArrowheads="1"/>
          </p:cNvPicPr>
          <p:nvPr/>
        </p:nvPicPr>
        <p:blipFill>
          <a:blip r:embed="rId28" cstate="email">
            <a:extLst>
              <a:ext uri="{28A0092B-C50C-407E-A947-70E740481C1C}">
                <a14:useLocalDpi xmlns:a14="http://schemas.microsoft.com/office/drawing/2010/main" val="0"/>
              </a:ext>
            </a:extLst>
          </a:blip>
          <a:srcRect/>
          <a:stretch>
            <a:fillRect/>
          </a:stretch>
        </p:blipFill>
        <p:spPr bwMode="auto">
          <a:xfrm>
            <a:off x="5656719" y="4002189"/>
            <a:ext cx="54000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64" name="Picture 16">
            <a:hlinkClick r:id="rId29" action="ppaction://hlinksldjump"/>
          </p:cNvPr>
          <p:cNvPicPr>
            <a:picLocks noChangeAspect="1" noChangeArrowheads="1"/>
          </p:cNvPicPr>
          <p:nvPr/>
        </p:nvPicPr>
        <p:blipFill>
          <a:blip r:embed="rId30" cstate="email">
            <a:extLst>
              <a:ext uri="{28A0092B-C50C-407E-A947-70E740481C1C}">
                <a14:useLocalDpi xmlns:a14="http://schemas.microsoft.com/office/drawing/2010/main" val="0"/>
              </a:ext>
            </a:extLst>
          </a:blip>
          <a:srcRect/>
          <a:stretch>
            <a:fillRect/>
          </a:stretch>
        </p:blipFill>
        <p:spPr bwMode="auto">
          <a:xfrm>
            <a:off x="6558048" y="4002189"/>
            <a:ext cx="433522"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65" name="Picture 17">
            <a:hlinkClick r:id="rId31" action="ppaction://hlinksldjump"/>
          </p:cNvPr>
          <p:cNvPicPr>
            <a:picLocks noChangeAspect="1" noChangeArrowheads="1"/>
          </p:cNvPicPr>
          <p:nvPr/>
        </p:nvPicPr>
        <p:blipFill>
          <a:blip r:embed="rId32" cstate="email">
            <a:extLst>
              <a:ext uri="{28A0092B-C50C-407E-A947-70E740481C1C}">
                <a14:useLocalDpi xmlns:a14="http://schemas.microsoft.com/office/drawing/2010/main" val="0"/>
              </a:ext>
            </a:extLst>
          </a:blip>
          <a:srcRect/>
          <a:stretch>
            <a:fillRect/>
          </a:stretch>
        </p:blipFill>
        <p:spPr bwMode="auto">
          <a:xfrm>
            <a:off x="7352899" y="4002189"/>
            <a:ext cx="547606"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66" name="Picture 18">
            <a:hlinkClick r:id="rId33" action="ppaction://hlinksldjump"/>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8261834" y="3934051"/>
            <a:ext cx="60960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Rectangle 30"/>
          <p:cNvSpPr/>
          <p:nvPr/>
        </p:nvSpPr>
        <p:spPr>
          <a:xfrm>
            <a:off x="2124174" y="5326469"/>
            <a:ext cx="4895652" cy="338554"/>
          </a:xfrm>
          <a:prstGeom prst="rect">
            <a:avLst/>
          </a:prstGeom>
        </p:spPr>
        <p:txBody>
          <a:bodyPr wrap="square">
            <a:spAutoFit/>
          </a:bodyPr>
          <a:lstStyle/>
          <a:p>
            <a:pPr algn="ctr"/>
            <a:r>
              <a:rPr lang="fr-FR" sz="1600" dirty="0"/>
              <a:t>Pour s’exercer à créer avec des objets récupérés.</a:t>
            </a:r>
          </a:p>
        </p:txBody>
      </p:sp>
      <p:pic>
        <p:nvPicPr>
          <p:cNvPr id="27667" name="Picture 19">
            <a:hlinkClick r:id="rId35" action="ppaction://hlinksldjump"/>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5632042" y="5805263"/>
            <a:ext cx="53340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68" name="Picture 20">
            <a:hlinkClick r:id="rId37" action="ppaction://hlinksldjump"/>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4682199" y="5805264"/>
            <a:ext cx="6286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69" name="Picture 21">
            <a:hlinkClick r:id="rId39" action="ppaction://hlinksldjump"/>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3856180" y="5805262"/>
            <a:ext cx="5048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70" name="Picture 22">
            <a:hlinkClick r:id="rId41" action="ppaction://hlinksldjump"/>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2868237" y="5805261"/>
            <a:ext cx="6667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71" name="Picture 23">
            <a:hlinkClick r:id="rId43" action="ppaction://hlinksldjump"/>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1956493" y="5805264"/>
            <a:ext cx="5905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72" name="Picture 24">
            <a:hlinkClick r:id="rId45" action="ppaction://hlinksldjump"/>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187624" y="5805260"/>
            <a:ext cx="4476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6178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http://www.cndp.fr/musee/images/collections/cahier_grand.jp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r="2477" b="4857"/>
          <a:stretch>
            <a:fillRect/>
          </a:stretch>
        </p:blipFill>
        <p:spPr bwMode="auto">
          <a:xfrm>
            <a:off x="395288" y="282575"/>
            <a:ext cx="8328025" cy="523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ZoneTexte 1"/>
          <p:cNvSpPr txBox="1">
            <a:spLocks noChangeArrowheads="1"/>
          </p:cNvSpPr>
          <p:nvPr/>
        </p:nvSpPr>
        <p:spPr bwMode="auto">
          <a:xfrm>
            <a:off x="2268538" y="5589588"/>
            <a:ext cx="4562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fr-FR" sz="1400">
                <a:latin typeface="Calibri" pitchFamily="34" charset="0"/>
              </a:rPr>
              <a:t>Pages de cahier du jour 1914 (Musée de l’Éducation, Rouen)</a:t>
            </a:r>
          </a:p>
        </p:txBody>
      </p:sp>
      <p:sp>
        <p:nvSpPr>
          <p:cNvPr id="32772" name="ZoneTexte 2"/>
          <p:cNvSpPr txBox="1">
            <a:spLocks noChangeArrowheads="1"/>
          </p:cNvSpPr>
          <p:nvPr/>
        </p:nvSpPr>
        <p:spPr bwMode="auto">
          <a:xfrm>
            <a:off x="395288" y="6165850"/>
            <a:ext cx="8328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eaLnBrk="1" hangingPunct="1"/>
            <a:r>
              <a:rPr lang="fr-FR" sz="1400">
                <a:latin typeface="Calibri" pitchFamily="34" charset="0"/>
              </a:rPr>
              <a:t>La fonction décorative du dessin est essentielle. Le bon élève deviendra un bon ébéniste, un bon charpentier…</a:t>
            </a:r>
          </a:p>
        </p:txBody>
      </p:sp>
    </p:spTree>
    <p:extLst>
      <p:ext uri="{BB962C8B-B14F-4D97-AF65-F5344CB8AC3E}">
        <p14:creationId xmlns:p14="http://schemas.microsoft.com/office/powerpoint/2010/main" val="36935023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3">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6950" y="190500"/>
            <a:ext cx="46101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51847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4588" y="190500"/>
            <a:ext cx="431482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04685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3">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947863" y="190500"/>
            <a:ext cx="52482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86477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Picture 3">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6950" y="190500"/>
            <a:ext cx="46101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251520" y="6021288"/>
            <a:ext cx="1786579" cy="369332"/>
          </a:xfrm>
          <a:prstGeom prst="rect">
            <a:avLst/>
          </a:prstGeom>
          <a:noFill/>
        </p:spPr>
        <p:txBody>
          <a:bodyPr wrap="none" rtlCol="0">
            <a:spAutoFit/>
          </a:bodyPr>
          <a:lstStyle/>
          <a:p>
            <a:r>
              <a:rPr lang="fr-FR" dirty="0"/>
              <a:t>Gilbert LEGRAND</a:t>
            </a:r>
          </a:p>
        </p:txBody>
      </p:sp>
    </p:spTree>
    <p:extLst>
      <p:ext uri="{BB962C8B-B14F-4D97-AF65-F5344CB8AC3E}">
        <p14:creationId xmlns:p14="http://schemas.microsoft.com/office/powerpoint/2010/main" val="11349469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4588" y="190500"/>
            <a:ext cx="431482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251520" y="6021288"/>
            <a:ext cx="1786579" cy="369332"/>
          </a:xfrm>
          <a:prstGeom prst="rect">
            <a:avLst/>
          </a:prstGeom>
          <a:noFill/>
        </p:spPr>
        <p:txBody>
          <a:bodyPr wrap="none" rtlCol="0">
            <a:spAutoFit/>
          </a:bodyPr>
          <a:lstStyle/>
          <a:p>
            <a:r>
              <a:rPr lang="fr-FR" dirty="0"/>
              <a:t>Gilbert LEGRAND</a:t>
            </a:r>
          </a:p>
        </p:txBody>
      </p:sp>
    </p:spTree>
    <p:extLst>
      <p:ext uri="{BB962C8B-B14F-4D97-AF65-F5344CB8AC3E}">
        <p14:creationId xmlns:p14="http://schemas.microsoft.com/office/powerpoint/2010/main" val="38509550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7863" y="190500"/>
            <a:ext cx="52482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251520" y="6021288"/>
            <a:ext cx="1786579" cy="369332"/>
          </a:xfrm>
          <a:prstGeom prst="rect">
            <a:avLst/>
          </a:prstGeom>
          <a:noFill/>
        </p:spPr>
        <p:txBody>
          <a:bodyPr wrap="none" rtlCol="0">
            <a:spAutoFit/>
          </a:bodyPr>
          <a:lstStyle/>
          <a:p>
            <a:r>
              <a:rPr lang="fr-FR" dirty="0"/>
              <a:t>Gilbert LEGRAND</a:t>
            </a:r>
          </a:p>
        </p:txBody>
      </p:sp>
    </p:spTree>
    <p:extLst>
      <p:ext uri="{BB962C8B-B14F-4D97-AF65-F5344CB8AC3E}">
        <p14:creationId xmlns:p14="http://schemas.microsoft.com/office/powerpoint/2010/main" val="11259197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93"/>
          <a:stretch/>
        </p:blipFill>
        <p:spPr bwMode="auto">
          <a:xfrm>
            <a:off x="2271464" y="332508"/>
            <a:ext cx="6477000" cy="6334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251520" y="6021288"/>
            <a:ext cx="1786579" cy="369332"/>
          </a:xfrm>
          <a:prstGeom prst="rect">
            <a:avLst/>
          </a:prstGeom>
          <a:noFill/>
        </p:spPr>
        <p:txBody>
          <a:bodyPr wrap="none" rtlCol="0">
            <a:spAutoFit/>
          </a:bodyPr>
          <a:lstStyle/>
          <a:p>
            <a:r>
              <a:rPr lang="fr-FR" dirty="0"/>
              <a:t>Gilbert LEGRAND</a:t>
            </a:r>
          </a:p>
        </p:txBody>
      </p:sp>
    </p:spTree>
    <p:extLst>
      <p:ext uri="{BB962C8B-B14F-4D97-AF65-F5344CB8AC3E}">
        <p14:creationId xmlns:p14="http://schemas.microsoft.com/office/powerpoint/2010/main" val="8369086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653" r="4849"/>
          <a:stretch/>
        </p:blipFill>
        <p:spPr bwMode="auto">
          <a:xfrm>
            <a:off x="1419761" y="290513"/>
            <a:ext cx="7472719" cy="627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251520" y="6021288"/>
            <a:ext cx="1786579" cy="369332"/>
          </a:xfrm>
          <a:prstGeom prst="rect">
            <a:avLst/>
          </a:prstGeom>
          <a:noFill/>
        </p:spPr>
        <p:txBody>
          <a:bodyPr wrap="none" rtlCol="0">
            <a:spAutoFit/>
          </a:bodyPr>
          <a:lstStyle/>
          <a:p>
            <a:r>
              <a:rPr lang="fr-FR" dirty="0"/>
              <a:t>Gilbert LEGRAND</a:t>
            </a:r>
          </a:p>
        </p:txBody>
      </p:sp>
    </p:spTree>
    <p:extLst>
      <p:ext uri="{BB962C8B-B14F-4D97-AF65-F5344CB8AC3E}">
        <p14:creationId xmlns:p14="http://schemas.microsoft.com/office/powerpoint/2010/main" val="18580241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404664"/>
            <a:ext cx="8639175" cy="564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251520" y="6021288"/>
            <a:ext cx="1786579" cy="369332"/>
          </a:xfrm>
          <a:prstGeom prst="rect">
            <a:avLst/>
          </a:prstGeom>
          <a:noFill/>
        </p:spPr>
        <p:txBody>
          <a:bodyPr wrap="none" rtlCol="0">
            <a:spAutoFit/>
          </a:bodyPr>
          <a:lstStyle/>
          <a:p>
            <a:r>
              <a:rPr lang="fr-FR" dirty="0"/>
              <a:t>Gilbert LEGRAND</a:t>
            </a:r>
          </a:p>
        </p:txBody>
      </p:sp>
    </p:spTree>
    <p:extLst>
      <p:ext uri="{BB962C8B-B14F-4D97-AF65-F5344CB8AC3E}">
        <p14:creationId xmlns:p14="http://schemas.microsoft.com/office/powerpoint/2010/main" val="38192508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260648"/>
            <a:ext cx="4076700"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79" name="Picture 3">
            <a:hlinkClick r:id="rId3" action="ppaction://hlinksldjump"/>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922765" y="44624"/>
            <a:ext cx="4059119" cy="393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80" name="Picture 4">
            <a:hlinkClick r:id="rId3"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793" y="1628800"/>
            <a:ext cx="3686175"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6" descr="Javier Pérez | STREET ART CHAS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75783" name="Picture 7">
            <a:hlinkClick r:id="rId3" action="ppaction://hlinksldjump"/>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656941" y="3848541"/>
            <a:ext cx="2803491" cy="291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84" name="Picture 8">
            <a:hlinkClick r:id="rId3"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0176" y="5098050"/>
            <a:ext cx="5010150"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6315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accel6.mettre-put-idata.over-blog.com/0/04/35/24/manuels/le-livre-du-maitre---geometrie-dessin-et-travail-manuel---cours-elementaire/couverture.jp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4900" y="136525"/>
            <a:ext cx="4394200" cy="59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ZoneTexte 2"/>
          <p:cNvSpPr txBox="1">
            <a:spLocks noChangeArrowheads="1"/>
          </p:cNvSpPr>
          <p:nvPr/>
        </p:nvSpPr>
        <p:spPr bwMode="auto">
          <a:xfrm>
            <a:off x="250825" y="6237288"/>
            <a:ext cx="8353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eaLnBrk="1" hangingPunct="1"/>
            <a:r>
              <a:rPr lang="fr-FR" sz="1400">
                <a:latin typeface="Calibri" pitchFamily="34" charset="0"/>
              </a:rPr>
              <a:t>Les recherches de la maîtrise intellectuelle de l’espace, du soin, de la décoration, de la représentation et de l’habileté manuelle sont étroitement mêlées.</a:t>
            </a:r>
          </a:p>
        </p:txBody>
      </p:sp>
    </p:spTree>
    <p:extLst>
      <p:ext uri="{BB962C8B-B14F-4D97-AF65-F5344CB8AC3E}">
        <p14:creationId xmlns:p14="http://schemas.microsoft.com/office/powerpoint/2010/main" val="28799523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190500"/>
            <a:ext cx="86391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544347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0" y="190500"/>
            <a:ext cx="64770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33552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2625" y="190500"/>
            <a:ext cx="52387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61187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9688" y="190500"/>
            <a:ext cx="652462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8623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538" y="190500"/>
            <a:ext cx="587692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30315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12">
            <a:hlinkClick r:id="rId3" action="ppaction://hlinksldjump"/>
          </p:cNvPr>
          <p:cNvPicPr>
            <a:picLocks noGrp="1" noChangeAspect="1"/>
          </p:cNvPicPr>
          <p:nvPr isPhoto="1"/>
        </p:nvPicPr>
        <p:blipFill>
          <a:blip r:embed="rId4" cstate="email">
            <a:extLst>
              <a:ext uri="{28A0092B-C50C-407E-A947-70E740481C1C}">
                <a14:useLocalDpi xmlns:a14="http://schemas.microsoft.com/office/drawing/2010/main" val="0"/>
              </a:ext>
            </a:extLst>
          </a:blip>
          <a:srcRect/>
          <a:stretch>
            <a:fillRect/>
          </a:stretch>
        </p:blipFill>
        <p:spPr bwMode="auto">
          <a:xfrm>
            <a:off x="107504" y="692696"/>
            <a:ext cx="8884044" cy="5723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20737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9825" y="190500"/>
            <a:ext cx="43243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76170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8313" y="190500"/>
            <a:ext cx="56673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06515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2075" y="190500"/>
            <a:ext cx="64198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42732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25" y="190500"/>
            <a:ext cx="48577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99710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e8b4a256c63be8be6b87a6c853e5af23a0713a2b"/>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26450</TotalTime>
  <Words>4223</Words>
  <Application>Microsoft Office PowerPoint</Application>
  <PresentationFormat>Affichage à l'écran (4:3)</PresentationFormat>
  <Paragraphs>392</Paragraphs>
  <Slides>103</Slides>
  <Notes>102</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103</vt:i4>
      </vt:variant>
    </vt:vector>
  </HeadingPairs>
  <TitlesOfParts>
    <vt:vector size="106" baseType="lpstr">
      <vt:lpstr>Arial</vt:lpstr>
      <vt:lpstr>Calibri</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Men - IA27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dc:creator>
  <cp:lastModifiedBy>Eric VILLEDIEU</cp:lastModifiedBy>
  <cp:revision>109</cp:revision>
  <cp:lastPrinted>2021-11-09T16:44:30Z</cp:lastPrinted>
  <dcterms:created xsi:type="dcterms:W3CDTF">2021-10-02T14:15:50Z</dcterms:created>
  <dcterms:modified xsi:type="dcterms:W3CDTF">2022-05-10T21:20:19Z</dcterms:modified>
</cp:coreProperties>
</file>