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5"/>
  </p:notesMasterIdLst>
  <p:sldIdLst>
    <p:sldId id="257" r:id="rId2"/>
    <p:sldId id="524" r:id="rId3"/>
    <p:sldId id="515" r:id="rId4"/>
    <p:sldId id="516" r:id="rId5"/>
    <p:sldId id="517" r:id="rId6"/>
    <p:sldId id="521" r:id="rId7"/>
    <p:sldId id="522" r:id="rId8"/>
    <p:sldId id="520" r:id="rId9"/>
    <p:sldId id="535" r:id="rId10"/>
    <p:sldId id="519" r:id="rId11"/>
    <p:sldId id="523" r:id="rId12"/>
    <p:sldId id="536" r:id="rId13"/>
    <p:sldId id="518" r:id="rId14"/>
    <p:sldId id="258" r:id="rId15"/>
    <p:sldId id="259" r:id="rId16"/>
    <p:sldId id="525" r:id="rId17"/>
    <p:sldId id="260" r:id="rId18"/>
    <p:sldId id="261" r:id="rId19"/>
    <p:sldId id="263" r:id="rId20"/>
    <p:sldId id="265" r:id="rId21"/>
    <p:sldId id="527" r:id="rId22"/>
    <p:sldId id="526" r:id="rId23"/>
    <p:sldId id="275" r:id="rId24"/>
    <p:sldId id="277" r:id="rId25"/>
    <p:sldId id="276" r:id="rId26"/>
    <p:sldId id="268" r:id="rId27"/>
    <p:sldId id="278" r:id="rId28"/>
    <p:sldId id="528" r:id="rId29"/>
    <p:sldId id="280" r:id="rId30"/>
    <p:sldId id="529" r:id="rId31"/>
    <p:sldId id="283" r:id="rId32"/>
    <p:sldId id="282" r:id="rId33"/>
    <p:sldId id="284" r:id="rId34"/>
    <p:sldId id="285" r:id="rId35"/>
    <p:sldId id="530" r:id="rId36"/>
    <p:sldId id="286" r:id="rId37"/>
    <p:sldId id="287" r:id="rId38"/>
    <p:sldId id="452" r:id="rId39"/>
    <p:sldId id="453" r:id="rId40"/>
    <p:sldId id="454" r:id="rId41"/>
    <p:sldId id="457" r:id="rId42"/>
    <p:sldId id="458" r:id="rId43"/>
    <p:sldId id="459" r:id="rId44"/>
    <p:sldId id="460" r:id="rId45"/>
    <p:sldId id="461" r:id="rId46"/>
    <p:sldId id="462" r:id="rId47"/>
    <p:sldId id="463" r:id="rId48"/>
    <p:sldId id="464" r:id="rId49"/>
    <p:sldId id="544" r:id="rId50"/>
    <p:sldId id="545" r:id="rId51"/>
    <p:sldId id="531" r:id="rId52"/>
    <p:sldId id="532" r:id="rId53"/>
    <p:sldId id="533" r:id="rId54"/>
    <p:sldId id="534" r:id="rId55"/>
    <p:sldId id="465" r:id="rId56"/>
    <p:sldId id="468" r:id="rId57"/>
    <p:sldId id="466" r:id="rId58"/>
    <p:sldId id="469" r:id="rId59"/>
    <p:sldId id="470" r:id="rId60"/>
    <p:sldId id="537" r:id="rId61"/>
    <p:sldId id="475" r:id="rId62"/>
    <p:sldId id="476" r:id="rId63"/>
    <p:sldId id="477" r:id="rId64"/>
    <p:sldId id="478" r:id="rId65"/>
    <p:sldId id="479" r:id="rId66"/>
    <p:sldId id="481" r:id="rId67"/>
    <p:sldId id="482" r:id="rId68"/>
    <p:sldId id="483" r:id="rId69"/>
    <p:sldId id="484" r:id="rId70"/>
    <p:sldId id="538" r:id="rId71"/>
    <p:sldId id="485" r:id="rId72"/>
    <p:sldId id="486" r:id="rId73"/>
    <p:sldId id="487" r:id="rId74"/>
    <p:sldId id="543" r:id="rId75"/>
    <p:sldId id="489" r:id="rId76"/>
    <p:sldId id="490" r:id="rId77"/>
    <p:sldId id="491" r:id="rId78"/>
    <p:sldId id="539" r:id="rId79"/>
    <p:sldId id="540" r:id="rId80"/>
    <p:sldId id="541" r:id="rId81"/>
    <p:sldId id="542" r:id="rId82"/>
    <p:sldId id="492" r:id="rId83"/>
    <p:sldId id="493" r:id="rId84"/>
    <p:sldId id="506" r:id="rId85"/>
    <p:sldId id="546" r:id="rId86"/>
    <p:sldId id="547" r:id="rId87"/>
    <p:sldId id="548" r:id="rId88"/>
    <p:sldId id="549" r:id="rId89"/>
    <p:sldId id="550" r:id="rId90"/>
    <p:sldId id="495" r:id="rId91"/>
    <p:sldId id="496" r:id="rId92"/>
    <p:sldId id="497" r:id="rId93"/>
    <p:sldId id="499" r:id="rId94"/>
    <p:sldId id="500" r:id="rId95"/>
    <p:sldId id="501" r:id="rId96"/>
    <p:sldId id="502" r:id="rId97"/>
    <p:sldId id="559" r:id="rId98"/>
    <p:sldId id="503" r:id="rId99"/>
    <p:sldId id="560" r:id="rId100"/>
    <p:sldId id="561" r:id="rId101"/>
    <p:sldId id="562" r:id="rId102"/>
    <p:sldId id="563" r:id="rId103"/>
    <p:sldId id="564" r:id="rId104"/>
    <p:sldId id="507" r:id="rId105"/>
    <p:sldId id="551" r:id="rId106"/>
    <p:sldId id="508" r:id="rId107"/>
    <p:sldId id="552" r:id="rId108"/>
    <p:sldId id="558" r:id="rId109"/>
    <p:sldId id="553" r:id="rId110"/>
    <p:sldId id="557" r:id="rId111"/>
    <p:sldId id="554" r:id="rId112"/>
    <p:sldId id="555" r:id="rId113"/>
    <p:sldId id="556" r:id="rId114"/>
  </p:sldIdLst>
  <p:sldSz cx="9144000" cy="6858000" type="screen4x3"/>
  <p:notesSz cx="6858000" cy="9144000"/>
  <p:custDataLst>
    <p:tags r:id="rId11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74A"/>
    <a:srgbClr val="D70C53"/>
    <a:srgbClr val="D70B52"/>
    <a:srgbClr val="25B8D6"/>
    <a:srgbClr val="93C120"/>
    <a:srgbClr val="D80C53"/>
    <a:srgbClr val="990000"/>
    <a:srgbClr val="CC0000"/>
    <a:srgbClr val="0F6858"/>
    <a:srgbClr val="093D34"/>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95201" autoAdjust="0"/>
  </p:normalViewPr>
  <p:slideViewPr>
    <p:cSldViewPr>
      <p:cViewPr>
        <p:scale>
          <a:sx n="100" d="100"/>
          <a:sy n="100" d="100"/>
        </p:scale>
        <p:origin x="101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3754D7-3AFB-466F-88CF-149F8B1423F6}" type="datetimeFigureOut">
              <a:rPr lang="fr-FR" smtClean="0"/>
              <a:t>04/10/2023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CB5692-6263-4EAE-9C61-97624F74ECA4}" type="slidenum">
              <a:rPr lang="fr-FR" smtClean="0"/>
              <a:t>‹N°›</a:t>
            </a:fld>
            <a:endParaRPr lang="fr-FR"/>
          </a:p>
        </p:txBody>
      </p:sp>
    </p:spTree>
    <p:extLst>
      <p:ext uri="{BB962C8B-B14F-4D97-AF65-F5344CB8AC3E}">
        <p14:creationId xmlns:p14="http://schemas.microsoft.com/office/powerpoint/2010/main" val="2376952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a:t>
            </a:fld>
            <a:endParaRPr lang="fr-FR" dirty="0"/>
          </a:p>
        </p:txBody>
      </p:sp>
    </p:spTree>
    <p:extLst>
      <p:ext uri="{BB962C8B-B14F-4D97-AF65-F5344CB8AC3E}">
        <p14:creationId xmlns:p14="http://schemas.microsoft.com/office/powerpoint/2010/main" val="1945260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22</a:t>
            </a:fld>
            <a:endParaRPr lang="fr-FR"/>
          </a:p>
        </p:txBody>
      </p:sp>
    </p:spTree>
    <p:extLst>
      <p:ext uri="{BB962C8B-B14F-4D97-AF65-F5344CB8AC3E}">
        <p14:creationId xmlns:p14="http://schemas.microsoft.com/office/powerpoint/2010/main" val="132102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27</a:t>
            </a:fld>
            <a:endParaRPr lang="fr-FR"/>
          </a:p>
        </p:txBody>
      </p:sp>
    </p:spTree>
    <p:extLst>
      <p:ext uri="{BB962C8B-B14F-4D97-AF65-F5344CB8AC3E}">
        <p14:creationId xmlns:p14="http://schemas.microsoft.com/office/powerpoint/2010/main" val="956846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28</a:t>
            </a:fld>
            <a:endParaRPr lang="fr-FR"/>
          </a:p>
        </p:txBody>
      </p:sp>
    </p:spTree>
    <p:extLst>
      <p:ext uri="{BB962C8B-B14F-4D97-AF65-F5344CB8AC3E}">
        <p14:creationId xmlns:p14="http://schemas.microsoft.com/office/powerpoint/2010/main" val="4222788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36</a:t>
            </a:fld>
            <a:endParaRPr lang="fr-FR"/>
          </a:p>
        </p:txBody>
      </p:sp>
    </p:spTree>
    <p:extLst>
      <p:ext uri="{BB962C8B-B14F-4D97-AF65-F5344CB8AC3E}">
        <p14:creationId xmlns:p14="http://schemas.microsoft.com/office/powerpoint/2010/main" val="2508244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4044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B20451C-9FA9-4035-81D3-0C9635950FFA}" type="slidenum">
              <a:rPr lang="fr-FR" smtClean="0"/>
              <a:pPr eaLnBrk="1" hangingPunct="1"/>
              <a:t>38</a:t>
            </a:fld>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405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9CA8379-7C66-4038-A0F7-5B06B59372E5}" type="slidenum">
              <a:rPr lang="fr-FR" smtClean="0"/>
              <a:pPr eaLnBrk="1" hangingPunct="1"/>
              <a:t>39</a:t>
            </a:fld>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405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9CA8379-7C66-4038-A0F7-5B06B59372E5}" type="slidenum">
              <a:rPr lang="fr-FR" smtClean="0"/>
              <a:pPr eaLnBrk="1" hangingPunct="1"/>
              <a:t>40</a:t>
            </a:fld>
            <a:endParaRPr lang="fr-FR" dirty="0"/>
          </a:p>
        </p:txBody>
      </p:sp>
    </p:spTree>
    <p:extLst>
      <p:ext uri="{BB962C8B-B14F-4D97-AF65-F5344CB8AC3E}">
        <p14:creationId xmlns:p14="http://schemas.microsoft.com/office/powerpoint/2010/main" val="2952190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41</a:t>
            </a:fld>
            <a:endParaRPr lang="fr-FR" dirty="0"/>
          </a:p>
        </p:txBody>
      </p:sp>
    </p:spTree>
    <p:extLst>
      <p:ext uri="{BB962C8B-B14F-4D97-AF65-F5344CB8AC3E}">
        <p14:creationId xmlns:p14="http://schemas.microsoft.com/office/powerpoint/2010/main" val="1670520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55</a:t>
            </a:fld>
            <a:endParaRPr lang="fr-FR" dirty="0"/>
          </a:p>
        </p:txBody>
      </p:sp>
    </p:spTree>
    <p:extLst>
      <p:ext uri="{BB962C8B-B14F-4D97-AF65-F5344CB8AC3E}">
        <p14:creationId xmlns:p14="http://schemas.microsoft.com/office/powerpoint/2010/main" val="1086005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61</a:t>
            </a:fld>
            <a:endParaRPr lang="fr-FR"/>
          </a:p>
        </p:txBody>
      </p:sp>
    </p:spTree>
    <p:extLst>
      <p:ext uri="{BB962C8B-B14F-4D97-AF65-F5344CB8AC3E}">
        <p14:creationId xmlns:p14="http://schemas.microsoft.com/office/powerpoint/2010/main" val="461710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14</a:t>
            </a:fld>
            <a:endParaRPr lang="fr-FR"/>
          </a:p>
        </p:txBody>
      </p:sp>
    </p:spTree>
    <p:extLst>
      <p:ext uri="{BB962C8B-B14F-4D97-AF65-F5344CB8AC3E}">
        <p14:creationId xmlns:p14="http://schemas.microsoft.com/office/powerpoint/2010/main" val="363886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67</a:t>
            </a:fld>
            <a:endParaRPr lang="fr-FR"/>
          </a:p>
        </p:txBody>
      </p:sp>
    </p:spTree>
    <p:extLst>
      <p:ext uri="{BB962C8B-B14F-4D97-AF65-F5344CB8AC3E}">
        <p14:creationId xmlns:p14="http://schemas.microsoft.com/office/powerpoint/2010/main" val="4057018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75</a:t>
            </a:fld>
            <a:endParaRPr lang="fr-FR"/>
          </a:p>
        </p:txBody>
      </p:sp>
    </p:spTree>
    <p:extLst>
      <p:ext uri="{BB962C8B-B14F-4D97-AF65-F5344CB8AC3E}">
        <p14:creationId xmlns:p14="http://schemas.microsoft.com/office/powerpoint/2010/main" val="172329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82</a:t>
            </a:fld>
            <a:endParaRPr lang="fr-FR"/>
          </a:p>
        </p:txBody>
      </p:sp>
    </p:spTree>
    <p:extLst>
      <p:ext uri="{BB962C8B-B14F-4D97-AF65-F5344CB8AC3E}">
        <p14:creationId xmlns:p14="http://schemas.microsoft.com/office/powerpoint/2010/main" val="3336322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93</a:t>
            </a:fld>
            <a:endParaRPr lang="fr-FR"/>
          </a:p>
        </p:txBody>
      </p:sp>
    </p:spTree>
    <p:extLst>
      <p:ext uri="{BB962C8B-B14F-4D97-AF65-F5344CB8AC3E}">
        <p14:creationId xmlns:p14="http://schemas.microsoft.com/office/powerpoint/2010/main" val="3886923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97</a:t>
            </a:fld>
            <a:endParaRPr lang="fr-FR"/>
          </a:p>
        </p:txBody>
      </p:sp>
    </p:spTree>
    <p:extLst>
      <p:ext uri="{BB962C8B-B14F-4D97-AF65-F5344CB8AC3E}">
        <p14:creationId xmlns:p14="http://schemas.microsoft.com/office/powerpoint/2010/main" val="2638469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104</a:t>
            </a:fld>
            <a:endParaRPr lang="fr-FR"/>
          </a:p>
        </p:txBody>
      </p:sp>
    </p:spTree>
    <p:extLst>
      <p:ext uri="{BB962C8B-B14F-4D97-AF65-F5344CB8AC3E}">
        <p14:creationId xmlns:p14="http://schemas.microsoft.com/office/powerpoint/2010/main" val="174109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15</a:t>
            </a:fld>
            <a:endParaRPr lang="fr-FR"/>
          </a:p>
        </p:txBody>
      </p:sp>
    </p:spTree>
    <p:extLst>
      <p:ext uri="{BB962C8B-B14F-4D97-AF65-F5344CB8AC3E}">
        <p14:creationId xmlns:p14="http://schemas.microsoft.com/office/powerpoint/2010/main" val="229795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16</a:t>
            </a:fld>
            <a:endParaRPr lang="fr-FR"/>
          </a:p>
        </p:txBody>
      </p:sp>
    </p:spTree>
    <p:extLst>
      <p:ext uri="{BB962C8B-B14F-4D97-AF65-F5344CB8AC3E}">
        <p14:creationId xmlns:p14="http://schemas.microsoft.com/office/powerpoint/2010/main" val="59832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17</a:t>
            </a:fld>
            <a:endParaRPr lang="fr-FR"/>
          </a:p>
        </p:txBody>
      </p:sp>
    </p:spTree>
    <p:extLst>
      <p:ext uri="{BB962C8B-B14F-4D97-AF65-F5344CB8AC3E}">
        <p14:creationId xmlns:p14="http://schemas.microsoft.com/office/powerpoint/2010/main" val="62788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18</a:t>
            </a:fld>
            <a:endParaRPr lang="fr-FR"/>
          </a:p>
        </p:txBody>
      </p:sp>
    </p:spTree>
    <p:extLst>
      <p:ext uri="{BB962C8B-B14F-4D97-AF65-F5344CB8AC3E}">
        <p14:creationId xmlns:p14="http://schemas.microsoft.com/office/powerpoint/2010/main" val="351686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19</a:t>
            </a:fld>
            <a:endParaRPr lang="fr-FR"/>
          </a:p>
        </p:txBody>
      </p:sp>
    </p:spTree>
    <p:extLst>
      <p:ext uri="{BB962C8B-B14F-4D97-AF65-F5344CB8AC3E}">
        <p14:creationId xmlns:p14="http://schemas.microsoft.com/office/powerpoint/2010/main" val="1355992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20</a:t>
            </a:fld>
            <a:endParaRPr lang="fr-FR"/>
          </a:p>
        </p:txBody>
      </p:sp>
    </p:spTree>
    <p:extLst>
      <p:ext uri="{BB962C8B-B14F-4D97-AF65-F5344CB8AC3E}">
        <p14:creationId xmlns:p14="http://schemas.microsoft.com/office/powerpoint/2010/main" val="2385089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21</a:t>
            </a:fld>
            <a:endParaRPr lang="fr-FR"/>
          </a:p>
        </p:txBody>
      </p:sp>
    </p:spTree>
    <p:extLst>
      <p:ext uri="{BB962C8B-B14F-4D97-AF65-F5344CB8AC3E}">
        <p14:creationId xmlns:p14="http://schemas.microsoft.com/office/powerpoint/2010/main" val="2818389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38636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0280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7625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7607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0004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6503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82406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72426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08132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30660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3487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CC331-5F76-4F8E-954B-BCA4482E886E}" type="datetimeFigureOut">
              <a:rPr lang="fr-FR" smtClean="0">
                <a:solidFill>
                  <a:prstClr val="black">
                    <a:tint val="75000"/>
                  </a:prstClr>
                </a:solidFill>
              </a:rPr>
              <a:pPr/>
              <a:t>04/10/2023</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40192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61.xml"/><Relationship Id="rId3" Type="http://schemas.openxmlformats.org/officeDocument/2006/relationships/slide" Target="slide55.xml"/><Relationship Id="rId7" Type="http://schemas.openxmlformats.org/officeDocument/2006/relationships/slide" Target="slide36.xml"/><Relationship Id="rId12" Type="http://schemas.openxmlformats.org/officeDocument/2006/relationships/image" Target="../media/image1.png"/><Relationship Id="rId17" Type="http://schemas.openxmlformats.org/officeDocument/2006/relationships/slide" Target="slide104.xml"/><Relationship Id="rId2" Type="http://schemas.openxmlformats.org/officeDocument/2006/relationships/notesSlide" Target="../notesSlides/notesSlide1.xml"/><Relationship Id="rId16" Type="http://schemas.openxmlformats.org/officeDocument/2006/relationships/slide" Target="slide97.xml"/><Relationship Id="rId1" Type="http://schemas.openxmlformats.org/officeDocument/2006/relationships/slideLayout" Target="../slideLayouts/slideLayout1.xml"/><Relationship Id="rId6" Type="http://schemas.openxmlformats.org/officeDocument/2006/relationships/slide" Target="slide67.xml"/><Relationship Id="rId11" Type="http://schemas.openxmlformats.org/officeDocument/2006/relationships/slide" Target="slide14.xml"/><Relationship Id="rId5" Type="http://schemas.openxmlformats.org/officeDocument/2006/relationships/slide" Target="slide75.xml"/><Relationship Id="rId15" Type="http://schemas.openxmlformats.org/officeDocument/2006/relationships/slide" Target="slide93.xml"/><Relationship Id="rId10" Type="http://schemas.openxmlformats.org/officeDocument/2006/relationships/slide" Target="slide21.xml"/><Relationship Id="rId4" Type="http://schemas.openxmlformats.org/officeDocument/2006/relationships/slide" Target="slide82.xml"/><Relationship Id="rId9" Type="http://schemas.openxmlformats.org/officeDocument/2006/relationships/slide" Target="slide27.xml"/><Relationship Id="rId1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104.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101.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104.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102.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104.xml"/><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103.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104.xml"/><Relationship Id="rId1" Type="http://schemas.openxmlformats.org/officeDocument/2006/relationships/slideLayout" Target="../slideLayouts/slideLayout7.xml"/><Relationship Id="rId4" Type="http://schemas.openxmlformats.org/officeDocument/2006/relationships/image" Target="../media/image198.png"/></Relationships>
</file>

<file path=ppt/slides/_rels/slide104.xml.rels><?xml version="1.0" encoding="UTF-8" standalone="yes"?>
<Relationships xmlns="http://schemas.openxmlformats.org/package/2006/relationships"><Relationship Id="rId8" Type="http://schemas.openxmlformats.org/officeDocument/2006/relationships/slide" Target="slide107.xml"/><Relationship Id="rId13" Type="http://schemas.openxmlformats.org/officeDocument/2006/relationships/image" Target="../media/image201.jpeg"/><Relationship Id="rId18" Type="http://schemas.openxmlformats.org/officeDocument/2006/relationships/slide" Target="slide109.xml"/><Relationship Id="rId3" Type="http://schemas.openxmlformats.org/officeDocument/2006/relationships/slide" Target="slide105.xml"/><Relationship Id="rId21" Type="http://schemas.openxmlformats.org/officeDocument/2006/relationships/image" Target="../media/image205.png"/><Relationship Id="rId7" Type="http://schemas.openxmlformats.org/officeDocument/2006/relationships/image" Target="../media/image26.png"/><Relationship Id="rId12" Type="http://schemas.openxmlformats.org/officeDocument/2006/relationships/slide" Target="slide112.xml"/><Relationship Id="rId17" Type="http://schemas.openxmlformats.org/officeDocument/2006/relationships/image" Target="../media/image203.png"/><Relationship Id="rId2" Type="http://schemas.openxmlformats.org/officeDocument/2006/relationships/notesSlide" Target="../notesSlides/notesSlide25.xml"/><Relationship Id="rId16" Type="http://schemas.openxmlformats.org/officeDocument/2006/relationships/slide" Target="slide110.xml"/><Relationship Id="rId20" Type="http://schemas.openxmlformats.org/officeDocument/2006/relationships/slide" Target="slide108.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00.png"/><Relationship Id="rId5" Type="http://schemas.openxmlformats.org/officeDocument/2006/relationships/slide" Target="slide1.xml"/><Relationship Id="rId15" Type="http://schemas.openxmlformats.org/officeDocument/2006/relationships/image" Target="../media/image202.jpeg"/><Relationship Id="rId10" Type="http://schemas.openxmlformats.org/officeDocument/2006/relationships/slide" Target="slide111.xml"/><Relationship Id="rId19" Type="http://schemas.openxmlformats.org/officeDocument/2006/relationships/image" Target="../media/image204.jpeg"/><Relationship Id="rId4" Type="http://schemas.openxmlformats.org/officeDocument/2006/relationships/slide" Target="slide106.xml"/><Relationship Id="rId9" Type="http://schemas.openxmlformats.org/officeDocument/2006/relationships/image" Target="../media/image199.png"/><Relationship Id="rId14" Type="http://schemas.openxmlformats.org/officeDocument/2006/relationships/slide" Target="slide113.xml"/></Relationships>
</file>

<file path=ppt/slides/_rels/slide10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slide" Target="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 Target="slide10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 Target="slide104.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09.png"/></Relationships>
</file>

<file path=ppt/slides/_rels/slide10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 Target="slide10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 Target="slide104.xml"/><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1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2.xml"/></Relationships>
</file>

<file path=ppt/slides/_rels/slide11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 Target="slide10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 Target="slide104.xml"/><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image" Target="../media/image215.png"/></Relationships>
</file>

<file path=ppt/slides/_rels/slide11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 Target="slide10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 Target="slide10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5.png"/><Relationship Id="rId3" Type="http://schemas.openxmlformats.org/officeDocument/2006/relationships/slide" Target="slide15.xml"/><Relationship Id="rId7" Type="http://schemas.openxmlformats.org/officeDocument/2006/relationships/image" Target="../media/image22.png"/><Relationship Id="rId12" Type="http://schemas.openxmlformats.org/officeDocument/2006/relationships/slide" Target="slide20.xml"/><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4.png"/><Relationship Id="rId5" Type="http://schemas.openxmlformats.org/officeDocument/2006/relationships/image" Target="../media/image21.jpeg"/><Relationship Id="rId15" Type="http://schemas.openxmlformats.org/officeDocument/2006/relationships/slide" Target="slide1.xml"/><Relationship Id="rId10" Type="http://schemas.openxmlformats.org/officeDocument/2006/relationships/slide" Target="slide19.xml"/><Relationship Id="rId4" Type="http://schemas.openxmlformats.org/officeDocument/2006/relationships/slide" Target="slide16.xml"/><Relationship Id="rId9" Type="http://schemas.openxmlformats.org/officeDocument/2006/relationships/image" Target="../media/image23.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11.xml"/><Relationship Id="rId1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slide" Target="slide5.xml"/><Relationship Id="rId12" Type="http://schemas.openxmlformats.org/officeDocument/2006/relationships/image" Target="../media/image6.jpeg"/><Relationship Id="rId17" Type="http://schemas.openxmlformats.org/officeDocument/2006/relationships/slide" Target="slide1.xml"/><Relationship Id="rId2" Type="http://schemas.openxmlformats.org/officeDocument/2006/relationships/slide" Target="slide3.xml"/><Relationship Id="rId16"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slide" Target="slide10.xml"/><Relationship Id="rId5" Type="http://schemas.openxmlformats.org/officeDocument/2006/relationships/image" Target="../media/image3.png"/><Relationship Id="rId15" Type="http://schemas.openxmlformats.org/officeDocument/2006/relationships/slide" Target="slide13.xml"/><Relationship Id="rId10" Type="http://schemas.openxmlformats.org/officeDocument/2006/relationships/image" Target="../media/image5.png"/><Relationship Id="rId4" Type="http://schemas.openxmlformats.org/officeDocument/2006/relationships/slide" Target="slide4.xml"/><Relationship Id="rId9" Type="http://schemas.openxmlformats.org/officeDocument/2006/relationships/slide" Target="slide8.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35.png"/><Relationship Id="rId3" Type="http://schemas.openxmlformats.org/officeDocument/2006/relationships/slide" Target="slide22.xml"/><Relationship Id="rId7" Type="http://schemas.openxmlformats.org/officeDocument/2006/relationships/image" Target="../media/image32.png"/><Relationship Id="rId12" Type="http://schemas.openxmlformats.org/officeDocument/2006/relationships/slide" Target="slide26.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23.xml"/><Relationship Id="rId11" Type="http://schemas.openxmlformats.org/officeDocument/2006/relationships/image" Target="../media/image34.png"/><Relationship Id="rId5" Type="http://schemas.openxmlformats.org/officeDocument/2006/relationships/image" Target="../media/image9.png"/><Relationship Id="rId10" Type="http://schemas.openxmlformats.org/officeDocument/2006/relationships/slide" Target="slide25.xml"/><Relationship Id="rId4" Type="http://schemas.openxmlformats.org/officeDocument/2006/relationships/slide" Target="slide1.xml"/><Relationship Id="rId9" Type="http://schemas.openxmlformats.org/officeDocument/2006/relationships/image" Target="../media/image33.png"/><Relationship Id="rId1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31.xml"/><Relationship Id="rId18" Type="http://schemas.openxmlformats.org/officeDocument/2006/relationships/image" Target="../media/image46.png"/><Relationship Id="rId3" Type="http://schemas.openxmlformats.org/officeDocument/2006/relationships/slide" Target="slide28.xml"/><Relationship Id="rId7" Type="http://schemas.openxmlformats.org/officeDocument/2006/relationships/slide" Target="slide29.xml"/><Relationship Id="rId12" Type="http://schemas.openxmlformats.org/officeDocument/2006/relationships/image" Target="../media/image43.png"/><Relationship Id="rId17" Type="http://schemas.openxmlformats.org/officeDocument/2006/relationships/slide" Target="slide34.xml"/><Relationship Id="rId2" Type="http://schemas.openxmlformats.org/officeDocument/2006/relationships/notesSlide" Target="../notesSlides/notesSlide11.xml"/><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slide" Target="slide32.xml"/><Relationship Id="rId5" Type="http://schemas.openxmlformats.org/officeDocument/2006/relationships/image" Target="../media/image9.png"/><Relationship Id="rId15" Type="http://schemas.openxmlformats.org/officeDocument/2006/relationships/slide" Target="slide33.xml"/><Relationship Id="rId10" Type="http://schemas.openxmlformats.org/officeDocument/2006/relationships/image" Target="../media/image42.png"/><Relationship Id="rId19" Type="http://schemas.openxmlformats.org/officeDocument/2006/relationships/slide" Target="slide35.xml"/><Relationship Id="rId4" Type="http://schemas.openxmlformats.org/officeDocument/2006/relationships/slide" Target="slide1.xml"/><Relationship Id="rId9" Type="http://schemas.openxmlformats.org/officeDocument/2006/relationships/slide" Target="slide30.xml"/><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27.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58.png"/><Relationship Id="rId3" Type="http://schemas.openxmlformats.org/officeDocument/2006/relationships/slide" Target="slide1.xml"/><Relationship Id="rId7" Type="http://schemas.openxmlformats.org/officeDocument/2006/relationships/image" Target="../media/image55.png"/><Relationship Id="rId12" Type="http://schemas.openxmlformats.org/officeDocument/2006/relationships/slide" Target="slide4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37.xml"/><Relationship Id="rId11" Type="http://schemas.openxmlformats.org/officeDocument/2006/relationships/image" Target="../media/image57.png"/><Relationship Id="rId5" Type="http://schemas.openxmlformats.org/officeDocument/2006/relationships/image" Target="../media/image26.png"/><Relationship Id="rId10" Type="http://schemas.openxmlformats.org/officeDocument/2006/relationships/slide" Target="slide39.xml"/><Relationship Id="rId4" Type="http://schemas.openxmlformats.org/officeDocument/2006/relationships/image" Target="../media/image9.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 Target="slide36.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image" Target="../media/image67.png"/><Relationship Id="rId18" Type="http://schemas.openxmlformats.org/officeDocument/2006/relationships/slide" Target="slide54.xml"/><Relationship Id="rId26" Type="http://schemas.openxmlformats.org/officeDocument/2006/relationships/slide" Target="slide49.xml"/><Relationship Id="rId3" Type="http://schemas.openxmlformats.org/officeDocument/2006/relationships/slide" Target="slide1.xml"/><Relationship Id="rId21" Type="http://schemas.openxmlformats.org/officeDocument/2006/relationships/image" Target="../media/image71.png"/><Relationship Id="rId7" Type="http://schemas.openxmlformats.org/officeDocument/2006/relationships/image" Target="../media/image64.png"/><Relationship Id="rId12" Type="http://schemas.openxmlformats.org/officeDocument/2006/relationships/slide" Target="slide44.xml"/><Relationship Id="rId17" Type="http://schemas.openxmlformats.org/officeDocument/2006/relationships/image" Target="../media/image69.png"/><Relationship Id="rId25" Type="http://schemas.openxmlformats.org/officeDocument/2006/relationships/image" Target="../media/image73.png"/><Relationship Id="rId2" Type="http://schemas.openxmlformats.org/officeDocument/2006/relationships/notesSlide" Target="../notesSlides/notesSlide17.xml"/><Relationship Id="rId16" Type="http://schemas.openxmlformats.org/officeDocument/2006/relationships/slide" Target="slide42.xml"/><Relationship Id="rId20" Type="http://schemas.openxmlformats.org/officeDocument/2006/relationships/slide" Target="slide53.xml"/><Relationship Id="rId29"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slide" Target="slide48.xml"/><Relationship Id="rId11" Type="http://schemas.openxmlformats.org/officeDocument/2006/relationships/image" Target="../media/image66.png"/><Relationship Id="rId24" Type="http://schemas.openxmlformats.org/officeDocument/2006/relationships/slide" Target="slide51.xml"/><Relationship Id="rId5" Type="http://schemas.openxmlformats.org/officeDocument/2006/relationships/image" Target="../media/image26.png"/><Relationship Id="rId15" Type="http://schemas.openxmlformats.org/officeDocument/2006/relationships/image" Target="../media/image68.png"/><Relationship Id="rId23" Type="http://schemas.openxmlformats.org/officeDocument/2006/relationships/image" Target="../media/image72.png"/><Relationship Id="rId28" Type="http://schemas.openxmlformats.org/officeDocument/2006/relationships/slide" Target="slide50.xml"/><Relationship Id="rId10" Type="http://schemas.openxmlformats.org/officeDocument/2006/relationships/slide" Target="slide45.xml"/><Relationship Id="rId19" Type="http://schemas.openxmlformats.org/officeDocument/2006/relationships/image" Target="../media/image70.png"/><Relationship Id="rId31" Type="http://schemas.openxmlformats.org/officeDocument/2006/relationships/image" Target="../media/image76.png"/><Relationship Id="rId4" Type="http://schemas.openxmlformats.org/officeDocument/2006/relationships/image" Target="../media/image9.png"/><Relationship Id="rId9" Type="http://schemas.openxmlformats.org/officeDocument/2006/relationships/image" Target="../media/image65.png"/><Relationship Id="rId14" Type="http://schemas.openxmlformats.org/officeDocument/2006/relationships/slide" Target="slide43.xml"/><Relationship Id="rId22" Type="http://schemas.openxmlformats.org/officeDocument/2006/relationships/slide" Target="slide52.xml"/><Relationship Id="rId27" Type="http://schemas.openxmlformats.org/officeDocument/2006/relationships/image" Target="../media/image74.png"/><Relationship Id="rId30" Type="http://schemas.openxmlformats.org/officeDocument/2006/relationships/slide" Target="slide46.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slide" Target="slide59.xml"/><Relationship Id="rId3" Type="http://schemas.openxmlformats.org/officeDocument/2006/relationships/hyperlink" Target="https://www.youtube.com/watch?v=ADPPCBGjKAA" TargetMode="External"/><Relationship Id="rId7" Type="http://schemas.openxmlformats.org/officeDocument/2006/relationships/slide" Target="slide56.xml"/><Relationship Id="rId12" Type="http://schemas.openxmlformats.org/officeDocument/2006/relationships/image" Target="../media/image92.png"/><Relationship Id="rId2" Type="http://schemas.openxmlformats.org/officeDocument/2006/relationships/notesSlide" Target="../notesSlides/notesSlide18.xml"/><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slide" Target="slide58.xml"/><Relationship Id="rId5" Type="http://schemas.openxmlformats.org/officeDocument/2006/relationships/image" Target="../media/image9.png"/><Relationship Id="rId15" Type="http://schemas.openxmlformats.org/officeDocument/2006/relationships/slide" Target="slide60.xml"/><Relationship Id="rId10" Type="http://schemas.openxmlformats.org/officeDocument/2006/relationships/image" Target="../media/image91.png"/><Relationship Id="rId4" Type="http://schemas.openxmlformats.org/officeDocument/2006/relationships/slide" Target="slide1.xml"/><Relationship Id="rId9" Type="http://schemas.openxmlformats.org/officeDocument/2006/relationships/slide" Target="slide57.xml"/><Relationship Id="rId1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 Target="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 Target="slide55.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 Target="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image" Target="../media/image9.png"/><Relationship Id="rId3" Type="http://schemas.openxmlformats.org/officeDocument/2006/relationships/slide" Target="slide66.xml"/><Relationship Id="rId7" Type="http://schemas.openxmlformats.org/officeDocument/2006/relationships/image" Target="../media/image103.png"/><Relationship Id="rId12" Type="http://schemas.openxmlformats.org/officeDocument/2006/relationships/slide" Target="slide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63.xml"/><Relationship Id="rId11" Type="http://schemas.openxmlformats.org/officeDocument/2006/relationships/image" Target="../media/image105.png"/><Relationship Id="rId5" Type="http://schemas.openxmlformats.org/officeDocument/2006/relationships/image" Target="../media/image102.png"/><Relationship Id="rId10" Type="http://schemas.openxmlformats.org/officeDocument/2006/relationships/slide" Target="slide65.xml"/><Relationship Id="rId4" Type="http://schemas.openxmlformats.org/officeDocument/2006/relationships/slide" Target="slide62.xml"/><Relationship Id="rId9" Type="http://schemas.openxmlformats.org/officeDocument/2006/relationships/image" Target="../media/image104.png"/><Relationship Id="rId1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 Target="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 Target="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 Target="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 Target="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 Target="slide61.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image" Target="../media/image116.png"/><Relationship Id="rId18" Type="http://schemas.openxmlformats.org/officeDocument/2006/relationships/slide" Target="slide74.xml"/><Relationship Id="rId3" Type="http://schemas.openxmlformats.org/officeDocument/2006/relationships/slide" Target="slide1.xml"/><Relationship Id="rId7" Type="http://schemas.openxmlformats.org/officeDocument/2006/relationships/image" Target="../media/image113.png"/><Relationship Id="rId12" Type="http://schemas.openxmlformats.org/officeDocument/2006/relationships/slide" Target="slide72.xml"/><Relationship Id="rId17" Type="http://schemas.openxmlformats.org/officeDocument/2006/relationships/image" Target="../media/image118.png"/><Relationship Id="rId2" Type="http://schemas.openxmlformats.org/officeDocument/2006/relationships/notesSlide" Target="../notesSlides/notesSlide20.xml"/><Relationship Id="rId16"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slide" Target="slide68.xml"/><Relationship Id="rId11" Type="http://schemas.openxmlformats.org/officeDocument/2006/relationships/image" Target="../media/image115.png"/><Relationship Id="rId5" Type="http://schemas.openxmlformats.org/officeDocument/2006/relationships/image" Target="../media/image26.png"/><Relationship Id="rId15" Type="http://schemas.openxmlformats.org/officeDocument/2006/relationships/image" Target="../media/image117.png"/><Relationship Id="rId10" Type="http://schemas.openxmlformats.org/officeDocument/2006/relationships/slide" Target="slide71.xml"/><Relationship Id="rId19" Type="http://schemas.openxmlformats.org/officeDocument/2006/relationships/image" Target="../media/image119.png"/><Relationship Id="rId4" Type="http://schemas.openxmlformats.org/officeDocument/2006/relationships/image" Target="../media/image9.png"/><Relationship Id="rId9" Type="http://schemas.openxmlformats.org/officeDocument/2006/relationships/image" Target="../media/image114.png"/><Relationship Id="rId14" Type="http://schemas.openxmlformats.org/officeDocument/2006/relationships/slide" Target="slide73.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slide" Target="slide6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8.png"/><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image" Target="../media/image133.jpeg"/><Relationship Id="rId3" Type="http://schemas.openxmlformats.org/officeDocument/2006/relationships/slide" Target="slide1.xml"/><Relationship Id="rId7" Type="http://schemas.openxmlformats.org/officeDocument/2006/relationships/image" Target="../media/image130.jpeg"/><Relationship Id="rId12" Type="http://schemas.openxmlformats.org/officeDocument/2006/relationships/slide" Target="slide79.xml"/><Relationship Id="rId17" Type="http://schemas.openxmlformats.org/officeDocument/2006/relationships/image" Target="../media/image135.jpeg"/><Relationship Id="rId2" Type="http://schemas.openxmlformats.org/officeDocument/2006/relationships/notesSlide" Target="../notesSlides/notesSlide21.xml"/><Relationship Id="rId16" Type="http://schemas.openxmlformats.org/officeDocument/2006/relationships/slide" Target="slide81.xml"/><Relationship Id="rId1" Type="http://schemas.openxmlformats.org/officeDocument/2006/relationships/slideLayout" Target="../slideLayouts/slideLayout7.xml"/><Relationship Id="rId6" Type="http://schemas.openxmlformats.org/officeDocument/2006/relationships/slide" Target="slide76.xml"/><Relationship Id="rId11" Type="http://schemas.openxmlformats.org/officeDocument/2006/relationships/image" Target="../media/image132.jpeg"/><Relationship Id="rId5" Type="http://schemas.openxmlformats.org/officeDocument/2006/relationships/image" Target="../media/image26.png"/><Relationship Id="rId15" Type="http://schemas.openxmlformats.org/officeDocument/2006/relationships/image" Target="../media/image134.jpeg"/><Relationship Id="rId10" Type="http://schemas.openxmlformats.org/officeDocument/2006/relationships/slide" Target="slide78.xml"/><Relationship Id="rId4" Type="http://schemas.openxmlformats.org/officeDocument/2006/relationships/image" Target="../media/image9.png"/><Relationship Id="rId9" Type="http://schemas.openxmlformats.org/officeDocument/2006/relationships/image" Target="../media/image131.jpeg"/><Relationship Id="rId14" Type="http://schemas.openxmlformats.org/officeDocument/2006/relationships/slide" Target="slide80.xml"/></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 Target="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 Target="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 Target="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 Target="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 Target="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 Target="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slide" Target="slide84.xml"/><Relationship Id="rId13" Type="http://schemas.openxmlformats.org/officeDocument/2006/relationships/image" Target="../media/image145.png"/><Relationship Id="rId18" Type="http://schemas.openxmlformats.org/officeDocument/2006/relationships/slide" Target="slide87.xml"/><Relationship Id="rId26" Type="http://schemas.openxmlformats.org/officeDocument/2006/relationships/hyperlink" Target="https://www.youtube.com/watch?v=KAi0L2dBbZM" TargetMode="External"/><Relationship Id="rId3" Type="http://schemas.openxmlformats.org/officeDocument/2006/relationships/slide" Target="slide1.xml"/><Relationship Id="rId21" Type="http://schemas.openxmlformats.org/officeDocument/2006/relationships/image" Target="../media/image149.png"/><Relationship Id="rId7" Type="http://schemas.openxmlformats.org/officeDocument/2006/relationships/image" Target="../media/image142.png"/><Relationship Id="rId12" Type="http://schemas.openxmlformats.org/officeDocument/2006/relationships/slide" Target="slide91.xml"/><Relationship Id="rId17" Type="http://schemas.openxmlformats.org/officeDocument/2006/relationships/image" Target="../media/image147.png"/><Relationship Id="rId25" Type="http://schemas.openxmlformats.org/officeDocument/2006/relationships/image" Target="../media/image151.png"/><Relationship Id="rId2" Type="http://schemas.openxmlformats.org/officeDocument/2006/relationships/notesSlide" Target="../notesSlides/notesSlide22.xml"/><Relationship Id="rId16" Type="http://schemas.openxmlformats.org/officeDocument/2006/relationships/slide" Target="slide85.xml"/><Relationship Id="rId20" Type="http://schemas.openxmlformats.org/officeDocument/2006/relationships/slide" Target="slide86.xml"/><Relationship Id="rId1" Type="http://schemas.openxmlformats.org/officeDocument/2006/relationships/slideLayout" Target="../slideLayouts/slideLayout7.xml"/><Relationship Id="rId6" Type="http://schemas.openxmlformats.org/officeDocument/2006/relationships/slide" Target="slide83.xml"/><Relationship Id="rId11" Type="http://schemas.openxmlformats.org/officeDocument/2006/relationships/image" Target="../media/image144.png"/><Relationship Id="rId24" Type="http://schemas.openxmlformats.org/officeDocument/2006/relationships/slide" Target="slide89.xml"/><Relationship Id="rId5" Type="http://schemas.openxmlformats.org/officeDocument/2006/relationships/image" Target="../media/image26.png"/><Relationship Id="rId15" Type="http://schemas.openxmlformats.org/officeDocument/2006/relationships/image" Target="../media/image146.png"/><Relationship Id="rId23" Type="http://schemas.openxmlformats.org/officeDocument/2006/relationships/image" Target="../media/image150.png"/><Relationship Id="rId10" Type="http://schemas.openxmlformats.org/officeDocument/2006/relationships/slide" Target="slide90.xml"/><Relationship Id="rId19" Type="http://schemas.openxmlformats.org/officeDocument/2006/relationships/image" Target="../media/image148.png"/><Relationship Id="rId4" Type="http://schemas.openxmlformats.org/officeDocument/2006/relationships/image" Target="../media/image9.png"/><Relationship Id="rId9" Type="http://schemas.openxmlformats.org/officeDocument/2006/relationships/image" Target="../media/image143.png"/><Relationship Id="rId14" Type="http://schemas.openxmlformats.org/officeDocument/2006/relationships/slide" Target="slide92.xml"/><Relationship Id="rId22" Type="http://schemas.openxmlformats.org/officeDocument/2006/relationships/slide" Target="slide88.xml"/></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 Target="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slide" Target="slide82.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60.jpeg"/><Relationship Id="rId4" Type="http://schemas.openxmlformats.org/officeDocument/2006/relationships/image" Target="../media/image154.png"/><Relationship Id="rId9" Type="http://schemas.openxmlformats.org/officeDocument/2006/relationships/image" Target="../media/image159.jpeg"/></Relationships>
</file>

<file path=ppt/slides/_rels/slide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 Target="slide8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 Target="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 Target="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 Target="slide8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 Target="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 Target="slide82.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image" Target="../media/image167.jpeg"/></Relationships>
</file>

<file path=ppt/slides/_rels/slide9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slide" Target="slide8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slide" Target="slide8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slide" Target="slide1.xml"/><Relationship Id="rId7" Type="http://schemas.openxmlformats.org/officeDocument/2006/relationships/image" Target="../media/image17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image" Target="../media/image174.png"/><Relationship Id="rId5" Type="http://schemas.openxmlformats.org/officeDocument/2006/relationships/image" Target="../media/image26.png"/><Relationship Id="rId10" Type="http://schemas.openxmlformats.org/officeDocument/2006/relationships/slide" Target="slide95.xml"/><Relationship Id="rId4" Type="http://schemas.openxmlformats.org/officeDocument/2006/relationships/image" Target="../media/image9.png"/><Relationship Id="rId9" Type="http://schemas.openxmlformats.org/officeDocument/2006/relationships/image" Target="../media/image173.png"/></Relationships>
</file>

<file path=ppt/slides/_rels/slide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 Target="slide93.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9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slide" Target="slide93.xml"/><Relationship Id="rId1" Type="http://schemas.openxmlformats.org/officeDocument/2006/relationships/slideLayout" Target="../slideLayouts/slideLayout7.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9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 Target="slide9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slide" Target="slide99.xml"/><Relationship Id="rId13" Type="http://schemas.openxmlformats.org/officeDocument/2006/relationships/image" Target="../media/image190.png"/><Relationship Id="rId3" Type="http://schemas.openxmlformats.org/officeDocument/2006/relationships/slide" Target="slide1.xml"/><Relationship Id="rId7" Type="http://schemas.openxmlformats.org/officeDocument/2006/relationships/image" Target="../media/image187.png"/><Relationship Id="rId12" Type="http://schemas.openxmlformats.org/officeDocument/2006/relationships/slide" Target="slide101.xml"/><Relationship Id="rId17" Type="http://schemas.openxmlformats.org/officeDocument/2006/relationships/image" Target="../media/image192.png"/><Relationship Id="rId2" Type="http://schemas.openxmlformats.org/officeDocument/2006/relationships/notesSlide" Target="../notesSlides/notesSlide24.xml"/><Relationship Id="rId16" Type="http://schemas.openxmlformats.org/officeDocument/2006/relationships/slide" Target="slide103.xml"/><Relationship Id="rId1" Type="http://schemas.openxmlformats.org/officeDocument/2006/relationships/slideLayout" Target="../slideLayouts/slideLayout7.xml"/><Relationship Id="rId6" Type="http://schemas.openxmlformats.org/officeDocument/2006/relationships/slide" Target="slide98.xml"/><Relationship Id="rId11" Type="http://schemas.openxmlformats.org/officeDocument/2006/relationships/image" Target="../media/image189.png"/><Relationship Id="rId5" Type="http://schemas.openxmlformats.org/officeDocument/2006/relationships/image" Target="../media/image26.png"/><Relationship Id="rId15" Type="http://schemas.openxmlformats.org/officeDocument/2006/relationships/image" Target="../media/image191.png"/><Relationship Id="rId10" Type="http://schemas.openxmlformats.org/officeDocument/2006/relationships/slide" Target="slide100.xml"/><Relationship Id="rId4" Type="http://schemas.openxmlformats.org/officeDocument/2006/relationships/image" Target="../media/image9.png"/><Relationship Id="rId9" Type="http://schemas.openxmlformats.org/officeDocument/2006/relationships/image" Target="../media/image188.png"/><Relationship Id="rId14" Type="http://schemas.openxmlformats.org/officeDocument/2006/relationships/slide" Target="slide102.xml"/></Relationships>
</file>

<file path=ppt/slides/_rels/slide9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slide" Target="slide97.xml"/><Relationship Id="rId1" Type="http://schemas.openxmlformats.org/officeDocument/2006/relationships/slideLayout" Target="../slideLayouts/slideLayout7.xml"/><Relationship Id="rId4" Type="http://schemas.openxmlformats.org/officeDocument/2006/relationships/slide" Target="slide104.xml"/></Relationships>
</file>

<file path=ppt/slides/_rels/slide9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slide" Target="slide97.xml"/><Relationship Id="rId1" Type="http://schemas.openxmlformats.org/officeDocument/2006/relationships/slideLayout" Target="../slideLayouts/slideLayout7.xml"/><Relationship Id="rId4" Type="http://schemas.openxmlformats.org/officeDocument/2006/relationships/slide" Target="slide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a:solidFill>
                  <a:schemeClr val="bg1"/>
                </a:solidFill>
              </a:rPr>
              <a:t>OCCE Calendrier 2025</a:t>
            </a:r>
          </a:p>
        </p:txBody>
      </p:sp>
      <p:sp>
        <p:nvSpPr>
          <p:cNvPr id="5" name="ZoneTexte 4"/>
          <p:cNvSpPr txBox="1"/>
          <p:nvPr/>
        </p:nvSpPr>
        <p:spPr>
          <a:xfrm>
            <a:off x="2904011" y="945015"/>
            <a:ext cx="3335978" cy="523220"/>
          </a:xfrm>
          <a:prstGeom prst="rect">
            <a:avLst/>
          </a:prstGeom>
          <a:noFill/>
        </p:spPr>
        <p:txBody>
          <a:bodyPr wrap="none" rtlCol="0">
            <a:spAutoFit/>
          </a:bodyPr>
          <a:lstStyle/>
          <a:p>
            <a:pPr algn="ctr"/>
            <a:r>
              <a:rPr lang="fr-FR" sz="2800" b="1" dirty="0">
                <a:solidFill>
                  <a:srgbClr val="2B674A"/>
                </a:solidFill>
              </a:rPr>
              <a:t>Notre poème préféré</a:t>
            </a:r>
          </a:p>
        </p:txBody>
      </p:sp>
      <p:sp>
        <p:nvSpPr>
          <p:cNvPr id="11" name="ZoneTexte 10">
            <a:hlinkClick r:id="rId3" action="ppaction://hlinksldjump"/>
          </p:cNvPr>
          <p:cNvSpPr txBox="1"/>
          <p:nvPr/>
        </p:nvSpPr>
        <p:spPr>
          <a:xfrm>
            <a:off x="336303" y="5953343"/>
            <a:ext cx="2861553"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Notre poème dans la nature</a:t>
            </a:r>
          </a:p>
        </p:txBody>
      </p:sp>
      <p:sp>
        <p:nvSpPr>
          <p:cNvPr id="12" name="ZoneTexte 11">
            <a:hlinkClick r:id="rId4" action="ppaction://hlinksldjump"/>
          </p:cNvPr>
          <p:cNvSpPr txBox="1"/>
          <p:nvPr/>
        </p:nvSpPr>
        <p:spPr>
          <a:xfrm>
            <a:off x="5244165" y="4717515"/>
            <a:ext cx="2367636"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Des mots qui claquent</a:t>
            </a:r>
          </a:p>
        </p:txBody>
      </p:sp>
      <p:sp>
        <p:nvSpPr>
          <p:cNvPr id="13" name="ZoneTexte 12">
            <a:hlinkClick r:id="rId5" action="ppaction://hlinksldjump"/>
          </p:cNvPr>
          <p:cNvSpPr txBox="1"/>
          <p:nvPr/>
        </p:nvSpPr>
        <p:spPr>
          <a:xfrm>
            <a:off x="5244165" y="4344092"/>
            <a:ext cx="3032497"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Un poème comme un archipel</a:t>
            </a:r>
          </a:p>
        </p:txBody>
      </p:sp>
      <p:sp>
        <p:nvSpPr>
          <p:cNvPr id="15" name="ZoneTexte 14">
            <a:hlinkClick r:id="rId6" action="ppaction://hlinksldjump"/>
          </p:cNvPr>
          <p:cNvSpPr txBox="1"/>
          <p:nvPr/>
        </p:nvSpPr>
        <p:spPr>
          <a:xfrm>
            <a:off x="5244165" y="3970669"/>
            <a:ext cx="2577372"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Un poème qui a du relief</a:t>
            </a:r>
          </a:p>
        </p:txBody>
      </p:sp>
      <p:sp>
        <p:nvSpPr>
          <p:cNvPr id="17" name="ZoneTexte 16">
            <a:hlinkClick r:id="rId7" action="ppaction://hlinksldjump"/>
          </p:cNvPr>
          <p:cNvSpPr txBox="1"/>
          <p:nvPr/>
        </p:nvSpPr>
        <p:spPr>
          <a:xfrm>
            <a:off x="355547" y="5198421"/>
            <a:ext cx="2511393"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Un poème à faire fleurir</a:t>
            </a:r>
          </a:p>
        </p:txBody>
      </p:sp>
      <p:sp>
        <p:nvSpPr>
          <p:cNvPr id="21" name="ZoneTexte 20">
            <a:hlinkClick r:id="rId8" action="ppaction://hlinksldjump"/>
          </p:cNvPr>
          <p:cNvSpPr txBox="1"/>
          <p:nvPr/>
        </p:nvSpPr>
        <p:spPr>
          <a:xfrm>
            <a:off x="345416" y="5575882"/>
            <a:ext cx="2652265"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Entre les lignes du poème</a:t>
            </a:r>
          </a:p>
        </p:txBody>
      </p:sp>
      <p:sp>
        <p:nvSpPr>
          <p:cNvPr id="22" name="ZoneTexte 21">
            <a:hlinkClick r:id="rId9" action="ppaction://hlinksldjump"/>
          </p:cNvPr>
          <p:cNvSpPr txBox="1"/>
          <p:nvPr/>
        </p:nvSpPr>
        <p:spPr>
          <a:xfrm>
            <a:off x="336303" y="4820960"/>
            <a:ext cx="2412135"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Un poème qui résonne</a:t>
            </a:r>
          </a:p>
        </p:txBody>
      </p:sp>
      <p:sp>
        <p:nvSpPr>
          <p:cNvPr id="23" name="ZoneTexte 22">
            <a:hlinkClick r:id="rId10" action="ppaction://hlinksldjump"/>
          </p:cNvPr>
          <p:cNvSpPr txBox="1"/>
          <p:nvPr/>
        </p:nvSpPr>
        <p:spPr>
          <a:xfrm>
            <a:off x="336303" y="4443499"/>
            <a:ext cx="2405467"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Notre poème naufragé</a:t>
            </a:r>
          </a:p>
        </p:txBody>
      </p:sp>
      <p:sp>
        <p:nvSpPr>
          <p:cNvPr id="24" name="ZoneTexte 23">
            <a:hlinkClick r:id="rId11" action="ppaction://hlinksldjump"/>
          </p:cNvPr>
          <p:cNvSpPr txBox="1"/>
          <p:nvPr/>
        </p:nvSpPr>
        <p:spPr>
          <a:xfrm>
            <a:off x="336303" y="4066038"/>
            <a:ext cx="2476832"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Le coin de notre poème</a:t>
            </a:r>
          </a:p>
        </p:txBody>
      </p:sp>
      <p:sp>
        <p:nvSpPr>
          <p:cNvPr id="27" name="ZoneTexte 26"/>
          <p:cNvSpPr txBox="1"/>
          <p:nvPr/>
        </p:nvSpPr>
        <p:spPr>
          <a:xfrm>
            <a:off x="372774" y="1340768"/>
            <a:ext cx="8548366" cy="307777"/>
          </a:xfrm>
          <a:prstGeom prst="rect">
            <a:avLst/>
          </a:prstGeom>
          <a:noFill/>
        </p:spPr>
        <p:txBody>
          <a:bodyPr wrap="none" rtlCol="0">
            <a:spAutoFit/>
          </a:bodyPr>
          <a:lstStyle/>
          <a:p>
            <a:r>
              <a:rPr lang="fr-FR" sz="1400" b="1" dirty="0">
                <a:solidFill>
                  <a:srgbClr val="D70C53"/>
                </a:solidFill>
              </a:rPr>
              <a:t>(Passez en mode diaporama, puis  cliquez sur les  titres  et sur les images pour naviguer dans cette présentation.)</a:t>
            </a:r>
          </a:p>
        </p:txBody>
      </p:sp>
      <p:pic>
        <p:nvPicPr>
          <p:cNvPr id="1026"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252430" y="5720589"/>
            <a:ext cx="1712058" cy="107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ZoneTexte 24">
            <a:hlinkClick r:id="rId13" action="ppaction://hlinksldjump"/>
          </p:cNvPr>
          <p:cNvSpPr txBox="1"/>
          <p:nvPr/>
        </p:nvSpPr>
        <p:spPr>
          <a:xfrm>
            <a:off x="336303" y="6330806"/>
            <a:ext cx="2741648"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Il y a de la poésie dans l’air</a:t>
            </a:r>
          </a:p>
        </p:txBody>
      </p:sp>
      <p:sp>
        <p:nvSpPr>
          <p:cNvPr id="2" name="ZoneTexte 1"/>
          <p:cNvSpPr txBox="1"/>
          <p:nvPr/>
        </p:nvSpPr>
        <p:spPr>
          <a:xfrm>
            <a:off x="251520" y="1624732"/>
            <a:ext cx="8568952" cy="2400657"/>
          </a:xfrm>
          <a:prstGeom prst="rect">
            <a:avLst/>
          </a:prstGeom>
          <a:noFill/>
        </p:spPr>
        <p:txBody>
          <a:bodyPr wrap="square" rtlCol="0">
            <a:spAutoFit/>
          </a:bodyPr>
          <a:lstStyle/>
          <a:p>
            <a:pPr algn="just"/>
            <a:r>
              <a:rPr lang="fr-FR" sz="1500" dirty="0"/>
              <a:t>Des suggestions, pour vous aider à nous parler de votre poème préféré en nous le faisant partager, par une représentation ou une mise en scène. Envoyez-nous de jolies photos de vos compositions plastiques. Toutes vos idées supplémentaires seront les bienvenues!</a:t>
            </a:r>
          </a:p>
          <a:p>
            <a:pPr algn="just"/>
            <a:r>
              <a:rPr lang="fr-FR" sz="1500" dirty="0"/>
              <a:t>Le thème de cette année vous invite à commencer par faire un choix collectif. </a:t>
            </a:r>
            <a:r>
              <a:rPr lang="fr-FR" sz="1500" dirty="0">
                <a:hlinkClick r:id="rId14" action="ppaction://hlinksldjump"/>
              </a:rPr>
              <a:t>Cliquez sur ce lien pour voir comment cheminer vers un consensus plutôt que de trancher par un vote qui crée des frustrations.</a:t>
            </a:r>
            <a:endParaRPr lang="fr-FR" sz="1500" dirty="0"/>
          </a:p>
          <a:p>
            <a:pPr algn="just"/>
            <a:r>
              <a:rPr lang="fr-FR" sz="1500" dirty="0"/>
              <a:t>N’oubliez pas de nous envoyer le texte de votre poème et vous pourrez également accompagner votre production, d’une courte vidéo ou d’un fichier son présentant une mise en voix du poème. Un lien vers ce fichier sera inséré grâce à un QR code sur les pages du calendrier. </a:t>
            </a:r>
          </a:p>
          <a:p>
            <a:pPr algn="just"/>
            <a:r>
              <a:rPr lang="fr-FR" sz="1500" dirty="0"/>
              <a:t>Nous vous souhaitons de vivre une nouvelle belle aventure artistique et nous sommes impatients de découvrir vos images.</a:t>
            </a:r>
          </a:p>
        </p:txBody>
      </p:sp>
      <p:sp>
        <p:nvSpPr>
          <p:cNvPr id="3" name="ZoneTexte 2">
            <a:hlinkClick r:id="rId15" action="ppaction://hlinksldjump"/>
            <a:extLst>
              <a:ext uri="{FF2B5EF4-FFF2-40B4-BE49-F238E27FC236}">
                <a16:creationId xmlns:a16="http://schemas.microsoft.com/office/drawing/2014/main" id="{1969B26B-769D-7A47-2DFE-B57C0B40B3EE}"/>
              </a:ext>
            </a:extLst>
          </p:cNvPr>
          <p:cNvSpPr txBox="1"/>
          <p:nvPr/>
        </p:nvSpPr>
        <p:spPr>
          <a:xfrm>
            <a:off x="5244165" y="5090938"/>
            <a:ext cx="2057615"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Un poème partagé</a:t>
            </a:r>
          </a:p>
        </p:txBody>
      </p:sp>
      <p:sp>
        <p:nvSpPr>
          <p:cNvPr id="6" name="ZoneTexte 5">
            <a:hlinkClick r:id="rId16" action="ppaction://hlinksldjump"/>
            <a:extLst>
              <a:ext uri="{FF2B5EF4-FFF2-40B4-BE49-F238E27FC236}">
                <a16:creationId xmlns:a16="http://schemas.microsoft.com/office/drawing/2014/main" id="{7BEC1BDD-1D29-3080-D116-E12D7BCA94EF}"/>
              </a:ext>
            </a:extLst>
          </p:cNvPr>
          <p:cNvSpPr txBox="1"/>
          <p:nvPr/>
        </p:nvSpPr>
        <p:spPr>
          <a:xfrm>
            <a:off x="5244165" y="5464361"/>
            <a:ext cx="1736373"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Un poème pop</a:t>
            </a:r>
          </a:p>
        </p:txBody>
      </p:sp>
      <p:sp>
        <p:nvSpPr>
          <p:cNvPr id="7" name="ZoneTexte 6">
            <a:hlinkClick r:id="rId17" action="ppaction://hlinksldjump"/>
            <a:extLst>
              <a:ext uri="{FF2B5EF4-FFF2-40B4-BE49-F238E27FC236}">
                <a16:creationId xmlns:a16="http://schemas.microsoft.com/office/drawing/2014/main" id="{36B214B5-75D7-AF1C-D2AD-25DB6DD1A7D6}"/>
              </a:ext>
            </a:extLst>
          </p:cNvPr>
          <p:cNvSpPr txBox="1"/>
          <p:nvPr/>
        </p:nvSpPr>
        <p:spPr>
          <a:xfrm>
            <a:off x="5244165" y="5837784"/>
            <a:ext cx="2631746" cy="338554"/>
          </a:xfrm>
          <a:prstGeom prst="rect">
            <a:avLst/>
          </a:prstGeom>
          <a:noFill/>
        </p:spPr>
        <p:txBody>
          <a:bodyPr wrap="none" rtlCol="0">
            <a:spAutoFit/>
          </a:bodyPr>
          <a:lstStyle/>
          <a:p>
            <a:pPr marL="285750" indent="-285750">
              <a:buFont typeface="Arial" pitchFamily="34" charset="0"/>
              <a:buChar char="•"/>
            </a:pPr>
            <a:r>
              <a:rPr lang="fr-FR" sz="1600" b="1" dirty="0">
                <a:solidFill>
                  <a:srgbClr val="2B674A"/>
                </a:solidFill>
              </a:rPr>
              <a:t>Les mots de notre poème</a:t>
            </a:r>
          </a:p>
        </p:txBody>
      </p:sp>
    </p:spTree>
    <p:extLst>
      <p:ext uri="{BB962C8B-B14F-4D97-AF65-F5344CB8AC3E}">
        <p14:creationId xmlns:p14="http://schemas.microsoft.com/office/powerpoint/2010/main" val="149707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1630ADC-33BC-57C9-65D7-7B75AEA78261}"/>
              </a:ext>
            </a:extLst>
          </p:cNvPr>
          <p:cNvSpPr txBox="1"/>
          <p:nvPr/>
        </p:nvSpPr>
        <p:spPr>
          <a:xfrm>
            <a:off x="395536" y="1412776"/>
            <a:ext cx="8352928" cy="3323987"/>
          </a:xfrm>
          <a:prstGeom prst="rect">
            <a:avLst/>
          </a:prstGeom>
          <a:noFill/>
        </p:spPr>
        <p:txBody>
          <a:bodyPr wrap="square" rtlCol="0">
            <a:spAutoFit/>
          </a:bodyPr>
          <a:lstStyle/>
          <a:p>
            <a:pPr algn="just"/>
            <a:r>
              <a:rPr lang="fr-FR" sz="1400" dirty="0"/>
              <a:t>Cette méthode repose sur l’accumulation de choix individuels rapides. Elle permet de dégager des tendances collectives à partir des préférences individuelles.</a:t>
            </a:r>
          </a:p>
          <a:p>
            <a:pPr marL="285750" indent="-285750" algn="just">
              <a:buFont typeface="Arial" panose="020B0604020202020204" pitchFamily="34" charset="0"/>
              <a:buChar char="•"/>
            </a:pPr>
            <a:r>
              <a:rPr lang="fr-FR" sz="1400" dirty="0"/>
              <a:t>S’appuyer sur une sélection de 4 ou 5 poèmes, soit 6 ou 10 confrontations 2 à 2.</a:t>
            </a:r>
          </a:p>
          <a:p>
            <a:pPr marL="285750" indent="-285750" algn="just">
              <a:buFont typeface="Arial" panose="020B0604020202020204" pitchFamily="34" charset="0"/>
              <a:buChar char="•"/>
            </a:pPr>
            <a:r>
              <a:rPr lang="fr-FR" sz="1400" dirty="0"/>
              <a:t>S’assurer que les élèves connaissent bien les poèmes et leurs titres.</a:t>
            </a:r>
          </a:p>
          <a:p>
            <a:pPr marL="285750" indent="-285750" algn="just">
              <a:buFont typeface="Arial" panose="020B0604020202020204" pitchFamily="34" charset="0"/>
              <a:buChar char="•"/>
            </a:pPr>
            <a:r>
              <a:rPr lang="fr-FR" sz="1400" dirty="0"/>
              <a:t>Dans la cour ou sous le préau, l’adulte invite les élèves à se ranger par 2 face à lui.</a:t>
            </a:r>
          </a:p>
          <a:p>
            <a:pPr marL="285750" indent="-285750">
              <a:buFont typeface="Arial" panose="020B0604020202020204" pitchFamily="34" charset="0"/>
              <a:buChar char="•"/>
            </a:pPr>
            <a:r>
              <a:rPr lang="fr-FR" sz="1400" dirty="0"/>
              <a:t>L’adulte explique alors aux élèves qu’ils sont dans un autobus dont il est le chauffeur.</a:t>
            </a:r>
            <a:br>
              <a:rPr lang="fr-FR" sz="1400" dirty="0"/>
            </a:br>
            <a:r>
              <a:rPr lang="fr-FR" sz="1400" dirty="0"/>
              <a:t>Chaque confrontation entre deux poèmes sera un arrêt.</a:t>
            </a:r>
            <a:br>
              <a:rPr lang="fr-FR" sz="1400" dirty="0"/>
            </a:br>
            <a:r>
              <a:rPr lang="fr-FR" sz="1400" dirty="0"/>
              <a:t>A chaque arrêt, le chauffeur indique le titre d’un poème en tendant le bras vers la droite et le titre de l’autre poème en tendant le bras vers la gauche. On peut utiliser des pancartes portant le titre de chaque poème.</a:t>
            </a:r>
            <a:br>
              <a:rPr lang="fr-FR" sz="1400" dirty="0"/>
            </a:br>
            <a:r>
              <a:rPr lang="fr-FR" sz="1400" dirty="0"/>
              <a:t>Chaque élève doit descendre du bus et aller du côté du poème qu’il préfère.</a:t>
            </a:r>
            <a:br>
              <a:rPr lang="fr-FR" sz="1400" dirty="0"/>
            </a:br>
            <a:r>
              <a:rPr lang="fr-FR" sz="1400" dirty="0"/>
              <a:t>L’adulte répète les deux directions jusqu’à ce que tous les élèves soient descendus du bus.</a:t>
            </a:r>
            <a:br>
              <a:rPr lang="fr-FR" sz="1400" dirty="0"/>
            </a:br>
            <a:r>
              <a:rPr lang="fr-FR" sz="1400" dirty="0"/>
              <a:t>Lorsque tous les élèves ont exprimé un choix, il note le nombre de choix obtenu par chaque poème.</a:t>
            </a:r>
            <a:br>
              <a:rPr lang="fr-FR" sz="1400" dirty="0"/>
            </a:br>
            <a:r>
              <a:rPr lang="fr-FR" sz="1400" dirty="0"/>
              <a:t>Tout le monde reprend sa place et on passe à l’arrêt suivant.</a:t>
            </a:r>
            <a:br>
              <a:rPr lang="fr-FR" sz="1400" dirty="0"/>
            </a:br>
            <a:r>
              <a:rPr lang="fr-FR" sz="1400" dirty="0"/>
              <a:t>Lorsque toutes les confrontations 2 à 2 entre les poèmes ont eu lieu, on additionne les scores de chaque poème pour déterminer celui qui a été le plus souvent choisi.</a:t>
            </a:r>
          </a:p>
        </p:txBody>
      </p:sp>
      <p:sp>
        <p:nvSpPr>
          <p:cNvPr id="3" name="ZoneTexte 2">
            <a:extLst>
              <a:ext uri="{FF2B5EF4-FFF2-40B4-BE49-F238E27FC236}">
                <a16:creationId xmlns:a16="http://schemas.microsoft.com/office/drawing/2014/main" id="{76F42430-B0E0-7404-BD52-E962A6D1A3A2}"/>
              </a:ext>
            </a:extLst>
          </p:cNvPr>
          <p:cNvSpPr txBox="1"/>
          <p:nvPr/>
        </p:nvSpPr>
        <p:spPr>
          <a:xfrm>
            <a:off x="0" y="116632"/>
            <a:ext cx="9144000" cy="830997"/>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a:solidFill>
                  <a:schemeClr val="bg1"/>
                </a:solidFill>
              </a:rPr>
              <a:t>Décider ensemble</a:t>
            </a:r>
          </a:p>
        </p:txBody>
      </p:sp>
      <p:sp>
        <p:nvSpPr>
          <p:cNvPr id="5" name="ZoneTexte 4">
            <a:extLst>
              <a:ext uri="{FF2B5EF4-FFF2-40B4-BE49-F238E27FC236}">
                <a16:creationId xmlns:a16="http://schemas.microsoft.com/office/drawing/2014/main" id="{A2DFF311-8888-B6BD-7140-5B8018A2C893}"/>
              </a:ext>
            </a:extLst>
          </p:cNvPr>
          <p:cNvSpPr txBox="1"/>
          <p:nvPr/>
        </p:nvSpPr>
        <p:spPr>
          <a:xfrm>
            <a:off x="1921696" y="945015"/>
            <a:ext cx="5300618" cy="523220"/>
          </a:xfrm>
          <a:prstGeom prst="rect">
            <a:avLst/>
          </a:prstGeom>
          <a:noFill/>
        </p:spPr>
        <p:txBody>
          <a:bodyPr wrap="none" rtlCol="0">
            <a:spAutoFit/>
          </a:bodyPr>
          <a:lstStyle/>
          <a:p>
            <a:pPr algn="ctr"/>
            <a:r>
              <a:rPr lang="fr-FR" sz="2800" b="1" dirty="0">
                <a:solidFill>
                  <a:srgbClr val="2B674A"/>
                </a:solidFill>
              </a:rPr>
              <a:t>Méthode du choix par oppositions</a:t>
            </a:r>
          </a:p>
        </p:txBody>
      </p:sp>
      <p:pic>
        <p:nvPicPr>
          <p:cNvPr id="8" name="Image 7">
            <a:extLst>
              <a:ext uri="{FF2B5EF4-FFF2-40B4-BE49-F238E27FC236}">
                <a16:creationId xmlns:a16="http://schemas.microsoft.com/office/drawing/2014/main" id="{A4CE5981-D022-C1C7-872A-6EC0CAB013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79040" y="244129"/>
            <a:ext cx="985448" cy="576000"/>
          </a:xfrm>
          <a:prstGeom prst="rect">
            <a:avLst/>
          </a:prstGeom>
        </p:spPr>
      </p:pic>
      <p:pic>
        <p:nvPicPr>
          <p:cNvPr id="6" name="Image 5">
            <a:hlinkClick r:id="rId3" action="ppaction://hlinksldjump"/>
            <a:extLst>
              <a:ext uri="{FF2B5EF4-FFF2-40B4-BE49-F238E27FC236}">
                <a16:creationId xmlns:a16="http://schemas.microsoft.com/office/drawing/2014/main" id="{684A2AFE-A857-2B12-AD2E-8A654D53E8E4}"/>
              </a:ext>
            </a:extLst>
          </p:cNvPr>
          <p:cNvPicPr>
            <a:picLocks noChangeAspect="1"/>
          </p:cNvPicPr>
          <p:nvPr/>
        </p:nvPicPr>
        <p:blipFill>
          <a:blip r:embed="rId4"/>
          <a:stretch>
            <a:fillRect/>
          </a:stretch>
        </p:blipFill>
        <p:spPr>
          <a:xfrm>
            <a:off x="195889" y="238378"/>
            <a:ext cx="771525" cy="600075"/>
          </a:xfrm>
          <a:prstGeom prst="rect">
            <a:avLst/>
          </a:prstGeom>
        </p:spPr>
      </p:pic>
    </p:spTree>
    <p:extLst>
      <p:ext uri="{BB962C8B-B14F-4D97-AF65-F5344CB8AC3E}">
        <p14:creationId xmlns:p14="http://schemas.microsoft.com/office/powerpoint/2010/main" val="41813897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hlinkClick r:id="rId2" action="ppaction://hlinksldjump"/>
            <a:extLst>
              <a:ext uri="{FF2B5EF4-FFF2-40B4-BE49-F238E27FC236}">
                <a16:creationId xmlns:a16="http://schemas.microsoft.com/office/drawing/2014/main" id="{1BE1577B-1B6B-A94F-86A6-1CD6F112AAF4}"/>
              </a:ext>
            </a:extLst>
          </p:cNvPr>
          <p:cNvSpPr txBox="1"/>
          <p:nvPr/>
        </p:nvSpPr>
        <p:spPr>
          <a:xfrm>
            <a:off x="395536" y="2852936"/>
            <a:ext cx="2808312" cy="923330"/>
          </a:xfrm>
          <a:prstGeom prst="rect">
            <a:avLst/>
          </a:prstGeom>
          <a:noFill/>
        </p:spPr>
        <p:txBody>
          <a:bodyPr wrap="square" rtlCol="0">
            <a:spAutoFit/>
          </a:bodyPr>
          <a:lstStyle/>
          <a:p>
            <a:pPr algn="ctr"/>
            <a:r>
              <a:rPr lang="fr-FR" dirty="0"/>
              <a:t>Michael ALBERT</a:t>
            </a:r>
          </a:p>
          <a:p>
            <a:pPr algn="ctr"/>
            <a:r>
              <a:rPr lang="fr-FR" dirty="0"/>
              <a:t>Phrases extraites d’œuvres de William Shakespeare</a:t>
            </a:r>
          </a:p>
        </p:txBody>
      </p:sp>
      <p:pic>
        <p:nvPicPr>
          <p:cNvPr id="3" name="Image 2">
            <a:hlinkClick r:id="rId3" action="ppaction://hlinksldjump"/>
            <a:extLst>
              <a:ext uri="{FF2B5EF4-FFF2-40B4-BE49-F238E27FC236}">
                <a16:creationId xmlns:a16="http://schemas.microsoft.com/office/drawing/2014/main" id="{2F98F61B-DF3A-53C8-F44F-9E46BEB9935D}"/>
              </a:ext>
            </a:extLst>
          </p:cNvPr>
          <p:cNvPicPr>
            <a:picLocks noChangeAspect="1"/>
          </p:cNvPicPr>
          <p:nvPr/>
        </p:nvPicPr>
        <p:blipFill>
          <a:blip r:embed="rId4"/>
          <a:stretch>
            <a:fillRect/>
          </a:stretch>
        </p:blipFill>
        <p:spPr>
          <a:xfrm>
            <a:off x="3372172" y="190500"/>
            <a:ext cx="5448300" cy="6477000"/>
          </a:xfrm>
          <a:prstGeom prst="rect">
            <a:avLst/>
          </a:prstGeom>
        </p:spPr>
      </p:pic>
    </p:spTree>
    <p:extLst>
      <p:ext uri="{BB962C8B-B14F-4D97-AF65-F5344CB8AC3E}">
        <p14:creationId xmlns:p14="http://schemas.microsoft.com/office/powerpoint/2010/main" val="17764676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hlinkClick r:id="rId2" action="ppaction://hlinksldjump"/>
            <a:extLst>
              <a:ext uri="{FF2B5EF4-FFF2-40B4-BE49-F238E27FC236}">
                <a16:creationId xmlns:a16="http://schemas.microsoft.com/office/drawing/2014/main" id="{1BE1577B-1B6B-A94F-86A6-1CD6F112AAF4}"/>
              </a:ext>
            </a:extLst>
          </p:cNvPr>
          <p:cNvSpPr txBox="1"/>
          <p:nvPr/>
        </p:nvSpPr>
        <p:spPr>
          <a:xfrm>
            <a:off x="395536" y="2852936"/>
            <a:ext cx="2808312" cy="1692771"/>
          </a:xfrm>
          <a:prstGeom prst="rect">
            <a:avLst/>
          </a:prstGeom>
          <a:noFill/>
        </p:spPr>
        <p:txBody>
          <a:bodyPr wrap="square" rtlCol="0">
            <a:spAutoFit/>
          </a:bodyPr>
          <a:lstStyle/>
          <a:p>
            <a:pPr algn="ctr"/>
            <a:r>
              <a:rPr lang="fr-FR" dirty="0"/>
              <a:t>Michael ALBERT</a:t>
            </a:r>
          </a:p>
          <a:p>
            <a:pPr algn="ctr"/>
            <a:r>
              <a:rPr lang="fr-FR" dirty="0"/>
              <a:t>Phrases extraites d’œuvres de William Shakespeare</a:t>
            </a:r>
          </a:p>
          <a:p>
            <a:pPr algn="ctr"/>
            <a:endParaRPr lang="fr-FR" dirty="0"/>
          </a:p>
          <a:p>
            <a:pPr algn="ctr"/>
            <a:r>
              <a:rPr lang="fr-FR" sz="1600" dirty="0"/>
              <a:t>La composition n’est pas nécessairement rectangulaire.</a:t>
            </a:r>
          </a:p>
        </p:txBody>
      </p:sp>
      <p:pic>
        <p:nvPicPr>
          <p:cNvPr id="4" name="Image 3">
            <a:hlinkClick r:id="rId3" action="ppaction://hlinksldjump"/>
            <a:extLst>
              <a:ext uri="{FF2B5EF4-FFF2-40B4-BE49-F238E27FC236}">
                <a16:creationId xmlns:a16="http://schemas.microsoft.com/office/drawing/2014/main" id="{3E4A7BF1-3A3A-9FC1-B2DC-880D2D0F8A54}"/>
              </a:ext>
            </a:extLst>
          </p:cNvPr>
          <p:cNvPicPr>
            <a:picLocks noChangeAspect="1"/>
          </p:cNvPicPr>
          <p:nvPr/>
        </p:nvPicPr>
        <p:blipFill>
          <a:blip r:embed="rId4"/>
          <a:stretch>
            <a:fillRect/>
          </a:stretch>
        </p:blipFill>
        <p:spPr>
          <a:xfrm>
            <a:off x="3387030" y="190500"/>
            <a:ext cx="5505450" cy="6477000"/>
          </a:xfrm>
          <a:prstGeom prst="rect">
            <a:avLst/>
          </a:prstGeom>
        </p:spPr>
      </p:pic>
    </p:spTree>
    <p:extLst>
      <p:ext uri="{BB962C8B-B14F-4D97-AF65-F5344CB8AC3E}">
        <p14:creationId xmlns:p14="http://schemas.microsoft.com/office/powerpoint/2010/main" val="40905338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hlinkClick r:id="rId2" action="ppaction://hlinksldjump"/>
            <a:extLst>
              <a:ext uri="{FF2B5EF4-FFF2-40B4-BE49-F238E27FC236}">
                <a16:creationId xmlns:a16="http://schemas.microsoft.com/office/drawing/2014/main" id="{1BE1577B-1B6B-A94F-86A6-1CD6F112AAF4}"/>
              </a:ext>
            </a:extLst>
          </p:cNvPr>
          <p:cNvSpPr txBox="1"/>
          <p:nvPr/>
        </p:nvSpPr>
        <p:spPr>
          <a:xfrm>
            <a:off x="251520" y="2367171"/>
            <a:ext cx="1800200" cy="2369880"/>
          </a:xfrm>
          <a:prstGeom prst="rect">
            <a:avLst/>
          </a:prstGeom>
          <a:noFill/>
        </p:spPr>
        <p:txBody>
          <a:bodyPr wrap="square" rtlCol="0">
            <a:spAutoFit/>
          </a:bodyPr>
          <a:lstStyle/>
          <a:p>
            <a:pPr algn="ctr"/>
            <a:r>
              <a:rPr lang="fr-FR" dirty="0"/>
              <a:t>Michael ALBERT</a:t>
            </a:r>
          </a:p>
          <a:p>
            <a:pPr algn="ctr"/>
            <a:endParaRPr lang="fr-FR" dirty="0"/>
          </a:p>
          <a:p>
            <a:pPr algn="ctr"/>
            <a:r>
              <a:rPr lang="fr-FR" sz="1600" dirty="0"/>
              <a:t>Dans un esprit Pop</a:t>
            </a:r>
          </a:p>
          <a:p>
            <a:pPr algn="ctr"/>
            <a:r>
              <a:rPr lang="fr-FR" sz="1600" dirty="0"/>
              <a:t>on peut aussi introduire des images, des symboles ou des chiffres dans le texte du poème.</a:t>
            </a:r>
          </a:p>
        </p:txBody>
      </p:sp>
      <p:pic>
        <p:nvPicPr>
          <p:cNvPr id="3" name="Image 2">
            <a:hlinkClick r:id="rId3" action="ppaction://hlinksldjump"/>
            <a:extLst>
              <a:ext uri="{FF2B5EF4-FFF2-40B4-BE49-F238E27FC236}">
                <a16:creationId xmlns:a16="http://schemas.microsoft.com/office/drawing/2014/main" id="{4D8FF492-20AA-0C9C-DD0E-B517B66978C7}"/>
              </a:ext>
            </a:extLst>
          </p:cNvPr>
          <p:cNvPicPr>
            <a:picLocks noChangeAspect="1"/>
          </p:cNvPicPr>
          <p:nvPr/>
        </p:nvPicPr>
        <p:blipFill>
          <a:blip r:embed="rId4"/>
          <a:stretch>
            <a:fillRect/>
          </a:stretch>
        </p:blipFill>
        <p:spPr>
          <a:xfrm>
            <a:off x="2601788" y="190500"/>
            <a:ext cx="6362700" cy="6477000"/>
          </a:xfrm>
          <a:prstGeom prst="rect">
            <a:avLst/>
          </a:prstGeom>
        </p:spPr>
      </p:pic>
    </p:spTree>
    <p:extLst>
      <p:ext uri="{BB962C8B-B14F-4D97-AF65-F5344CB8AC3E}">
        <p14:creationId xmlns:p14="http://schemas.microsoft.com/office/powerpoint/2010/main" val="38853796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hlinkClick r:id="rId2" action="ppaction://hlinksldjump"/>
            <a:extLst>
              <a:ext uri="{FF2B5EF4-FFF2-40B4-BE49-F238E27FC236}">
                <a16:creationId xmlns:a16="http://schemas.microsoft.com/office/drawing/2014/main" id="{1BE1577B-1B6B-A94F-86A6-1CD6F112AAF4}"/>
              </a:ext>
            </a:extLst>
          </p:cNvPr>
          <p:cNvSpPr txBox="1"/>
          <p:nvPr/>
        </p:nvSpPr>
        <p:spPr>
          <a:xfrm>
            <a:off x="251520" y="2367171"/>
            <a:ext cx="1800200" cy="2369880"/>
          </a:xfrm>
          <a:prstGeom prst="rect">
            <a:avLst/>
          </a:prstGeom>
          <a:noFill/>
        </p:spPr>
        <p:txBody>
          <a:bodyPr wrap="square" rtlCol="0">
            <a:spAutoFit/>
          </a:bodyPr>
          <a:lstStyle/>
          <a:p>
            <a:pPr algn="ctr"/>
            <a:r>
              <a:rPr lang="fr-FR" dirty="0"/>
              <a:t>Michael ALBERT</a:t>
            </a:r>
          </a:p>
          <a:p>
            <a:pPr algn="ctr"/>
            <a:endParaRPr lang="fr-FR" dirty="0"/>
          </a:p>
          <a:p>
            <a:pPr algn="ctr"/>
            <a:r>
              <a:rPr lang="fr-FR" sz="1600" dirty="0"/>
              <a:t>Dans un esprit Pop</a:t>
            </a:r>
          </a:p>
          <a:p>
            <a:pPr algn="ctr"/>
            <a:r>
              <a:rPr lang="fr-FR" sz="1600" dirty="0"/>
              <a:t>on peut aussi introduire des images, des symboles ou des chiffres dans le texte du poème.</a:t>
            </a:r>
          </a:p>
        </p:txBody>
      </p:sp>
      <p:pic>
        <p:nvPicPr>
          <p:cNvPr id="4" name="Image 3">
            <a:hlinkClick r:id="rId3" action="ppaction://hlinksldjump"/>
            <a:extLst>
              <a:ext uri="{FF2B5EF4-FFF2-40B4-BE49-F238E27FC236}">
                <a16:creationId xmlns:a16="http://schemas.microsoft.com/office/drawing/2014/main" id="{13041146-4FC9-769C-1149-DDE16CA56CA6}"/>
              </a:ext>
            </a:extLst>
          </p:cNvPr>
          <p:cNvPicPr>
            <a:picLocks noChangeAspect="1"/>
          </p:cNvPicPr>
          <p:nvPr/>
        </p:nvPicPr>
        <p:blipFill>
          <a:blip r:embed="rId4"/>
          <a:stretch>
            <a:fillRect/>
          </a:stretch>
        </p:blipFill>
        <p:spPr>
          <a:xfrm>
            <a:off x="2800672" y="190500"/>
            <a:ext cx="6019800" cy="6477000"/>
          </a:xfrm>
          <a:prstGeom prst="rect">
            <a:avLst/>
          </a:prstGeom>
        </p:spPr>
      </p:pic>
    </p:spTree>
    <p:extLst>
      <p:ext uri="{BB962C8B-B14F-4D97-AF65-F5344CB8AC3E}">
        <p14:creationId xmlns:p14="http://schemas.microsoft.com/office/powerpoint/2010/main" val="22933489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5516" y="836712"/>
            <a:ext cx="8712968" cy="2554545"/>
          </a:xfrm>
          <a:prstGeom prst="rect">
            <a:avLst/>
          </a:prstGeom>
        </p:spPr>
        <p:txBody>
          <a:bodyPr wrap="square">
            <a:spAutoFit/>
          </a:bodyPr>
          <a:lstStyle/>
          <a:p>
            <a:pPr algn="just"/>
            <a:r>
              <a:rPr lang="fr-FR" sz="1600" dirty="0"/>
              <a:t>Il y a des mots pour tout. Et en les combinant on peut presque tout dire.</a:t>
            </a:r>
          </a:p>
          <a:p>
            <a:pPr algn="just"/>
            <a:r>
              <a:rPr lang="fr-FR" sz="1600" dirty="0"/>
              <a:t>Les mots peuvent nous faire rêver, ils peuvent nous faire rire ou nous faire pleurer, ils peuvent nous faire peur, ils peuvent nous attendrir, ils peuvent nous rapprocher ou au contraire nous séparer…</a:t>
            </a:r>
          </a:p>
          <a:p>
            <a:pPr algn="just"/>
            <a:r>
              <a:rPr lang="fr-FR" sz="1600" dirty="0"/>
              <a:t>Regardez ce qu’en dit très joliment le poète </a:t>
            </a:r>
            <a:r>
              <a:rPr lang="fr-FR" sz="1600" dirty="0" err="1"/>
              <a:t>Saadane</a:t>
            </a:r>
            <a:r>
              <a:rPr lang="fr-FR" sz="1600" dirty="0"/>
              <a:t> </a:t>
            </a:r>
            <a:r>
              <a:rPr lang="fr-FR" sz="1600" dirty="0" err="1"/>
              <a:t>Benbabaali</a:t>
            </a:r>
            <a:r>
              <a:rPr lang="fr-FR" sz="1600" dirty="0"/>
              <a:t>. (</a:t>
            </a:r>
            <a:r>
              <a:rPr lang="fr-FR" sz="1600" dirty="0">
                <a:hlinkClick r:id="rId3" action="ppaction://hlinksldjump"/>
              </a:rPr>
              <a:t>extrait</a:t>
            </a:r>
            <a:r>
              <a:rPr lang="fr-FR" sz="1600" dirty="0"/>
              <a:t>) (</a:t>
            </a:r>
            <a:r>
              <a:rPr lang="fr-FR" sz="1600" dirty="0">
                <a:hlinkClick r:id="rId4" action="ppaction://hlinksldjump"/>
              </a:rPr>
              <a:t>texte intégral</a:t>
            </a:r>
            <a:r>
              <a:rPr lang="fr-FR" sz="1600" dirty="0"/>
              <a:t>)</a:t>
            </a:r>
          </a:p>
          <a:p>
            <a:pPr algn="just"/>
            <a:r>
              <a:rPr lang="fr-FR" sz="1600" dirty="0"/>
              <a:t>En reprenant, une à une, les phrases de l’extrait réfléchissez collectivement pour voir si certains mots de votre poème pourraient être:  une pierre précieuse parce que vous le trouvez beau, une étoile parce que vous le trouvez brillant, un fruit parce que vous aimez le mettre dans votre bouche pour le prononcer,  un arbre parce que vous le trouvez puissant, une fleur parce que vous le trouvez beau ou plein de couleurs ou plein d’odeurs, un nuage parce qu’il vous fait rêver…</a:t>
            </a:r>
          </a:p>
          <a:p>
            <a:pPr algn="just"/>
            <a:r>
              <a:rPr lang="fr-FR" sz="1600" dirty="0"/>
              <a:t>Ça y est, vous êtes entrés dans l’univers merveilleux des poètes.</a:t>
            </a:r>
          </a:p>
        </p:txBody>
      </p:sp>
      <p:sp>
        <p:nvSpPr>
          <p:cNvPr id="2" name="ZoneTexte 1">
            <a:extLst>
              <a:ext uri="{FF2B5EF4-FFF2-40B4-BE49-F238E27FC236}">
                <a16:creationId xmlns:a16="http://schemas.microsoft.com/office/drawing/2014/main" id="{D9C0FF7D-8098-219A-D838-0AA8AA14D6A6}"/>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Les mots de notre poème</a:t>
            </a:r>
          </a:p>
        </p:txBody>
      </p:sp>
      <p:pic>
        <p:nvPicPr>
          <p:cNvPr id="3" name="Image 2">
            <a:hlinkClick r:id="rId5" action="ppaction://hlinksldjump"/>
            <a:extLst>
              <a:ext uri="{FF2B5EF4-FFF2-40B4-BE49-F238E27FC236}">
                <a16:creationId xmlns:a16="http://schemas.microsoft.com/office/drawing/2014/main" id="{A614BD9B-F660-4EDB-31D6-889087AB7AD4}"/>
              </a:ext>
            </a:extLst>
          </p:cNvPr>
          <p:cNvPicPr>
            <a:picLocks noChangeAspect="1"/>
          </p:cNvPicPr>
          <p:nvPr/>
        </p:nvPicPr>
        <p:blipFill>
          <a:blip r:embed="rId6"/>
          <a:stretch>
            <a:fillRect/>
          </a:stretch>
        </p:blipFill>
        <p:spPr>
          <a:xfrm>
            <a:off x="195889" y="164629"/>
            <a:ext cx="771525" cy="600075"/>
          </a:xfrm>
          <a:prstGeom prst="rect">
            <a:avLst/>
          </a:prstGeom>
        </p:spPr>
      </p:pic>
      <p:pic>
        <p:nvPicPr>
          <p:cNvPr id="7" name="Image 6">
            <a:extLst>
              <a:ext uri="{FF2B5EF4-FFF2-40B4-BE49-F238E27FC236}">
                <a16:creationId xmlns:a16="http://schemas.microsoft.com/office/drawing/2014/main" id="{7508850B-90EA-80E5-BEAF-7E308C377DDA}"/>
              </a:ext>
            </a:extLst>
          </p:cNvPr>
          <p:cNvPicPr>
            <a:picLocks noChangeAspect="1"/>
          </p:cNvPicPr>
          <p:nvPr/>
        </p:nvPicPr>
        <p:blipFill>
          <a:blip r:embed="rId7"/>
          <a:stretch>
            <a:fillRect/>
          </a:stretch>
        </p:blipFill>
        <p:spPr>
          <a:xfrm>
            <a:off x="107504" y="3883521"/>
            <a:ext cx="409575" cy="409575"/>
          </a:xfrm>
          <a:prstGeom prst="rect">
            <a:avLst/>
          </a:prstGeom>
        </p:spPr>
      </p:pic>
      <p:sp>
        <p:nvSpPr>
          <p:cNvPr id="8" name="Rectangle 7">
            <a:extLst>
              <a:ext uri="{FF2B5EF4-FFF2-40B4-BE49-F238E27FC236}">
                <a16:creationId xmlns:a16="http://schemas.microsoft.com/office/drawing/2014/main" id="{D18F6112-9E22-0C95-E414-17708B4F4711}"/>
              </a:ext>
            </a:extLst>
          </p:cNvPr>
          <p:cNvSpPr/>
          <p:nvPr/>
        </p:nvSpPr>
        <p:spPr>
          <a:xfrm>
            <a:off x="605465" y="3848268"/>
            <a:ext cx="8323019" cy="2893100"/>
          </a:xfrm>
          <a:prstGeom prst="rect">
            <a:avLst/>
          </a:prstGeom>
        </p:spPr>
        <p:txBody>
          <a:bodyPr wrap="square">
            <a:spAutoFit/>
          </a:bodyPr>
          <a:lstStyle/>
          <a:p>
            <a:pPr marL="285750" indent="-285750" algn="just">
              <a:buFont typeface="Arial" pitchFamily="34" charset="0"/>
              <a:buChar char="•"/>
            </a:pPr>
            <a:r>
              <a:rPr lang="fr-FR" sz="1300" dirty="0"/>
              <a:t>Lors de ce jeu du portait chinois à l’envers (si c’est… de quel mot du poème peut-il s’agir?) si vous n’avez pas d’idée, passez à la définition suivante, mais si l’un d’entre vous émet une idée d’association, écrivez-la pour la garder en mémoire.</a:t>
            </a:r>
          </a:p>
          <a:p>
            <a:pPr marL="285750" indent="-285750" algn="just">
              <a:buFont typeface="Arial" pitchFamily="34" charset="0"/>
              <a:buChar char="•"/>
            </a:pPr>
            <a:r>
              <a:rPr lang="fr-FR" sz="1300" dirty="0"/>
              <a:t>Lorsque vous avez terminé le jeu, relisez toutes les idées que vous avez émises.</a:t>
            </a:r>
          </a:p>
          <a:p>
            <a:pPr marL="285750" indent="-285750" algn="just">
              <a:buFont typeface="Arial" pitchFamily="34" charset="0"/>
              <a:buChar char="•"/>
            </a:pPr>
            <a:r>
              <a:rPr lang="fr-FR" sz="1300" dirty="0"/>
              <a:t>Vous avez là un réservoir où puiser des idées pour dessiner ou peindre.</a:t>
            </a:r>
          </a:p>
          <a:p>
            <a:pPr marL="285750" indent="-285750" algn="just">
              <a:buFont typeface="Arial" pitchFamily="34" charset="0"/>
              <a:buChar char="•"/>
            </a:pPr>
            <a:r>
              <a:rPr lang="fr-FR" sz="1300" dirty="0"/>
              <a:t>Vous pouvez réaliser un calligramme en dessinant l’objet en répétant le mot associé, ou bien dessiner la forme de l’objet et la remplir avec le mot associé répété, ou peindre l’objet et écrire le mot associé, dessus, dessous, autour, ou à côté. Cliquez sur les images du dessus pour voir des exemples.</a:t>
            </a:r>
          </a:p>
          <a:p>
            <a:pPr marL="285750" indent="-285750" algn="just">
              <a:buFont typeface="Arial" pitchFamily="34" charset="0"/>
              <a:buChar char="•"/>
            </a:pPr>
            <a:r>
              <a:rPr lang="fr-FR" sz="1300" dirty="0"/>
              <a:t>Découpez et assemblez toutes vos productions pour réaliser une grande composition collective sur une grande feuille de papier fixée au mur ou posée au sol. </a:t>
            </a:r>
          </a:p>
          <a:p>
            <a:pPr marL="285750" indent="-285750" algn="just">
              <a:buFont typeface="Arial" pitchFamily="34" charset="0"/>
              <a:buChar char="•"/>
            </a:pPr>
            <a:r>
              <a:rPr lang="fr-FR" sz="1300" dirty="0"/>
              <a:t>Comblez les espaces restés vides en copiant des phrases de votre poème. Vous pouvez écrire dans tous les sens, avec des pinceaux fins ou des brindilles trempés dans de l’encre ou de la peinture.</a:t>
            </a:r>
          </a:p>
          <a:p>
            <a:pPr marL="285750" indent="-285750" algn="just">
              <a:buFont typeface="Arial" pitchFamily="34" charset="0"/>
              <a:buChar char="•"/>
            </a:pPr>
            <a:r>
              <a:rPr lang="fr-FR" sz="1300" dirty="0"/>
              <a:t>Lorsque tout cet espace foisonnant vous semble suffisamment rempli, demandez à un adulte de prendre quelques photos.</a:t>
            </a:r>
          </a:p>
        </p:txBody>
      </p:sp>
      <p:pic>
        <p:nvPicPr>
          <p:cNvPr id="15" name="Image 14">
            <a:hlinkClick r:id="rId8" action="ppaction://hlinksldjump"/>
            <a:extLst>
              <a:ext uri="{FF2B5EF4-FFF2-40B4-BE49-F238E27FC236}">
                <a16:creationId xmlns:a16="http://schemas.microsoft.com/office/drawing/2014/main" id="{28B910BD-5E3F-634F-F121-83C2E280CFE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07704" y="3393975"/>
            <a:ext cx="525474" cy="468000"/>
          </a:xfrm>
          <a:prstGeom prst="rect">
            <a:avLst/>
          </a:prstGeom>
        </p:spPr>
      </p:pic>
      <p:pic>
        <p:nvPicPr>
          <p:cNvPr id="24" name="Image 23">
            <a:hlinkClick r:id="rId10" action="ppaction://hlinksldjump"/>
            <a:extLst>
              <a:ext uri="{FF2B5EF4-FFF2-40B4-BE49-F238E27FC236}">
                <a16:creationId xmlns:a16="http://schemas.microsoft.com/office/drawing/2014/main" id="{F75A9D09-F294-5015-8AA8-65EACF88CE4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40100" y="3393975"/>
            <a:ext cx="435157" cy="468000"/>
          </a:xfrm>
          <a:prstGeom prst="rect">
            <a:avLst/>
          </a:prstGeom>
        </p:spPr>
      </p:pic>
      <p:pic>
        <p:nvPicPr>
          <p:cNvPr id="27" name="Image 26">
            <a:hlinkClick r:id="rId12" action="ppaction://hlinksldjump"/>
            <a:extLst>
              <a:ext uri="{FF2B5EF4-FFF2-40B4-BE49-F238E27FC236}">
                <a16:creationId xmlns:a16="http://schemas.microsoft.com/office/drawing/2014/main" id="{DEF2A12A-49CF-2D91-E477-9F48CC2A0FB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65356" y="3393975"/>
            <a:ext cx="615790" cy="468000"/>
          </a:xfrm>
          <a:prstGeom prst="rect">
            <a:avLst/>
          </a:prstGeom>
        </p:spPr>
      </p:pic>
      <p:pic>
        <p:nvPicPr>
          <p:cNvPr id="29" name="Image 28">
            <a:hlinkClick r:id="rId14" action="ppaction://hlinksldjump"/>
            <a:extLst>
              <a:ext uri="{FF2B5EF4-FFF2-40B4-BE49-F238E27FC236}">
                <a16:creationId xmlns:a16="http://schemas.microsoft.com/office/drawing/2014/main" id="{E0523C11-1376-03CF-4BA0-4DF14032758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571244" y="3393975"/>
            <a:ext cx="665052" cy="468000"/>
          </a:xfrm>
          <a:prstGeom prst="rect">
            <a:avLst/>
          </a:prstGeom>
        </p:spPr>
      </p:pic>
      <p:pic>
        <p:nvPicPr>
          <p:cNvPr id="31" name="Image 30">
            <a:hlinkClick r:id="rId16" action="ppaction://hlinksldjump"/>
            <a:extLst>
              <a:ext uri="{FF2B5EF4-FFF2-40B4-BE49-F238E27FC236}">
                <a16:creationId xmlns:a16="http://schemas.microsoft.com/office/drawing/2014/main" id="{C75578FF-BC20-B9EE-1CE2-138BB29D7BC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338001" y="3393975"/>
            <a:ext cx="312000" cy="468000"/>
          </a:xfrm>
          <a:prstGeom prst="rect">
            <a:avLst/>
          </a:prstGeom>
        </p:spPr>
      </p:pic>
      <p:pic>
        <p:nvPicPr>
          <p:cNvPr id="35" name="Image 34">
            <a:hlinkClick r:id="rId18" action="ppaction://hlinksldjump"/>
            <a:extLst>
              <a:ext uri="{FF2B5EF4-FFF2-40B4-BE49-F238E27FC236}">
                <a16:creationId xmlns:a16="http://schemas.microsoft.com/office/drawing/2014/main" id="{177F93D3-613E-E398-2575-2E358061E80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423902" y="3393975"/>
            <a:ext cx="624000" cy="468000"/>
          </a:xfrm>
          <a:prstGeom prst="rect">
            <a:avLst/>
          </a:prstGeom>
        </p:spPr>
      </p:pic>
      <p:pic>
        <p:nvPicPr>
          <p:cNvPr id="37" name="Image 36">
            <a:hlinkClick r:id="rId20" action="ppaction://hlinksldjump"/>
            <a:extLst>
              <a:ext uri="{FF2B5EF4-FFF2-40B4-BE49-F238E27FC236}">
                <a16:creationId xmlns:a16="http://schemas.microsoft.com/office/drawing/2014/main" id="{6FD96864-372B-3CA4-CE24-AB6019C0B8C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723277" y="3393975"/>
            <a:ext cx="410526" cy="468000"/>
          </a:xfrm>
          <a:prstGeom prst="rect">
            <a:avLst/>
          </a:prstGeom>
        </p:spPr>
      </p:pic>
    </p:spTree>
    <p:extLst>
      <p:ext uri="{BB962C8B-B14F-4D97-AF65-F5344CB8AC3E}">
        <p14:creationId xmlns:p14="http://schemas.microsoft.com/office/powerpoint/2010/main" val="12813565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hlinkClick r:id="rId2" action="ppaction://hlinksldjump"/>
            <a:extLst>
              <a:ext uri="{FF2B5EF4-FFF2-40B4-BE49-F238E27FC236}">
                <a16:creationId xmlns:a16="http://schemas.microsoft.com/office/drawing/2014/main" id="{305C8625-01BC-D9EC-D207-D791145F1D2B}"/>
              </a:ext>
            </a:extLst>
          </p:cNvPr>
          <p:cNvSpPr txBox="1"/>
          <p:nvPr/>
        </p:nvSpPr>
        <p:spPr>
          <a:xfrm>
            <a:off x="4248472" y="188640"/>
            <a:ext cx="4572000" cy="6555641"/>
          </a:xfrm>
          <a:prstGeom prst="rect">
            <a:avLst/>
          </a:prstGeom>
          <a:noFill/>
        </p:spPr>
        <p:txBody>
          <a:bodyPr wrap="square">
            <a:spAutoFit/>
          </a:bodyPr>
          <a:lstStyle/>
          <a:p>
            <a:r>
              <a:rPr lang="fr-FR" sz="1400" dirty="0"/>
              <a:t>Les mots sont des pierres précieuses…</a:t>
            </a:r>
          </a:p>
          <a:p>
            <a:r>
              <a:rPr lang="fr-FR" sz="1400" dirty="0"/>
              <a:t>ils sont étoiles dans un ciel obscur…</a:t>
            </a:r>
          </a:p>
          <a:p>
            <a:r>
              <a:rPr lang="fr-FR" sz="1400" dirty="0"/>
              <a:t>les mots sont des fruits de toutes les saisons…</a:t>
            </a:r>
          </a:p>
          <a:p>
            <a:r>
              <a:rPr lang="fr-FR" sz="1400" dirty="0"/>
              <a:t>Les mots sont des arbres centenaires…</a:t>
            </a:r>
          </a:p>
          <a:p>
            <a:r>
              <a:rPr lang="fr-FR" sz="1400" dirty="0"/>
              <a:t>les mots sont des fleurs, au bord des chemins…</a:t>
            </a:r>
          </a:p>
          <a:p>
            <a:r>
              <a:rPr lang="fr-FR" sz="1400" dirty="0"/>
              <a:t>Ils sont fleurs d'intérieurs ou de jardins…</a:t>
            </a:r>
          </a:p>
          <a:p>
            <a:r>
              <a:rPr lang="fr-FR" sz="1400" dirty="0"/>
              <a:t>Les mots sont de beaux nuages…</a:t>
            </a:r>
          </a:p>
          <a:p>
            <a:r>
              <a:rPr lang="fr-FR" sz="1400" dirty="0"/>
              <a:t>les mots sont comme des eaux vives…</a:t>
            </a:r>
          </a:p>
          <a:p>
            <a:r>
              <a:rPr lang="fr-FR" sz="1400" dirty="0"/>
              <a:t>ils sont le sable chaud du désert…</a:t>
            </a:r>
          </a:p>
          <a:p>
            <a:r>
              <a:rPr lang="fr-FR" sz="1400" dirty="0"/>
              <a:t>les mots sont comme les vents…</a:t>
            </a:r>
          </a:p>
          <a:p>
            <a:r>
              <a:rPr lang="fr-FR" sz="1400" dirty="0"/>
              <a:t>les mots sont d'étranges comètes…</a:t>
            </a:r>
          </a:p>
          <a:p>
            <a:r>
              <a:rPr lang="fr-FR" sz="1400" dirty="0"/>
              <a:t>Ils sont de douces caresses…</a:t>
            </a:r>
          </a:p>
          <a:p>
            <a:r>
              <a:rPr lang="fr-FR" sz="1400" dirty="0"/>
              <a:t>ils sont des oiseaux de passage…</a:t>
            </a:r>
          </a:p>
          <a:p>
            <a:r>
              <a:rPr lang="fr-FR" sz="1400" dirty="0"/>
              <a:t>les mots sont comme des rocs…</a:t>
            </a:r>
          </a:p>
          <a:p>
            <a:r>
              <a:rPr lang="fr-FR" sz="1400" dirty="0"/>
              <a:t>Les mots sont des coupes de cristal…</a:t>
            </a:r>
          </a:p>
          <a:p>
            <a:r>
              <a:rPr lang="fr-FR" sz="1400" dirty="0"/>
              <a:t>Les mots sont des armes redoutables…</a:t>
            </a:r>
          </a:p>
          <a:p>
            <a:r>
              <a:rPr lang="fr-FR" sz="1400" dirty="0"/>
              <a:t>ils sont des lances et des épées…</a:t>
            </a:r>
          </a:p>
          <a:p>
            <a:r>
              <a:rPr lang="fr-FR" sz="1400" dirty="0"/>
              <a:t>Ils sont vérité, ils sont mensonge…</a:t>
            </a:r>
          </a:p>
          <a:p>
            <a:r>
              <a:rPr lang="fr-FR" sz="1400" dirty="0"/>
              <a:t>Les mots sont des images…</a:t>
            </a:r>
          </a:p>
          <a:p>
            <a:r>
              <a:rPr lang="fr-FR" sz="1400" dirty="0"/>
              <a:t>ils sont les cinq doigts de la main…</a:t>
            </a:r>
          </a:p>
          <a:p>
            <a:r>
              <a:rPr lang="fr-FR" sz="1400" dirty="0"/>
              <a:t>ils sont des chiens…</a:t>
            </a:r>
          </a:p>
          <a:p>
            <a:r>
              <a:rPr lang="fr-FR" sz="1400" dirty="0"/>
              <a:t>ce sont des chats libres et sournois…</a:t>
            </a:r>
          </a:p>
          <a:p>
            <a:r>
              <a:rPr lang="fr-FR" sz="1400" dirty="0"/>
              <a:t>Les mots sont des orages…</a:t>
            </a:r>
          </a:p>
          <a:p>
            <a:r>
              <a:rPr lang="fr-FR" sz="1400" dirty="0"/>
              <a:t>Ils sont éclairs, ils sont tonnerre..</a:t>
            </a:r>
          </a:p>
          <a:p>
            <a:r>
              <a:rPr lang="fr-FR" sz="1400" dirty="0"/>
              <a:t>Ils sont feux, ils sont flammes…</a:t>
            </a:r>
          </a:p>
          <a:p>
            <a:r>
              <a:rPr lang="fr-FR" sz="1400" dirty="0"/>
              <a:t>Ils sont la pleine lune et le visage de l'Aimée…</a:t>
            </a:r>
          </a:p>
          <a:p>
            <a:r>
              <a:rPr lang="fr-FR" sz="1400" dirty="0"/>
              <a:t>ils sont l'Étoile du Nord, ils sont Vénus…</a:t>
            </a:r>
          </a:p>
          <a:p>
            <a:r>
              <a:rPr lang="fr-FR" sz="1400" dirty="0"/>
              <a:t>Les mots se font tempêtes…</a:t>
            </a:r>
          </a:p>
          <a:p>
            <a:r>
              <a:rPr lang="fr-FR" sz="1400" dirty="0"/>
              <a:t>ils sont vagues douces, vagues violentes…</a:t>
            </a:r>
          </a:p>
          <a:p>
            <a:r>
              <a:rPr lang="fr-FR" sz="1400" dirty="0"/>
              <a:t>Ils sont tentes, ils sont roulottes…</a:t>
            </a:r>
          </a:p>
        </p:txBody>
      </p:sp>
      <p:sp>
        <p:nvSpPr>
          <p:cNvPr id="10" name="ZoneTexte 9">
            <a:hlinkClick r:id="rId2" action="ppaction://hlinksldjump"/>
            <a:extLst>
              <a:ext uri="{FF2B5EF4-FFF2-40B4-BE49-F238E27FC236}">
                <a16:creationId xmlns:a16="http://schemas.microsoft.com/office/drawing/2014/main" id="{9DACABE7-5BF3-ACE2-3EEF-6AEF60C636C9}"/>
              </a:ext>
            </a:extLst>
          </p:cNvPr>
          <p:cNvSpPr txBox="1"/>
          <p:nvPr/>
        </p:nvSpPr>
        <p:spPr>
          <a:xfrm>
            <a:off x="467544" y="1412776"/>
            <a:ext cx="3112519" cy="923330"/>
          </a:xfrm>
          <a:prstGeom prst="rect">
            <a:avLst/>
          </a:prstGeom>
          <a:noFill/>
        </p:spPr>
        <p:txBody>
          <a:bodyPr wrap="none" rtlCol="0">
            <a:spAutoFit/>
          </a:bodyPr>
          <a:lstStyle/>
          <a:p>
            <a:pPr algn="ctr"/>
            <a:r>
              <a:rPr lang="fr-FR" dirty="0"/>
              <a:t>Extraits du poème « Les mots »</a:t>
            </a:r>
          </a:p>
          <a:p>
            <a:pPr algn="ctr"/>
            <a:r>
              <a:rPr lang="fr-FR" sz="1800" dirty="0" err="1"/>
              <a:t>Saadane</a:t>
            </a:r>
            <a:r>
              <a:rPr lang="fr-FR" sz="1800" dirty="0"/>
              <a:t> </a:t>
            </a:r>
            <a:r>
              <a:rPr lang="fr-FR" sz="1800" dirty="0" err="1"/>
              <a:t>Benbabaali</a:t>
            </a:r>
            <a:r>
              <a:rPr lang="fr-FR" sz="1800" dirty="0"/>
              <a:t> </a:t>
            </a:r>
          </a:p>
          <a:p>
            <a:pPr algn="ctr"/>
            <a:r>
              <a:rPr lang="fr-FR" sz="1800" dirty="0"/>
              <a:t>2010</a:t>
            </a:r>
            <a:endParaRPr lang="fr-FR" dirty="0"/>
          </a:p>
        </p:txBody>
      </p:sp>
      <p:pic>
        <p:nvPicPr>
          <p:cNvPr id="3074" name="Picture 2">
            <a:extLst>
              <a:ext uri="{FF2B5EF4-FFF2-40B4-BE49-F238E27FC236}">
                <a16:creationId xmlns:a16="http://schemas.microsoft.com/office/drawing/2014/main" id="{D6141713-92C3-1CCF-AD8E-D2F708C258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0815" y="2636912"/>
            <a:ext cx="208597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9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hlinkClick r:id="rId2" action="ppaction://hlinksldjump"/>
            <a:extLst>
              <a:ext uri="{FF2B5EF4-FFF2-40B4-BE49-F238E27FC236}">
                <a16:creationId xmlns:a16="http://schemas.microsoft.com/office/drawing/2014/main" id="{1672CFE2-4856-1A52-EE13-A80619F7A27C}"/>
              </a:ext>
            </a:extLst>
          </p:cNvPr>
          <p:cNvSpPr txBox="1"/>
          <p:nvPr/>
        </p:nvSpPr>
        <p:spPr>
          <a:xfrm>
            <a:off x="3275856" y="43458"/>
            <a:ext cx="2853666" cy="6771084"/>
          </a:xfrm>
          <a:prstGeom prst="rect">
            <a:avLst/>
          </a:prstGeom>
          <a:noFill/>
        </p:spPr>
        <p:txBody>
          <a:bodyPr wrap="none" rtlCol="0">
            <a:spAutoFit/>
          </a:bodyPr>
          <a:lstStyle/>
          <a:p>
            <a:r>
              <a:rPr lang="fr-FR" sz="1000" dirty="0"/>
              <a:t>Les mots sont des pierres précieuses</a:t>
            </a:r>
          </a:p>
          <a:p>
            <a:r>
              <a:rPr lang="fr-FR" sz="1000" dirty="0"/>
              <a:t>rivalisant d'éclats et de valeur;</a:t>
            </a:r>
          </a:p>
          <a:p>
            <a:r>
              <a:rPr lang="fr-FR" sz="1000" dirty="0"/>
              <a:t>ils sont étoiles dans un ciel obscur,</a:t>
            </a:r>
          </a:p>
          <a:p>
            <a:r>
              <a:rPr lang="fr-FR" sz="1000" dirty="0"/>
              <a:t>perles étincelantes sur la page noire du firmament;</a:t>
            </a:r>
          </a:p>
          <a:p>
            <a:r>
              <a:rPr lang="fr-FR" sz="1000" dirty="0"/>
              <a:t>les mots sont des fruits de toutes les saisons</a:t>
            </a:r>
          </a:p>
          <a:p>
            <a:r>
              <a:rPr lang="fr-FR" sz="1000" dirty="0"/>
              <a:t>offrant chacun son goût et sa saveur;</a:t>
            </a:r>
          </a:p>
          <a:p>
            <a:r>
              <a:rPr lang="fr-FR" sz="1000" dirty="0"/>
              <a:t>Les mots sont des arbres centenaires</a:t>
            </a:r>
          </a:p>
          <a:p>
            <a:r>
              <a:rPr lang="fr-FR" sz="1000" dirty="0"/>
              <a:t>donnant des fruits doux ou des fruits amers;</a:t>
            </a:r>
          </a:p>
          <a:p>
            <a:r>
              <a:rPr lang="fr-FR" sz="1000" dirty="0"/>
              <a:t>les mots sont des fleurs, au bord des chemins,</a:t>
            </a:r>
          </a:p>
          <a:p>
            <a:r>
              <a:rPr lang="fr-FR" sz="1000" dirty="0"/>
              <a:t>Revêtues par le Seigneur d'incomparables parures ;</a:t>
            </a:r>
          </a:p>
          <a:p>
            <a:r>
              <a:rPr lang="fr-FR" sz="1000" dirty="0"/>
              <a:t>Ils sont fleurs d'intérieurs ou de jardins</a:t>
            </a:r>
          </a:p>
          <a:p>
            <a:r>
              <a:rPr lang="fr-FR" sz="1000" dirty="0"/>
              <a:t>Étalant leurs couleurs, exhalant leurs parfums;</a:t>
            </a:r>
          </a:p>
          <a:p>
            <a:endParaRPr lang="fr-FR" sz="800" dirty="0"/>
          </a:p>
          <a:p>
            <a:r>
              <a:rPr lang="fr-FR" sz="1000" dirty="0"/>
              <a:t>Les mots sont de beaux nuages,</a:t>
            </a:r>
          </a:p>
          <a:p>
            <a:r>
              <a:rPr lang="fr-FR" sz="1000" dirty="0"/>
              <a:t>vaisseaux ailés invitant au voyage;</a:t>
            </a:r>
          </a:p>
          <a:p>
            <a:r>
              <a:rPr lang="fr-FR" sz="1000" dirty="0"/>
              <a:t>les mots sont comme des eaux </a:t>
            </a:r>
            <a:r>
              <a:rPr lang="fr-FR" sz="900" dirty="0"/>
              <a:t>vives</a:t>
            </a:r>
            <a:endParaRPr lang="fr-FR" sz="1000" dirty="0"/>
          </a:p>
          <a:p>
            <a:r>
              <a:rPr lang="fr-FR" sz="1000" dirty="0"/>
              <a:t>portant nos espoirs de rive en rive;</a:t>
            </a:r>
          </a:p>
          <a:p>
            <a:r>
              <a:rPr lang="fr-FR" sz="1000" dirty="0"/>
              <a:t>ils sont le sable chaud du désert,</a:t>
            </a:r>
          </a:p>
          <a:p>
            <a:r>
              <a:rPr lang="fr-FR" sz="1000" dirty="0"/>
              <a:t>or fin et dunes aux formes lascives;</a:t>
            </a:r>
          </a:p>
          <a:p>
            <a:r>
              <a:rPr lang="fr-FR" sz="1000" dirty="0"/>
              <a:t>les mots sont comme les vents</a:t>
            </a:r>
          </a:p>
          <a:p>
            <a:r>
              <a:rPr lang="fr-FR" sz="1000" dirty="0"/>
              <a:t>Qui sait d'où ils viennent et où ils vont?</a:t>
            </a:r>
          </a:p>
          <a:p>
            <a:r>
              <a:rPr lang="fr-FR" sz="1000" dirty="0"/>
              <a:t>les mots sont d'étranges comètes</a:t>
            </a:r>
          </a:p>
          <a:p>
            <a:r>
              <a:rPr lang="fr-FR" sz="1000" dirty="0"/>
              <a:t>flammes issues de la langue du poète.</a:t>
            </a:r>
          </a:p>
          <a:p>
            <a:endParaRPr lang="fr-FR" sz="800" dirty="0"/>
          </a:p>
          <a:p>
            <a:r>
              <a:rPr lang="fr-FR" sz="1000" dirty="0"/>
              <a:t>Ils sont de douces caresses</a:t>
            </a:r>
          </a:p>
          <a:p>
            <a:r>
              <a:rPr lang="fr-FR" sz="1000" dirty="0"/>
              <a:t>pleines d'amour et de tendresse;</a:t>
            </a:r>
          </a:p>
          <a:p>
            <a:r>
              <a:rPr lang="fr-FR" sz="1000" dirty="0"/>
              <a:t>ils sont des oiseaux de passage</a:t>
            </a:r>
          </a:p>
          <a:p>
            <a:r>
              <a:rPr lang="fr-FR" sz="1000" dirty="0"/>
              <a:t>partant à tire-d'aile vers des contrées sauvages</a:t>
            </a:r>
          </a:p>
          <a:p>
            <a:r>
              <a:rPr lang="fr-FR" sz="1000" dirty="0"/>
              <a:t>les mots sont comme des rocs:</a:t>
            </a:r>
          </a:p>
          <a:p>
            <a:r>
              <a:rPr lang="fr-FR" sz="1000" dirty="0"/>
              <a:t>cruels, durs et secs.</a:t>
            </a:r>
          </a:p>
          <a:p>
            <a:r>
              <a:rPr lang="fr-FR" sz="1000" dirty="0"/>
              <a:t>Les mots sont des coupes de cristal</a:t>
            </a:r>
          </a:p>
          <a:p>
            <a:r>
              <a:rPr lang="fr-FR" sz="1000" dirty="0"/>
              <a:t>si fins et si fragiles.</a:t>
            </a:r>
          </a:p>
          <a:p>
            <a:endParaRPr lang="fr-FR" sz="800" dirty="0"/>
          </a:p>
          <a:p>
            <a:r>
              <a:rPr lang="fr-FR" sz="1000" dirty="0"/>
              <a:t>Les mots sont des armes redoutables</a:t>
            </a:r>
          </a:p>
          <a:p>
            <a:r>
              <a:rPr lang="fr-FR" sz="1000" dirty="0"/>
              <a:t>qui défendent et qui agressent;</a:t>
            </a:r>
          </a:p>
          <a:p>
            <a:r>
              <a:rPr lang="fr-FR" sz="1000" dirty="0"/>
              <a:t>ils sont des lances et des épées</a:t>
            </a:r>
          </a:p>
          <a:p>
            <a:r>
              <a:rPr lang="fr-FR" sz="1000" dirty="0"/>
              <a:t>capables de blesser et de tuer;</a:t>
            </a:r>
          </a:p>
          <a:p>
            <a:r>
              <a:rPr lang="fr-FR" sz="1000" dirty="0"/>
              <a:t>Ils sont vérité, ils sont mensonge</a:t>
            </a:r>
          </a:p>
          <a:p>
            <a:r>
              <a:rPr lang="fr-FR" sz="1000" dirty="0"/>
              <a:t>invitant à la paix, incitant à la guerre;</a:t>
            </a:r>
          </a:p>
          <a:p>
            <a:r>
              <a:rPr lang="fr-FR" sz="1000" dirty="0"/>
              <a:t>Les mots sont des images</a:t>
            </a:r>
          </a:p>
          <a:p>
            <a:r>
              <a:rPr lang="fr-FR" sz="1000" dirty="0"/>
              <a:t>qui égayent nos paysages;</a:t>
            </a:r>
          </a:p>
          <a:p>
            <a:r>
              <a:rPr lang="fr-FR" sz="1000" dirty="0"/>
              <a:t>ils sont les cinq doigts de la main</a:t>
            </a:r>
          </a:p>
          <a:p>
            <a:r>
              <a:rPr lang="fr-FR" sz="1000" dirty="0"/>
              <a:t>unis et solidaires;</a:t>
            </a:r>
          </a:p>
        </p:txBody>
      </p:sp>
      <p:sp>
        <p:nvSpPr>
          <p:cNvPr id="4" name="ZoneTexte 3">
            <a:hlinkClick r:id="rId2" action="ppaction://hlinksldjump"/>
            <a:extLst>
              <a:ext uri="{FF2B5EF4-FFF2-40B4-BE49-F238E27FC236}">
                <a16:creationId xmlns:a16="http://schemas.microsoft.com/office/drawing/2014/main" id="{C5065735-D77E-C294-0AAB-0C640645E25C}"/>
              </a:ext>
            </a:extLst>
          </p:cNvPr>
          <p:cNvSpPr txBox="1"/>
          <p:nvPr/>
        </p:nvSpPr>
        <p:spPr>
          <a:xfrm>
            <a:off x="6234748" y="481027"/>
            <a:ext cx="2507418" cy="6186309"/>
          </a:xfrm>
          <a:prstGeom prst="rect">
            <a:avLst/>
          </a:prstGeom>
          <a:noFill/>
        </p:spPr>
        <p:txBody>
          <a:bodyPr wrap="none" rtlCol="0">
            <a:spAutoFit/>
          </a:bodyPr>
          <a:lstStyle/>
          <a:p>
            <a:r>
              <a:rPr lang="fr-FR" sz="900" dirty="0"/>
              <a:t>ils sont des chiens</a:t>
            </a:r>
          </a:p>
          <a:p>
            <a:r>
              <a:rPr lang="fr-FR" sz="900" dirty="0"/>
              <a:t>obéissants et fidèles;</a:t>
            </a:r>
          </a:p>
          <a:p>
            <a:r>
              <a:rPr lang="fr-FR" sz="900" dirty="0"/>
              <a:t>ce sont des chats libres et sournois.</a:t>
            </a:r>
          </a:p>
          <a:p>
            <a:r>
              <a:rPr lang="fr-FR" sz="900" dirty="0"/>
              <a:t>Les mots sont des plaintes qui brisent nos cœurs;</a:t>
            </a:r>
          </a:p>
          <a:p>
            <a:r>
              <a:rPr lang="fr-FR" sz="900" dirty="0"/>
              <a:t>Les mots sont des orages</a:t>
            </a:r>
          </a:p>
          <a:p>
            <a:r>
              <a:rPr lang="fr-FR" sz="900" dirty="0"/>
              <a:t>effrayants pour nos esprits d'enfants</a:t>
            </a:r>
          </a:p>
          <a:p>
            <a:r>
              <a:rPr lang="fr-FR" sz="900" dirty="0"/>
              <a:t>Ils sont éclairs, ils sont tonnerre</a:t>
            </a:r>
          </a:p>
          <a:p>
            <a:r>
              <a:rPr lang="fr-FR" sz="900" dirty="0"/>
              <a:t>semant la peur et la frayeur.</a:t>
            </a:r>
          </a:p>
          <a:p>
            <a:r>
              <a:rPr lang="fr-FR" sz="900" dirty="0"/>
              <a:t>Ils sont feux, ils sont flammes</a:t>
            </a:r>
          </a:p>
          <a:p>
            <a:r>
              <a:rPr lang="fr-FR" sz="900" dirty="0"/>
              <a:t>ils nous éclairent et ils nous brûlent.</a:t>
            </a:r>
          </a:p>
          <a:p>
            <a:endParaRPr lang="fr-FR" sz="900" dirty="0"/>
          </a:p>
          <a:p>
            <a:r>
              <a:rPr lang="fr-FR" sz="900" dirty="0"/>
              <a:t>Ils sont la pleine lune et le visage de l'Aimée;</a:t>
            </a:r>
          </a:p>
          <a:p>
            <a:r>
              <a:rPr lang="fr-FR" sz="900" dirty="0"/>
              <a:t>ils sont l'Étoile du Nord, ils sont Vénus</a:t>
            </a:r>
          </a:p>
          <a:p>
            <a:r>
              <a:rPr lang="fr-FR" sz="900" dirty="0"/>
              <a:t>guidant le nomade dans le désert;</a:t>
            </a:r>
          </a:p>
          <a:p>
            <a:r>
              <a:rPr lang="fr-FR" sz="900" dirty="0"/>
              <a:t>Les mots se font tempêtes</a:t>
            </a:r>
          </a:p>
          <a:p>
            <a:r>
              <a:rPr lang="fr-FR" sz="900" dirty="0"/>
              <a:t>dévastant tout et que rien n'arrête;</a:t>
            </a:r>
          </a:p>
          <a:p>
            <a:r>
              <a:rPr lang="fr-FR" sz="900" dirty="0"/>
              <a:t>ils sont vagues douces, vagues violentes</a:t>
            </a:r>
          </a:p>
          <a:p>
            <a:r>
              <a:rPr lang="fr-FR" sz="900" dirty="0"/>
              <a:t>qui caressent ou qui emportent;</a:t>
            </a:r>
          </a:p>
          <a:p>
            <a:r>
              <a:rPr lang="fr-FR" sz="900" dirty="0"/>
              <a:t>Ils sont tentes, ils sont roulottes,</a:t>
            </a:r>
          </a:p>
          <a:p>
            <a:r>
              <a:rPr lang="fr-FR" sz="900" dirty="0"/>
              <a:t>demeures de nomades ambulantes;</a:t>
            </a:r>
          </a:p>
          <a:p>
            <a:r>
              <a:rPr lang="fr-FR" sz="900" dirty="0"/>
              <a:t>Ils sont incantations et prières</a:t>
            </a:r>
          </a:p>
          <a:p>
            <a:r>
              <a:rPr lang="fr-FR" sz="900" dirty="0"/>
              <a:t>adressées au Seigneur;</a:t>
            </a:r>
          </a:p>
          <a:p>
            <a:r>
              <a:rPr lang="fr-FR" sz="900" dirty="0"/>
              <a:t>ils sont paroles sacrées</a:t>
            </a:r>
          </a:p>
          <a:p>
            <a:r>
              <a:rPr lang="fr-FR" sz="900" dirty="0"/>
              <a:t>de la Tora, des Vedas, des Évangiles ou du Coran;</a:t>
            </a:r>
          </a:p>
          <a:p>
            <a:r>
              <a:rPr lang="fr-FR" sz="900" dirty="0"/>
              <a:t>Ils sont les Tables inscrites pour Moïse</a:t>
            </a:r>
          </a:p>
          <a:p>
            <a:r>
              <a:rPr lang="fr-FR" sz="900" dirty="0"/>
              <a:t>avec le feu sur le flanc du </a:t>
            </a:r>
            <a:r>
              <a:rPr lang="fr-FR" sz="900" dirty="0" err="1"/>
              <a:t>SinaÏ</a:t>
            </a:r>
            <a:endParaRPr lang="fr-FR" sz="900" dirty="0"/>
          </a:p>
          <a:p>
            <a:r>
              <a:rPr lang="fr-FR" sz="900" dirty="0"/>
              <a:t>Ils sont mantras</a:t>
            </a:r>
          </a:p>
          <a:p>
            <a:r>
              <a:rPr lang="fr-FR" sz="900" dirty="0"/>
              <a:t>que répètent les </a:t>
            </a:r>
            <a:r>
              <a:rPr lang="fr-FR" sz="900" dirty="0" err="1"/>
              <a:t>saddus</a:t>
            </a:r>
            <a:r>
              <a:rPr lang="fr-FR" sz="900" dirty="0"/>
              <a:t> sans fin</a:t>
            </a:r>
          </a:p>
          <a:p>
            <a:endParaRPr lang="fr-FR" sz="900" dirty="0"/>
          </a:p>
          <a:p>
            <a:r>
              <a:rPr lang="fr-FR" sz="900" dirty="0"/>
              <a:t>Ils sont "Iqra au nom de ton Seigneur</a:t>
            </a:r>
          </a:p>
          <a:p>
            <a:r>
              <a:rPr lang="fr-FR" sz="900" dirty="0"/>
              <a:t>qui a créé les Cieux et façonné la terre";</a:t>
            </a:r>
          </a:p>
          <a:p>
            <a:r>
              <a:rPr lang="fr-FR" sz="900" dirty="0"/>
              <a:t>ls sont "</a:t>
            </a:r>
            <a:r>
              <a:rPr lang="fr-FR" sz="900" dirty="0" err="1"/>
              <a:t>Bouraq</a:t>
            </a:r>
            <a:r>
              <a:rPr lang="fr-FR" sz="900" dirty="0"/>
              <a:t>", cheval ailé</a:t>
            </a:r>
          </a:p>
          <a:p>
            <a:r>
              <a:rPr lang="fr-FR" sz="900" dirty="0"/>
              <a:t>coursier-éclair pour Le Prophète;</a:t>
            </a:r>
          </a:p>
          <a:p>
            <a:r>
              <a:rPr lang="fr-FR" sz="900" dirty="0"/>
              <a:t>Ils sont vers, ils sont versets</a:t>
            </a:r>
          </a:p>
          <a:p>
            <a:r>
              <a:rPr lang="fr-FR" sz="900" dirty="0"/>
              <a:t>chants de poètes ou visions d'ascètes</a:t>
            </a:r>
          </a:p>
          <a:p>
            <a:r>
              <a:rPr lang="fr-FR" sz="900" dirty="0"/>
              <a:t>Ils sont des parchemins codés</a:t>
            </a:r>
          </a:p>
          <a:p>
            <a:r>
              <a:rPr lang="fr-FR" sz="900" dirty="0"/>
              <a:t>Que ne comprennent que les initiés;</a:t>
            </a:r>
          </a:p>
          <a:p>
            <a:endParaRPr lang="fr-FR" sz="900" dirty="0"/>
          </a:p>
          <a:p>
            <a:r>
              <a:rPr lang="fr-FR" sz="900" dirty="0"/>
              <a:t>Ils sont des murs, ils sont des fenêtres</a:t>
            </a:r>
          </a:p>
          <a:p>
            <a:r>
              <a:rPr lang="fr-FR" sz="900" dirty="0"/>
              <a:t>séparant des frères ou menant à l'amour;</a:t>
            </a:r>
          </a:p>
          <a:p>
            <a:r>
              <a:rPr lang="fr-FR" sz="900" dirty="0"/>
              <a:t>ils sont des hymnes guerriers menant à la mort</a:t>
            </a:r>
          </a:p>
          <a:p>
            <a:r>
              <a:rPr lang="fr-FR" sz="900" dirty="0"/>
              <a:t>ou symphonie fraternelle qui rassemble et unit.</a:t>
            </a:r>
          </a:p>
          <a:p>
            <a:endParaRPr lang="fr-FR" sz="900" dirty="0"/>
          </a:p>
          <a:p>
            <a:r>
              <a:rPr lang="fr-FR" sz="900" dirty="0" err="1"/>
              <a:t>Saadane</a:t>
            </a:r>
            <a:r>
              <a:rPr lang="fr-FR" sz="900" dirty="0"/>
              <a:t> </a:t>
            </a:r>
            <a:r>
              <a:rPr lang="fr-FR" sz="900" dirty="0" err="1"/>
              <a:t>Benbabaali</a:t>
            </a:r>
            <a:r>
              <a:rPr lang="fr-FR" sz="900" dirty="0"/>
              <a:t>, Paris le 14 Sept 2010</a:t>
            </a:r>
          </a:p>
        </p:txBody>
      </p:sp>
      <p:sp>
        <p:nvSpPr>
          <p:cNvPr id="5" name="ZoneTexte 4">
            <a:hlinkClick r:id="rId2" action="ppaction://hlinksldjump"/>
            <a:extLst>
              <a:ext uri="{FF2B5EF4-FFF2-40B4-BE49-F238E27FC236}">
                <a16:creationId xmlns:a16="http://schemas.microsoft.com/office/drawing/2014/main" id="{55BD936D-F8EC-C684-DFA3-59E7DD3A995B}"/>
              </a:ext>
            </a:extLst>
          </p:cNvPr>
          <p:cNvSpPr txBox="1"/>
          <p:nvPr/>
        </p:nvSpPr>
        <p:spPr>
          <a:xfrm>
            <a:off x="683567" y="260648"/>
            <a:ext cx="2130711" cy="1200329"/>
          </a:xfrm>
          <a:prstGeom prst="rect">
            <a:avLst/>
          </a:prstGeom>
          <a:noFill/>
        </p:spPr>
        <p:txBody>
          <a:bodyPr wrap="none" rtlCol="0">
            <a:spAutoFit/>
          </a:bodyPr>
          <a:lstStyle/>
          <a:p>
            <a:pPr algn="ctr"/>
            <a:r>
              <a:rPr lang="fr-FR" dirty="0"/>
              <a:t>« Les mots »</a:t>
            </a:r>
          </a:p>
          <a:p>
            <a:pPr algn="ctr"/>
            <a:r>
              <a:rPr lang="fr-FR" dirty="0"/>
              <a:t>Texte intégral</a:t>
            </a:r>
          </a:p>
          <a:p>
            <a:pPr algn="ctr"/>
            <a:r>
              <a:rPr lang="fr-FR" sz="1800" dirty="0" err="1"/>
              <a:t>Saadane</a:t>
            </a:r>
            <a:r>
              <a:rPr lang="fr-FR" sz="1800" dirty="0"/>
              <a:t> </a:t>
            </a:r>
            <a:r>
              <a:rPr lang="fr-FR" sz="1800" dirty="0" err="1"/>
              <a:t>Benbabaali</a:t>
            </a:r>
            <a:r>
              <a:rPr lang="fr-FR" sz="1800" dirty="0"/>
              <a:t> </a:t>
            </a:r>
          </a:p>
          <a:p>
            <a:pPr algn="ctr"/>
            <a:r>
              <a:rPr lang="fr-FR" sz="1800" dirty="0"/>
              <a:t>2010</a:t>
            </a:r>
            <a:endParaRPr lang="fr-FR" dirty="0"/>
          </a:p>
        </p:txBody>
      </p:sp>
      <p:pic>
        <p:nvPicPr>
          <p:cNvPr id="2050" name="Picture 2">
            <a:hlinkClick r:id="rId2" action="ppaction://hlinksldjump"/>
            <a:extLst>
              <a:ext uri="{FF2B5EF4-FFF2-40B4-BE49-F238E27FC236}">
                <a16:creationId xmlns:a16="http://schemas.microsoft.com/office/drawing/2014/main" id="{5C7C448B-B3A5-04B8-C2A2-F6049DA4B9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027" y="1790166"/>
            <a:ext cx="2345790" cy="356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5957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4BCDE1ED-21BA-9719-B884-F45A4F7E7B1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3528" y="764703"/>
            <a:ext cx="4032448" cy="3607981"/>
          </a:xfrm>
          <a:prstGeom prst="rect">
            <a:avLst/>
          </a:prstGeom>
        </p:spPr>
      </p:pic>
      <p:sp>
        <p:nvSpPr>
          <p:cNvPr id="4" name="ZoneTexte 3">
            <a:extLst>
              <a:ext uri="{FF2B5EF4-FFF2-40B4-BE49-F238E27FC236}">
                <a16:creationId xmlns:a16="http://schemas.microsoft.com/office/drawing/2014/main" id="{12E699D4-95B6-2E47-B230-03B77FD7B61D}"/>
              </a:ext>
            </a:extLst>
          </p:cNvPr>
          <p:cNvSpPr txBox="1"/>
          <p:nvPr/>
        </p:nvSpPr>
        <p:spPr>
          <a:xfrm>
            <a:off x="395536" y="5949280"/>
            <a:ext cx="8352928" cy="830997"/>
          </a:xfrm>
          <a:prstGeom prst="rect">
            <a:avLst/>
          </a:prstGeom>
          <a:noFill/>
        </p:spPr>
        <p:txBody>
          <a:bodyPr wrap="square" rtlCol="0">
            <a:spAutoFit/>
          </a:bodyPr>
          <a:lstStyle/>
          <a:p>
            <a:pPr algn="ctr"/>
            <a:r>
              <a:rPr lang="fr-FR" sz="1600" b="1" dirty="0"/>
              <a:t>Calligrammes</a:t>
            </a:r>
          </a:p>
          <a:p>
            <a:pPr algn="ctr"/>
            <a:r>
              <a:rPr lang="fr-FR" sz="1600" dirty="0"/>
              <a:t>A droite, Guillaume Apollinaire « La colombe poignardée et le jet d’eau », 1918.</a:t>
            </a:r>
          </a:p>
          <a:p>
            <a:pPr algn="ctr"/>
            <a:r>
              <a:rPr lang="fr-FR" sz="1600" dirty="0"/>
              <a:t>Dans un calligramme, c’est l’écriture qui dessine les contours de la forme.</a:t>
            </a:r>
          </a:p>
        </p:txBody>
      </p:sp>
      <p:pic>
        <p:nvPicPr>
          <p:cNvPr id="5" name="Picture 2">
            <a:hlinkClick r:id="rId2" action="ppaction://hlinksldjump"/>
            <a:extLst>
              <a:ext uri="{FF2B5EF4-FFF2-40B4-BE49-F238E27FC236}">
                <a16:creationId xmlns:a16="http://schemas.microsoft.com/office/drawing/2014/main" id="{F6C179F1-0B2B-FA21-5EED-065961F9A2FC}"/>
              </a:ext>
            </a:extLst>
          </p:cNvPr>
          <p:cNvPicPr>
            <a:picLocks noChangeAspect="1" noChangeArrowheads="1"/>
          </p:cNvPicPr>
          <p:nvPr/>
        </p:nvPicPr>
        <p:blipFill>
          <a:blip r:embed="rId4" cstate="email">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5361221" y="251937"/>
            <a:ext cx="3459251" cy="556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0281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2E699D4-95B6-2E47-B230-03B77FD7B61D}"/>
              </a:ext>
            </a:extLst>
          </p:cNvPr>
          <p:cNvSpPr txBox="1"/>
          <p:nvPr/>
        </p:nvSpPr>
        <p:spPr>
          <a:xfrm>
            <a:off x="395536" y="6084585"/>
            <a:ext cx="8352928" cy="584775"/>
          </a:xfrm>
          <a:prstGeom prst="rect">
            <a:avLst/>
          </a:prstGeom>
          <a:noFill/>
        </p:spPr>
        <p:txBody>
          <a:bodyPr wrap="square" rtlCol="0">
            <a:spAutoFit/>
          </a:bodyPr>
          <a:lstStyle/>
          <a:p>
            <a:pPr algn="ctr"/>
            <a:r>
              <a:rPr lang="fr-FR" sz="1600" b="1" dirty="0"/>
              <a:t>Calligrammes</a:t>
            </a:r>
          </a:p>
          <a:p>
            <a:pPr algn="ctr"/>
            <a:r>
              <a:rPr lang="fr-FR" sz="1600" dirty="0"/>
              <a:t>Dans un calligramme, c’est l’écriture qui dessine la forme.</a:t>
            </a:r>
          </a:p>
        </p:txBody>
      </p:sp>
      <p:pic>
        <p:nvPicPr>
          <p:cNvPr id="6" name="Image 5">
            <a:hlinkClick r:id="rId2" action="ppaction://hlinksldjump"/>
            <a:extLst>
              <a:ext uri="{FF2B5EF4-FFF2-40B4-BE49-F238E27FC236}">
                <a16:creationId xmlns:a16="http://schemas.microsoft.com/office/drawing/2014/main" id="{EDC53407-CEAA-C652-DB2F-FFF008BE3C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928" y="280992"/>
            <a:ext cx="5078145" cy="5803593"/>
          </a:xfrm>
          <a:prstGeom prst="rect">
            <a:avLst/>
          </a:prstGeom>
        </p:spPr>
      </p:pic>
    </p:spTree>
    <p:extLst>
      <p:ext uri="{BB962C8B-B14F-4D97-AF65-F5344CB8AC3E}">
        <p14:creationId xmlns:p14="http://schemas.microsoft.com/office/powerpoint/2010/main" val="24312530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2E699D4-95B6-2E47-B230-03B77FD7B61D}"/>
              </a:ext>
            </a:extLst>
          </p:cNvPr>
          <p:cNvSpPr txBox="1"/>
          <p:nvPr/>
        </p:nvSpPr>
        <p:spPr>
          <a:xfrm>
            <a:off x="395536" y="5805264"/>
            <a:ext cx="8352928" cy="830997"/>
          </a:xfrm>
          <a:prstGeom prst="rect">
            <a:avLst/>
          </a:prstGeom>
          <a:noFill/>
        </p:spPr>
        <p:txBody>
          <a:bodyPr wrap="square" rtlCol="0">
            <a:spAutoFit/>
          </a:bodyPr>
          <a:lstStyle/>
          <a:p>
            <a:pPr algn="ctr"/>
            <a:r>
              <a:rPr lang="fr-FR" sz="1600" b="1" dirty="0"/>
              <a:t>Calligrammes</a:t>
            </a:r>
          </a:p>
          <a:p>
            <a:pPr algn="ctr"/>
            <a:r>
              <a:rPr lang="fr-FR" sz="1600" dirty="0"/>
              <a:t>Autres formes de calligramme, c’est l’écriture qui remplit la forme.</a:t>
            </a:r>
          </a:p>
          <a:p>
            <a:pPr algn="ctr"/>
            <a:r>
              <a:rPr lang="fr-FR" sz="1600" dirty="0"/>
              <a:t>Le contour peut être tracé ou non.</a:t>
            </a:r>
          </a:p>
        </p:txBody>
      </p:sp>
      <p:pic>
        <p:nvPicPr>
          <p:cNvPr id="5" name="Image 4">
            <a:hlinkClick r:id="rId2" action="ppaction://hlinksldjump"/>
            <a:extLst>
              <a:ext uri="{FF2B5EF4-FFF2-40B4-BE49-F238E27FC236}">
                <a16:creationId xmlns:a16="http://schemas.microsoft.com/office/drawing/2014/main" id="{95405132-8D8A-D629-C617-9080E3F5FC37}"/>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504" y="105464"/>
            <a:ext cx="4788297" cy="3367158"/>
          </a:xfrm>
          <a:prstGeom prst="rect">
            <a:avLst/>
          </a:prstGeom>
        </p:spPr>
      </p:pic>
      <p:pic>
        <p:nvPicPr>
          <p:cNvPr id="8" name="Image 7">
            <a:hlinkClick r:id="rId2" action="ppaction://hlinksldjump"/>
            <a:extLst>
              <a:ext uri="{FF2B5EF4-FFF2-40B4-BE49-F238E27FC236}">
                <a16:creationId xmlns:a16="http://schemas.microsoft.com/office/drawing/2014/main" id="{E67AF8F8-0DF1-17F3-AEE4-0A37BC78D8AD}"/>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70547" y="1995547"/>
            <a:ext cx="4788297" cy="3471047"/>
          </a:xfrm>
          <a:prstGeom prst="rect">
            <a:avLst/>
          </a:prstGeom>
        </p:spPr>
      </p:pic>
    </p:spTree>
    <p:extLst>
      <p:ext uri="{BB962C8B-B14F-4D97-AF65-F5344CB8AC3E}">
        <p14:creationId xmlns:p14="http://schemas.microsoft.com/office/powerpoint/2010/main" val="405883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1630ADC-33BC-57C9-65D7-7B75AEA78261}"/>
              </a:ext>
            </a:extLst>
          </p:cNvPr>
          <p:cNvSpPr txBox="1"/>
          <p:nvPr/>
        </p:nvSpPr>
        <p:spPr>
          <a:xfrm>
            <a:off x="179512" y="1412776"/>
            <a:ext cx="8856984" cy="5424562"/>
          </a:xfrm>
          <a:prstGeom prst="rect">
            <a:avLst/>
          </a:prstGeom>
          <a:noFill/>
        </p:spPr>
        <p:txBody>
          <a:bodyPr wrap="square" rtlCol="0">
            <a:spAutoFit/>
          </a:bodyPr>
          <a:lstStyle/>
          <a:p>
            <a:pPr algn="just"/>
            <a:r>
              <a:rPr lang="fr-FR" sz="1050" dirty="0"/>
              <a:t>Cette méthode repose sur l’accumulation de l’expression des préférences individuelles. Les étapes successives permettent de dégager un choix plus facilement accepté par tous.</a:t>
            </a:r>
          </a:p>
          <a:p>
            <a:pPr marL="285750" indent="-285750" algn="just">
              <a:buFont typeface="Arial" panose="020B0604020202020204" pitchFamily="34" charset="0"/>
              <a:buChar char="•"/>
            </a:pPr>
            <a:r>
              <a:rPr lang="fr-FR" sz="1050" dirty="0"/>
              <a:t>S’appuyer sur une sélection de 6 poèmes.</a:t>
            </a:r>
          </a:p>
          <a:p>
            <a:pPr marL="285750" indent="-285750" algn="just">
              <a:buFont typeface="Arial" panose="020B0604020202020204" pitchFamily="34" charset="0"/>
              <a:buChar char="•"/>
            </a:pPr>
            <a:r>
              <a:rPr lang="fr-FR" sz="1050" dirty="0"/>
              <a:t>Utiliser deux urnes de vote: une « J’aime le plus » et une « J’aime le moins ». On peut les décorer avec des smileys ou des icones pour les rendre plus lisibles.</a:t>
            </a:r>
          </a:p>
          <a:p>
            <a:pPr marL="285750" indent="-285750" algn="just">
              <a:buFont typeface="Arial" panose="020B0604020202020204" pitchFamily="34" charset="0"/>
              <a:buChar char="•"/>
            </a:pPr>
            <a:r>
              <a:rPr lang="fr-FR" sz="1050" dirty="0"/>
              <a:t>Imprimer et découper des cartes portant chacune le titre d’un poème. Prévoir autant de cartes de chaque poème que d’élèves. </a:t>
            </a:r>
            <a:r>
              <a:rPr lang="fr-FR" sz="1050" dirty="0">
                <a:hlinkClick r:id="rId2" action="ppaction://hlinksldjump"/>
              </a:rPr>
              <a:t>(Cartes vierges à imprimer)</a:t>
            </a:r>
            <a:endParaRPr lang="fr-FR" sz="1050" dirty="0"/>
          </a:p>
          <a:p>
            <a:pPr marL="285750" indent="-285750">
              <a:buFont typeface="Arial" panose="020B0604020202020204" pitchFamily="34" charset="0"/>
              <a:buChar char="•"/>
            </a:pPr>
            <a:r>
              <a:rPr lang="fr-FR" sz="1050" dirty="0"/>
              <a:t>Distribuer les cartes pour que chaque élève dispose des 6 titres.</a:t>
            </a:r>
          </a:p>
          <a:p>
            <a:pPr marL="285750" indent="-285750">
              <a:buFont typeface="Arial" panose="020B0604020202020204" pitchFamily="34" charset="0"/>
              <a:buChar char="•"/>
            </a:pPr>
            <a:r>
              <a:rPr lang="fr-FR" sz="1050" dirty="0"/>
              <a:t>1</a:t>
            </a:r>
            <a:r>
              <a:rPr lang="fr-FR" sz="1050" baseline="30000" dirty="0"/>
              <a:t>ère</a:t>
            </a:r>
            <a:r>
              <a:rPr lang="fr-FR" sz="1050" dirty="0"/>
              <a:t>  sélection : inviter les élèves à placer la carte du poème qu’ils aiment le plus et celle du poème qu’ils aiment le moins dans les deux urnes.</a:t>
            </a:r>
            <a:br>
              <a:rPr lang="fr-FR" sz="1050" dirty="0"/>
            </a:br>
            <a:r>
              <a:rPr lang="fr-FR" sz="1050" dirty="0"/>
              <a:t>Le 1</a:t>
            </a:r>
            <a:r>
              <a:rPr lang="fr-FR" sz="1050" baseline="30000" dirty="0"/>
              <a:t>er</a:t>
            </a:r>
            <a:r>
              <a:rPr lang="fr-FR" sz="1050" dirty="0"/>
              <a:t> vote est dépouillé. On garde le poème le plus souvent cité dans l’urne « J’aime le plus » et on enlève le poème le plus souvent cité dans l’urne « J’aime le moins ».</a:t>
            </a:r>
            <a:br>
              <a:rPr lang="fr-FR" sz="1050" dirty="0"/>
            </a:br>
            <a:r>
              <a:rPr lang="fr-FR" sz="1050" dirty="0"/>
              <a:t>Les élèves reprennent leurs cartes pour disposer à nouveau des 6 titres. Ils mettent alors de côté la carte du poème gardé et d’un autre côté la carte du poème enlevé. Ils ne disposent plus que de 4 titres.</a:t>
            </a:r>
          </a:p>
          <a:p>
            <a:pPr marL="285750" indent="-285750">
              <a:buFont typeface="Arial" panose="020B0604020202020204" pitchFamily="34" charset="0"/>
              <a:buChar char="•"/>
            </a:pPr>
            <a:r>
              <a:rPr lang="fr-FR" sz="1050" dirty="0"/>
              <a:t>2</a:t>
            </a:r>
            <a:r>
              <a:rPr lang="fr-FR" sz="1050" baseline="30000" dirty="0"/>
              <a:t>ème</a:t>
            </a:r>
            <a:r>
              <a:rPr lang="fr-FR" sz="1050" dirty="0"/>
              <a:t> sélection : parmi leurs 4 cartes, inviter les élèves à placer la carte du poème qu’ils aiment le plus et celle du poème qu’ils aiment le moins dans les deux urnes.</a:t>
            </a:r>
            <a:br>
              <a:rPr lang="fr-FR" sz="1050" dirty="0"/>
            </a:br>
            <a:r>
              <a:rPr lang="fr-FR" sz="1050" dirty="0"/>
              <a:t>Le 2</a:t>
            </a:r>
            <a:r>
              <a:rPr lang="fr-FR" sz="1050" baseline="30000" dirty="0"/>
              <a:t>ème</a:t>
            </a:r>
            <a:r>
              <a:rPr lang="fr-FR" sz="1050" dirty="0"/>
              <a:t> vote est dépouillé. On garde le poème le plus souvent cité dans l’urne « J’aime le plus » et on enlève le poème le plus souvent cité dans l’urne « J’aime le moins ».</a:t>
            </a:r>
            <a:br>
              <a:rPr lang="fr-FR" sz="1050" dirty="0"/>
            </a:br>
            <a:r>
              <a:rPr lang="fr-FR" sz="1050" dirty="0"/>
              <a:t>Les élèves reprennent leurs cartes pour disposer à nouveau des 4 titres. Ils mettent alors de côté la carte du poème gardé et d’un autre côté la carte du poème enlevé. Ils ne disposent plus que de 2 titres.</a:t>
            </a:r>
          </a:p>
          <a:p>
            <a:pPr marL="285750" indent="-285750">
              <a:buFont typeface="Arial" panose="020B0604020202020204" pitchFamily="34" charset="0"/>
              <a:buChar char="•"/>
            </a:pPr>
            <a:r>
              <a:rPr lang="fr-FR" sz="1050" dirty="0"/>
              <a:t>3</a:t>
            </a:r>
            <a:r>
              <a:rPr lang="fr-FR" sz="1050" baseline="30000" dirty="0"/>
              <a:t>ème</a:t>
            </a:r>
            <a:r>
              <a:rPr lang="fr-FR" sz="1050" dirty="0"/>
              <a:t> sélection : parmi leurs 2 cartes, inviter les élèves à placer la carte du poème qu’ils aiment le plus et celle du poème qu’ils aiment le moins dans les deux urnes.</a:t>
            </a:r>
            <a:br>
              <a:rPr lang="fr-FR" sz="1050" dirty="0"/>
            </a:br>
            <a:r>
              <a:rPr lang="fr-FR" sz="1050" dirty="0"/>
              <a:t>Le 3</a:t>
            </a:r>
            <a:r>
              <a:rPr lang="fr-FR" sz="1050" baseline="30000" dirty="0"/>
              <a:t>ème</a:t>
            </a:r>
            <a:r>
              <a:rPr lang="fr-FR" sz="1050" dirty="0"/>
              <a:t> vote est dépouillé. On garde le poème le plus souvent cité dans l’urne « J’aime le plus » et on enlève le poème le plus souvent cité dans l’urne « J’aime le moins ».</a:t>
            </a:r>
            <a:br>
              <a:rPr lang="fr-FR" sz="1050" dirty="0"/>
            </a:br>
            <a:r>
              <a:rPr lang="fr-FR" sz="1050" dirty="0"/>
              <a:t>Les élèves reprennent leurs cartes pour disposer à nouveau des 2 titres. Ils mettent alors de côté la carte du poème gardé et d’un autre côté la carte du poème enlevé. Ils n’ont alors plus de cartes.</a:t>
            </a:r>
          </a:p>
          <a:p>
            <a:pPr marL="285750" indent="-285750">
              <a:buFont typeface="Arial" panose="020B0604020202020204" pitchFamily="34" charset="0"/>
              <a:buChar char="•"/>
            </a:pPr>
            <a:r>
              <a:rPr lang="fr-FR" sz="1050" dirty="0"/>
              <a:t>4</a:t>
            </a:r>
            <a:r>
              <a:rPr lang="fr-FR" sz="1050" baseline="30000" dirty="0"/>
              <a:t>ème</a:t>
            </a:r>
            <a:r>
              <a:rPr lang="fr-FR" sz="1050" dirty="0"/>
              <a:t>  sélection les élèves prennent les 3 cartes des poèmes gardés. Ils vont à nouveau placer la carte du poème qu’ils aiment le plus et celle du poème qu’ils aiment le moins dans les deux urnes.</a:t>
            </a:r>
            <a:br>
              <a:rPr lang="fr-FR" sz="1050" dirty="0"/>
            </a:br>
            <a:r>
              <a:rPr lang="fr-FR" sz="1050" dirty="0"/>
              <a:t>Le 4</a:t>
            </a:r>
            <a:r>
              <a:rPr lang="fr-FR" sz="1050" baseline="30000" dirty="0"/>
              <a:t>ème</a:t>
            </a:r>
            <a:r>
              <a:rPr lang="fr-FR" sz="1050" dirty="0"/>
              <a:t> vote est dépouillé. On garde le poème le plus souvent cité dans l’urne « J’aime le plus » et on enlève le poème le plus souvent cité dans l’urne « J’aime le moins ».</a:t>
            </a:r>
            <a:br>
              <a:rPr lang="fr-FR" sz="1050" dirty="0"/>
            </a:br>
            <a:r>
              <a:rPr lang="fr-FR" sz="1050" dirty="0"/>
              <a:t>Les élèves reprennent leurs cartes pour disposer à nouveau des 3 titres. Ils mettent alors de côté la carte du poème enlevé. Ils n’ont alors plus que 2 cartes.</a:t>
            </a:r>
          </a:p>
          <a:p>
            <a:pPr marL="285750" indent="-285750">
              <a:buFont typeface="Arial" panose="020B0604020202020204" pitchFamily="34" charset="0"/>
              <a:buChar char="•"/>
            </a:pPr>
            <a:r>
              <a:rPr lang="fr-FR" sz="1050" dirty="0"/>
              <a:t>5</a:t>
            </a:r>
            <a:r>
              <a:rPr lang="fr-FR" sz="1050" baseline="30000" dirty="0"/>
              <a:t>ème</a:t>
            </a:r>
            <a:r>
              <a:rPr lang="fr-FR" sz="1050" dirty="0"/>
              <a:t> et dernière sélection: les élèves vont placer la carte du poème qu’ils aiment le plus et celle du poème qu’ils aiment le moins dans les deux urnes.</a:t>
            </a:r>
            <a:br>
              <a:rPr lang="fr-FR" sz="1050" dirty="0"/>
            </a:br>
            <a:r>
              <a:rPr lang="fr-FR" sz="1050" dirty="0"/>
              <a:t>Le 5</a:t>
            </a:r>
            <a:r>
              <a:rPr lang="fr-FR" sz="1050" baseline="30000" dirty="0"/>
              <a:t>ème</a:t>
            </a:r>
            <a:r>
              <a:rPr lang="fr-FR" sz="1050" dirty="0"/>
              <a:t> vote est dépouillé. Le poème choisi est celui qui a été le plus souvent cité dans l’urne « J’aime le plus »</a:t>
            </a:r>
          </a:p>
        </p:txBody>
      </p:sp>
      <p:sp>
        <p:nvSpPr>
          <p:cNvPr id="3" name="ZoneTexte 2">
            <a:extLst>
              <a:ext uri="{FF2B5EF4-FFF2-40B4-BE49-F238E27FC236}">
                <a16:creationId xmlns:a16="http://schemas.microsoft.com/office/drawing/2014/main" id="{76F42430-B0E0-7404-BD52-E962A6D1A3A2}"/>
              </a:ext>
            </a:extLst>
          </p:cNvPr>
          <p:cNvSpPr txBox="1"/>
          <p:nvPr/>
        </p:nvSpPr>
        <p:spPr>
          <a:xfrm>
            <a:off x="0" y="116632"/>
            <a:ext cx="9144000" cy="830997"/>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a:solidFill>
                  <a:schemeClr val="bg1"/>
                </a:solidFill>
              </a:rPr>
              <a:t>Décider ensemble</a:t>
            </a:r>
          </a:p>
        </p:txBody>
      </p:sp>
      <p:sp>
        <p:nvSpPr>
          <p:cNvPr id="5" name="ZoneTexte 4">
            <a:extLst>
              <a:ext uri="{FF2B5EF4-FFF2-40B4-BE49-F238E27FC236}">
                <a16:creationId xmlns:a16="http://schemas.microsoft.com/office/drawing/2014/main" id="{A2DFF311-8888-B6BD-7140-5B8018A2C893}"/>
              </a:ext>
            </a:extLst>
          </p:cNvPr>
          <p:cNvSpPr txBox="1"/>
          <p:nvPr/>
        </p:nvSpPr>
        <p:spPr>
          <a:xfrm>
            <a:off x="1168353" y="945015"/>
            <a:ext cx="6807313" cy="523220"/>
          </a:xfrm>
          <a:prstGeom prst="rect">
            <a:avLst/>
          </a:prstGeom>
          <a:noFill/>
        </p:spPr>
        <p:txBody>
          <a:bodyPr wrap="none" rtlCol="0">
            <a:spAutoFit/>
          </a:bodyPr>
          <a:lstStyle/>
          <a:p>
            <a:pPr algn="ctr"/>
            <a:r>
              <a:rPr lang="fr-FR" sz="2800" b="1" dirty="0">
                <a:solidFill>
                  <a:srgbClr val="2B674A"/>
                </a:solidFill>
              </a:rPr>
              <a:t>Méthode du choix par sélections successives</a:t>
            </a:r>
          </a:p>
        </p:txBody>
      </p:sp>
      <p:pic>
        <p:nvPicPr>
          <p:cNvPr id="10" name="Image 9">
            <a:extLst>
              <a:ext uri="{FF2B5EF4-FFF2-40B4-BE49-F238E27FC236}">
                <a16:creationId xmlns:a16="http://schemas.microsoft.com/office/drawing/2014/main" id="{7DF43137-7B9D-E9FE-9F08-81F480A035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7296" y="242046"/>
            <a:ext cx="1152000" cy="576000"/>
          </a:xfrm>
          <a:prstGeom prst="rect">
            <a:avLst/>
          </a:prstGeom>
        </p:spPr>
      </p:pic>
      <p:pic>
        <p:nvPicPr>
          <p:cNvPr id="6" name="Image 5">
            <a:hlinkClick r:id="rId4" action="ppaction://hlinksldjump"/>
            <a:extLst>
              <a:ext uri="{FF2B5EF4-FFF2-40B4-BE49-F238E27FC236}">
                <a16:creationId xmlns:a16="http://schemas.microsoft.com/office/drawing/2014/main" id="{6613E595-EA6F-7CB5-3BAB-89DBBB343473}"/>
              </a:ext>
            </a:extLst>
          </p:cNvPr>
          <p:cNvPicPr>
            <a:picLocks noChangeAspect="1"/>
          </p:cNvPicPr>
          <p:nvPr/>
        </p:nvPicPr>
        <p:blipFill>
          <a:blip r:embed="rId5"/>
          <a:stretch>
            <a:fillRect/>
          </a:stretch>
        </p:blipFill>
        <p:spPr>
          <a:xfrm>
            <a:off x="195889" y="238378"/>
            <a:ext cx="771525" cy="600075"/>
          </a:xfrm>
          <a:prstGeom prst="rect">
            <a:avLst/>
          </a:prstGeom>
        </p:spPr>
      </p:pic>
    </p:spTree>
    <p:extLst>
      <p:ext uri="{BB962C8B-B14F-4D97-AF65-F5344CB8AC3E}">
        <p14:creationId xmlns:p14="http://schemas.microsoft.com/office/powerpoint/2010/main" val="22504129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2E699D4-95B6-2E47-B230-03B77FD7B61D}"/>
              </a:ext>
            </a:extLst>
          </p:cNvPr>
          <p:cNvSpPr txBox="1"/>
          <p:nvPr/>
        </p:nvSpPr>
        <p:spPr>
          <a:xfrm>
            <a:off x="395536" y="5805264"/>
            <a:ext cx="8352928" cy="830997"/>
          </a:xfrm>
          <a:prstGeom prst="rect">
            <a:avLst/>
          </a:prstGeom>
          <a:noFill/>
        </p:spPr>
        <p:txBody>
          <a:bodyPr wrap="square" rtlCol="0">
            <a:spAutoFit/>
          </a:bodyPr>
          <a:lstStyle/>
          <a:p>
            <a:pPr algn="ctr"/>
            <a:r>
              <a:rPr lang="fr-FR" sz="1600" b="1" dirty="0"/>
              <a:t>Calligramme</a:t>
            </a:r>
          </a:p>
          <a:p>
            <a:pPr algn="ctr"/>
            <a:r>
              <a:rPr lang="fr-FR" sz="1600" dirty="0"/>
              <a:t>Autre forme de calligramme, c’est l’écriture qui remplit la forme.</a:t>
            </a:r>
          </a:p>
          <a:p>
            <a:pPr algn="ctr"/>
            <a:r>
              <a:rPr lang="fr-FR" sz="1600" dirty="0"/>
              <a:t>Le contour peut être tracé ou non.</a:t>
            </a:r>
          </a:p>
        </p:txBody>
      </p:sp>
      <p:pic>
        <p:nvPicPr>
          <p:cNvPr id="3" name="Image 2">
            <a:hlinkClick r:id="rId2" action="ppaction://hlinksldjump"/>
            <a:extLst>
              <a:ext uri="{FF2B5EF4-FFF2-40B4-BE49-F238E27FC236}">
                <a16:creationId xmlns:a16="http://schemas.microsoft.com/office/drawing/2014/main" id="{E917A203-8349-0FAC-372B-BCBA0CE29C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8219" y="190500"/>
            <a:ext cx="3771668" cy="5686772"/>
          </a:xfrm>
          <a:prstGeom prst="rect">
            <a:avLst/>
          </a:prstGeom>
        </p:spPr>
      </p:pic>
    </p:spTree>
    <p:extLst>
      <p:ext uri="{BB962C8B-B14F-4D97-AF65-F5344CB8AC3E}">
        <p14:creationId xmlns:p14="http://schemas.microsoft.com/office/powerpoint/2010/main" val="17031780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2E699D4-95B6-2E47-B230-03B77FD7B61D}"/>
              </a:ext>
            </a:extLst>
          </p:cNvPr>
          <p:cNvSpPr txBox="1"/>
          <p:nvPr/>
        </p:nvSpPr>
        <p:spPr>
          <a:xfrm>
            <a:off x="395536" y="6021288"/>
            <a:ext cx="8352928" cy="584775"/>
          </a:xfrm>
          <a:prstGeom prst="rect">
            <a:avLst/>
          </a:prstGeom>
          <a:noFill/>
        </p:spPr>
        <p:txBody>
          <a:bodyPr wrap="square" rtlCol="0">
            <a:spAutoFit/>
          </a:bodyPr>
          <a:lstStyle/>
          <a:p>
            <a:pPr algn="ctr"/>
            <a:r>
              <a:rPr lang="fr-FR" sz="1600" b="1" dirty="0"/>
              <a:t>Calligrammes</a:t>
            </a:r>
          </a:p>
          <a:p>
            <a:pPr algn="ctr"/>
            <a:r>
              <a:rPr lang="fr-FR" sz="1600" dirty="0"/>
              <a:t>Autre forme de calligramme, l’écriture s’inscrit autour de la forme.</a:t>
            </a:r>
          </a:p>
        </p:txBody>
      </p:sp>
      <p:pic>
        <p:nvPicPr>
          <p:cNvPr id="3" name="Image 2">
            <a:hlinkClick r:id="rId2" action="ppaction://hlinksldjump"/>
            <a:extLst>
              <a:ext uri="{FF2B5EF4-FFF2-40B4-BE49-F238E27FC236}">
                <a16:creationId xmlns:a16="http://schemas.microsoft.com/office/drawing/2014/main" id="{8B5974F7-B93C-0C47-761C-C44BC68AB3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136702"/>
            <a:ext cx="3814094" cy="4084385"/>
          </a:xfrm>
          <a:prstGeom prst="rect">
            <a:avLst/>
          </a:prstGeom>
        </p:spPr>
      </p:pic>
      <p:pic>
        <p:nvPicPr>
          <p:cNvPr id="7" name="Image 6">
            <a:hlinkClick r:id="rId2" action="ppaction://hlinksldjump"/>
            <a:extLst>
              <a:ext uri="{FF2B5EF4-FFF2-40B4-BE49-F238E27FC236}">
                <a16:creationId xmlns:a16="http://schemas.microsoft.com/office/drawing/2014/main" id="{6C489AB3-C339-155B-6854-76229C049BE6}"/>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63688" y="2701839"/>
            <a:ext cx="4869108" cy="3038495"/>
          </a:xfrm>
          <a:prstGeom prst="rect">
            <a:avLst/>
          </a:prstGeom>
        </p:spPr>
      </p:pic>
      <p:pic>
        <p:nvPicPr>
          <p:cNvPr id="9" name="Image 8">
            <a:hlinkClick r:id="rId2" action="ppaction://hlinksldjump"/>
            <a:extLst>
              <a:ext uri="{FF2B5EF4-FFF2-40B4-BE49-F238E27FC236}">
                <a16:creationId xmlns:a16="http://schemas.microsoft.com/office/drawing/2014/main" id="{86EC6454-6A77-ABCF-C033-C6A12E0299AF}"/>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48064" y="45043"/>
            <a:ext cx="3916908" cy="4499151"/>
          </a:xfrm>
          <a:prstGeom prst="rect">
            <a:avLst/>
          </a:prstGeom>
        </p:spPr>
      </p:pic>
    </p:spTree>
    <p:extLst>
      <p:ext uri="{BB962C8B-B14F-4D97-AF65-F5344CB8AC3E}">
        <p14:creationId xmlns:p14="http://schemas.microsoft.com/office/powerpoint/2010/main" val="30130546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2E699D4-95B6-2E47-B230-03B77FD7B61D}"/>
              </a:ext>
            </a:extLst>
          </p:cNvPr>
          <p:cNvSpPr txBox="1"/>
          <p:nvPr/>
        </p:nvSpPr>
        <p:spPr>
          <a:xfrm>
            <a:off x="395536" y="6021288"/>
            <a:ext cx="8352928" cy="338554"/>
          </a:xfrm>
          <a:prstGeom prst="rect">
            <a:avLst/>
          </a:prstGeom>
          <a:noFill/>
        </p:spPr>
        <p:txBody>
          <a:bodyPr wrap="square" rtlCol="0">
            <a:spAutoFit/>
          </a:bodyPr>
          <a:lstStyle/>
          <a:p>
            <a:pPr algn="ctr"/>
            <a:r>
              <a:rPr lang="fr-FR" sz="1600" dirty="0"/>
              <a:t>Autre possibilité, l’écriture s’inscrit dans un dessin ou une peinture.</a:t>
            </a:r>
          </a:p>
        </p:txBody>
      </p:sp>
      <p:pic>
        <p:nvPicPr>
          <p:cNvPr id="2" name="Picture 2">
            <a:hlinkClick r:id="rId2" action="ppaction://hlinksldjump"/>
            <a:extLst>
              <a:ext uri="{FF2B5EF4-FFF2-40B4-BE49-F238E27FC236}">
                <a16:creationId xmlns:a16="http://schemas.microsoft.com/office/drawing/2014/main" id="{11AAD5BF-83DA-5939-882D-B1494AD671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505" y="129557"/>
            <a:ext cx="7604990" cy="574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9474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2E699D4-95B6-2E47-B230-03B77FD7B61D}"/>
              </a:ext>
            </a:extLst>
          </p:cNvPr>
          <p:cNvSpPr txBox="1"/>
          <p:nvPr/>
        </p:nvSpPr>
        <p:spPr>
          <a:xfrm>
            <a:off x="395536" y="6021288"/>
            <a:ext cx="8352928" cy="338554"/>
          </a:xfrm>
          <a:prstGeom prst="rect">
            <a:avLst/>
          </a:prstGeom>
          <a:noFill/>
        </p:spPr>
        <p:txBody>
          <a:bodyPr wrap="square" rtlCol="0">
            <a:spAutoFit/>
          </a:bodyPr>
          <a:lstStyle/>
          <a:p>
            <a:pPr algn="ctr"/>
            <a:r>
              <a:rPr lang="fr-FR" sz="1600" dirty="0"/>
              <a:t>Autre possibilité, l’écriture s’inscrit dans un dessin ou une peinture.</a:t>
            </a:r>
          </a:p>
        </p:txBody>
      </p:sp>
      <p:pic>
        <p:nvPicPr>
          <p:cNvPr id="3" name="Picture 2">
            <a:hlinkClick r:id="rId2" action="ppaction://hlinksldjump"/>
            <a:extLst>
              <a:ext uri="{FF2B5EF4-FFF2-40B4-BE49-F238E27FC236}">
                <a16:creationId xmlns:a16="http://schemas.microsoft.com/office/drawing/2014/main" id="{51C8CDBB-CC24-A237-DD20-512B0DECCA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7047" y="116632"/>
            <a:ext cx="8249906"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480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FC8312FF-5F2C-3642-7840-C18FAD4AEE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1519" y="190500"/>
            <a:ext cx="8640961" cy="6477000"/>
          </a:xfrm>
          <a:prstGeom prst="rect">
            <a:avLst/>
          </a:prstGeom>
        </p:spPr>
      </p:pic>
    </p:spTree>
    <p:extLst>
      <p:ext uri="{BB962C8B-B14F-4D97-AF65-F5344CB8AC3E}">
        <p14:creationId xmlns:p14="http://schemas.microsoft.com/office/powerpoint/2010/main" val="834373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446CE67-C5FD-B3E4-A180-7A9708D65396}"/>
              </a:ext>
            </a:extLst>
          </p:cNvPr>
          <p:cNvSpPr txBox="1"/>
          <p:nvPr/>
        </p:nvSpPr>
        <p:spPr>
          <a:xfrm>
            <a:off x="0" y="116632"/>
            <a:ext cx="9144000" cy="830997"/>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a:solidFill>
                  <a:schemeClr val="bg1"/>
                </a:solidFill>
              </a:rPr>
              <a:t>Décider ensemble</a:t>
            </a:r>
          </a:p>
        </p:txBody>
      </p:sp>
      <p:sp>
        <p:nvSpPr>
          <p:cNvPr id="7" name="ZoneTexte 6">
            <a:extLst>
              <a:ext uri="{FF2B5EF4-FFF2-40B4-BE49-F238E27FC236}">
                <a16:creationId xmlns:a16="http://schemas.microsoft.com/office/drawing/2014/main" id="{96459A4D-43E0-809D-2CD1-ADF801444B74}"/>
              </a:ext>
            </a:extLst>
          </p:cNvPr>
          <p:cNvSpPr txBox="1"/>
          <p:nvPr/>
        </p:nvSpPr>
        <p:spPr>
          <a:xfrm>
            <a:off x="440200" y="945015"/>
            <a:ext cx="8263609" cy="523220"/>
          </a:xfrm>
          <a:prstGeom prst="rect">
            <a:avLst/>
          </a:prstGeom>
          <a:noFill/>
        </p:spPr>
        <p:txBody>
          <a:bodyPr wrap="none" rtlCol="0">
            <a:spAutoFit/>
          </a:bodyPr>
          <a:lstStyle/>
          <a:p>
            <a:pPr algn="ctr"/>
            <a:r>
              <a:rPr lang="fr-FR" sz="2800" b="1" dirty="0">
                <a:solidFill>
                  <a:srgbClr val="2B674A"/>
                </a:solidFill>
              </a:rPr>
              <a:t>Méthode du choix par vote modulé: le poids des votes</a:t>
            </a:r>
          </a:p>
        </p:txBody>
      </p:sp>
      <p:sp>
        <p:nvSpPr>
          <p:cNvPr id="8" name="ZoneTexte 7">
            <a:extLst>
              <a:ext uri="{FF2B5EF4-FFF2-40B4-BE49-F238E27FC236}">
                <a16:creationId xmlns:a16="http://schemas.microsoft.com/office/drawing/2014/main" id="{8040351A-36FB-8EF5-2B1D-AAD1FCC33798}"/>
              </a:ext>
            </a:extLst>
          </p:cNvPr>
          <p:cNvSpPr txBox="1"/>
          <p:nvPr/>
        </p:nvSpPr>
        <p:spPr>
          <a:xfrm>
            <a:off x="395536" y="1412776"/>
            <a:ext cx="8352928" cy="3539430"/>
          </a:xfrm>
          <a:prstGeom prst="rect">
            <a:avLst/>
          </a:prstGeom>
          <a:noFill/>
        </p:spPr>
        <p:txBody>
          <a:bodyPr wrap="square" rtlCol="0">
            <a:spAutoFit/>
          </a:bodyPr>
          <a:lstStyle/>
          <a:p>
            <a:pPr algn="just"/>
            <a:r>
              <a:rPr lang="fr-FR" sz="1400" dirty="0"/>
              <a:t>Cette méthode repose sur l’accumulation de choix individuels pour lesquels chacun a pu moduler son vote selon ses goûts. Elle permet de dégager une tendance collective à partir des préférences individuelles.</a:t>
            </a:r>
          </a:p>
          <a:p>
            <a:pPr marL="285750" indent="-285750" algn="just">
              <a:buFont typeface="Arial" panose="020B0604020202020204" pitchFamily="34" charset="0"/>
              <a:buChar char="•"/>
            </a:pPr>
            <a:r>
              <a:rPr lang="fr-FR" sz="1400" dirty="0"/>
              <a:t>S’appuyer sur une sélection de 5 ou 6 poèmes. </a:t>
            </a:r>
          </a:p>
          <a:p>
            <a:pPr marL="285750" indent="-285750" algn="just">
              <a:buFont typeface="Arial" panose="020B0604020202020204" pitchFamily="34" charset="0"/>
              <a:buChar char="•"/>
            </a:pPr>
            <a:r>
              <a:rPr lang="fr-FR" sz="1400" dirty="0"/>
              <a:t>S’assurer que les élèves connaissent bien les poèmes et leurs titres.</a:t>
            </a:r>
          </a:p>
          <a:p>
            <a:pPr marL="285750" indent="-285750" algn="just">
              <a:buFont typeface="Arial" panose="020B0604020202020204" pitchFamily="34" charset="0"/>
              <a:buChar char="•"/>
            </a:pPr>
            <a:r>
              <a:rPr lang="fr-FR" sz="1400" dirty="0"/>
              <a:t>Placer 5 ou 6 récipients identiques sur une table et coller le titre d’un poème sur chacun d’entre eux.</a:t>
            </a:r>
          </a:p>
          <a:p>
            <a:pPr marL="285750" indent="-285750">
              <a:buFont typeface="Arial" panose="020B0604020202020204" pitchFamily="34" charset="0"/>
              <a:buChar char="•"/>
            </a:pPr>
            <a:r>
              <a:rPr lang="fr-FR" sz="1400" dirty="0"/>
              <a:t>Distribuer 5 objets identiques à chaque élève (jetons, ou cubes de jeu de construction, ou billes…).</a:t>
            </a:r>
            <a:br>
              <a:rPr lang="fr-FR" sz="1400" dirty="0"/>
            </a:br>
            <a:r>
              <a:rPr lang="fr-FR" sz="1400" dirty="0"/>
              <a:t>L’adulte explique alors que chacun va pouvoir voter pour son ou ses poèmes préférés en déposant ces objets dans les récipients.</a:t>
            </a:r>
            <a:br>
              <a:rPr lang="fr-FR" sz="1400" dirty="0"/>
            </a:br>
            <a:r>
              <a:rPr lang="fr-FR" sz="1400" dirty="0"/>
              <a:t>Chaque élève dispose de 5 objets, il peut les répartir ou non lors de son choix. Il peut mettre les 5 pour le même poème, ou en mettre 1 pour 5 poèmes différents, ou trouver un autre mode de répartition.</a:t>
            </a:r>
          </a:p>
          <a:p>
            <a:pPr marL="285750" indent="-285750">
              <a:buFont typeface="Arial" panose="020B0604020202020204" pitchFamily="34" charset="0"/>
              <a:buChar char="•"/>
            </a:pPr>
            <a:r>
              <a:rPr lang="fr-FR" sz="1400" dirty="0"/>
              <a:t>Lorsque tous les élèves ont exprimé leurs choix, l’adulte procède à la pesée des récipients devant les élèves.</a:t>
            </a:r>
            <a:br>
              <a:rPr lang="fr-FR" sz="1400" dirty="0"/>
            </a:br>
            <a:r>
              <a:rPr lang="fr-FR" sz="1400" dirty="0"/>
              <a:t>Le récipient le plus lourd correspond au poème qui a été le plus souvent ou le plus fortement choisi.</a:t>
            </a:r>
            <a:br>
              <a:rPr lang="fr-FR" sz="1400" dirty="0"/>
            </a:br>
            <a:r>
              <a:rPr lang="fr-FR" sz="1400" dirty="0"/>
              <a:t>Si les résultats sont très proches, il est préférable d’engager une discussion avec le groupe pour savoir s’il valide le choix du plus lourd ou non.</a:t>
            </a:r>
            <a:br>
              <a:rPr lang="fr-FR" sz="1400" dirty="0"/>
            </a:br>
            <a:r>
              <a:rPr lang="fr-FR" sz="1400" dirty="0"/>
              <a:t>En cas de refus de validation, on peut recourir à une autre méthode pour trancher entre les 2 ou 3 propositions qui restent à départager.</a:t>
            </a:r>
          </a:p>
        </p:txBody>
      </p:sp>
      <p:pic>
        <p:nvPicPr>
          <p:cNvPr id="10" name="Image 9">
            <a:extLst>
              <a:ext uri="{FF2B5EF4-FFF2-40B4-BE49-F238E27FC236}">
                <a16:creationId xmlns:a16="http://schemas.microsoft.com/office/drawing/2014/main" id="{2FFDE52F-3C67-29DD-C2B0-A65E1CBBEA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7556" y="232092"/>
            <a:ext cx="786932" cy="576000"/>
          </a:xfrm>
          <a:prstGeom prst="rect">
            <a:avLst/>
          </a:prstGeom>
        </p:spPr>
      </p:pic>
      <p:pic>
        <p:nvPicPr>
          <p:cNvPr id="2" name="Image 1">
            <a:hlinkClick r:id="rId3" action="ppaction://hlinksldjump"/>
            <a:extLst>
              <a:ext uri="{FF2B5EF4-FFF2-40B4-BE49-F238E27FC236}">
                <a16:creationId xmlns:a16="http://schemas.microsoft.com/office/drawing/2014/main" id="{D5D9061C-CBF0-CB41-0222-341CE0266596}"/>
              </a:ext>
            </a:extLst>
          </p:cNvPr>
          <p:cNvPicPr>
            <a:picLocks noChangeAspect="1"/>
          </p:cNvPicPr>
          <p:nvPr/>
        </p:nvPicPr>
        <p:blipFill>
          <a:blip r:embed="rId4"/>
          <a:stretch>
            <a:fillRect/>
          </a:stretch>
        </p:blipFill>
        <p:spPr>
          <a:xfrm>
            <a:off x="195889" y="238378"/>
            <a:ext cx="771525" cy="600075"/>
          </a:xfrm>
          <a:prstGeom prst="rect">
            <a:avLst/>
          </a:prstGeom>
        </p:spPr>
      </p:pic>
    </p:spTree>
    <p:extLst>
      <p:ext uri="{BB962C8B-B14F-4D97-AF65-F5344CB8AC3E}">
        <p14:creationId xmlns:p14="http://schemas.microsoft.com/office/powerpoint/2010/main" val="1512352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Le coin de notre poème</a:t>
            </a:r>
          </a:p>
        </p:txBody>
      </p:sp>
      <p:sp>
        <p:nvSpPr>
          <p:cNvPr id="10" name="Rectangle 9"/>
          <p:cNvSpPr/>
          <p:nvPr/>
        </p:nvSpPr>
        <p:spPr>
          <a:xfrm>
            <a:off x="179512" y="908720"/>
            <a:ext cx="8712968" cy="1815882"/>
          </a:xfrm>
          <a:prstGeom prst="rect">
            <a:avLst/>
          </a:prstGeom>
        </p:spPr>
        <p:txBody>
          <a:bodyPr wrap="square">
            <a:spAutoFit/>
          </a:bodyPr>
          <a:lstStyle/>
          <a:p>
            <a:pPr algn="just"/>
            <a:r>
              <a:rPr lang="fr-FR" sz="1600" dirty="0"/>
              <a:t>Pour faire découvrir votre poème aux autres élèves ou à des visiteurs de l’école, vous pouvez aménager un coin à l’intérieur ou à l’extérieur dans lequel vous disposerez le texte du poème, mais aussi tout un tas de choses qui évoquent ce poème : des mots écrits en grand, des dessins, des peintures, des sculptures, des objets…</a:t>
            </a:r>
          </a:p>
          <a:p>
            <a:pPr algn="just"/>
            <a:r>
              <a:rPr lang="fr-FR" sz="1600" dirty="0"/>
              <a:t>Dans les jardins du manoir d’</a:t>
            </a:r>
            <a:r>
              <a:rPr lang="fr-FR" sz="1600" dirty="0" err="1"/>
              <a:t>Eyrignac</a:t>
            </a:r>
            <a:r>
              <a:rPr lang="fr-FR" sz="1600" dirty="0"/>
              <a:t> en Dordogne, une volière a été aménagée pour faire découvrir le poème de Jacques Prévert « Pour faire le portrait d’un oiseau ».</a:t>
            </a:r>
          </a:p>
          <a:p>
            <a:pPr algn="just"/>
            <a:r>
              <a:rPr lang="fr-FR" sz="1600" dirty="0"/>
              <a:t>Pourquoi ne pas vous inspirer de cette mise en scène pour l’adapter à votre poème?</a:t>
            </a:r>
          </a:p>
        </p:txBody>
      </p:sp>
      <p:sp>
        <p:nvSpPr>
          <p:cNvPr id="6" name="Rectangle 5"/>
          <p:cNvSpPr/>
          <p:nvPr/>
        </p:nvSpPr>
        <p:spPr>
          <a:xfrm>
            <a:off x="951037" y="3933056"/>
            <a:ext cx="7941442" cy="2893100"/>
          </a:xfrm>
          <a:prstGeom prst="rect">
            <a:avLst/>
          </a:prstGeom>
        </p:spPr>
        <p:txBody>
          <a:bodyPr wrap="square">
            <a:spAutoFit/>
          </a:bodyPr>
          <a:lstStyle/>
          <a:p>
            <a:pPr marL="285750" indent="-285750">
              <a:buFont typeface="Arial" pitchFamily="34" charset="0"/>
              <a:buChar char="•"/>
            </a:pPr>
            <a:r>
              <a:rPr lang="fr-FR" sz="1400" dirty="0"/>
              <a:t>Choisissez un espace que vous allez aménager pour présenter votre poème.</a:t>
            </a:r>
          </a:p>
          <a:p>
            <a:pPr marL="285750" indent="-285750">
              <a:buFont typeface="Arial" pitchFamily="34" charset="0"/>
              <a:buChar char="•"/>
            </a:pPr>
            <a:r>
              <a:rPr lang="fr-FR" sz="1400" dirty="0">
                <a:hlinkClick r:id="rId3" action="ppaction://hlinksldjump"/>
              </a:rPr>
              <a:t>Prenez connaissance de l’adaptation du poème de Jacques Prévert.</a:t>
            </a:r>
            <a:endParaRPr lang="fr-FR" sz="1400" dirty="0"/>
          </a:p>
          <a:p>
            <a:pPr marL="285750" indent="-285750" algn="just">
              <a:buFont typeface="Arial" pitchFamily="34" charset="0"/>
              <a:buChar char="•"/>
            </a:pPr>
            <a:r>
              <a:rPr lang="fr-FR" sz="1400" dirty="0"/>
              <a:t>Tous ensemble, réfléchissez aux choses jolies, simples, belles et utiles que vous pourriez faire pour parler du poème.</a:t>
            </a:r>
          </a:p>
          <a:p>
            <a:pPr marL="285750" indent="-285750" algn="just">
              <a:buFont typeface="Arial" pitchFamily="34" charset="0"/>
              <a:buChar char="•"/>
            </a:pPr>
            <a:r>
              <a:rPr lang="fr-FR" sz="1400" dirty="0"/>
              <a:t>Dressez-en la liste et répartissez-vous les tâches.</a:t>
            </a:r>
          </a:p>
          <a:p>
            <a:pPr marL="285750" indent="-285750">
              <a:buFont typeface="Arial" pitchFamily="34" charset="0"/>
              <a:buChar char="•"/>
            </a:pPr>
            <a:r>
              <a:rPr lang="fr-FR" sz="1400" dirty="0"/>
              <a:t>Mettez en commun tous ces petits trésors que vous venez de créer.</a:t>
            </a:r>
          </a:p>
          <a:p>
            <a:pPr marL="285750" indent="-285750">
              <a:buFont typeface="Arial" pitchFamily="34" charset="0"/>
              <a:buChar char="•"/>
            </a:pPr>
            <a:r>
              <a:rPr lang="fr-FR" sz="1400" dirty="0"/>
              <a:t>Réfléchissez à la manière de les disposer dans l’espace que vous avez choisi: en les suspendant, en les accrochant, en les posant au sol, en les posant sur quelque chose…</a:t>
            </a:r>
          </a:p>
          <a:p>
            <a:pPr marL="285750" indent="-285750">
              <a:buFont typeface="Arial" pitchFamily="34" charset="0"/>
              <a:buChar char="•"/>
            </a:pPr>
            <a:r>
              <a:rPr lang="fr-FR" sz="1400" dirty="0"/>
              <a:t>Collectivement, réalisez l’installation et ajoutez des éléments si vous pensez que c’est nécessaire.</a:t>
            </a:r>
          </a:p>
          <a:p>
            <a:pPr marL="285750" indent="-285750">
              <a:buFont typeface="Arial" pitchFamily="34" charset="0"/>
              <a:buChar char="•"/>
            </a:pPr>
            <a:r>
              <a:rPr lang="fr-FR" sz="1400" dirty="0"/>
              <a:t>Lorsque vous êtes satisfaits de la composition, invitez des camarades et des adultes à venir découvrir le coin de votre poème.</a:t>
            </a:r>
          </a:p>
          <a:p>
            <a:pPr marL="285750" indent="-285750">
              <a:buFont typeface="Arial" pitchFamily="34" charset="0"/>
              <a:buChar char="•"/>
            </a:pPr>
            <a:r>
              <a:rPr lang="fr-FR" sz="1400" dirty="0"/>
              <a:t>Demandez à un adulte de prendre une photo de l’ensemble, en montant peut-être sur un escabeau pour mieux cadrer la prise de vue.</a:t>
            </a:r>
          </a:p>
        </p:txBody>
      </p:sp>
      <p:sp>
        <p:nvSpPr>
          <p:cNvPr id="3" name="ZoneTexte 2">
            <a:extLst>
              <a:ext uri="{FF2B5EF4-FFF2-40B4-BE49-F238E27FC236}">
                <a16:creationId xmlns:a16="http://schemas.microsoft.com/office/drawing/2014/main" id="{9DF9E4AE-FBA4-DEB7-0660-5227A905BDA0}"/>
              </a:ext>
            </a:extLst>
          </p:cNvPr>
          <p:cNvSpPr txBox="1"/>
          <p:nvPr/>
        </p:nvSpPr>
        <p:spPr>
          <a:xfrm>
            <a:off x="404573" y="3622867"/>
            <a:ext cx="763735" cy="307777"/>
          </a:xfrm>
          <a:prstGeom prst="rect">
            <a:avLst/>
          </a:prstGeom>
          <a:noFill/>
        </p:spPr>
        <p:txBody>
          <a:bodyPr wrap="none" rtlCol="0">
            <a:spAutoFit/>
          </a:bodyPr>
          <a:lstStyle/>
          <a:p>
            <a:r>
              <a:rPr lang="fr-FR" sz="1400"/>
              <a:t>Le texte</a:t>
            </a:r>
          </a:p>
        </p:txBody>
      </p:sp>
      <p:pic>
        <p:nvPicPr>
          <p:cNvPr id="5" name="Picture 4">
            <a:hlinkClick r:id="rId4" action="ppaction://hlinksldjump"/>
            <a:extLst>
              <a:ext uri="{FF2B5EF4-FFF2-40B4-BE49-F238E27FC236}">
                <a16:creationId xmlns:a16="http://schemas.microsoft.com/office/drawing/2014/main" id="{2CEB6DBC-23BF-3096-24CC-D6C23840C5D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0851" y="2780928"/>
            <a:ext cx="1009130" cy="864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hlinkClick r:id="rId6" action="ppaction://hlinksldjump"/>
            <a:extLst>
              <a:ext uri="{FF2B5EF4-FFF2-40B4-BE49-F238E27FC236}">
                <a16:creationId xmlns:a16="http://schemas.microsoft.com/office/drawing/2014/main" id="{CBB01E51-4FF7-AAE6-1C8F-F38EF9816595}"/>
              </a:ext>
            </a:extLst>
          </p:cNvPr>
          <p:cNvPicPr>
            <a:picLocks noChangeAspect="1"/>
          </p:cNvPicPr>
          <p:nvPr/>
        </p:nvPicPr>
        <p:blipFill>
          <a:blip r:embed="rId7"/>
          <a:stretch>
            <a:fillRect/>
          </a:stretch>
        </p:blipFill>
        <p:spPr>
          <a:xfrm>
            <a:off x="1476088" y="2798928"/>
            <a:ext cx="1107888" cy="828000"/>
          </a:xfrm>
          <a:prstGeom prst="rect">
            <a:avLst/>
          </a:prstGeom>
        </p:spPr>
      </p:pic>
      <p:pic>
        <p:nvPicPr>
          <p:cNvPr id="11" name="Image 10">
            <a:hlinkClick r:id="rId8" action="ppaction://hlinksldjump"/>
            <a:extLst>
              <a:ext uri="{FF2B5EF4-FFF2-40B4-BE49-F238E27FC236}">
                <a16:creationId xmlns:a16="http://schemas.microsoft.com/office/drawing/2014/main" id="{138DA989-2727-D841-9D8B-A417E26E432D}"/>
              </a:ext>
            </a:extLst>
          </p:cNvPr>
          <p:cNvPicPr>
            <a:picLocks noChangeAspect="1"/>
          </p:cNvPicPr>
          <p:nvPr/>
        </p:nvPicPr>
        <p:blipFill>
          <a:blip r:embed="rId9"/>
          <a:stretch>
            <a:fillRect/>
          </a:stretch>
        </p:blipFill>
        <p:spPr>
          <a:xfrm>
            <a:off x="2790083" y="2798928"/>
            <a:ext cx="1795946" cy="828000"/>
          </a:xfrm>
          <a:prstGeom prst="rect">
            <a:avLst/>
          </a:prstGeom>
        </p:spPr>
      </p:pic>
      <p:pic>
        <p:nvPicPr>
          <p:cNvPr id="14" name="Image 13">
            <a:hlinkClick r:id="rId10" action="ppaction://hlinksldjump"/>
            <a:extLst>
              <a:ext uri="{FF2B5EF4-FFF2-40B4-BE49-F238E27FC236}">
                <a16:creationId xmlns:a16="http://schemas.microsoft.com/office/drawing/2014/main" id="{4F2FD01F-9F67-66F6-04B4-D42F6088E6E8}"/>
              </a:ext>
            </a:extLst>
          </p:cNvPr>
          <p:cNvPicPr>
            <a:picLocks noChangeAspect="1"/>
          </p:cNvPicPr>
          <p:nvPr/>
        </p:nvPicPr>
        <p:blipFill>
          <a:blip r:embed="rId11"/>
          <a:stretch>
            <a:fillRect/>
          </a:stretch>
        </p:blipFill>
        <p:spPr>
          <a:xfrm>
            <a:off x="4792137" y="2798928"/>
            <a:ext cx="1131211" cy="828000"/>
          </a:xfrm>
          <a:prstGeom prst="rect">
            <a:avLst/>
          </a:prstGeom>
        </p:spPr>
      </p:pic>
      <p:pic>
        <p:nvPicPr>
          <p:cNvPr id="16" name="Image 15">
            <a:hlinkClick r:id="rId12" action="ppaction://hlinksldjump"/>
            <a:extLst>
              <a:ext uri="{FF2B5EF4-FFF2-40B4-BE49-F238E27FC236}">
                <a16:creationId xmlns:a16="http://schemas.microsoft.com/office/drawing/2014/main" id="{0EA54AF4-1B27-033A-BFAE-538166F07329}"/>
              </a:ext>
            </a:extLst>
          </p:cNvPr>
          <p:cNvPicPr>
            <a:picLocks noChangeAspect="1"/>
          </p:cNvPicPr>
          <p:nvPr/>
        </p:nvPicPr>
        <p:blipFill>
          <a:blip r:embed="rId13"/>
          <a:stretch>
            <a:fillRect/>
          </a:stretch>
        </p:blipFill>
        <p:spPr>
          <a:xfrm>
            <a:off x="6129456" y="2786449"/>
            <a:ext cx="1107887" cy="828000"/>
          </a:xfrm>
          <a:prstGeom prst="rect">
            <a:avLst/>
          </a:prstGeom>
        </p:spPr>
      </p:pic>
      <p:pic>
        <p:nvPicPr>
          <p:cNvPr id="18" name="Image 17">
            <a:extLst>
              <a:ext uri="{FF2B5EF4-FFF2-40B4-BE49-F238E27FC236}">
                <a16:creationId xmlns:a16="http://schemas.microsoft.com/office/drawing/2014/main" id="{3FD935F3-9042-4D9A-E01D-A0D13BA0773A}"/>
              </a:ext>
            </a:extLst>
          </p:cNvPr>
          <p:cNvPicPr>
            <a:picLocks noChangeAspect="1"/>
          </p:cNvPicPr>
          <p:nvPr/>
        </p:nvPicPr>
        <p:blipFill>
          <a:blip r:embed="rId14"/>
          <a:stretch>
            <a:fillRect/>
          </a:stretch>
        </p:blipFill>
        <p:spPr>
          <a:xfrm>
            <a:off x="376865" y="4005064"/>
            <a:ext cx="409575" cy="409575"/>
          </a:xfrm>
          <a:prstGeom prst="rect">
            <a:avLst/>
          </a:prstGeom>
        </p:spPr>
      </p:pic>
      <p:pic>
        <p:nvPicPr>
          <p:cNvPr id="20" name="Image 19">
            <a:hlinkClick r:id="rId15" action="ppaction://hlinksldjump"/>
            <a:extLst>
              <a:ext uri="{FF2B5EF4-FFF2-40B4-BE49-F238E27FC236}">
                <a16:creationId xmlns:a16="http://schemas.microsoft.com/office/drawing/2014/main" id="{5DCC4F7E-1874-A48E-8EF2-879A715BFD04}"/>
              </a:ext>
            </a:extLst>
          </p:cNvPr>
          <p:cNvPicPr>
            <a:picLocks noChangeAspect="1"/>
          </p:cNvPicPr>
          <p:nvPr/>
        </p:nvPicPr>
        <p:blipFill>
          <a:blip r:embed="rId16"/>
          <a:stretch>
            <a:fillRect/>
          </a:stretch>
        </p:blipFill>
        <p:spPr>
          <a:xfrm>
            <a:off x="195889" y="164629"/>
            <a:ext cx="771525" cy="600075"/>
          </a:xfrm>
          <a:prstGeom prst="rect">
            <a:avLst/>
          </a:prstGeom>
        </p:spPr>
      </p:pic>
    </p:spTree>
    <p:extLst>
      <p:ext uri="{BB962C8B-B14F-4D97-AF65-F5344CB8AC3E}">
        <p14:creationId xmlns:p14="http://schemas.microsoft.com/office/powerpoint/2010/main" val="2130354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44F90377-FA86-0821-10C0-C9F6C178C2A5}"/>
              </a:ext>
            </a:extLst>
          </p:cNvPr>
          <p:cNvGrpSpPr/>
          <p:nvPr/>
        </p:nvGrpSpPr>
        <p:grpSpPr>
          <a:xfrm>
            <a:off x="251520" y="363923"/>
            <a:ext cx="8460432" cy="5807776"/>
            <a:chOff x="251520" y="363923"/>
            <a:chExt cx="8460432" cy="5807776"/>
          </a:xfrm>
        </p:grpSpPr>
        <p:sp>
          <p:nvSpPr>
            <p:cNvPr id="4" name="ZoneTexte 3">
              <a:hlinkClick r:id="rId3" action="ppaction://hlinksldjump"/>
              <a:extLst>
                <a:ext uri="{FF2B5EF4-FFF2-40B4-BE49-F238E27FC236}">
                  <a16:creationId xmlns:a16="http://schemas.microsoft.com/office/drawing/2014/main" id="{D65AD91D-B2C2-C840-7CE5-C8B60F0907B8}"/>
                </a:ext>
              </a:extLst>
            </p:cNvPr>
            <p:cNvSpPr txBox="1"/>
            <p:nvPr/>
          </p:nvSpPr>
          <p:spPr>
            <a:xfrm>
              <a:off x="251520" y="908720"/>
              <a:ext cx="4572000" cy="5262979"/>
            </a:xfrm>
            <a:prstGeom prst="rect">
              <a:avLst/>
            </a:prstGeom>
            <a:noFill/>
          </p:spPr>
          <p:txBody>
            <a:bodyPr wrap="square">
              <a:spAutoFit/>
            </a:bodyPr>
            <a:lstStyle/>
            <a:p>
              <a:pPr algn="l"/>
              <a:r>
                <a:rPr lang="fr-FR" sz="1200" b="0" i="0" dirty="0">
                  <a:solidFill>
                    <a:srgbClr val="262D32"/>
                  </a:solidFill>
                  <a:effectLst/>
                  <a:latin typeface="Roboto" panose="02000000000000000000" pitchFamily="2" charset="0"/>
                </a:rPr>
                <a:t>Choisir d’abord un espace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avec une porte ouverte</a:t>
              </a:r>
              <a:br>
                <a:rPr lang="fr-FR" sz="1200" b="0" i="0" dirty="0">
                  <a:solidFill>
                    <a:srgbClr val="262D32"/>
                  </a:solidFill>
                  <a:effectLst/>
                  <a:latin typeface="Roboto" panose="02000000000000000000" pitchFamily="2" charset="0"/>
                </a:rPr>
              </a:br>
              <a:r>
                <a:rPr lang="fr-FR" sz="1200" dirty="0">
                  <a:solidFill>
                    <a:srgbClr val="262D32"/>
                  </a:solidFill>
                  <a:latin typeface="Roboto" panose="02000000000000000000" pitchFamily="2" charset="0"/>
                </a:rPr>
                <a:t>Fai</a:t>
              </a:r>
              <a:r>
                <a:rPr lang="fr-FR" sz="1200" b="0" i="0" dirty="0">
                  <a:solidFill>
                    <a:srgbClr val="262D32"/>
                  </a:solidFill>
                  <a:effectLst/>
                  <a:latin typeface="Roboto" panose="02000000000000000000" pitchFamily="2" charset="0"/>
                </a:rPr>
                <a:t>re ensuite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quelque chose de joli</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quelque chose de simple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quelque chose de beau</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quelque chose d’utile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pour le poème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Placer ensuite tout ceci</a:t>
              </a:r>
            </a:p>
            <a:p>
              <a:pPr algn="l"/>
              <a:r>
                <a:rPr lang="fr-FR" sz="1200" dirty="0">
                  <a:solidFill>
                    <a:srgbClr val="262D32"/>
                  </a:solidFill>
                  <a:latin typeface="Roboto" panose="02000000000000000000" pitchFamily="2" charset="0"/>
                </a:rPr>
                <a:t>dans votre espace</a:t>
              </a:r>
            </a:p>
            <a:p>
              <a:pPr algn="l"/>
              <a:r>
                <a:rPr lang="fr-FR" sz="1200" dirty="0">
                  <a:solidFill>
                    <a:srgbClr val="262D32"/>
                  </a:solidFill>
                  <a:latin typeface="Roboto" panose="02000000000000000000" pitchFamily="2" charset="0"/>
                </a:rPr>
                <a:t>d</a:t>
              </a:r>
              <a:r>
                <a:rPr lang="fr-FR" sz="1200" b="0" i="0" dirty="0">
                  <a:solidFill>
                    <a:srgbClr val="262D32"/>
                  </a:solidFill>
                  <a:effectLst/>
                  <a:latin typeface="Roboto" panose="02000000000000000000" pitchFamily="2" charset="0"/>
                </a:rPr>
                <a:t>ans l’école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dans un jardin</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dans la cour</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ou dans une forêt</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Se cacher</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sans rien dire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sans bouger…</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Parfois le poème vient nous murmurer  à l’oreille</a:t>
              </a:r>
            </a:p>
            <a:p>
              <a:pPr algn="l"/>
              <a:r>
                <a:rPr lang="fr-FR" sz="1200" dirty="0">
                  <a:solidFill>
                    <a:srgbClr val="262D32"/>
                  </a:solidFill>
                  <a:latin typeface="Roboto" panose="02000000000000000000" pitchFamily="2" charset="0"/>
                </a:rPr>
                <a:t>quelques mots, quelques vers</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mais il peut aussi bien mettre un long moment</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avant de se décider</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Ne pas se décourager</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attendre</a:t>
              </a:r>
              <a:br>
                <a:rPr lang="fr-FR" sz="1200" b="0" i="0" dirty="0">
                  <a:solidFill>
                    <a:srgbClr val="262D32"/>
                  </a:solidFill>
                  <a:effectLst/>
                  <a:latin typeface="Roboto" panose="02000000000000000000" pitchFamily="2" charset="0"/>
                </a:rPr>
              </a:br>
              <a:r>
                <a:rPr lang="fr-FR" sz="1200" b="0" i="0" dirty="0" err="1">
                  <a:solidFill>
                    <a:srgbClr val="262D32"/>
                  </a:solidFill>
                  <a:effectLst/>
                  <a:latin typeface="Roboto" panose="02000000000000000000" pitchFamily="2" charset="0"/>
                </a:rPr>
                <a:t>attendre</a:t>
              </a:r>
              <a:r>
                <a:rPr lang="fr-FR" sz="1200" b="0" i="0" dirty="0">
                  <a:solidFill>
                    <a:srgbClr val="262D32"/>
                  </a:solidFill>
                  <a:effectLst/>
                  <a:latin typeface="Roboto" panose="02000000000000000000" pitchFamily="2" charset="0"/>
                </a:rPr>
                <a:t> s’il le faut pendant longtemps</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la vitesse ou la lenteur de l’arrivée du poème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n’ayant aucun rapport</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avec la réussite du </a:t>
              </a:r>
              <a:r>
                <a:rPr lang="fr-FR" sz="1200" dirty="0">
                  <a:solidFill>
                    <a:srgbClr val="262D32"/>
                  </a:solidFill>
                  <a:latin typeface="Roboto" panose="02000000000000000000" pitchFamily="2" charset="0"/>
                </a:rPr>
                <a:t>portrait</a:t>
              </a:r>
              <a:br>
                <a:rPr lang="fr-FR" sz="1200" b="0" i="0" dirty="0">
                  <a:solidFill>
                    <a:srgbClr val="262D32"/>
                  </a:solidFill>
                  <a:effectLst/>
                  <a:latin typeface="Roboto" panose="02000000000000000000" pitchFamily="2" charset="0"/>
                </a:rPr>
              </a:br>
              <a:endParaRPr lang="fr-FR" sz="1200" b="0" i="0" dirty="0">
                <a:solidFill>
                  <a:srgbClr val="262D32"/>
                </a:solidFill>
                <a:effectLst/>
                <a:latin typeface="Roboto" panose="02000000000000000000" pitchFamily="2" charset="0"/>
              </a:endParaRPr>
            </a:p>
          </p:txBody>
        </p:sp>
        <p:sp>
          <p:nvSpPr>
            <p:cNvPr id="6" name="ZoneTexte 5">
              <a:hlinkClick r:id="rId3" action="ppaction://hlinksldjump"/>
              <a:extLst>
                <a:ext uri="{FF2B5EF4-FFF2-40B4-BE49-F238E27FC236}">
                  <a16:creationId xmlns:a16="http://schemas.microsoft.com/office/drawing/2014/main" id="{D55CC2FC-8046-9029-E0C9-056D0DB38C61}"/>
                </a:ext>
              </a:extLst>
            </p:cNvPr>
            <p:cNvSpPr txBox="1"/>
            <p:nvPr/>
          </p:nvSpPr>
          <p:spPr>
            <a:xfrm>
              <a:off x="4139952" y="908720"/>
              <a:ext cx="4572000" cy="2123658"/>
            </a:xfrm>
            <a:prstGeom prst="rect">
              <a:avLst/>
            </a:prstGeom>
            <a:noFill/>
          </p:spPr>
          <p:txBody>
            <a:bodyPr wrap="square">
              <a:spAutoFit/>
            </a:bodyPr>
            <a:lstStyle/>
            <a:p>
              <a:r>
                <a:rPr lang="fr-FR" sz="1200" b="0" i="0" dirty="0">
                  <a:solidFill>
                    <a:srgbClr val="262D32"/>
                  </a:solidFill>
                  <a:effectLst/>
                  <a:latin typeface="Roboto" panose="02000000000000000000" pitchFamily="2" charset="0"/>
                </a:rPr>
                <a:t>Quand le poème arrive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s’il arrive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observer le plus profond silence</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attendre que le poème entre dans vos pensées</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et quand il est entré</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fermer doucement les yeux</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puis</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s’effacer sans faire de bruit</a:t>
              </a:r>
              <a:br>
                <a:rPr lang="fr-FR" sz="1200" b="0" i="0" dirty="0">
                  <a:solidFill>
                    <a:srgbClr val="262D32"/>
                  </a:solidFill>
                  <a:effectLst/>
                  <a:latin typeface="Roboto" panose="02000000000000000000" pitchFamily="2" charset="0"/>
                </a:rPr>
              </a:br>
              <a:r>
                <a:rPr lang="fr-FR" sz="1200" b="0" i="0" dirty="0">
                  <a:solidFill>
                    <a:srgbClr val="262D32"/>
                  </a:solidFill>
                  <a:effectLst/>
                  <a:latin typeface="Roboto" panose="02000000000000000000" pitchFamily="2" charset="0"/>
                </a:rPr>
                <a:t>en ayant soin de ne toucher à rien.</a:t>
              </a:r>
              <a:br>
                <a:rPr lang="fr-FR" sz="1200" b="0" i="0" dirty="0">
                  <a:solidFill>
                    <a:srgbClr val="262D32"/>
                  </a:solidFill>
                  <a:effectLst/>
                  <a:latin typeface="Roboto" panose="02000000000000000000" pitchFamily="2" charset="0"/>
                </a:rPr>
              </a:br>
              <a:endParaRPr lang="fr-FR" sz="1200" dirty="0">
                <a:solidFill>
                  <a:srgbClr val="262D32"/>
                </a:solidFill>
                <a:latin typeface="Roboto" panose="02000000000000000000" pitchFamily="2" charset="0"/>
              </a:endParaRPr>
            </a:p>
            <a:p>
              <a:pPr algn="r"/>
              <a:r>
                <a:rPr lang="fr-FR" sz="1200" dirty="0">
                  <a:solidFill>
                    <a:srgbClr val="262D32"/>
                  </a:solidFill>
                  <a:latin typeface="Roboto" panose="02000000000000000000" pitchFamily="2" charset="0"/>
                </a:rPr>
                <a:t>D’après Jacques PREVERT</a:t>
              </a:r>
              <a:endParaRPr lang="fr-FR" sz="1200" dirty="0"/>
            </a:p>
          </p:txBody>
        </p:sp>
        <p:sp>
          <p:nvSpPr>
            <p:cNvPr id="8" name="ZoneTexte 7">
              <a:hlinkClick r:id="rId3" action="ppaction://hlinksldjump"/>
              <a:extLst>
                <a:ext uri="{FF2B5EF4-FFF2-40B4-BE49-F238E27FC236}">
                  <a16:creationId xmlns:a16="http://schemas.microsoft.com/office/drawing/2014/main" id="{BE2C1B94-73F8-3DF6-0D10-50E41E52A437}"/>
                </a:ext>
              </a:extLst>
            </p:cNvPr>
            <p:cNvSpPr txBox="1"/>
            <p:nvPr/>
          </p:nvSpPr>
          <p:spPr>
            <a:xfrm>
              <a:off x="251520" y="363923"/>
              <a:ext cx="5832648" cy="400110"/>
            </a:xfrm>
            <a:prstGeom prst="rect">
              <a:avLst/>
            </a:prstGeom>
            <a:noFill/>
          </p:spPr>
          <p:txBody>
            <a:bodyPr wrap="square">
              <a:spAutoFit/>
            </a:bodyPr>
            <a:lstStyle/>
            <a:p>
              <a:pPr algn="l"/>
              <a:r>
                <a:rPr lang="fr-FR" sz="2000" b="0" i="1">
                  <a:solidFill>
                    <a:srgbClr val="262D32"/>
                  </a:solidFill>
                  <a:effectLst/>
                  <a:latin typeface="Roboto" panose="02000000000000000000" pitchFamily="2" charset="0"/>
                </a:rPr>
                <a:t>POUR FAIRE LE PORTRAIT D’UN </a:t>
              </a:r>
              <a:r>
                <a:rPr lang="fr-FR" sz="2000" i="1">
                  <a:solidFill>
                    <a:srgbClr val="262D32"/>
                  </a:solidFill>
                  <a:latin typeface="Roboto" panose="02000000000000000000" pitchFamily="2" charset="0"/>
                </a:rPr>
                <a:t>POEME</a:t>
              </a:r>
              <a:endParaRPr lang="fr-FR" sz="2000" b="0" i="0">
                <a:solidFill>
                  <a:srgbClr val="262D32"/>
                </a:solidFill>
                <a:effectLst/>
                <a:latin typeface="Roboto" panose="02000000000000000000" pitchFamily="2" charset="0"/>
              </a:endParaRPr>
            </a:p>
          </p:txBody>
        </p:sp>
      </p:grpSp>
      <p:pic>
        <p:nvPicPr>
          <p:cNvPr id="2" name="Image 1">
            <a:hlinkClick r:id="rId3" action="ppaction://hlinksldjump"/>
            <a:extLst>
              <a:ext uri="{FF2B5EF4-FFF2-40B4-BE49-F238E27FC236}">
                <a16:creationId xmlns:a16="http://schemas.microsoft.com/office/drawing/2014/main" id="{3852E58C-52C2-C7BD-B54D-DD2C2024B745}"/>
              </a:ext>
            </a:extLst>
          </p:cNvPr>
          <p:cNvPicPr>
            <a:picLocks noChangeAspect="1"/>
          </p:cNvPicPr>
          <p:nvPr/>
        </p:nvPicPr>
        <p:blipFill>
          <a:blip r:embed="rId4"/>
          <a:stretch>
            <a:fillRect/>
          </a:stretch>
        </p:blipFill>
        <p:spPr>
          <a:xfrm>
            <a:off x="7318831" y="363923"/>
            <a:ext cx="1393121" cy="1019707"/>
          </a:xfrm>
          <a:prstGeom prst="rect">
            <a:avLst/>
          </a:prstGeom>
        </p:spPr>
      </p:pic>
    </p:spTree>
    <p:extLst>
      <p:ext uri="{BB962C8B-B14F-4D97-AF65-F5344CB8AC3E}">
        <p14:creationId xmlns:p14="http://schemas.microsoft.com/office/powerpoint/2010/main" val="4226174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44F90377-FA86-0821-10C0-C9F6C178C2A5}"/>
              </a:ext>
            </a:extLst>
          </p:cNvPr>
          <p:cNvGrpSpPr/>
          <p:nvPr/>
        </p:nvGrpSpPr>
        <p:grpSpPr>
          <a:xfrm>
            <a:off x="251520" y="363923"/>
            <a:ext cx="8460432" cy="5438444"/>
            <a:chOff x="251520" y="363923"/>
            <a:chExt cx="8460432" cy="5438444"/>
          </a:xfrm>
        </p:grpSpPr>
        <p:sp>
          <p:nvSpPr>
            <p:cNvPr id="4" name="ZoneTexte 3">
              <a:hlinkClick r:id="rId3" action="ppaction://hlinksldjump"/>
              <a:extLst>
                <a:ext uri="{FF2B5EF4-FFF2-40B4-BE49-F238E27FC236}">
                  <a16:creationId xmlns:a16="http://schemas.microsoft.com/office/drawing/2014/main" id="{D65AD91D-B2C2-C840-7CE5-C8B60F0907B8}"/>
                </a:ext>
              </a:extLst>
            </p:cNvPr>
            <p:cNvSpPr txBox="1"/>
            <p:nvPr/>
          </p:nvSpPr>
          <p:spPr>
            <a:xfrm>
              <a:off x="251520" y="908720"/>
              <a:ext cx="4572000" cy="4708981"/>
            </a:xfrm>
            <a:prstGeom prst="rect">
              <a:avLst/>
            </a:prstGeom>
            <a:noFill/>
          </p:spPr>
          <p:txBody>
            <a:bodyPr wrap="square">
              <a:spAutoFit/>
            </a:bodyPr>
            <a:lstStyle/>
            <a:p>
              <a:pPr algn="l"/>
              <a:r>
                <a:rPr lang="fr-FR" sz="1200" b="0" i="0">
                  <a:solidFill>
                    <a:srgbClr val="262D32"/>
                  </a:solidFill>
                  <a:effectLst/>
                  <a:latin typeface="Roboto" panose="02000000000000000000" pitchFamily="2" charset="0"/>
                </a:rPr>
                <a:t>Peindre d’abord une cage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avec une porte ouverte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peindre ensuite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quelque chose de joli</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quelque chose de simple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quelque chose de beau</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quelque chose d’utile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pour l’oiseau</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placer ensuite la toile contre un arbre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dans un jardin</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dans un bois</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ou dans une forêt</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se cacher derrière l’arbre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sans rien dire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sans bouger…</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Parfois l’oiseau arrive vite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mais il peut aussi bien mettre de longues années</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avant de se décider</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Ne pas se décourager</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attendre</a:t>
              </a:r>
              <a:br>
                <a:rPr lang="fr-FR" sz="1200" b="0" i="0">
                  <a:solidFill>
                    <a:srgbClr val="262D32"/>
                  </a:solidFill>
                  <a:effectLst/>
                  <a:latin typeface="Roboto" panose="02000000000000000000" pitchFamily="2" charset="0"/>
                </a:rPr>
              </a:br>
              <a:r>
                <a:rPr lang="fr-FR" sz="1200" b="0" i="0" err="1">
                  <a:solidFill>
                    <a:srgbClr val="262D32"/>
                  </a:solidFill>
                  <a:effectLst/>
                  <a:latin typeface="Roboto" panose="02000000000000000000" pitchFamily="2" charset="0"/>
                </a:rPr>
                <a:t>attendre</a:t>
              </a:r>
              <a:r>
                <a:rPr lang="fr-FR" sz="1200" b="0" i="0">
                  <a:solidFill>
                    <a:srgbClr val="262D32"/>
                  </a:solidFill>
                  <a:effectLst/>
                  <a:latin typeface="Roboto" panose="02000000000000000000" pitchFamily="2" charset="0"/>
                </a:rPr>
                <a:t> s’il le faut pendant des années</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la vitesse ou la lenteur de l’arrivée de l’oiseau</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n’ayant aucun rapport</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avec la réussite du tableau</a:t>
              </a:r>
              <a:br>
                <a:rPr lang="fr-FR" sz="1200" b="0" i="0">
                  <a:solidFill>
                    <a:srgbClr val="262D32"/>
                  </a:solidFill>
                  <a:effectLst/>
                  <a:latin typeface="Roboto" panose="02000000000000000000" pitchFamily="2" charset="0"/>
                </a:rPr>
              </a:br>
              <a:endParaRPr lang="fr-FR" sz="1200" b="0" i="0">
                <a:solidFill>
                  <a:srgbClr val="262D32"/>
                </a:solidFill>
                <a:effectLst/>
                <a:latin typeface="Roboto" panose="02000000000000000000" pitchFamily="2" charset="0"/>
              </a:endParaRPr>
            </a:p>
          </p:txBody>
        </p:sp>
        <p:sp>
          <p:nvSpPr>
            <p:cNvPr id="6" name="ZoneTexte 5">
              <a:hlinkClick r:id="rId3" action="ppaction://hlinksldjump"/>
              <a:extLst>
                <a:ext uri="{FF2B5EF4-FFF2-40B4-BE49-F238E27FC236}">
                  <a16:creationId xmlns:a16="http://schemas.microsoft.com/office/drawing/2014/main" id="{D55CC2FC-8046-9029-E0C9-056D0DB38C61}"/>
                </a:ext>
              </a:extLst>
            </p:cNvPr>
            <p:cNvSpPr txBox="1"/>
            <p:nvPr/>
          </p:nvSpPr>
          <p:spPr>
            <a:xfrm>
              <a:off x="4139952" y="908720"/>
              <a:ext cx="4572000" cy="4893647"/>
            </a:xfrm>
            <a:prstGeom prst="rect">
              <a:avLst/>
            </a:prstGeom>
            <a:noFill/>
          </p:spPr>
          <p:txBody>
            <a:bodyPr wrap="square">
              <a:spAutoFit/>
            </a:bodyPr>
            <a:lstStyle/>
            <a:p>
              <a:r>
                <a:rPr lang="fr-FR" sz="1200" b="0" i="0">
                  <a:solidFill>
                    <a:srgbClr val="262D32"/>
                  </a:solidFill>
                  <a:effectLst/>
                  <a:latin typeface="Roboto" panose="02000000000000000000" pitchFamily="2" charset="0"/>
                </a:rPr>
                <a:t>Quand l’oiseau arrive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s’il arrive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observer le plus profond silence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attendre que l’oiseau entre dans la cage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et quand il est entré</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fermer doucement la porte avec le pinceau</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puis</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effacer un à un tous les barreaux</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en ayant soin de ne toucher aucune des plumes de l’oiseau</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Faire ensuite le portrait de l’arbre</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en choisissant la plus belle de ses branches</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pour l’oiseau</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peindre aussi le vert feuillage et la fraîcheur du vent</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la poussière du soleil</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et le bruit des bêtes de l’herbe dans la chaleur de l’été</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et puis attendre que l’oiseau se décide à chanter</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Si l’oiseau ne chante pas</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c’est mauvais signe</a:t>
              </a:r>
              <a:br>
                <a:rPr lang="fr-FR" sz="1200" b="0" i="0">
                  <a:solidFill>
                    <a:srgbClr val="262D32"/>
                  </a:solidFill>
                  <a:effectLst/>
                  <a:latin typeface="Roboto" panose="02000000000000000000" pitchFamily="2" charset="0"/>
                </a:rPr>
              </a:br>
              <a:r>
                <a:rPr lang="fr-FR" sz="1200" b="0" i="0" err="1">
                  <a:solidFill>
                    <a:srgbClr val="262D32"/>
                  </a:solidFill>
                  <a:effectLst/>
                  <a:latin typeface="Roboto" panose="02000000000000000000" pitchFamily="2" charset="0"/>
                </a:rPr>
                <a:t>signe</a:t>
              </a:r>
              <a:r>
                <a:rPr lang="fr-FR" sz="1200" b="0" i="0">
                  <a:solidFill>
                    <a:srgbClr val="262D32"/>
                  </a:solidFill>
                  <a:effectLst/>
                  <a:latin typeface="Roboto" panose="02000000000000000000" pitchFamily="2" charset="0"/>
                </a:rPr>
                <a:t> que le tableau est mauvais</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mais s’il chante c’est bon signe</a:t>
              </a:r>
              <a:br>
                <a:rPr lang="fr-FR" sz="1200" b="0" i="0">
                  <a:solidFill>
                    <a:srgbClr val="262D32"/>
                  </a:solidFill>
                  <a:effectLst/>
                  <a:latin typeface="Roboto" panose="02000000000000000000" pitchFamily="2" charset="0"/>
                </a:rPr>
              </a:br>
              <a:r>
                <a:rPr lang="fr-FR" sz="1200" b="0" i="0" err="1">
                  <a:solidFill>
                    <a:srgbClr val="262D32"/>
                  </a:solidFill>
                  <a:effectLst/>
                  <a:latin typeface="Roboto" panose="02000000000000000000" pitchFamily="2" charset="0"/>
                </a:rPr>
                <a:t>signe</a:t>
              </a:r>
              <a:r>
                <a:rPr lang="fr-FR" sz="1200" b="0" i="0">
                  <a:solidFill>
                    <a:srgbClr val="262D32"/>
                  </a:solidFill>
                  <a:effectLst/>
                  <a:latin typeface="Roboto" panose="02000000000000000000" pitchFamily="2" charset="0"/>
                </a:rPr>
                <a:t> que vous pouvez signer</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Alors vous arrachez tout doucement</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une des plumes de l’oiseau</a:t>
              </a:r>
              <a:br>
                <a:rPr lang="fr-FR" sz="1200" b="0" i="0">
                  <a:solidFill>
                    <a:srgbClr val="262D32"/>
                  </a:solidFill>
                  <a:effectLst/>
                  <a:latin typeface="Roboto" panose="02000000000000000000" pitchFamily="2" charset="0"/>
                </a:rPr>
              </a:br>
              <a:r>
                <a:rPr lang="fr-FR" sz="1200" b="0" i="0">
                  <a:solidFill>
                    <a:srgbClr val="262D32"/>
                  </a:solidFill>
                  <a:effectLst/>
                  <a:latin typeface="Roboto" panose="02000000000000000000" pitchFamily="2" charset="0"/>
                </a:rPr>
                <a:t>et vous écrivez votre nom dans un coin du tableau.</a:t>
              </a:r>
            </a:p>
            <a:p>
              <a:endParaRPr lang="fr-FR" sz="1200">
                <a:solidFill>
                  <a:srgbClr val="262D32"/>
                </a:solidFill>
                <a:latin typeface="Roboto" panose="02000000000000000000" pitchFamily="2" charset="0"/>
              </a:endParaRPr>
            </a:p>
            <a:p>
              <a:pPr algn="r"/>
              <a:r>
                <a:rPr lang="fr-FR" sz="1200">
                  <a:solidFill>
                    <a:srgbClr val="262D32"/>
                  </a:solidFill>
                  <a:latin typeface="Roboto" panose="02000000000000000000" pitchFamily="2" charset="0"/>
                </a:rPr>
                <a:t>Jacques PREVERT</a:t>
              </a:r>
              <a:endParaRPr lang="fr-FR" sz="1200"/>
            </a:p>
          </p:txBody>
        </p:sp>
        <p:sp>
          <p:nvSpPr>
            <p:cNvPr id="8" name="ZoneTexte 7">
              <a:hlinkClick r:id="rId3" action="ppaction://hlinksldjump"/>
              <a:extLst>
                <a:ext uri="{FF2B5EF4-FFF2-40B4-BE49-F238E27FC236}">
                  <a16:creationId xmlns:a16="http://schemas.microsoft.com/office/drawing/2014/main" id="{BE2C1B94-73F8-3DF6-0D10-50E41E52A437}"/>
                </a:ext>
              </a:extLst>
            </p:cNvPr>
            <p:cNvSpPr txBox="1"/>
            <p:nvPr/>
          </p:nvSpPr>
          <p:spPr>
            <a:xfrm>
              <a:off x="251520" y="363923"/>
              <a:ext cx="5832648" cy="400110"/>
            </a:xfrm>
            <a:prstGeom prst="rect">
              <a:avLst/>
            </a:prstGeom>
            <a:noFill/>
          </p:spPr>
          <p:txBody>
            <a:bodyPr wrap="square">
              <a:spAutoFit/>
            </a:bodyPr>
            <a:lstStyle/>
            <a:p>
              <a:pPr algn="l"/>
              <a:r>
                <a:rPr lang="fr-FR" sz="2000" b="0" i="1">
                  <a:solidFill>
                    <a:srgbClr val="262D32"/>
                  </a:solidFill>
                  <a:effectLst/>
                  <a:latin typeface="Roboto" panose="02000000000000000000" pitchFamily="2" charset="0"/>
                </a:rPr>
                <a:t>POUR FAIRE LE PORTRAIT D’UN OISEAU</a:t>
              </a:r>
              <a:endParaRPr lang="fr-FR" sz="2000" b="0" i="0">
                <a:solidFill>
                  <a:srgbClr val="262D32"/>
                </a:solidFill>
                <a:effectLst/>
                <a:latin typeface="Roboto" panose="02000000000000000000" pitchFamily="2" charset="0"/>
              </a:endParaRPr>
            </a:p>
          </p:txBody>
        </p:sp>
      </p:grpSp>
      <p:pic>
        <p:nvPicPr>
          <p:cNvPr id="1028" name="Picture 4">
            <a:hlinkClick r:id="rId3" action="ppaction://hlinksldjump"/>
            <a:extLst>
              <a:ext uri="{FF2B5EF4-FFF2-40B4-BE49-F238E27FC236}">
                <a16:creationId xmlns:a16="http://schemas.microsoft.com/office/drawing/2014/main" id="{1C3A7547-15B8-016D-C434-58B9C0B422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08304" y="141093"/>
            <a:ext cx="1681882"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36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3" action="ppaction://hlinksldjump"/>
            <a:extLst>
              <a:ext uri="{FF2B5EF4-FFF2-40B4-BE49-F238E27FC236}">
                <a16:creationId xmlns:a16="http://schemas.microsoft.com/office/drawing/2014/main" id="{83B42E7B-00AC-E69C-6258-5A02A52A37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000" y="1322294"/>
            <a:ext cx="8964000" cy="4130472"/>
          </a:xfrm>
          <a:prstGeom prst="rect">
            <a:avLst/>
          </a:prstGeom>
        </p:spPr>
      </p:pic>
    </p:spTree>
    <p:extLst>
      <p:ext uri="{BB962C8B-B14F-4D97-AF65-F5344CB8AC3E}">
        <p14:creationId xmlns:p14="http://schemas.microsoft.com/office/powerpoint/2010/main" val="1914819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3" action="ppaction://hlinksldjump"/>
            <a:extLst>
              <a:ext uri="{FF2B5EF4-FFF2-40B4-BE49-F238E27FC236}">
                <a16:creationId xmlns:a16="http://schemas.microsoft.com/office/drawing/2014/main" id="{AF2950D9-8E62-378C-9215-873F927BE1B1}"/>
              </a:ext>
            </a:extLst>
          </p:cNvPr>
          <p:cNvPicPr>
            <a:picLocks noChangeAspect="1"/>
          </p:cNvPicPr>
          <p:nvPr/>
        </p:nvPicPr>
        <p:blipFill>
          <a:blip r:embed="rId4"/>
          <a:stretch>
            <a:fillRect/>
          </a:stretch>
        </p:blipFill>
        <p:spPr>
          <a:xfrm>
            <a:off x="252412" y="190500"/>
            <a:ext cx="8639175" cy="6477000"/>
          </a:xfrm>
          <a:prstGeom prst="rect">
            <a:avLst/>
          </a:prstGeom>
        </p:spPr>
      </p:pic>
    </p:spTree>
    <p:extLst>
      <p:ext uri="{BB962C8B-B14F-4D97-AF65-F5344CB8AC3E}">
        <p14:creationId xmlns:p14="http://schemas.microsoft.com/office/powerpoint/2010/main" val="87049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3" action="ppaction://hlinksldjump"/>
            <a:extLst>
              <a:ext uri="{FF2B5EF4-FFF2-40B4-BE49-F238E27FC236}">
                <a16:creationId xmlns:a16="http://schemas.microsoft.com/office/drawing/2014/main" id="{566803F1-80F1-5FB7-05B2-341E61F2C4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2550"/>
            <a:ext cx="9144000" cy="6672899"/>
          </a:xfrm>
          <a:prstGeom prst="rect">
            <a:avLst/>
          </a:prstGeom>
        </p:spPr>
      </p:pic>
    </p:spTree>
    <p:extLst>
      <p:ext uri="{BB962C8B-B14F-4D97-AF65-F5344CB8AC3E}">
        <p14:creationId xmlns:p14="http://schemas.microsoft.com/office/powerpoint/2010/main" val="276057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AA97E33-8F66-A665-885F-590367F8F32C}"/>
              </a:ext>
            </a:extLst>
          </p:cNvPr>
          <p:cNvSpPr txBox="1"/>
          <p:nvPr/>
        </p:nvSpPr>
        <p:spPr>
          <a:xfrm>
            <a:off x="0" y="116632"/>
            <a:ext cx="9144000" cy="830997"/>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a:solidFill>
                  <a:schemeClr val="bg1"/>
                </a:solidFill>
              </a:rPr>
              <a:t>Comment décider ensemble ?</a:t>
            </a:r>
          </a:p>
        </p:txBody>
      </p:sp>
      <p:sp>
        <p:nvSpPr>
          <p:cNvPr id="4" name="ZoneTexte 3">
            <a:extLst>
              <a:ext uri="{FF2B5EF4-FFF2-40B4-BE49-F238E27FC236}">
                <a16:creationId xmlns:a16="http://schemas.microsoft.com/office/drawing/2014/main" id="{C8E7D4FC-F9B3-9A4C-70A9-23FF07FB4EC6}"/>
              </a:ext>
            </a:extLst>
          </p:cNvPr>
          <p:cNvSpPr txBox="1"/>
          <p:nvPr/>
        </p:nvSpPr>
        <p:spPr>
          <a:xfrm>
            <a:off x="251520" y="980728"/>
            <a:ext cx="8568952" cy="3108543"/>
          </a:xfrm>
          <a:prstGeom prst="rect">
            <a:avLst/>
          </a:prstGeom>
          <a:noFill/>
        </p:spPr>
        <p:txBody>
          <a:bodyPr wrap="square" rtlCol="0">
            <a:spAutoFit/>
          </a:bodyPr>
          <a:lstStyle/>
          <a:p>
            <a:pPr algn="just"/>
            <a:r>
              <a:rPr lang="fr-FR" sz="1400" dirty="0"/>
              <a:t>Le recours au vote direct pour une prise de décision majoritaire s’appliquant à tous est une procédure communément admise par les adultes. </a:t>
            </a:r>
          </a:p>
          <a:p>
            <a:pPr algn="just"/>
            <a:r>
              <a:rPr lang="fr-FR" sz="1400" dirty="0"/>
              <a:t>Mais ce processus de décision nécessite des habiletés sociales et émotionnelles qui ne sont pas encore installées ou qui sont insuffisamment maîtrisées par les enfants.</a:t>
            </a:r>
          </a:p>
          <a:p>
            <a:pPr algn="just"/>
            <a:r>
              <a:rPr lang="fr-FR" sz="1400" dirty="0"/>
              <a:t>Souvent, la brutalité du vote les heurte et le résultat génère de la frustration voire du rejet.</a:t>
            </a:r>
          </a:p>
          <a:p>
            <a:pPr algn="just"/>
            <a:r>
              <a:rPr lang="fr-FR" sz="1400" dirty="0"/>
              <a:t>Il est donc souhaitable de recourir à des méthodes de prise de décision plus lentes, laissant plus de place aux échanges, s’appuyant sur le consentement pour cheminer vers le consensus.</a:t>
            </a:r>
          </a:p>
          <a:p>
            <a:pPr algn="just"/>
            <a:r>
              <a:rPr lang="fr-FR" sz="1400" u="sng" dirty="0"/>
              <a:t>Lorsqu’une sélection ou un choix vient d’être effectué par un groupe, il convient de ne pas s’appesantir sur ceux qui ont « gagné » ou ceux qui ont « perdu », mais au contraire féliciter le groupe et inviter les enfants à célébrer l’accord qu’ils viennent de trouver, </a:t>
            </a:r>
            <a:r>
              <a:rPr lang="fr-FR" sz="1400" dirty="0"/>
              <a:t>en se tapant dans les mains ou en se faisant un signe gentil.</a:t>
            </a:r>
          </a:p>
          <a:p>
            <a:pPr algn="just"/>
            <a:r>
              <a:rPr lang="fr-FR" sz="1400" dirty="0"/>
              <a:t>Vous trouverez-ci-dessous quelques méthodes de prises de décision appliquées au choix d’un poème.</a:t>
            </a:r>
          </a:p>
          <a:p>
            <a:pPr algn="just"/>
            <a:r>
              <a:rPr lang="fr-FR" sz="1400" dirty="0"/>
              <a:t>Mais avant de vous lancer, impliquez les élèves dans la création et la sélection d’un corpus d’environ 6 poèmes. Faites en sorte que tous les élèves les connaissent bien. Lisez-les plusieurs fois pendant plusieurs jours, affichez les titres et les textes. Parlez de ces poèmes avec les enfants, invitez-les à les lire et à les dire, seul ou à plusieurs.</a:t>
            </a:r>
          </a:p>
        </p:txBody>
      </p:sp>
      <p:sp>
        <p:nvSpPr>
          <p:cNvPr id="5" name="ZoneTexte 4">
            <a:hlinkClick r:id="rId2" action="ppaction://hlinksldjump"/>
            <a:extLst>
              <a:ext uri="{FF2B5EF4-FFF2-40B4-BE49-F238E27FC236}">
                <a16:creationId xmlns:a16="http://schemas.microsoft.com/office/drawing/2014/main" id="{1C18FB49-BE4A-A66E-D65F-36E63D9B2729}"/>
              </a:ext>
            </a:extLst>
          </p:cNvPr>
          <p:cNvSpPr txBox="1"/>
          <p:nvPr/>
        </p:nvSpPr>
        <p:spPr>
          <a:xfrm>
            <a:off x="256473" y="4097835"/>
            <a:ext cx="3622338" cy="338554"/>
          </a:xfrm>
          <a:prstGeom prst="rect">
            <a:avLst/>
          </a:prstGeom>
          <a:noFill/>
        </p:spPr>
        <p:txBody>
          <a:bodyPr wrap="none" rtlCol="0">
            <a:spAutoFit/>
          </a:bodyPr>
          <a:lstStyle/>
          <a:p>
            <a:pPr marL="285750" indent="-285750" algn="ctr">
              <a:buFont typeface="Arial" panose="020B0604020202020204" pitchFamily="34" charset="0"/>
              <a:buChar char="•"/>
            </a:pPr>
            <a:r>
              <a:rPr lang="fr-FR" sz="1600" b="1" dirty="0">
                <a:solidFill>
                  <a:srgbClr val="2B674A"/>
                </a:solidFill>
              </a:rPr>
              <a:t>Méthode du choix par consentement</a:t>
            </a:r>
          </a:p>
        </p:txBody>
      </p:sp>
      <p:pic>
        <p:nvPicPr>
          <p:cNvPr id="6" name="Image 5">
            <a:hlinkClick r:id="rId2" action="ppaction://hlinksldjump"/>
            <a:extLst>
              <a:ext uri="{FF2B5EF4-FFF2-40B4-BE49-F238E27FC236}">
                <a16:creationId xmlns:a16="http://schemas.microsoft.com/office/drawing/2014/main" id="{0371E1E4-8A61-4DB7-C605-F509CA85E1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7531" y="4123112"/>
            <a:ext cx="802621" cy="288000"/>
          </a:xfrm>
          <a:prstGeom prst="rect">
            <a:avLst/>
          </a:prstGeom>
        </p:spPr>
      </p:pic>
      <p:sp>
        <p:nvSpPr>
          <p:cNvPr id="7" name="ZoneTexte 6">
            <a:hlinkClick r:id="rId4" action="ppaction://hlinksldjump"/>
            <a:extLst>
              <a:ext uri="{FF2B5EF4-FFF2-40B4-BE49-F238E27FC236}">
                <a16:creationId xmlns:a16="http://schemas.microsoft.com/office/drawing/2014/main" id="{F9E45C2F-ADA8-A3A2-99F9-3AE11EF0EE35}"/>
              </a:ext>
            </a:extLst>
          </p:cNvPr>
          <p:cNvSpPr txBox="1"/>
          <p:nvPr/>
        </p:nvSpPr>
        <p:spPr>
          <a:xfrm>
            <a:off x="251522" y="4457487"/>
            <a:ext cx="4176656" cy="338554"/>
          </a:xfrm>
          <a:prstGeom prst="rect">
            <a:avLst/>
          </a:prstGeom>
          <a:noFill/>
        </p:spPr>
        <p:txBody>
          <a:bodyPr wrap="none" rtlCol="0">
            <a:spAutoFit/>
          </a:bodyPr>
          <a:lstStyle/>
          <a:p>
            <a:pPr marL="285750" indent="-285750" algn="ctr">
              <a:buFont typeface="Arial" panose="020B0604020202020204" pitchFamily="34" charset="0"/>
              <a:buChar char="•"/>
            </a:pPr>
            <a:r>
              <a:rPr lang="fr-FR" sz="1600" b="1" dirty="0">
                <a:solidFill>
                  <a:srgbClr val="2B674A"/>
                </a:solidFill>
              </a:rPr>
              <a:t>Méthode du choix par analyse multicritères</a:t>
            </a:r>
          </a:p>
        </p:txBody>
      </p:sp>
      <p:pic>
        <p:nvPicPr>
          <p:cNvPr id="8" name="Image 7">
            <a:hlinkClick r:id="rId4" action="ppaction://hlinksldjump"/>
            <a:extLst>
              <a:ext uri="{FF2B5EF4-FFF2-40B4-BE49-F238E27FC236}">
                <a16:creationId xmlns:a16="http://schemas.microsoft.com/office/drawing/2014/main" id="{367DAEB8-9A70-F835-2732-DB9E63C1F68A}"/>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369111" y="4482764"/>
            <a:ext cx="339460" cy="288000"/>
          </a:xfrm>
          <a:prstGeom prst="rect">
            <a:avLst/>
          </a:prstGeom>
        </p:spPr>
      </p:pic>
      <p:sp>
        <p:nvSpPr>
          <p:cNvPr id="9" name="ZoneTexte 8">
            <a:hlinkClick r:id="rId7" action="ppaction://hlinksldjump"/>
            <a:extLst>
              <a:ext uri="{FF2B5EF4-FFF2-40B4-BE49-F238E27FC236}">
                <a16:creationId xmlns:a16="http://schemas.microsoft.com/office/drawing/2014/main" id="{3E8F1900-D389-A4E9-57B3-DC768A9706DC}"/>
              </a:ext>
            </a:extLst>
          </p:cNvPr>
          <p:cNvSpPr txBox="1"/>
          <p:nvPr/>
        </p:nvSpPr>
        <p:spPr>
          <a:xfrm>
            <a:off x="251521" y="4817139"/>
            <a:ext cx="4762842" cy="338554"/>
          </a:xfrm>
          <a:prstGeom prst="rect">
            <a:avLst/>
          </a:prstGeom>
          <a:noFill/>
        </p:spPr>
        <p:txBody>
          <a:bodyPr wrap="none" rtlCol="0">
            <a:spAutoFit/>
          </a:bodyPr>
          <a:lstStyle/>
          <a:p>
            <a:pPr marL="285750" indent="-285750" algn="ctr">
              <a:buFont typeface="Arial" panose="020B0604020202020204" pitchFamily="34" charset="0"/>
              <a:buChar char="•"/>
            </a:pPr>
            <a:r>
              <a:rPr lang="fr-FR" sz="1600" b="1" dirty="0">
                <a:solidFill>
                  <a:srgbClr val="2B674A"/>
                </a:solidFill>
              </a:rPr>
              <a:t>Méthode du choix par consentement et consensus</a:t>
            </a:r>
          </a:p>
        </p:txBody>
      </p:sp>
      <p:pic>
        <p:nvPicPr>
          <p:cNvPr id="10" name="Image 9">
            <a:hlinkClick r:id="rId7" action="ppaction://hlinksldjump"/>
            <a:extLst>
              <a:ext uri="{FF2B5EF4-FFF2-40B4-BE49-F238E27FC236}">
                <a16:creationId xmlns:a16="http://schemas.microsoft.com/office/drawing/2014/main" id="{DB750929-9BE0-CF26-ED16-320C05043F8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19799" y="4842416"/>
            <a:ext cx="438084" cy="288000"/>
          </a:xfrm>
          <a:prstGeom prst="rect">
            <a:avLst/>
          </a:prstGeom>
        </p:spPr>
      </p:pic>
      <p:sp>
        <p:nvSpPr>
          <p:cNvPr id="11" name="ZoneTexte 10">
            <a:hlinkClick r:id="rId9" action="ppaction://hlinksldjump"/>
            <a:extLst>
              <a:ext uri="{FF2B5EF4-FFF2-40B4-BE49-F238E27FC236}">
                <a16:creationId xmlns:a16="http://schemas.microsoft.com/office/drawing/2014/main" id="{9DAD1B9A-7007-75BA-3980-39BEEE44FD1E}"/>
              </a:ext>
            </a:extLst>
          </p:cNvPr>
          <p:cNvSpPr txBox="1"/>
          <p:nvPr/>
        </p:nvSpPr>
        <p:spPr>
          <a:xfrm>
            <a:off x="251521" y="5176791"/>
            <a:ext cx="4859087" cy="338554"/>
          </a:xfrm>
          <a:prstGeom prst="rect">
            <a:avLst/>
          </a:prstGeom>
          <a:noFill/>
        </p:spPr>
        <p:txBody>
          <a:bodyPr wrap="none" rtlCol="0">
            <a:spAutoFit/>
          </a:bodyPr>
          <a:lstStyle/>
          <a:p>
            <a:pPr marL="285750" indent="-285750" algn="ctr">
              <a:buFont typeface="Arial" panose="020B0604020202020204" pitchFamily="34" charset="0"/>
              <a:buChar char="•"/>
            </a:pPr>
            <a:r>
              <a:rPr lang="fr-FR" sz="1600" b="1" dirty="0">
                <a:solidFill>
                  <a:srgbClr val="2B674A"/>
                </a:solidFill>
              </a:rPr>
              <a:t>Méthode du choix par consensus: la meilleure main</a:t>
            </a:r>
          </a:p>
        </p:txBody>
      </p:sp>
      <p:pic>
        <p:nvPicPr>
          <p:cNvPr id="12" name="Image 11">
            <a:hlinkClick r:id="rId9" action="ppaction://hlinksldjump"/>
            <a:extLst>
              <a:ext uri="{FF2B5EF4-FFF2-40B4-BE49-F238E27FC236}">
                <a16:creationId xmlns:a16="http://schemas.microsoft.com/office/drawing/2014/main" id="{40A7FA0C-8198-9267-9567-C55A75F92A5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12079" y="5202068"/>
            <a:ext cx="253524" cy="288000"/>
          </a:xfrm>
          <a:prstGeom prst="rect">
            <a:avLst/>
          </a:prstGeom>
        </p:spPr>
      </p:pic>
      <p:sp>
        <p:nvSpPr>
          <p:cNvPr id="13" name="ZoneTexte 12">
            <a:hlinkClick r:id="rId11" action="ppaction://hlinksldjump"/>
            <a:extLst>
              <a:ext uri="{FF2B5EF4-FFF2-40B4-BE49-F238E27FC236}">
                <a16:creationId xmlns:a16="http://schemas.microsoft.com/office/drawing/2014/main" id="{C71962C0-41BF-DDFE-499F-6FE6B6BF3C1C}"/>
              </a:ext>
            </a:extLst>
          </p:cNvPr>
          <p:cNvSpPr txBox="1"/>
          <p:nvPr/>
        </p:nvSpPr>
        <p:spPr>
          <a:xfrm>
            <a:off x="251520" y="5536443"/>
            <a:ext cx="3400483" cy="338554"/>
          </a:xfrm>
          <a:prstGeom prst="rect">
            <a:avLst/>
          </a:prstGeom>
          <a:noFill/>
        </p:spPr>
        <p:txBody>
          <a:bodyPr wrap="none" rtlCol="0">
            <a:spAutoFit/>
          </a:bodyPr>
          <a:lstStyle/>
          <a:p>
            <a:pPr marL="285750" indent="-285750" algn="ctr">
              <a:buFont typeface="Arial" panose="020B0604020202020204" pitchFamily="34" charset="0"/>
              <a:buChar char="•"/>
            </a:pPr>
            <a:r>
              <a:rPr lang="fr-FR" sz="1600" b="1" dirty="0">
                <a:solidFill>
                  <a:srgbClr val="2B674A"/>
                </a:solidFill>
              </a:rPr>
              <a:t>Méthode du choix par oppositions</a:t>
            </a:r>
          </a:p>
        </p:txBody>
      </p:sp>
      <p:pic>
        <p:nvPicPr>
          <p:cNvPr id="14" name="Image 13">
            <a:hlinkClick r:id="rId11" action="ppaction://hlinksldjump"/>
            <a:extLst>
              <a:ext uri="{FF2B5EF4-FFF2-40B4-BE49-F238E27FC236}">
                <a16:creationId xmlns:a16="http://schemas.microsoft.com/office/drawing/2014/main" id="{07E167E1-83FF-9620-2E8F-8F3E9553295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92479" y="5561720"/>
            <a:ext cx="492724" cy="288000"/>
          </a:xfrm>
          <a:prstGeom prst="rect">
            <a:avLst/>
          </a:prstGeom>
        </p:spPr>
      </p:pic>
      <p:sp>
        <p:nvSpPr>
          <p:cNvPr id="15" name="ZoneTexte 14">
            <a:hlinkClick r:id="rId13" action="ppaction://hlinksldjump"/>
            <a:extLst>
              <a:ext uri="{FF2B5EF4-FFF2-40B4-BE49-F238E27FC236}">
                <a16:creationId xmlns:a16="http://schemas.microsoft.com/office/drawing/2014/main" id="{2344775C-128F-9E5F-7CC5-9144DE5704B1}"/>
              </a:ext>
            </a:extLst>
          </p:cNvPr>
          <p:cNvSpPr txBox="1"/>
          <p:nvPr/>
        </p:nvSpPr>
        <p:spPr>
          <a:xfrm>
            <a:off x="251521" y="5896095"/>
            <a:ext cx="4257769" cy="338554"/>
          </a:xfrm>
          <a:prstGeom prst="rect">
            <a:avLst/>
          </a:prstGeom>
          <a:noFill/>
        </p:spPr>
        <p:txBody>
          <a:bodyPr wrap="none" rtlCol="0">
            <a:spAutoFit/>
          </a:bodyPr>
          <a:lstStyle/>
          <a:p>
            <a:pPr marL="285750" indent="-285750" algn="ctr">
              <a:buFont typeface="Arial" panose="020B0604020202020204" pitchFamily="34" charset="0"/>
              <a:buChar char="•"/>
            </a:pPr>
            <a:r>
              <a:rPr lang="fr-FR" sz="1600" b="1" dirty="0">
                <a:solidFill>
                  <a:srgbClr val="2B674A"/>
                </a:solidFill>
              </a:rPr>
              <a:t>Méthode du choix par sélections successives</a:t>
            </a:r>
          </a:p>
        </p:txBody>
      </p:sp>
      <p:pic>
        <p:nvPicPr>
          <p:cNvPr id="16" name="Image 15">
            <a:hlinkClick r:id="rId13" action="ppaction://hlinksldjump"/>
            <a:extLst>
              <a:ext uri="{FF2B5EF4-FFF2-40B4-BE49-F238E27FC236}">
                <a16:creationId xmlns:a16="http://schemas.microsoft.com/office/drawing/2014/main" id="{135603AD-EF39-83BA-A6BA-8ACE1A216FD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50841" y="5921372"/>
            <a:ext cx="576000" cy="288000"/>
          </a:xfrm>
          <a:prstGeom prst="rect">
            <a:avLst/>
          </a:prstGeom>
        </p:spPr>
      </p:pic>
      <p:sp>
        <p:nvSpPr>
          <p:cNvPr id="17" name="ZoneTexte 16">
            <a:hlinkClick r:id="rId15" action="ppaction://hlinksldjump"/>
            <a:extLst>
              <a:ext uri="{FF2B5EF4-FFF2-40B4-BE49-F238E27FC236}">
                <a16:creationId xmlns:a16="http://schemas.microsoft.com/office/drawing/2014/main" id="{2D304253-DFF0-95A3-08CF-56F74337AA4E}"/>
              </a:ext>
            </a:extLst>
          </p:cNvPr>
          <p:cNvSpPr txBox="1"/>
          <p:nvPr/>
        </p:nvSpPr>
        <p:spPr>
          <a:xfrm>
            <a:off x="251520" y="6255745"/>
            <a:ext cx="5089215" cy="338554"/>
          </a:xfrm>
          <a:prstGeom prst="rect">
            <a:avLst/>
          </a:prstGeom>
          <a:noFill/>
        </p:spPr>
        <p:txBody>
          <a:bodyPr wrap="none" rtlCol="0">
            <a:spAutoFit/>
          </a:bodyPr>
          <a:lstStyle/>
          <a:p>
            <a:pPr marL="285750" indent="-285750" algn="ctr">
              <a:buFont typeface="Arial" panose="020B0604020202020204" pitchFamily="34" charset="0"/>
              <a:buChar char="•"/>
            </a:pPr>
            <a:r>
              <a:rPr lang="fr-FR" sz="1600" b="1" dirty="0">
                <a:solidFill>
                  <a:srgbClr val="2B674A"/>
                </a:solidFill>
              </a:rPr>
              <a:t>Méthode du choix par vote modulé: le poids des votes</a:t>
            </a:r>
          </a:p>
        </p:txBody>
      </p:sp>
      <p:pic>
        <p:nvPicPr>
          <p:cNvPr id="18" name="Image 17">
            <a:hlinkClick r:id="rId15" action="ppaction://hlinksldjump"/>
            <a:extLst>
              <a:ext uri="{FF2B5EF4-FFF2-40B4-BE49-F238E27FC236}">
                <a16:creationId xmlns:a16="http://schemas.microsoft.com/office/drawing/2014/main" id="{768CF166-02E0-FB95-B9B1-7702FB2E127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342107" y="6281022"/>
            <a:ext cx="393468" cy="288000"/>
          </a:xfrm>
          <a:prstGeom prst="rect">
            <a:avLst/>
          </a:prstGeom>
        </p:spPr>
      </p:pic>
      <p:pic>
        <p:nvPicPr>
          <p:cNvPr id="19" name="Image 18">
            <a:hlinkClick r:id="rId17" action="ppaction://hlinksldjump"/>
            <a:extLst>
              <a:ext uri="{FF2B5EF4-FFF2-40B4-BE49-F238E27FC236}">
                <a16:creationId xmlns:a16="http://schemas.microsoft.com/office/drawing/2014/main" id="{C2994AD9-690D-2D59-DF57-4AA94DDCA638}"/>
              </a:ext>
            </a:extLst>
          </p:cNvPr>
          <p:cNvPicPr>
            <a:picLocks noChangeAspect="1"/>
          </p:cNvPicPr>
          <p:nvPr/>
        </p:nvPicPr>
        <p:blipFill>
          <a:blip r:embed="rId18"/>
          <a:stretch>
            <a:fillRect/>
          </a:stretch>
        </p:blipFill>
        <p:spPr>
          <a:xfrm>
            <a:off x="195889" y="238378"/>
            <a:ext cx="771525" cy="600075"/>
          </a:xfrm>
          <a:prstGeom prst="rect">
            <a:avLst/>
          </a:prstGeom>
        </p:spPr>
      </p:pic>
    </p:spTree>
    <p:extLst>
      <p:ext uri="{BB962C8B-B14F-4D97-AF65-F5344CB8AC3E}">
        <p14:creationId xmlns:p14="http://schemas.microsoft.com/office/powerpoint/2010/main" val="1973293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3" action="ppaction://hlinksldjump"/>
            <a:extLst>
              <a:ext uri="{FF2B5EF4-FFF2-40B4-BE49-F238E27FC236}">
                <a16:creationId xmlns:a16="http://schemas.microsoft.com/office/drawing/2014/main" id="{5CCA4EEA-DDD1-DBE1-85B0-1B577CDEF435}"/>
              </a:ext>
            </a:extLst>
          </p:cNvPr>
          <p:cNvPicPr>
            <a:picLocks noChangeAspect="1"/>
          </p:cNvPicPr>
          <p:nvPr/>
        </p:nvPicPr>
        <p:blipFill>
          <a:blip r:embed="rId4"/>
          <a:stretch>
            <a:fillRect/>
          </a:stretch>
        </p:blipFill>
        <p:spPr>
          <a:xfrm>
            <a:off x="252412" y="190500"/>
            <a:ext cx="8639175" cy="6477000"/>
          </a:xfrm>
          <a:prstGeom prst="rect">
            <a:avLst/>
          </a:prstGeom>
        </p:spPr>
      </p:pic>
    </p:spTree>
    <p:extLst>
      <p:ext uri="{BB962C8B-B14F-4D97-AF65-F5344CB8AC3E}">
        <p14:creationId xmlns:p14="http://schemas.microsoft.com/office/powerpoint/2010/main" val="214185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908720"/>
            <a:ext cx="8712968" cy="1815882"/>
          </a:xfrm>
          <a:prstGeom prst="rect">
            <a:avLst/>
          </a:prstGeom>
        </p:spPr>
        <p:txBody>
          <a:bodyPr wrap="square">
            <a:spAutoFit/>
          </a:bodyPr>
          <a:lstStyle/>
          <a:p>
            <a:pPr algn="just"/>
            <a:r>
              <a:rPr lang="fr-FR" sz="1600" dirty="0"/>
              <a:t>Lorsqu’il publie un poème, le poète agit un peu comme les personnes qui mettent un message dans une bouteille qu’elles jettent à la mer. Il espère que quelqu’un le trouvera, le lira et peut-être l’aimera, le dira et le transmettra.</a:t>
            </a:r>
          </a:p>
          <a:p>
            <a:pPr algn="just"/>
            <a:r>
              <a:rPr lang="fr-FR" sz="1600" dirty="0"/>
              <a:t>Imaginez que vous avez trouvé votre poème dans une bouteille sur une plage.</a:t>
            </a:r>
            <a:br>
              <a:rPr lang="fr-FR" sz="1600" dirty="0"/>
            </a:br>
            <a:r>
              <a:rPr lang="fr-FR" sz="1600" dirty="0"/>
              <a:t>Avec une jolie bouteille de verre, du sable, des galets, des vieux morceaux de bois, des coquillages et plein d’autres choses souvent transportées par la mer, montrez au poète que vous avez bien reçu son message.</a:t>
            </a:r>
          </a:p>
        </p:txBody>
      </p:sp>
      <p:sp>
        <p:nvSpPr>
          <p:cNvPr id="6" name="Rectangle 5"/>
          <p:cNvSpPr/>
          <p:nvPr/>
        </p:nvSpPr>
        <p:spPr>
          <a:xfrm>
            <a:off x="951037" y="3933056"/>
            <a:ext cx="7941442" cy="2677656"/>
          </a:xfrm>
          <a:prstGeom prst="rect">
            <a:avLst/>
          </a:prstGeom>
        </p:spPr>
        <p:txBody>
          <a:bodyPr wrap="square">
            <a:spAutoFit/>
          </a:bodyPr>
          <a:lstStyle/>
          <a:p>
            <a:pPr marL="285750" indent="-285750">
              <a:buFont typeface="Arial" pitchFamily="34" charset="0"/>
              <a:buChar char="•"/>
            </a:pPr>
            <a:r>
              <a:rPr lang="fr-FR" sz="1400" dirty="0"/>
              <a:t>Vous avez la jolie bouteille? </a:t>
            </a:r>
            <a:br>
              <a:rPr lang="fr-FR" sz="1400" dirty="0"/>
            </a:br>
            <a:r>
              <a:rPr lang="fr-FR" sz="1400" dirty="0"/>
              <a:t>Imprimez ou écrivez le poème sur un joli papier que vous allez rouler, entourer d’un ruban et placer à l’intérieur de la bouteille.</a:t>
            </a:r>
          </a:p>
          <a:p>
            <a:pPr marL="285750" indent="-285750">
              <a:buFont typeface="Arial" pitchFamily="34" charset="0"/>
              <a:buChar char="•"/>
            </a:pPr>
            <a:r>
              <a:rPr lang="fr-FR" sz="1400" dirty="0"/>
              <a:t>Etalez du sable pour créer un petit morceau de plage.</a:t>
            </a:r>
          </a:p>
          <a:p>
            <a:pPr marL="285750" indent="-285750">
              <a:buFont typeface="Arial" pitchFamily="34" charset="0"/>
              <a:buChar char="•"/>
            </a:pPr>
            <a:r>
              <a:rPr lang="fr-FR" sz="1400" dirty="0"/>
              <a:t>Qu’allez-vous maintenant peindre, écrire ou dessiner sur les galets, les morceaux de bois et autres petits objets?</a:t>
            </a:r>
            <a:br>
              <a:rPr lang="fr-FR" sz="1400" dirty="0"/>
            </a:br>
            <a:r>
              <a:rPr lang="fr-FR" sz="1400" dirty="0"/>
              <a:t>Pour y réfléchir tous ensemble, </a:t>
            </a:r>
            <a:r>
              <a:rPr lang="fr-FR" sz="1400" dirty="0">
                <a:hlinkClick r:id="rId3" action="ppaction://hlinksldjump"/>
              </a:rPr>
              <a:t>inspirez-vous du poème de Maurice Carême</a:t>
            </a:r>
            <a:r>
              <a:rPr lang="fr-FR" sz="1400" dirty="0"/>
              <a:t>.</a:t>
            </a:r>
            <a:br>
              <a:rPr lang="fr-FR" sz="1400" dirty="0"/>
            </a:br>
            <a:r>
              <a:rPr lang="fr-FR" sz="1400" dirty="0"/>
              <a:t>Discutez entre vous et répartissez-vous les tâches pour peindre et écrire sur les galets et les objets.</a:t>
            </a:r>
          </a:p>
          <a:p>
            <a:pPr marL="285750" indent="-285750">
              <a:buFont typeface="Arial" pitchFamily="34" charset="0"/>
              <a:buChar char="•"/>
            </a:pPr>
            <a:r>
              <a:rPr lang="fr-FR" sz="1400" dirty="0"/>
              <a:t>Cherchez une jolie manière de disposer tous ces éléments sur votre petite plage.</a:t>
            </a:r>
          </a:p>
          <a:p>
            <a:pPr marL="285750" indent="-285750">
              <a:buFont typeface="Arial" pitchFamily="34" charset="0"/>
              <a:buChar char="•"/>
            </a:pPr>
            <a:r>
              <a:rPr lang="fr-FR" sz="1400" dirty="0"/>
              <a:t>Ajoutez des éléments si vous pensez que c’est nécessaire.</a:t>
            </a:r>
          </a:p>
          <a:p>
            <a:pPr marL="285750" indent="-285750" algn="just">
              <a:buFont typeface="Arial" pitchFamily="34" charset="0"/>
              <a:buChar char="•"/>
            </a:pPr>
            <a:r>
              <a:rPr lang="fr-FR" sz="1400" dirty="0"/>
              <a:t>Lorsque vous êtes satisfaits de la composition, demandez à un adulte de prendre une photo de l’ensemble, en montant peut-être sur un escabeau pour mieux cadrer la prise de vue.</a:t>
            </a:r>
          </a:p>
        </p:txBody>
      </p:sp>
      <p:sp>
        <p:nvSpPr>
          <p:cNvPr id="2" name="ZoneTexte 1">
            <a:extLst>
              <a:ext uri="{FF2B5EF4-FFF2-40B4-BE49-F238E27FC236}">
                <a16:creationId xmlns:a16="http://schemas.microsoft.com/office/drawing/2014/main" id="{0FE17EAF-A8B1-B803-A262-393E1C888A5C}"/>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a:solidFill>
                  <a:schemeClr val="bg1"/>
                </a:solidFill>
              </a:rPr>
              <a:t>Notre poème naufragé</a:t>
            </a:r>
          </a:p>
        </p:txBody>
      </p:sp>
      <p:pic>
        <p:nvPicPr>
          <p:cNvPr id="8" name="Image 7">
            <a:hlinkClick r:id="rId4" action="ppaction://hlinksldjump"/>
            <a:extLst>
              <a:ext uri="{FF2B5EF4-FFF2-40B4-BE49-F238E27FC236}">
                <a16:creationId xmlns:a16="http://schemas.microsoft.com/office/drawing/2014/main" id="{762BC214-33FF-2F79-7EB3-47FAD269F064}"/>
              </a:ext>
            </a:extLst>
          </p:cNvPr>
          <p:cNvPicPr>
            <a:picLocks noChangeAspect="1"/>
          </p:cNvPicPr>
          <p:nvPr/>
        </p:nvPicPr>
        <p:blipFill>
          <a:blip r:embed="rId5"/>
          <a:stretch>
            <a:fillRect/>
          </a:stretch>
        </p:blipFill>
        <p:spPr>
          <a:xfrm>
            <a:off x="195889" y="164629"/>
            <a:ext cx="771525" cy="600075"/>
          </a:xfrm>
          <a:prstGeom prst="rect">
            <a:avLst/>
          </a:prstGeom>
        </p:spPr>
      </p:pic>
      <p:pic>
        <p:nvPicPr>
          <p:cNvPr id="12" name="Image 11">
            <a:hlinkClick r:id="rId6" action="ppaction://hlinksldjump"/>
            <a:extLst>
              <a:ext uri="{FF2B5EF4-FFF2-40B4-BE49-F238E27FC236}">
                <a16:creationId xmlns:a16="http://schemas.microsoft.com/office/drawing/2014/main" id="{21499B29-2AB3-9D79-6691-42849933C9CA}"/>
              </a:ext>
            </a:extLst>
          </p:cNvPr>
          <p:cNvPicPr>
            <a:picLocks noChangeAspect="1"/>
          </p:cNvPicPr>
          <p:nvPr/>
        </p:nvPicPr>
        <p:blipFill>
          <a:blip r:embed="rId7"/>
          <a:stretch>
            <a:fillRect/>
          </a:stretch>
        </p:blipFill>
        <p:spPr>
          <a:xfrm>
            <a:off x="581651" y="2912368"/>
            <a:ext cx="1469407" cy="828000"/>
          </a:xfrm>
          <a:prstGeom prst="rect">
            <a:avLst/>
          </a:prstGeom>
        </p:spPr>
      </p:pic>
      <p:pic>
        <p:nvPicPr>
          <p:cNvPr id="16" name="Image 15">
            <a:hlinkClick r:id="rId8" action="ppaction://hlinksldjump"/>
            <a:extLst>
              <a:ext uri="{FF2B5EF4-FFF2-40B4-BE49-F238E27FC236}">
                <a16:creationId xmlns:a16="http://schemas.microsoft.com/office/drawing/2014/main" id="{20AA836C-C4AB-8369-4345-3B6A15FD5C5F}"/>
              </a:ext>
            </a:extLst>
          </p:cNvPr>
          <p:cNvPicPr>
            <a:picLocks noChangeAspect="1"/>
          </p:cNvPicPr>
          <p:nvPr/>
        </p:nvPicPr>
        <p:blipFill>
          <a:blip r:embed="rId9"/>
          <a:stretch>
            <a:fillRect/>
          </a:stretch>
        </p:blipFill>
        <p:spPr>
          <a:xfrm>
            <a:off x="2195736" y="2912368"/>
            <a:ext cx="1306142" cy="828000"/>
          </a:xfrm>
          <a:prstGeom prst="rect">
            <a:avLst/>
          </a:prstGeom>
        </p:spPr>
      </p:pic>
      <p:pic>
        <p:nvPicPr>
          <p:cNvPr id="18" name="Image 17">
            <a:hlinkClick r:id="rId10" action="ppaction://hlinksldjump"/>
            <a:extLst>
              <a:ext uri="{FF2B5EF4-FFF2-40B4-BE49-F238E27FC236}">
                <a16:creationId xmlns:a16="http://schemas.microsoft.com/office/drawing/2014/main" id="{0AE28943-488D-DA5B-2246-786E35E2060C}"/>
              </a:ext>
            </a:extLst>
          </p:cNvPr>
          <p:cNvPicPr>
            <a:picLocks noChangeAspect="1"/>
          </p:cNvPicPr>
          <p:nvPr/>
        </p:nvPicPr>
        <p:blipFill>
          <a:blip r:embed="rId11"/>
          <a:stretch>
            <a:fillRect/>
          </a:stretch>
        </p:blipFill>
        <p:spPr>
          <a:xfrm>
            <a:off x="3646556" y="2912368"/>
            <a:ext cx="1457745" cy="828000"/>
          </a:xfrm>
          <a:prstGeom prst="rect">
            <a:avLst/>
          </a:prstGeom>
        </p:spPr>
      </p:pic>
      <p:pic>
        <p:nvPicPr>
          <p:cNvPr id="21" name="Image 20">
            <a:hlinkClick r:id="rId12" action="ppaction://hlinksldjump"/>
            <a:extLst>
              <a:ext uri="{FF2B5EF4-FFF2-40B4-BE49-F238E27FC236}">
                <a16:creationId xmlns:a16="http://schemas.microsoft.com/office/drawing/2014/main" id="{5272B65C-AD71-4F98-4393-CF509F21C4FA}"/>
              </a:ext>
            </a:extLst>
          </p:cNvPr>
          <p:cNvPicPr>
            <a:picLocks noChangeAspect="1"/>
          </p:cNvPicPr>
          <p:nvPr/>
        </p:nvPicPr>
        <p:blipFill>
          <a:blip r:embed="rId13"/>
          <a:stretch>
            <a:fillRect/>
          </a:stretch>
        </p:blipFill>
        <p:spPr>
          <a:xfrm>
            <a:off x="5248979" y="2912368"/>
            <a:ext cx="909633" cy="828000"/>
          </a:xfrm>
          <a:prstGeom prst="rect">
            <a:avLst/>
          </a:prstGeom>
        </p:spPr>
      </p:pic>
      <p:pic>
        <p:nvPicPr>
          <p:cNvPr id="22" name="Image 21">
            <a:extLst>
              <a:ext uri="{FF2B5EF4-FFF2-40B4-BE49-F238E27FC236}">
                <a16:creationId xmlns:a16="http://schemas.microsoft.com/office/drawing/2014/main" id="{CBFFCD10-E93A-16B3-AC8E-02A02694FEA5}"/>
              </a:ext>
            </a:extLst>
          </p:cNvPr>
          <p:cNvPicPr>
            <a:picLocks noChangeAspect="1"/>
          </p:cNvPicPr>
          <p:nvPr/>
        </p:nvPicPr>
        <p:blipFill>
          <a:blip r:embed="rId14"/>
          <a:stretch>
            <a:fillRect/>
          </a:stretch>
        </p:blipFill>
        <p:spPr>
          <a:xfrm>
            <a:off x="376865" y="4005064"/>
            <a:ext cx="409575" cy="409575"/>
          </a:xfrm>
          <a:prstGeom prst="rect">
            <a:avLst/>
          </a:prstGeom>
        </p:spPr>
      </p:pic>
    </p:spTree>
    <p:extLst>
      <p:ext uri="{BB962C8B-B14F-4D97-AF65-F5344CB8AC3E}">
        <p14:creationId xmlns:p14="http://schemas.microsoft.com/office/powerpoint/2010/main" val="167239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44F90377-FA86-0821-10C0-C9F6C178C2A5}"/>
              </a:ext>
            </a:extLst>
          </p:cNvPr>
          <p:cNvGrpSpPr/>
          <p:nvPr/>
        </p:nvGrpSpPr>
        <p:grpSpPr>
          <a:xfrm>
            <a:off x="251520" y="363923"/>
            <a:ext cx="3672408" cy="4822891"/>
            <a:chOff x="251520" y="363923"/>
            <a:chExt cx="5832648" cy="4822891"/>
          </a:xfrm>
        </p:grpSpPr>
        <p:sp>
          <p:nvSpPr>
            <p:cNvPr id="4" name="ZoneTexte 3">
              <a:hlinkClick r:id="rId3" action="ppaction://hlinksldjump"/>
              <a:extLst>
                <a:ext uri="{FF2B5EF4-FFF2-40B4-BE49-F238E27FC236}">
                  <a16:creationId xmlns:a16="http://schemas.microsoft.com/office/drawing/2014/main" id="{D65AD91D-B2C2-C840-7CE5-C8B60F0907B8}"/>
                </a:ext>
              </a:extLst>
            </p:cNvPr>
            <p:cNvSpPr txBox="1"/>
            <p:nvPr/>
          </p:nvSpPr>
          <p:spPr>
            <a:xfrm>
              <a:off x="251520" y="908720"/>
              <a:ext cx="4572001" cy="4278094"/>
            </a:xfrm>
            <a:prstGeom prst="rect">
              <a:avLst/>
            </a:prstGeom>
            <a:noFill/>
          </p:spPr>
          <p:txBody>
            <a:bodyPr wrap="square">
              <a:spAutoFit/>
            </a:bodyPr>
            <a:lstStyle/>
            <a:p>
              <a:pPr algn="l"/>
              <a:r>
                <a:rPr lang="fr-FR" sz="1600" b="0" i="0" dirty="0">
                  <a:solidFill>
                    <a:srgbClr val="262D32"/>
                  </a:solidFill>
                  <a:effectLst/>
                  <a:latin typeface="Roboto" panose="02000000000000000000" pitchFamily="2" charset="0"/>
                </a:rPr>
                <a:t>D'une bouteille d'encre,</a:t>
              </a:r>
            </a:p>
            <a:p>
              <a:pPr algn="l"/>
              <a:r>
                <a:rPr lang="fr-FR" sz="1600" b="0" i="0" dirty="0">
                  <a:solidFill>
                    <a:srgbClr val="262D32"/>
                  </a:solidFill>
                  <a:effectLst/>
                  <a:latin typeface="Roboto" panose="02000000000000000000" pitchFamily="2" charset="0"/>
                </a:rPr>
                <a:t>On peut tout retirer :</a:t>
              </a:r>
            </a:p>
            <a:p>
              <a:pPr algn="l"/>
              <a:r>
                <a:rPr lang="fr-FR" sz="1600" b="0" i="0" dirty="0">
                  <a:solidFill>
                    <a:srgbClr val="262D32"/>
                  </a:solidFill>
                  <a:effectLst/>
                  <a:latin typeface="Roboto" panose="02000000000000000000" pitchFamily="2" charset="0"/>
                </a:rPr>
                <a:t>Le navire avec l'ancre,</a:t>
              </a:r>
            </a:p>
            <a:p>
              <a:pPr algn="l"/>
              <a:r>
                <a:rPr lang="fr-FR" sz="1600" b="0" i="0" dirty="0">
                  <a:solidFill>
                    <a:srgbClr val="262D32"/>
                  </a:solidFill>
                  <a:effectLst/>
                  <a:latin typeface="Roboto" panose="02000000000000000000" pitchFamily="2" charset="0"/>
                </a:rPr>
                <a:t>La chèvre avec le pré,</a:t>
              </a:r>
            </a:p>
            <a:p>
              <a:pPr algn="l"/>
              <a:endParaRPr lang="fr-FR" sz="1600" b="0" i="0" dirty="0">
                <a:solidFill>
                  <a:srgbClr val="262D32"/>
                </a:solidFill>
                <a:effectLst/>
                <a:latin typeface="Roboto" panose="02000000000000000000" pitchFamily="2" charset="0"/>
              </a:endParaRPr>
            </a:p>
            <a:p>
              <a:pPr algn="l"/>
              <a:r>
                <a:rPr lang="fr-FR" sz="1600" b="0" i="0" dirty="0">
                  <a:solidFill>
                    <a:srgbClr val="262D32"/>
                  </a:solidFill>
                  <a:effectLst/>
                  <a:latin typeface="Roboto" panose="02000000000000000000" pitchFamily="2" charset="0"/>
                </a:rPr>
                <a:t>La tour avec la reine,</a:t>
              </a:r>
            </a:p>
            <a:p>
              <a:pPr algn="l"/>
              <a:r>
                <a:rPr lang="fr-FR" sz="1600" b="0" i="0" dirty="0">
                  <a:solidFill>
                    <a:srgbClr val="262D32"/>
                  </a:solidFill>
                  <a:effectLst/>
                  <a:latin typeface="Roboto" panose="02000000000000000000" pitchFamily="2" charset="0"/>
                </a:rPr>
                <a:t>La branche avec l'oiseau,</a:t>
              </a:r>
            </a:p>
            <a:p>
              <a:pPr algn="l"/>
              <a:r>
                <a:rPr lang="fr-FR" sz="1600" b="0" i="0" dirty="0">
                  <a:solidFill>
                    <a:srgbClr val="262D32"/>
                  </a:solidFill>
                  <a:effectLst/>
                  <a:latin typeface="Roboto" panose="02000000000000000000" pitchFamily="2" charset="0"/>
                </a:rPr>
                <a:t>L'esclave avec la chaîne,</a:t>
              </a:r>
            </a:p>
            <a:p>
              <a:pPr algn="l"/>
              <a:r>
                <a:rPr lang="fr-FR" sz="1600" b="0" i="0" dirty="0">
                  <a:solidFill>
                    <a:srgbClr val="262D32"/>
                  </a:solidFill>
                  <a:effectLst/>
                  <a:latin typeface="Roboto" panose="02000000000000000000" pitchFamily="2" charset="0"/>
                </a:rPr>
                <a:t>L'ours avec l'Esquimau.</a:t>
              </a:r>
            </a:p>
            <a:p>
              <a:pPr algn="l"/>
              <a:endParaRPr lang="fr-FR" sz="1600" b="0" i="0" dirty="0">
                <a:solidFill>
                  <a:srgbClr val="262D32"/>
                </a:solidFill>
                <a:effectLst/>
                <a:latin typeface="Roboto" panose="02000000000000000000" pitchFamily="2" charset="0"/>
              </a:endParaRPr>
            </a:p>
            <a:p>
              <a:pPr algn="l"/>
              <a:r>
                <a:rPr lang="fr-FR" sz="1600" b="0" i="0" dirty="0">
                  <a:solidFill>
                    <a:srgbClr val="262D32"/>
                  </a:solidFill>
                  <a:effectLst/>
                  <a:latin typeface="Roboto" panose="02000000000000000000" pitchFamily="2" charset="0"/>
                </a:rPr>
                <a:t>D'une bouteille d'encre,</a:t>
              </a:r>
            </a:p>
            <a:p>
              <a:pPr algn="l"/>
              <a:r>
                <a:rPr lang="fr-FR" sz="1600" b="0" i="0" dirty="0">
                  <a:solidFill>
                    <a:srgbClr val="262D32"/>
                  </a:solidFill>
                  <a:effectLst/>
                  <a:latin typeface="Roboto" panose="02000000000000000000" pitchFamily="2" charset="0"/>
                </a:rPr>
                <a:t>On peut tout retirer</a:t>
              </a:r>
            </a:p>
            <a:p>
              <a:pPr algn="l"/>
              <a:r>
                <a:rPr lang="fr-FR" sz="1600" b="0" i="0" dirty="0">
                  <a:solidFill>
                    <a:srgbClr val="262D32"/>
                  </a:solidFill>
                  <a:effectLst/>
                  <a:latin typeface="Roboto" panose="02000000000000000000" pitchFamily="2" charset="0"/>
                </a:rPr>
                <a:t>Si l'on n'est pas un cancre</a:t>
              </a:r>
            </a:p>
            <a:p>
              <a:pPr algn="l"/>
              <a:r>
                <a:rPr lang="fr-FR" sz="1600" b="0" i="0" dirty="0">
                  <a:solidFill>
                    <a:srgbClr val="262D32"/>
                  </a:solidFill>
                  <a:effectLst/>
                  <a:latin typeface="Roboto" panose="02000000000000000000" pitchFamily="2" charset="0"/>
                </a:rPr>
                <a:t>Et qu'on sait dessiner.</a:t>
              </a:r>
            </a:p>
            <a:p>
              <a:pPr algn="l"/>
              <a:endParaRPr lang="fr-FR" sz="1600" dirty="0">
                <a:solidFill>
                  <a:srgbClr val="262D32"/>
                </a:solidFill>
                <a:latin typeface="Roboto" panose="02000000000000000000" pitchFamily="2" charset="0"/>
              </a:endParaRPr>
            </a:p>
            <a:p>
              <a:pPr algn="r"/>
              <a:r>
                <a:rPr lang="fr-FR" sz="1600" b="0" i="0" dirty="0">
                  <a:solidFill>
                    <a:srgbClr val="262D32"/>
                  </a:solidFill>
                  <a:effectLst/>
                  <a:latin typeface="Roboto" panose="02000000000000000000" pitchFamily="2" charset="0"/>
                </a:rPr>
                <a:t>Maurice CAREME</a:t>
              </a:r>
              <a:br>
                <a:rPr lang="fr-FR" sz="1600" b="0" i="0" dirty="0">
                  <a:solidFill>
                    <a:srgbClr val="262D32"/>
                  </a:solidFill>
                  <a:effectLst/>
                  <a:latin typeface="Roboto" panose="02000000000000000000" pitchFamily="2" charset="0"/>
                </a:rPr>
              </a:br>
              <a:endParaRPr lang="fr-FR" sz="1600" b="0" i="0" dirty="0">
                <a:solidFill>
                  <a:srgbClr val="262D32"/>
                </a:solidFill>
                <a:effectLst/>
                <a:latin typeface="Roboto" panose="02000000000000000000" pitchFamily="2" charset="0"/>
              </a:endParaRPr>
            </a:p>
          </p:txBody>
        </p:sp>
        <p:sp>
          <p:nvSpPr>
            <p:cNvPr id="8" name="ZoneTexte 7">
              <a:hlinkClick r:id="rId3" action="ppaction://hlinksldjump"/>
              <a:extLst>
                <a:ext uri="{FF2B5EF4-FFF2-40B4-BE49-F238E27FC236}">
                  <a16:creationId xmlns:a16="http://schemas.microsoft.com/office/drawing/2014/main" id="{BE2C1B94-73F8-3DF6-0D10-50E41E52A437}"/>
                </a:ext>
              </a:extLst>
            </p:cNvPr>
            <p:cNvSpPr txBox="1"/>
            <p:nvPr/>
          </p:nvSpPr>
          <p:spPr>
            <a:xfrm>
              <a:off x="251520" y="363923"/>
              <a:ext cx="5832648" cy="400110"/>
            </a:xfrm>
            <a:prstGeom prst="rect">
              <a:avLst/>
            </a:prstGeom>
            <a:noFill/>
          </p:spPr>
          <p:txBody>
            <a:bodyPr wrap="square">
              <a:spAutoFit/>
            </a:bodyPr>
            <a:lstStyle/>
            <a:p>
              <a:pPr algn="l"/>
              <a:r>
                <a:rPr lang="fr-FR" sz="2000" b="0" i="1">
                  <a:solidFill>
                    <a:srgbClr val="262D32"/>
                  </a:solidFill>
                  <a:effectLst/>
                  <a:latin typeface="Roboto" panose="02000000000000000000" pitchFamily="2" charset="0"/>
                </a:rPr>
                <a:t>LA BOUTEILLE D’ENCRE</a:t>
              </a:r>
              <a:endParaRPr lang="fr-FR" sz="2000" b="0" i="0">
                <a:solidFill>
                  <a:srgbClr val="262D32"/>
                </a:solidFill>
                <a:effectLst/>
                <a:latin typeface="Roboto" panose="02000000000000000000" pitchFamily="2" charset="0"/>
              </a:endParaRPr>
            </a:p>
          </p:txBody>
        </p:sp>
      </p:grpSp>
      <p:sp>
        <p:nvSpPr>
          <p:cNvPr id="2" name="ZoneTexte 1">
            <a:hlinkClick r:id="rId3" action="ppaction://hlinksldjump"/>
            <a:extLst>
              <a:ext uri="{FF2B5EF4-FFF2-40B4-BE49-F238E27FC236}">
                <a16:creationId xmlns:a16="http://schemas.microsoft.com/office/drawing/2014/main" id="{8C2F4FB5-086E-EE7C-E8DA-CA6C58E5F496}"/>
              </a:ext>
            </a:extLst>
          </p:cNvPr>
          <p:cNvSpPr txBox="1"/>
          <p:nvPr/>
        </p:nvSpPr>
        <p:spPr>
          <a:xfrm>
            <a:off x="3699765" y="4077072"/>
            <a:ext cx="4956607" cy="1631216"/>
          </a:xfrm>
          <a:prstGeom prst="rect">
            <a:avLst/>
          </a:prstGeom>
          <a:solidFill>
            <a:srgbClr val="2B674A"/>
          </a:solidFill>
          <a:effectLst>
            <a:glow rad="444500">
              <a:schemeClr val="bg1">
                <a:lumMod val="75000"/>
                <a:alpha val="84000"/>
              </a:schemeClr>
            </a:glow>
            <a:softEdge rad="0"/>
          </a:effectLst>
        </p:spPr>
        <p:txBody>
          <a:bodyPr wrap="square" rtlCol="0">
            <a:spAutoFit/>
          </a:bodyPr>
          <a:lstStyle/>
          <a:p>
            <a:r>
              <a:rPr lang="fr-FR" sz="2000">
                <a:solidFill>
                  <a:schemeClr val="bg1"/>
                </a:solidFill>
              </a:rPr>
              <a:t>Vous n’êtes pas des cancres,</a:t>
            </a:r>
          </a:p>
          <a:p>
            <a:r>
              <a:rPr lang="fr-FR" sz="2000">
                <a:solidFill>
                  <a:schemeClr val="bg1"/>
                </a:solidFill>
              </a:rPr>
              <a:t>vous savez dessiner…</a:t>
            </a:r>
          </a:p>
          <a:p>
            <a:r>
              <a:rPr lang="fr-FR" sz="2000">
                <a:solidFill>
                  <a:schemeClr val="bg1"/>
                </a:solidFill>
              </a:rPr>
              <a:t>Alors que pouvez-vous retirer de la bouteille qui contient votre poème?</a:t>
            </a:r>
          </a:p>
          <a:p>
            <a:r>
              <a:rPr lang="fr-FR" sz="2000">
                <a:solidFill>
                  <a:schemeClr val="bg1"/>
                </a:solidFill>
              </a:rPr>
              <a:t>Des mots à écrire, des choses à dessiner…</a:t>
            </a:r>
          </a:p>
        </p:txBody>
      </p:sp>
      <p:pic>
        <p:nvPicPr>
          <p:cNvPr id="7" name="Image 6">
            <a:hlinkClick r:id="rId3" action="ppaction://hlinksldjump"/>
            <a:extLst>
              <a:ext uri="{FF2B5EF4-FFF2-40B4-BE49-F238E27FC236}">
                <a16:creationId xmlns:a16="http://schemas.microsoft.com/office/drawing/2014/main" id="{EF25E74E-6D81-DB7A-5258-3FDC4E71B07A}"/>
              </a:ext>
            </a:extLst>
          </p:cNvPr>
          <p:cNvPicPr>
            <a:picLocks noChangeAspect="1"/>
          </p:cNvPicPr>
          <p:nvPr/>
        </p:nvPicPr>
        <p:blipFill>
          <a:blip r:embed="rId4"/>
          <a:stretch>
            <a:fillRect/>
          </a:stretch>
        </p:blipFill>
        <p:spPr>
          <a:xfrm>
            <a:off x="3503825" y="363923"/>
            <a:ext cx="5348488" cy="3209093"/>
          </a:xfrm>
          <a:prstGeom prst="rect">
            <a:avLst/>
          </a:prstGeom>
        </p:spPr>
      </p:pic>
    </p:spTree>
    <p:extLst>
      <p:ext uri="{BB962C8B-B14F-4D97-AF65-F5344CB8AC3E}">
        <p14:creationId xmlns:p14="http://schemas.microsoft.com/office/powerpoint/2010/main" val="814385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1EB26D50-AB5C-3DBB-7438-50CA2DF47DE2}"/>
              </a:ext>
            </a:extLst>
          </p:cNvPr>
          <p:cNvPicPr>
            <a:picLocks noChangeAspect="1"/>
          </p:cNvPicPr>
          <p:nvPr/>
        </p:nvPicPr>
        <p:blipFill>
          <a:blip r:embed="rId3"/>
          <a:stretch>
            <a:fillRect/>
          </a:stretch>
        </p:blipFill>
        <p:spPr>
          <a:xfrm>
            <a:off x="252412" y="1000125"/>
            <a:ext cx="8639175" cy="4857750"/>
          </a:xfrm>
          <a:prstGeom prst="rect">
            <a:avLst/>
          </a:prstGeom>
        </p:spPr>
      </p:pic>
    </p:spTree>
    <p:extLst>
      <p:ext uri="{BB962C8B-B14F-4D97-AF65-F5344CB8AC3E}">
        <p14:creationId xmlns:p14="http://schemas.microsoft.com/office/powerpoint/2010/main" val="3834525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ction="ppaction://hlinksldjump"/>
            <a:extLst>
              <a:ext uri="{FF2B5EF4-FFF2-40B4-BE49-F238E27FC236}">
                <a16:creationId xmlns:a16="http://schemas.microsoft.com/office/drawing/2014/main" id="{C7ADF6E3-59BF-DC23-E79E-C6BDE8632647}"/>
              </a:ext>
            </a:extLst>
          </p:cNvPr>
          <p:cNvPicPr>
            <a:picLocks noChangeAspect="1"/>
          </p:cNvPicPr>
          <p:nvPr/>
        </p:nvPicPr>
        <p:blipFill>
          <a:blip r:embed="rId3"/>
          <a:stretch>
            <a:fillRect/>
          </a:stretch>
        </p:blipFill>
        <p:spPr>
          <a:xfrm>
            <a:off x="252412" y="681037"/>
            <a:ext cx="8639175" cy="5495925"/>
          </a:xfrm>
          <a:prstGeom prst="rect">
            <a:avLst/>
          </a:prstGeom>
        </p:spPr>
      </p:pic>
    </p:spTree>
    <p:extLst>
      <p:ext uri="{BB962C8B-B14F-4D97-AF65-F5344CB8AC3E}">
        <p14:creationId xmlns:p14="http://schemas.microsoft.com/office/powerpoint/2010/main" val="2276262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ction="ppaction://hlinksldjump"/>
            <a:extLst>
              <a:ext uri="{FF2B5EF4-FFF2-40B4-BE49-F238E27FC236}">
                <a16:creationId xmlns:a16="http://schemas.microsoft.com/office/drawing/2014/main" id="{3BD4F988-2B2B-6BF1-FBA3-6298FE6436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 y="857486"/>
            <a:ext cx="9000000" cy="5062035"/>
          </a:xfrm>
          <a:prstGeom prst="rect">
            <a:avLst/>
          </a:prstGeom>
        </p:spPr>
      </p:pic>
    </p:spTree>
    <p:extLst>
      <p:ext uri="{BB962C8B-B14F-4D97-AF65-F5344CB8AC3E}">
        <p14:creationId xmlns:p14="http://schemas.microsoft.com/office/powerpoint/2010/main" val="2776953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ction="ppaction://hlinksldjump"/>
            <a:extLst>
              <a:ext uri="{FF2B5EF4-FFF2-40B4-BE49-F238E27FC236}">
                <a16:creationId xmlns:a16="http://schemas.microsoft.com/office/drawing/2014/main" id="{E78F3E13-EC69-3424-E2DA-6CCB4C7FFCA4}"/>
              </a:ext>
            </a:extLst>
          </p:cNvPr>
          <p:cNvPicPr>
            <a:picLocks noChangeAspect="1"/>
          </p:cNvPicPr>
          <p:nvPr/>
        </p:nvPicPr>
        <p:blipFill>
          <a:blip r:embed="rId3"/>
          <a:stretch>
            <a:fillRect/>
          </a:stretch>
        </p:blipFill>
        <p:spPr>
          <a:xfrm>
            <a:off x="1033462" y="190500"/>
            <a:ext cx="7077075" cy="6477000"/>
          </a:xfrm>
          <a:prstGeom prst="rect">
            <a:avLst/>
          </a:prstGeom>
        </p:spPr>
      </p:pic>
    </p:spTree>
    <p:extLst>
      <p:ext uri="{BB962C8B-B14F-4D97-AF65-F5344CB8AC3E}">
        <p14:creationId xmlns:p14="http://schemas.microsoft.com/office/powerpoint/2010/main" val="1099828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1002214"/>
            <a:ext cx="8712968" cy="2062103"/>
          </a:xfrm>
          <a:prstGeom prst="rect">
            <a:avLst/>
          </a:prstGeom>
        </p:spPr>
        <p:txBody>
          <a:bodyPr wrap="square">
            <a:spAutoFit/>
          </a:bodyPr>
          <a:lstStyle/>
          <a:p>
            <a:pPr algn="just"/>
            <a:r>
              <a:rPr lang="fr-FR" sz="1600" dirty="0"/>
              <a:t>Par leurs sens, par leurs sonorités, par la façon dont ils s’entrechoquent entre eux, lorsqu’ils entrent dans notre oreille, les mots du poème déclenchent en écho des idées, des images, des souvenirs... Un poème, ça résonne.</a:t>
            </a:r>
          </a:p>
          <a:p>
            <a:pPr algn="just"/>
            <a:r>
              <a:rPr lang="fr-FR" sz="1600" dirty="0"/>
              <a:t>Mais comment font les poètes pour réussir ce tour de magie? </a:t>
            </a:r>
          </a:p>
          <a:p>
            <a:pPr algn="just"/>
            <a:r>
              <a:rPr lang="fr-FR" sz="1600" dirty="0"/>
              <a:t>Découvrez ces </a:t>
            </a:r>
            <a:r>
              <a:rPr lang="fr-FR" sz="1600" dirty="0">
                <a:hlinkClick r:id="rId3" action="ppaction://hlinksldjump"/>
              </a:rPr>
              <a:t>deux petites recettes de Raymond Queneau </a:t>
            </a:r>
            <a:r>
              <a:rPr lang="fr-FR" sz="1600" dirty="0"/>
              <a:t>et parlez-en entre vous.</a:t>
            </a:r>
          </a:p>
          <a:p>
            <a:pPr algn="just"/>
            <a:r>
              <a:rPr lang="fr-FR" sz="1600" dirty="0"/>
              <a:t>La poésie nous amène souvent à des associations d’idées.</a:t>
            </a:r>
          </a:p>
          <a:p>
            <a:pPr algn="just"/>
            <a:r>
              <a:rPr lang="fr-FR" sz="1600" dirty="0"/>
              <a:t>Voici, ci-dessous et à gauche, deux propositions d’activités à pratiquer ensemble pour jouer avec les associations d’idées et les partager: </a:t>
            </a:r>
            <a:r>
              <a:rPr lang="fr-FR" sz="1600" i="1" dirty="0"/>
              <a:t>Petite alchimie poétique</a:t>
            </a:r>
            <a:r>
              <a:rPr lang="fr-FR" sz="1600" dirty="0"/>
              <a:t>, et </a:t>
            </a:r>
            <a:r>
              <a:rPr lang="fr-FR" sz="1600" i="1" dirty="0" err="1"/>
              <a:t>Unanimo</a:t>
            </a:r>
            <a:r>
              <a:rPr lang="fr-FR" sz="1600" i="1" dirty="0"/>
              <a:t> poétique</a:t>
            </a:r>
            <a:r>
              <a:rPr lang="fr-FR" sz="1600" dirty="0"/>
              <a:t>.</a:t>
            </a:r>
          </a:p>
        </p:txBody>
      </p:sp>
      <p:sp>
        <p:nvSpPr>
          <p:cNvPr id="6" name="Rectangle 5"/>
          <p:cNvSpPr/>
          <p:nvPr/>
        </p:nvSpPr>
        <p:spPr>
          <a:xfrm>
            <a:off x="951037" y="4132818"/>
            <a:ext cx="7941442" cy="2554545"/>
          </a:xfrm>
          <a:prstGeom prst="rect">
            <a:avLst/>
          </a:prstGeom>
        </p:spPr>
        <p:txBody>
          <a:bodyPr wrap="square">
            <a:spAutoFit/>
          </a:bodyPr>
          <a:lstStyle/>
          <a:p>
            <a:pPr marL="285750" indent="-285750">
              <a:buFont typeface="Arial" pitchFamily="34" charset="0"/>
              <a:buChar char="•"/>
            </a:pPr>
            <a:r>
              <a:rPr lang="fr-FR" sz="1600" dirty="0"/>
              <a:t>Vous avez choisi un poème.</a:t>
            </a:r>
            <a:br>
              <a:rPr lang="fr-FR" sz="1600" dirty="0"/>
            </a:br>
            <a:r>
              <a:rPr lang="fr-FR" sz="1600" dirty="0"/>
              <a:t>Repérez maintenant 6 ou 8 noms du poème qui vous semblent importants et créez une carte pour chacun de ces éléments en l’écrivant dessus. Vous serez amenés à vous regrouper par 6, fabriquez un jeu de cartes pour chaque groupe.</a:t>
            </a:r>
          </a:p>
          <a:p>
            <a:pPr marL="285750" indent="-285750">
              <a:buFont typeface="Arial" pitchFamily="34" charset="0"/>
              <a:buChar char="•"/>
            </a:pPr>
            <a:r>
              <a:rPr lang="fr-FR" sz="1600" dirty="0"/>
              <a:t>Choisissez l’un des 2 jeux proposés pour développer des associations d’idées.</a:t>
            </a:r>
          </a:p>
          <a:p>
            <a:pPr marL="285750" indent="-285750">
              <a:buFont typeface="Arial" pitchFamily="34" charset="0"/>
              <a:buChar char="•"/>
            </a:pPr>
            <a:r>
              <a:rPr lang="fr-FR" sz="1600" dirty="0"/>
              <a:t>Lorsque toutes vos idées sont collectées, réfléchissez et choisissez une manière de les réunir en une réalisation collective. Les images ci-dessus et à droite vous suggèrent des manières de procéder.</a:t>
            </a:r>
          </a:p>
          <a:p>
            <a:pPr marL="285750" indent="-285750">
              <a:buFont typeface="Arial" pitchFamily="34" charset="0"/>
              <a:buChar char="•"/>
            </a:pPr>
            <a:r>
              <a:rPr lang="fr-FR" sz="1600" dirty="0"/>
              <a:t>Lorsque vous êtes satisfaits du résultat, demandez à un adulte de prendre une photo de votre création.</a:t>
            </a:r>
          </a:p>
        </p:txBody>
      </p:sp>
      <p:sp>
        <p:nvSpPr>
          <p:cNvPr id="2" name="ZoneTexte 1">
            <a:extLst>
              <a:ext uri="{FF2B5EF4-FFF2-40B4-BE49-F238E27FC236}">
                <a16:creationId xmlns:a16="http://schemas.microsoft.com/office/drawing/2014/main" id="{93F91078-216D-7396-52E0-B3473CD85440}"/>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a:solidFill>
                  <a:schemeClr val="bg1"/>
                </a:solidFill>
              </a:rPr>
              <a:t>Un poème ça résonne</a:t>
            </a:r>
          </a:p>
        </p:txBody>
      </p:sp>
      <p:pic>
        <p:nvPicPr>
          <p:cNvPr id="3" name="Image 2">
            <a:hlinkClick r:id="rId4" action="ppaction://hlinksldjump"/>
            <a:extLst>
              <a:ext uri="{FF2B5EF4-FFF2-40B4-BE49-F238E27FC236}">
                <a16:creationId xmlns:a16="http://schemas.microsoft.com/office/drawing/2014/main" id="{BCB5621A-2497-604B-A2EC-99856E84B16E}"/>
              </a:ext>
            </a:extLst>
          </p:cNvPr>
          <p:cNvPicPr>
            <a:picLocks noChangeAspect="1"/>
          </p:cNvPicPr>
          <p:nvPr/>
        </p:nvPicPr>
        <p:blipFill>
          <a:blip r:embed="rId5"/>
          <a:stretch>
            <a:fillRect/>
          </a:stretch>
        </p:blipFill>
        <p:spPr>
          <a:xfrm>
            <a:off x="195889" y="164629"/>
            <a:ext cx="771525" cy="600075"/>
          </a:xfrm>
          <a:prstGeom prst="rect">
            <a:avLst/>
          </a:prstGeom>
        </p:spPr>
      </p:pic>
      <p:pic>
        <p:nvPicPr>
          <p:cNvPr id="5" name="Image 4">
            <a:extLst>
              <a:ext uri="{FF2B5EF4-FFF2-40B4-BE49-F238E27FC236}">
                <a16:creationId xmlns:a16="http://schemas.microsoft.com/office/drawing/2014/main" id="{FABEA6F5-A9D7-8724-C60D-B4ADA0DAB8DB}"/>
              </a:ext>
            </a:extLst>
          </p:cNvPr>
          <p:cNvPicPr>
            <a:picLocks noChangeAspect="1"/>
          </p:cNvPicPr>
          <p:nvPr/>
        </p:nvPicPr>
        <p:blipFill>
          <a:blip r:embed="rId6"/>
          <a:stretch>
            <a:fillRect/>
          </a:stretch>
        </p:blipFill>
        <p:spPr>
          <a:xfrm>
            <a:off x="376865" y="4171553"/>
            <a:ext cx="409575" cy="409575"/>
          </a:xfrm>
          <a:prstGeom prst="rect">
            <a:avLst/>
          </a:prstGeom>
        </p:spPr>
      </p:pic>
      <p:pic>
        <p:nvPicPr>
          <p:cNvPr id="7" name="Image 6">
            <a:hlinkClick r:id="rId7" action="ppaction://hlinksldjump"/>
            <a:extLst>
              <a:ext uri="{FF2B5EF4-FFF2-40B4-BE49-F238E27FC236}">
                <a16:creationId xmlns:a16="http://schemas.microsoft.com/office/drawing/2014/main" id="{96442930-5C7D-9727-C612-8FC353671E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4014" y="3184567"/>
            <a:ext cx="834045" cy="828000"/>
          </a:xfrm>
          <a:prstGeom prst="rect">
            <a:avLst/>
          </a:prstGeom>
        </p:spPr>
      </p:pic>
      <p:pic>
        <p:nvPicPr>
          <p:cNvPr id="11" name="Image 10">
            <a:hlinkClick r:id="rId9" action="ppaction://hlinksldjump"/>
            <a:extLst>
              <a:ext uri="{FF2B5EF4-FFF2-40B4-BE49-F238E27FC236}">
                <a16:creationId xmlns:a16="http://schemas.microsoft.com/office/drawing/2014/main" id="{946596D2-7AD5-EF43-319C-45BD786875DE}"/>
              </a:ext>
            </a:extLst>
          </p:cNvPr>
          <p:cNvPicPr>
            <a:picLocks noChangeAspect="1"/>
          </p:cNvPicPr>
          <p:nvPr/>
        </p:nvPicPr>
        <p:blipFill>
          <a:blip r:embed="rId10"/>
          <a:stretch>
            <a:fillRect/>
          </a:stretch>
        </p:blipFill>
        <p:spPr>
          <a:xfrm>
            <a:off x="1403648" y="3173323"/>
            <a:ext cx="1104000" cy="828000"/>
          </a:xfrm>
          <a:prstGeom prst="rect">
            <a:avLst/>
          </a:prstGeom>
        </p:spPr>
      </p:pic>
      <p:pic>
        <p:nvPicPr>
          <p:cNvPr id="14" name="Image 13">
            <a:hlinkClick r:id="rId11" action="ppaction://hlinksldjump"/>
            <a:extLst>
              <a:ext uri="{FF2B5EF4-FFF2-40B4-BE49-F238E27FC236}">
                <a16:creationId xmlns:a16="http://schemas.microsoft.com/office/drawing/2014/main" id="{017EC51D-F3B4-9244-6AE8-9BAE1F4A849D}"/>
              </a:ext>
            </a:extLst>
          </p:cNvPr>
          <p:cNvPicPr>
            <a:picLocks noChangeAspect="1"/>
          </p:cNvPicPr>
          <p:nvPr/>
        </p:nvPicPr>
        <p:blipFill>
          <a:blip r:embed="rId12"/>
          <a:stretch>
            <a:fillRect/>
          </a:stretch>
        </p:blipFill>
        <p:spPr>
          <a:xfrm>
            <a:off x="5875722" y="3183254"/>
            <a:ext cx="664731" cy="828000"/>
          </a:xfrm>
          <a:prstGeom prst="rect">
            <a:avLst/>
          </a:prstGeom>
        </p:spPr>
      </p:pic>
      <p:pic>
        <p:nvPicPr>
          <p:cNvPr id="17" name="Image 16">
            <a:hlinkClick r:id="rId13" action="ppaction://hlinksldjump"/>
            <a:extLst>
              <a:ext uri="{FF2B5EF4-FFF2-40B4-BE49-F238E27FC236}">
                <a16:creationId xmlns:a16="http://schemas.microsoft.com/office/drawing/2014/main" id="{CDD50D41-C0DF-BE84-33A6-C53AD14BCFE0}"/>
              </a:ext>
            </a:extLst>
          </p:cNvPr>
          <p:cNvPicPr>
            <a:picLocks noChangeAspect="1"/>
          </p:cNvPicPr>
          <p:nvPr/>
        </p:nvPicPr>
        <p:blipFill>
          <a:blip r:embed="rId14"/>
          <a:stretch>
            <a:fillRect/>
          </a:stretch>
        </p:blipFill>
        <p:spPr>
          <a:xfrm>
            <a:off x="4572000" y="3184567"/>
            <a:ext cx="1189520" cy="828000"/>
          </a:xfrm>
          <a:prstGeom prst="rect">
            <a:avLst/>
          </a:prstGeom>
        </p:spPr>
      </p:pic>
      <p:pic>
        <p:nvPicPr>
          <p:cNvPr id="20" name="Image 19">
            <a:hlinkClick r:id="rId15" action="ppaction://hlinksldjump"/>
            <a:extLst>
              <a:ext uri="{FF2B5EF4-FFF2-40B4-BE49-F238E27FC236}">
                <a16:creationId xmlns:a16="http://schemas.microsoft.com/office/drawing/2014/main" id="{29E9C4C4-1A2A-B9C2-6DA1-FD0DE551E871}"/>
              </a:ext>
            </a:extLst>
          </p:cNvPr>
          <p:cNvPicPr>
            <a:picLocks noChangeAspect="1"/>
          </p:cNvPicPr>
          <p:nvPr/>
        </p:nvPicPr>
        <p:blipFill>
          <a:blip r:embed="rId16"/>
          <a:stretch>
            <a:fillRect/>
          </a:stretch>
        </p:blipFill>
        <p:spPr>
          <a:xfrm>
            <a:off x="6654653" y="3183253"/>
            <a:ext cx="548113" cy="828000"/>
          </a:xfrm>
          <a:prstGeom prst="rect">
            <a:avLst/>
          </a:prstGeom>
        </p:spPr>
      </p:pic>
      <p:pic>
        <p:nvPicPr>
          <p:cNvPr id="23" name="Image 22">
            <a:hlinkClick r:id="rId17" action="ppaction://hlinksldjump"/>
            <a:extLst>
              <a:ext uri="{FF2B5EF4-FFF2-40B4-BE49-F238E27FC236}">
                <a16:creationId xmlns:a16="http://schemas.microsoft.com/office/drawing/2014/main" id="{D135B80F-CDF8-E3B1-6409-F0065F0FAF08}"/>
              </a:ext>
            </a:extLst>
          </p:cNvPr>
          <p:cNvPicPr>
            <a:picLocks noChangeAspect="1"/>
          </p:cNvPicPr>
          <p:nvPr/>
        </p:nvPicPr>
        <p:blipFill>
          <a:blip r:embed="rId18"/>
          <a:stretch>
            <a:fillRect/>
          </a:stretch>
        </p:blipFill>
        <p:spPr>
          <a:xfrm>
            <a:off x="7316966" y="3173323"/>
            <a:ext cx="618084" cy="828000"/>
          </a:xfrm>
          <a:prstGeom prst="rect">
            <a:avLst/>
          </a:prstGeom>
        </p:spPr>
      </p:pic>
      <p:pic>
        <p:nvPicPr>
          <p:cNvPr id="27" name="Image 26">
            <a:hlinkClick r:id="rId19" action="ppaction://hlinksldjump"/>
            <a:extLst>
              <a:ext uri="{FF2B5EF4-FFF2-40B4-BE49-F238E27FC236}">
                <a16:creationId xmlns:a16="http://schemas.microsoft.com/office/drawing/2014/main" id="{CCDB172F-24CF-363A-0FE9-6028846C9025}"/>
              </a:ext>
            </a:extLst>
          </p:cNvPr>
          <p:cNvPicPr>
            <a:picLocks noChangeAspect="1"/>
          </p:cNvPicPr>
          <p:nvPr/>
        </p:nvPicPr>
        <p:blipFill>
          <a:blip r:embed="rId20"/>
          <a:stretch>
            <a:fillRect/>
          </a:stretch>
        </p:blipFill>
        <p:spPr>
          <a:xfrm>
            <a:off x="8044586" y="3173322"/>
            <a:ext cx="583098" cy="828000"/>
          </a:xfrm>
          <a:prstGeom prst="rect">
            <a:avLst/>
          </a:prstGeom>
        </p:spPr>
      </p:pic>
    </p:spTree>
    <p:extLst>
      <p:ext uri="{BB962C8B-B14F-4D97-AF65-F5344CB8AC3E}">
        <p14:creationId xmlns:p14="http://schemas.microsoft.com/office/powerpoint/2010/main" val="3574062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44F90377-FA86-0821-10C0-C9F6C178C2A5}"/>
              </a:ext>
            </a:extLst>
          </p:cNvPr>
          <p:cNvGrpSpPr/>
          <p:nvPr/>
        </p:nvGrpSpPr>
        <p:grpSpPr>
          <a:xfrm>
            <a:off x="251520" y="363923"/>
            <a:ext cx="3672408" cy="4084227"/>
            <a:chOff x="251520" y="363923"/>
            <a:chExt cx="5832648" cy="4084227"/>
          </a:xfrm>
        </p:grpSpPr>
        <p:sp>
          <p:nvSpPr>
            <p:cNvPr id="4" name="ZoneTexte 3">
              <a:hlinkClick r:id="rId3" action="ppaction://hlinksldjump"/>
              <a:extLst>
                <a:ext uri="{FF2B5EF4-FFF2-40B4-BE49-F238E27FC236}">
                  <a16:creationId xmlns:a16="http://schemas.microsoft.com/office/drawing/2014/main" id="{D65AD91D-B2C2-C840-7CE5-C8B60F0907B8}"/>
                </a:ext>
              </a:extLst>
            </p:cNvPr>
            <p:cNvSpPr txBox="1"/>
            <p:nvPr/>
          </p:nvSpPr>
          <p:spPr>
            <a:xfrm>
              <a:off x="251520" y="908720"/>
              <a:ext cx="5476624" cy="3539430"/>
            </a:xfrm>
            <a:prstGeom prst="rect">
              <a:avLst/>
            </a:prstGeom>
            <a:noFill/>
          </p:spPr>
          <p:txBody>
            <a:bodyPr wrap="square">
              <a:spAutoFit/>
            </a:bodyPr>
            <a:lstStyle/>
            <a:p>
              <a:pPr algn="l"/>
              <a:r>
                <a:rPr lang="fr-FR" sz="1600" b="0" i="0">
                  <a:solidFill>
                    <a:srgbClr val="262D32"/>
                  </a:solidFill>
                  <a:effectLst/>
                  <a:latin typeface="Roboto" panose="02000000000000000000" pitchFamily="2" charset="0"/>
                </a:rPr>
                <a:t>Bien placés bien choisis</a:t>
              </a:r>
            </a:p>
            <a:p>
              <a:pPr algn="l"/>
              <a:r>
                <a:rPr lang="fr-FR" sz="1600" b="0" i="0">
                  <a:solidFill>
                    <a:srgbClr val="262D32"/>
                  </a:solidFill>
                  <a:effectLst/>
                  <a:latin typeface="Roboto" panose="02000000000000000000" pitchFamily="2" charset="0"/>
                </a:rPr>
                <a:t>quelques mots font une poésie</a:t>
              </a:r>
            </a:p>
            <a:p>
              <a:pPr algn="l"/>
              <a:r>
                <a:rPr lang="fr-FR" sz="1600" b="0" i="0">
                  <a:solidFill>
                    <a:srgbClr val="262D32"/>
                  </a:solidFill>
                  <a:effectLst/>
                  <a:latin typeface="Roboto" panose="02000000000000000000" pitchFamily="2" charset="0"/>
                </a:rPr>
                <a:t>les mots il suffit qu’on les aime</a:t>
              </a:r>
            </a:p>
            <a:p>
              <a:pPr algn="l"/>
              <a:r>
                <a:rPr lang="fr-FR" sz="1600" b="0" i="0">
                  <a:solidFill>
                    <a:srgbClr val="262D32"/>
                  </a:solidFill>
                  <a:effectLst/>
                  <a:latin typeface="Roboto" panose="02000000000000000000" pitchFamily="2" charset="0"/>
                </a:rPr>
                <a:t>pour écrire un poème</a:t>
              </a:r>
            </a:p>
            <a:p>
              <a:pPr algn="l"/>
              <a:r>
                <a:rPr lang="fr-FR" sz="1600" b="0" i="0">
                  <a:solidFill>
                    <a:srgbClr val="262D32"/>
                  </a:solidFill>
                  <a:effectLst/>
                  <a:latin typeface="Roboto" panose="02000000000000000000" pitchFamily="2" charset="0"/>
                </a:rPr>
                <a:t>on ne sait pas toujours ce qu’on dit</a:t>
              </a:r>
            </a:p>
            <a:p>
              <a:pPr algn="l"/>
              <a:r>
                <a:rPr lang="fr-FR" sz="1600" b="0" i="0">
                  <a:solidFill>
                    <a:srgbClr val="262D32"/>
                  </a:solidFill>
                  <a:effectLst/>
                  <a:latin typeface="Roboto" panose="02000000000000000000" pitchFamily="2" charset="0"/>
                </a:rPr>
                <a:t>lorsque naît la poésie</a:t>
              </a:r>
            </a:p>
            <a:p>
              <a:pPr algn="l"/>
              <a:r>
                <a:rPr lang="fr-FR" sz="1600" b="0" i="0">
                  <a:solidFill>
                    <a:srgbClr val="262D32"/>
                  </a:solidFill>
                  <a:effectLst/>
                  <a:latin typeface="Roboto" panose="02000000000000000000" pitchFamily="2" charset="0"/>
                </a:rPr>
                <a:t>faut ensuite rechercher le thème</a:t>
              </a:r>
            </a:p>
            <a:p>
              <a:pPr algn="l"/>
              <a:r>
                <a:rPr lang="fr-FR" sz="1600" b="0" i="0">
                  <a:solidFill>
                    <a:srgbClr val="262D32"/>
                  </a:solidFill>
                  <a:effectLst/>
                  <a:latin typeface="Roboto" panose="02000000000000000000" pitchFamily="2" charset="0"/>
                </a:rPr>
                <a:t>pour intituler le poème</a:t>
              </a:r>
            </a:p>
            <a:p>
              <a:pPr algn="l"/>
              <a:r>
                <a:rPr lang="fr-FR" sz="1600" b="0" i="0">
                  <a:solidFill>
                    <a:srgbClr val="262D32"/>
                  </a:solidFill>
                  <a:effectLst/>
                  <a:latin typeface="Roboto" panose="02000000000000000000" pitchFamily="2" charset="0"/>
                </a:rPr>
                <a:t>mais d’autres fois on pleure on rit</a:t>
              </a:r>
            </a:p>
            <a:p>
              <a:pPr algn="l"/>
              <a:r>
                <a:rPr lang="fr-FR" sz="1600" b="0" i="0">
                  <a:solidFill>
                    <a:srgbClr val="262D32"/>
                  </a:solidFill>
                  <a:effectLst/>
                  <a:latin typeface="Roboto" panose="02000000000000000000" pitchFamily="2" charset="0"/>
                </a:rPr>
                <a:t>en écrivant la poésie</a:t>
              </a:r>
            </a:p>
            <a:p>
              <a:pPr algn="l"/>
              <a:r>
                <a:rPr lang="fr-FR" sz="1600" b="0" i="0">
                  <a:solidFill>
                    <a:srgbClr val="262D32"/>
                  </a:solidFill>
                  <a:effectLst/>
                  <a:latin typeface="Roboto" panose="02000000000000000000" pitchFamily="2" charset="0"/>
                </a:rPr>
                <a:t>ça a toujours </a:t>
              </a:r>
              <a:r>
                <a:rPr lang="fr-FR" sz="1600" b="0" i="0" err="1">
                  <a:solidFill>
                    <a:srgbClr val="262D32"/>
                  </a:solidFill>
                  <a:effectLst/>
                  <a:latin typeface="Roboto" panose="02000000000000000000" pitchFamily="2" charset="0"/>
                </a:rPr>
                <a:t>kékchose</a:t>
              </a:r>
              <a:r>
                <a:rPr lang="fr-FR" sz="1600" b="0" i="0">
                  <a:solidFill>
                    <a:srgbClr val="262D32"/>
                  </a:solidFill>
                  <a:effectLst/>
                  <a:latin typeface="Roboto" panose="02000000000000000000" pitchFamily="2" charset="0"/>
                </a:rPr>
                <a:t> d’</a:t>
              </a:r>
              <a:r>
                <a:rPr lang="fr-FR" sz="1600" b="0" i="0" err="1">
                  <a:solidFill>
                    <a:srgbClr val="262D32"/>
                  </a:solidFill>
                  <a:effectLst/>
                  <a:latin typeface="Roboto" panose="02000000000000000000" pitchFamily="2" charset="0"/>
                </a:rPr>
                <a:t>extrème</a:t>
              </a:r>
              <a:endParaRPr lang="fr-FR" sz="1600" b="0" i="0">
                <a:solidFill>
                  <a:srgbClr val="262D32"/>
                </a:solidFill>
                <a:effectLst/>
                <a:latin typeface="Roboto" panose="02000000000000000000" pitchFamily="2" charset="0"/>
              </a:endParaRPr>
            </a:p>
            <a:p>
              <a:pPr algn="l"/>
              <a:r>
                <a:rPr lang="fr-FR" sz="1600" b="0" i="0">
                  <a:solidFill>
                    <a:srgbClr val="262D32"/>
                  </a:solidFill>
                  <a:effectLst/>
                  <a:latin typeface="Roboto" panose="02000000000000000000" pitchFamily="2" charset="0"/>
                </a:rPr>
                <a:t>un poème</a:t>
              </a:r>
              <a:endParaRPr lang="fr-FR" sz="1600">
                <a:solidFill>
                  <a:srgbClr val="262D32"/>
                </a:solidFill>
                <a:latin typeface="Roboto" panose="02000000000000000000" pitchFamily="2" charset="0"/>
              </a:endParaRPr>
            </a:p>
            <a:p>
              <a:pPr algn="r"/>
              <a:r>
                <a:rPr lang="fr-FR" sz="1600" b="0" i="0">
                  <a:solidFill>
                    <a:srgbClr val="262D32"/>
                  </a:solidFill>
                  <a:effectLst/>
                  <a:latin typeface="Roboto" panose="02000000000000000000" pitchFamily="2" charset="0"/>
                </a:rPr>
                <a:t>Raymond QUENEAU</a:t>
              </a:r>
              <a:br>
                <a:rPr lang="fr-FR" sz="1600" b="0" i="0">
                  <a:solidFill>
                    <a:srgbClr val="262D32"/>
                  </a:solidFill>
                  <a:effectLst/>
                  <a:latin typeface="Roboto" panose="02000000000000000000" pitchFamily="2" charset="0"/>
                </a:rPr>
              </a:br>
              <a:endParaRPr lang="fr-FR" sz="1600" b="0" i="0">
                <a:solidFill>
                  <a:srgbClr val="262D32"/>
                </a:solidFill>
                <a:effectLst/>
                <a:latin typeface="Roboto" panose="02000000000000000000" pitchFamily="2" charset="0"/>
              </a:endParaRPr>
            </a:p>
          </p:txBody>
        </p:sp>
        <p:sp>
          <p:nvSpPr>
            <p:cNvPr id="8" name="ZoneTexte 7">
              <a:hlinkClick r:id="rId3" action="ppaction://hlinksldjump"/>
              <a:extLst>
                <a:ext uri="{FF2B5EF4-FFF2-40B4-BE49-F238E27FC236}">
                  <a16:creationId xmlns:a16="http://schemas.microsoft.com/office/drawing/2014/main" id="{BE2C1B94-73F8-3DF6-0D10-50E41E52A437}"/>
                </a:ext>
              </a:extLst>
            </p:cNvPr>
            <p:cNvSpPr txBox="1"/>
            <p:nvPr/>
          </p:nvSpPr>
          <p:spPr>
            <a:xfrm>
              <a:off x="251520" y="363923"/>
              <a:ext cx="5832648" cy="400110"/>
            </a:xfrm>
            <a:prstGeom prst="rect">
              <a:avLst/>
            </a:prstGeom>
            <a:noFill/>
          </p:spPr>
          <p:txBody>
            <a:bodyPr wrap="square">
              <a:spAutoFit/>
            </a:bodyPr>
            <a:lstStyle/>
            <a:p>
              <a:pPr algn="l"/>
              <a:r>
                <a:rPr lang="fr-FR" sz="2000" b="0" i="1">
                  <a:solidFill>
                    <a:srgbClr val="262D32"/>
                  </a:solidFill>
                  <a:effectLst/>
                  <a:latin typeface="Roboto" panose="02000000000000000000" pitchFamily="2" charset="0"/>
                </a:rPr>
                <a:t>Un poème</a:t>
              </a:r>
              <a:endParaRPr lang="fr-FR" sz="2000" b="0" i="0">
                <a:solidFill>
                  <a:srgbClr val="262D32"/>
                </a:solidFill>
                <a:effectLst/>
                <a:latin typeface="Roboto" panose="02000000000000000000" pitchFamily="2" charset="0"/>
              </a:endParaRPr>
            </a:p>
          </p:txBody>
        </p:sp>
      </p:grpSp>
      <p:grpSp>
        <p:nvGrpSpPr>
          <p:cNvPr id="3" name="Groupe 2">
            <a:extLst>
              <a:ext uri="{FF2B5EF4-FFF2-40B4-BE49-F238E27FC236}">
                <a16:creationId xmlns:a16="http://schemas.microsoft.com/office/drawing/2014/main" id="{7C426D53-F9D5-4D11-B789-98CD778EBE79}"/>
              </a:ext>
            </a:extLst>
          </p:cNvPr>
          <p:cNvGrpSpPr/>
          <p:nvPr/>
        </p:nvGrpSpPr>
        <p:grpSpPr>
          <a:xfrm>
            <a:off x="4932040" y="363923"/>
            <a:ext cx="3672408" cy="4576670"/>
            <a:chOff x="251520" y="363923"/>
            <a:chExt cx="5832648" cy="4576670"/>
          </a:xfrm>
        </p:grpSpPr>
        <p:sp>
          <p:nvSpPr>
            <p:cNvPr id="5" name="ZoneTexte 4">
              <a:hlinkClick r:id="rId3" action="ppaction://hlinksldjump"/>
              <a:extLst>
                <a:ext uri="{FF2B5EF4-FFF2-40B4-BE49-F238E27FC236}">
                  <a16:creationId xmlns:a16="http://schemas.microsoft.com/office/drawing/2014/main" id="{89D1E72B-F4BF-C5DC-53D0-1EA082E64188}"/>
                </a:ext>
              </a:extLst>
            </p:cNvPr>
            <p:cNvSpPr txBox="1"/>
            <p:nvPr/>
          </p:nvSpPr>
          <p:spPr>
            <a:xfrm>
              <a:off x="251520" y="908720"/>
              <a:ext cx="5832648" cy="4031873"/>
            </a:xfrm>
            <a:prstGeom prst="rect">
              <a:avLst/>
            </a:prstGeom>
            <a:noFill/>
          </p:spPr>
          <p:txBody>
            <a:bodyPr wrap="square">
              <a:spAutoFit/>
            </a:bodyPr>
            <a:lstStyle/>
            <a:p>
              <a:pPr algn="l"/>
              <a:r>
                <a:rPr lang="fr-FR" sz="1600" b="0" i="0">
                  <a:solidFill>
                    <a:srgbClr val="262D32"/>
                  </a:solidFill>
                  <a:effectLst/>
                  <a:latin typeface="Roboto" panose="02000000000000000000" pitchFamily="2" charset="0"/>
                </a:rPr>
                <a:t>Prenez un mot prenez en deux,</a:t>
              </a:r>
            </a:p>
            <a:p>
              <a:pPr algn="l"/>
              <a:r>
                <a:rPr lang="fr-FR" sz="1600" b="0" i="0">
                  <a:solidFill>
                    <a:srgbClr val="262D32"/>
                  </a:solidFill>
                  <a:effectLst/>
                  <a:latin typeface="Roboto" panose="02000000000000000000" pitchFamily="2" charset="0"/>
                </a:rPr>
                <a:t>faites les cuir' comme des œufs.</a:t>
              </a:r>
            </a:p>
            <a:p>
              <a:pPr algn="l"/>
              <a:r>
                <a:rPr lang="fr-FR" sz="1600" b="0" i="0">
                  <a:solidFill>
                    <a:srgbClr val="262D32"/>
                  </a:solidFill>
                  <a:effectLst/>
                  <a:latin typeface="Roboto" panose="02000000000000000000" pitchFamily="2" charset="0"/>
                </a:rPr>
                <a:t>Prenez un petit bout de sens,</a:t>
              </a:r>
            </a:p>
            <a:p>
              <a:pPr algn="l"/>
              <a:r>
                <a:rPr lang="fr-FR" sz="1600" b="0" i="0">
                  <a:solidFill>
                    <a:srgbClr val="262D32"/>
                  </a:solidFill>
                  <a:effectLst/>
                  <a:latin typeface="Roboto" panose="02000000000000000000" pitchFamily="2" charset="0"/>
                </a:rPr>
                <a:t>puis un grand morceau d'innocence.</a:t>
              </a:r>
            </a:p>
            <a:p>
              <a:pPr algn="l"/>
              <a:r>
                <a:rPr lang="fr-FR" sz="1600" b="0" i="0">
                  <a:solidFill>
                    <a:srgbClr val="262D32"/>
                  </a:solidFill>
                  <a:effectLst/>
                  <a:latin typeface="Roboto" panose="02000000000000000000" pitchFamily="2" charset="0"/>
                </a:rPr>
                <a:t>Faites chauffer à petit feu</a:t>
              </a:r>
            </a:p>
            <a:p>
              <a:pPr algn="l"/>
              <a:r>
                <a:rPr lang="fr-FR" sz="1600" b="0" i="0">
                  <a:solidFill>
                    <a:srgbClr val="262D32"/>
                  </a:solidFill>
                  <a:effectLst/>
                  <a:latin typeface="Roboto" panose="02000000000000000000" pitchFamily="2" charset="0"/>
                </a:rPr>
                <a:t>au petit feu de la technique.</a:t>
              </a:r>
            </a:p>
            <a:p>
              <a:pPr algn="l"/>
              <a:r>
                <a:rPr lang="fr-FR" sz="1600" b="0" i="0">
                  <a:solidFill>
                    <a:srgbClr val="262D32"/>
                  </a:solidFill>
                  <a:effectLst/>
                  <a:latin typeface="Roboto" panose="02000000000000000000" pitchFamily="2" charset="0"/>
                </a:rPr>
                <a:t>Versez la sauce énigmatique,</a:t>
              </a:r>
            </a:p>
            <a:p>
              <a:pPr algn="l"/>
              <a:r>
                <a:rPr lang="fr-FR" sz="1600" b="0" i="0">
                  <a:solidFill>
                    <a:srgbClr val="262D32"/>
                  </a:solidFill>
                  <a:effectLst/>
                  <a:latin typeface="Roboto" panose="02000000000000000000" pitchFamily="2" charset="0"/>
                </a:rPr>
                <a:t>saupoudrez de quelques étoiles,</a:t>
              </a:r>
            </a:p>
            <a:p>
              <a:pPr algn="l"/>
              <a:r>
                <a:rPr lang="fr-FR" sz="1600" b="0" i="0">
                  <a:solidFill>
                    <a:srgbClr val="262D32"/>
                  </a:solidFill>
                  <a:effectLst/>
                  <a:latin typeface="Roboto" panose="02000000000000000000" pitchFamily="2" charset="0"/>
                </a:rPr>
                <a:t>poivrez et mettez les voiles.</a:t>
              </a:r>
            </a:p>
            <a:p>
              <a:pPr algn="l"/>
              <a:endParaRPr lang="fr-FR" sz="1600" b="0" i="0">
                <a:solidFill>
                  <a:srgbClr val="262D32"/>
                </a:solidFill>
                <a:effectLst/>
                <a:latin typeface="Roboto" panose="02000000000000000000" pitchFamily="2" charset="0"/>
              </a:endParaRPr>
            </a:p>
            <a:p>
              <a:pPr algn="l"/>
              <a:r>
                <a:rPr lang="fr-FR" sz="1600" b="0" i="0">
                  <a:solidFill>
                    <a:srgbClr val="262D32"/>
                  </a:solidFill>
                  <a:effectLst/>
                  <a:latin typeface="Roboto" panose="02000000000000000000" pitchFamily="2" charset="0"/>
                </a:rPr>
                <a:t>Où voulez-vous donc en venir ?</a:t>
              </a:r>
            </a:p>
            <a:p>
              <a:pPr algn="l"/>
              <a:r>
                <a:rPr lang="fr-FR" sz="1600" b="0" i="0">
                  <a:solidFill>
                    <a:srgbClr val="262D32"/>
                  </a:solidFill>
                  <a:effectLst/>
                  <a:latin typeface="Roboto" panose="02000000000000000000" pitchFamily="2" charset="0"/>
                </a:rPr>
                <a:t>A écrire.</a:t>
              </a:r>
            </a:p>
            <a:p>
              <a:pPr algn="l"/>
              <a:r>
                <a:rPr lang="fr-FR" sz="1600" b="0" i="0">
                  <a:solidFill>
                    <a:srgbClr val="262D32"/>
                  </a:solidFill>
                  <a:effectLst/>
                  <a:latin typeface="Roboto" panose="02000000000000000000" pitchFamily="2" charset="0"/>
                </a:rPr>
                <a:t>Vraiment ? A écrire ?</a:t>
              </a:r>
            </a:p>
            <a:p>
              <a:pPr algn="l"/>
              <a:endParaRPr lang="fr-FR" sz="1600">
                <a:solidFill>
                  <a:srgbClr val="262D32"/>
                </a:solidFill>
                <a:latin typeface="Roboto" panose="02000000000000000000" pitchFamily="2" charset="0"/>
              </a:endParaRPr>
            </a:p>
            <a:p>
              <a:pPr algn="r"/>
              <a:r>
                <a:rPr lang="fr-FR" sz="1600" b="0" i="0">
                  <a:solidFill>
                    <a:srgbClr val="262D32"/>
                  </a:solidFill>
                  <a:effectLst/>
                  <a:latin typeface="Roboto" panose="02000000000000000000" pitchFamily="2" charset="0"/>
                </a:rPr>
                <a:t>Raymond QUENEAU</a:t>
              </a:r>
              <a:br>
                <a:rPr lang="fr-FR" sz="1600" b="0" i="0">
                  <a:solidFill>
                    <a:srgbClr val="262D32"/>
                  </a:solidFill>
                  <a:effectLst/>
                  <a:latin typeface="Roboto" panose="02000000000000000000" pitchFamily="2" charset="0"/>
                </a:rPr>
              </a:br>
              <a:endParaRPr lang="fr-FR" sz="1600" b="0" i="0">
                <a:solidFill>
                  <a:srgbClr val="262D32"/>
                </a:solidFill>
                <a:effectLst/>
                <a:latin typeface="Roboto" panose="02000000000000000000" pitchFamily="2" charset="0"/>
              </a:endParaRPr>
            </a:p>
          </p:txBody>
        </p:sp>
        <p:sp>
          <p:nvSpPr>
            <p:cNvPr id="6" name="ZoneTexte 5">
              <a:hlinkClick r:id="rId3" action="ppaction://hlinksldjump"/>
              <a:extLst>
                <a:ext uri="{FF2B5EF4-FFF2-40B4-BE49-F238E27FC236}">
                  <a16:creationId xmlns:a16="http://schemas.microsoft.com/office/drawing/2014/main" id="{D0A26C3F-19C9-8604-003E-33F96EF46718}"/>
                </a:ext>
              </a:extLst>
            </p:cNvPr>
            <p:cNvSpPr txBox="1"/>
            <p:nvPr/>
          </p:nvSpPr>
          <p:spPr>
            <a:xfrm>
              <a:off x="251520" y="363923"/>
              <a:ext cx="5832648" cy="400110"/>
            </a:xfrm>
            <a:prstGeom prst="rect">
              <a:avLst/>
            </a:prstGeom>
            <a:noFill/>
          </p:spPr>
          <p:txBody>
            <a:bodyPr wrap="square">
              <a:spAutoFit/>
            </a:bodyPr>
            <a:lstStyle/>
            <a:p>
              <a:pPr algn="l"/>
              <a:r>
                <a:rPr lang="fr-FR" sz="2000" b="0" i="1">
                  <a:solidFill>
                    <a:srgbClr val="262D32"/>
                  </a:solidFill>
                  <a:effectLst/>
                  <a:latin typeface="Roboto" panose="02000000000000000000" pitchFamily="2" charset="0"/>
                </a:rPr>
                <a:t>Pour un art poétique</a:t>
              </a:r>
              <a:endParaRPr lang="fr-FR" sz="2000" b="0" i="0">
                <a:solidFill>
                  <a:srgbClr val="262D32"/>
                </a:solidFill>
                <a:effectLst/>
                <a:latin typeface="Roboto" panose="02000000000000000000" pitchFamily="2" charset="0"/>
              </a:endParaRPr>
            </a:p>
          </p:txBody>
        </p:sp>
      </p:grpSp>
    </p:spTree>
    <p:extLst>
      <p:ext uri="{BB962C8B-B14F-4D97-AF65-F5344CB8AC3E}">
        <p14:creationId xmlns:p14="http://schemas.microsoft.com/office/powerpoint/2010/main" val="2925394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A9095358-4EAB-6846-9D9A-518FCF6B5D2C}"/>
              </a:ext>
            </a:extLst>
          </p:cNvPr>
          <p:cNvGrpSpPr/>
          <p:nvPr/>
        </p:nvGrpSpPr>
        <p:grpSpPr>
          <a:xfrm>
            <a:off x="251520" y="363923"/>
            <a:ext cx="8712968" cy="6156203"/>
            <a:chOff x="251520" y="363923"/>
            <a:chExt cx="13838243" cy="6156203"/>
          </a:xfrm>
        </p:grpSpPr>
        <p:sp>
          <p:nvSpPr>
            <p:cNvPr id="4" name="ZoneTexte 3">
              <a:hlinkClick r:id="rId2" action="ppaction://hlinksldjump"/>
              <a:extLst>
                <a:ext uri="{FF2B5EF4-FFF2-40B4-BE49-F238E27FC236}">
                  <a16:creationId xmlns:a16="http://schemas.microsoft.com/office/drawing/2014/main" id="{07AF7F1E-68D1-268D-F062-6584A34CF71D}"/>
                </a:ext>
              </a:extLst>
            </p:cNvPr>
            <p:cNvSpPr txBox="1"/>
            <p:nvPr/>
          </p:nvSpPr>
          <p:spPr>
            <a:xfrm>
              <a:off x="251520" y="764704"/>
              <a:ext cx="13838243" cy="5755422"/>
            </a:xfrm>
            <a:prstGeom prst="rect">
              <a:avLst/>
            </a:prstGeom>
            <a:noFill/>
          </p:spPr>
          <p:txBody>
            <a:bodyPr wrap="square">
              <a:spAutoFit/>
            </a:bodyPr>
            <a:lstStyle/>
            <a:p>
              <a:pPr algn="l"/>
              <a:r>
                <a:rPr lang="fr-FR" sz="1600" b="0" i="0" dirty="0">
                  <a:solidFill>
                    <a:srgbClr val="262D32"/>
                  </a:solidFill>
                  <a:effectLst/>
                  <a:latin typeface="Roboto" panose="02000000000000000000" pitchFamily="2" charset="0"/>
                </a:rPr>
                <a:t>Vous êtes groupés par 6 et vous avez 6 ou 8 cartes sur lesquelles sont écrits des mots de votre poème.</a:t>
              </a:r>
            </a:p>
            <a:p>
              <a:pPr algn="l"/>
              <a:r>
                <a:rPr lang="fr-FR" sz="1600" dirty="0">
                  <a:solidFill>
                    <a:srgbClr val="262D32"/>
                  </a:solidFill>
                  <a:latin typeface="Roboto" panose="02000000000000000000" pitchFamily="2" charset="0"/>
                </a:rPr>
                <a:t>Mélangez les cartes et posez-les à l’envers au milieu de la table. </a:t>
              </a:r>
            </a:p>
            <a:p>
              <a:pPr algn="l"/>
              <a:r>
                <a:rPr lang="fr-FR" sz="1600" dirty="0">
                  <a:solidFill>
                    <a:srgbClr val="262D32"/>
                  </a:solidFill>
                  <a:latin typeface="Roboto" panose="02000000000000000000" pitchFamily="2" charset="0"/>
                </a:rPr>
                <a:t>Un joueur en prend 2 et il annonce les deux mots. Par association de ces deux mots, chacun des autres joueurs écrit une nouvelle idée sur un petit morceau de papier ou un post-it coupé en 6 pour chaque joueur.</a:t>
              </a:r>
            </a:p>
            <a:p>
              <a:pPr algn="l"/>
              <a:r>
                <a:rPr lang="fr-FR" sz="1600" b="1" dirty="0">
                  <a:solidFill>
                    <a:srgbClr val="262D32"/>
                  </a:solidFill>
                  <a:latin typeface="Roboto" panose="02000000000000000000" pitchFamily="2" charset="0"/>
                </a:rPr>
                <a:t>Exemple </a:t>
              </a:r>
              <a:r>
                <a:rPr lang="fr-FR" sz="1600" dirty="0">
                  <a:solidFill>
                    <a:srgbClr val="262D32"/>
                  </a:solidFill>
                  <a:latin typeface="Roboto" panose="02000000000000000000" pitchFamily="2" charset="0"/>
                </a:rPr>
                <a:t>: à partir d’un poème sur les éléments: les deux cartes tirées sont « l’eau » et « l’air », l’association d’idées pourra donner « la pluie », « le brouillard », « le jet d’eau », « le canadair »…</a:t>
              </a:r>
            </a:p>
            <a:p>
              <a:pPr algn="l"/>
              <a:r>
                <a:rPr lang="fr-FR" sz="1600" dirty="0">
                  <a:solidFill>
                    <a:srgbClr val="262D32"/>
                  </a:solidFill>
                  <a:latin typeface="Roboto" panose="02000000000000000000" pitchFamily="2" charset="0"/>
                </a:rPr>
                <a:t>Chacun dit aux autres à quelle idée il a pensé, sans commentaire ni justification.</a:t>
              </a:r>
            </a:p>
            <a:p>
              <a:pPr algn="l"/>
              <a:r>
                <a:rPr lang="fr-FR" sz="1600" dirty="0">
                  <a:solidFill>
                    <a:srgbClr val="262D32"/>
                  </a:solidFill>
                  <a:latin typeface="Roboto" panose="02000000000000000000" pitchFamily="2" charset="0"/>
                </a:rPr>
                <a:t>Les deux premières cartes sont remises au milieu et un autre joueur en prend deux…</a:t>
              </a:r>
            </a:p>
            <a:p>
              <a:pPr algn="l"/>
              <a:r>
                <a:rPr lang="fr-FR" sz="1600" b="1" dirty="0">
                  <a:solidFill>
                    <a:srgbClr val="262D32"/>
                  </a:solidFill>
                  <a:latin typeface="Roboto" panose="02000000000000000000" pitchFamily="2" charset="0"/>
                </a:rPr>
                <a:t>Variante</a:t>
              </a:r>
              <a:r>
                <a:rPr lang="fr-FR" sz="1600" dirty="0">
                  <a:solidFill>
                    <a:srgbClr val="262D32"/>
                  </a:solidFill>
                  <a:latin typeface="Roboto" panose="02000000000000000000" pitchFamily="2" charset="0"/>
                </a:rPr>
                <a:t>: le groupe sélectionne 2 des idées et les écrit sur 2 cartes vierges qui sont ajoutées au milieu avant le tirage suivant.</a:t>
              </a:r>
            </a:p>
            <a:p>
              <a:pPr algn="l"/>
              <a:r>
                <a:rPr lang="fr-FR" sz="1600" dirty="0">
                  <a:solidFill>
                    <a:srgbClr val="262D32"/>
                  </a:solidFill>
                  <a:latin typeface="Roboto" panose="02000000000000000000" pitchFamily="2" charset="0"/>
                </a:rPr>
                <a:t>Le jeu se poursuit de la même manière par un nouveau tirage jusqu’à ce que tous les joueurs du groupe aient effectué un tirage de 2 cartes.</a:t>
              </a:r>
            </a:p>
            <a:p>
              <a:pPr algn="l"/>
              <a:r>
                <a:rPr lang="fr-FR" sz="1600" dirty="0">
                  <a:solidFill>
                    <a:srgbClr val="262D32"/>
                  </a:solidFill>
                  <a:latin typeface="Roboto" panose="02000000000000000000" pitchFamily="2" charset="0"/>
                </a:rPr>
                <a:t>Dans chaque groupe, chacun des joueurs sélectionne deux de ses idées et il va les coller au tableau. L’adulte ajoute les cartes du début.</a:t>
              </a:r>
            </a:p>
            <a:p>
              <a:pPr algn="l"/>
              <a:r>
                <a:rPr lang="fr-FR" sz="1600" dirty="0">
                  <a:solidFill>
                    <a:srgbClr val="262D32"/>
                  </a:solidFill>
                  <a:latin typeface="Roboto" panose="02000000000000000000" pitchFamily="2" charset="0"/>
                </a:rPr>
                <a:t>Toutes les idées collectées sont visibles de tous et elles sont lues.</a:t>
              </a:r>
            </a:p>
            <a:p>
              <a:pPr algn="l"/>
              <a:r>
                <a:rPr lang="fr-FR" sz="1600" dirty="0">
                  <a:solidFill>
                    <a:srgbClr val="262D32"/>
                  </a:solidFill>
                  <a:latin typeface="Roboto" panose="02000000000000000000" pitchFamily="2" charset="0"/>
                </a:rPr>
                <a:t>La classe réfléchit à la manière de s’organiser pour réaliser une grande et belle peinture collective qui va regrouper toutes ces idées: un mélange global, plusieurs regroupements d’idées, une sorte de quadrillage…</a:t>
              </a:r>
            </a:p>
            <a:p>
              <a:pPr algn="l"/>
              <a:r>
                <a:rPr lang="fr-FR" sz="1600" dirty="0">
                  <a:solidFill>
                    <a:srgbClr val="262D32"/>
                  </a:solidFill>
                  <a:latin typeface="Roboto" panose="02000000000000000000" pitchFamily="2" charset="0"/>
                </a:rPr>
                <a:t>Un grand rouleau de papier ou une grande plaque de bois, des crayons, des pinceaux, de la peinture, plein d’envie, plein d’entraide et de bonne humeur et c’est parti pour une belle aventure artistique !</a:t>
              </a:r>
              <a:endParaRPr lang="fr-FR" sz="1600" b="0" i="0" dirty="0">
                <a:solidFill>
                  <a:srgbClr val="262D32"/>
                </a:solidFill>
                <a:effectLst/>
                <a:latin typeface="Roboto" panose="02000000000000000000" pitchFamily="2" charset="0"/>
              </a:endParaRPr>
            </a:p>
          </p:txBody>
        </p:sp>
        <p:sp>
          <p:nvSpPr>
            <p:cNvPr id="6" name="ZoneTexte 5">
              <a:hlinkClick r:id="rId2" action="ppaction://hlinksldjump"/>
              <a:extLst>
                <a:ext uri="{FF2B5EF4-FFF2-40B4-BE49-F238E27FC236}">
                  <a16:creationId xmlns:a16="http://schemas.microsoft.com/office/drawing/2014/main" id="{1254FE87-328D-B47A-B72C-DD5ACDEC4467}"/>
                </a:ext>
              </a:extLst>
            </p:cNvPr>
            <p:cNvSpPr txBox="1"/>
            <p:nvPr/>
          </p:nvSpPr>
          <p:spPr>
            <a:xfrm>
              <a:off x="251520" y="363923"/>
              <a:ext cx="13266415" cy="400110"/>
            </a:xfrm>
            <a:prstGeom prst="rect">
              <a:avLst/>
            </a:prstGeom>
            <a:noFill/>
          </p:spPr>
          <p:txBody>
            <a:bodyPr wrap="square">
              <a:spAutoFit/>
            </a:bodyPr>
            <a:lstStyle/>
            <a:p>
              <a:pPr algn="ctr"/>
              <a:r>
                <a:rPr lang="fr-FR" sz="2000" b="0" i="1">
                  <a:solidFill>
                    <a:srgbClr val="262D32"/>
                  </a:solidFill>
                  <a:effectLst/>
                  <a:latin typeface="Roboto" panose="02000000000000000000" pitchFamily="2" charset="0"/>
                </a:rPr>
                <a:t>Petite alchimie poétique</a:t>
              </a:r>
              <a:endParaRPr lang="fr-FR" sz="2000" b="0" i="0">
                <a:solidFill>
                  <a:srgbClr val="262D32"/>
                </a:solidFill>
                <a:effectLst/>
                <a:latin typeface="Roboto" panose="02000000000000000000" pitchFamily="2" charset="0"/>
              </a:endParaRPr>
            </a:p>
          </p:txBody>
        </p:sp>
      </p:grpSp>
      <p:pic>
        <p:nvPicPr>
          <p:cNvPr id="8" name="Image 7">
            <a:hlinkClick r:id="rId2" action="ppaction://hlinksldjump"/>
            <a:extLst>
              <a:ext uri="{FF2B5EF4-FFF2-40B4-BE49-F238E27FC236}">
                <a16:creationId xmlns:a16="http://schemas.microsoft.com/office/drawing/2014/main" id="{E080570D-2C8A-6808-BFDF-9332FC495F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8424" y="203938"/>
            <a:ext cx="578692" cy="574499"/>
          </a:xfrm>
          <a:prstGeom prst="rect">
            <a:avLst/>
          </a:prstGeom>
        </p:spPr>
      </p:pic>
    </p:spTree>
    <p:extLst>
      <p:ext uri="{BB962C8B-B14F-4D97-AF65-F5344CB8AC3E}">
        <p14:creationId xmlns:p14="http://schemas.microsoft.com/office/powerpoint/2010/main" val="611028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521AF06-7DAC-8D92-DB96-F048B4C98B87}"/>
              </a:ext>
            </a:extLst>
          </p:cNvPr>
          <p:cNvSpPr txBox="1"/>
          <p:nvPr/>
        </p:nvSpPr>
        <p:spPr>
          <a:xfrm>
            <a:off x="0" y="116632"/>
            <a:ext cx="9144000" cy="830997"/>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a:solidFill>
                  <a:schemeClr val="bg1"/>
                </a:solidFill>
              </a:rPr>
              <a:t>Décider ensemble</a:t>
            </a:r>
          </a:p>
        </p:txBody>
      </p:sp>
      <p:sp>
        <p:nvSpPr>
          <p:cNvPr id="5" name="ZoneTexte 4">
            <a:extLst>
              <a:ext uri="{FF2B5EF4-FFF2-40B4-BE49-F238E27FC236}">
                <a16:creationId xmlns:a16="http://schemas.microsoft.com/office/drawing/2014/main" id="{5C70450F-646C-4F8D-6E78-5B76C1160369}"/>
              </a:ext>
            </a:extLst>
          </p:cNvPr>
          <p:cNvSpPr txBox="1"/>
          <p:nvPr/>
        </p:nvSpPr>
        <p:spPr>
          <a:xfrm>
            <a:off x="1724504" y="945015"/>
            <a:ext cx="5695021" cy="523220"/>
          </a:xfrm>
          <a:prstGeom prst="rect">
            <a:avLst/>
          </a:prstGeom>
          <a:noFill/>
        </p:spPr>
        <p:txBody>
          <a:bodyPr wrap="none" rtlCol="0">
            <a:spAutoFit/>
          </a:bodyPr>
          <a:lstStyle/>
          <a:p>
            <a:pPr algn="ctr"/>
            <a:r>
              <a:rPr lang="fr-FR" sz="2800" b="1" dirty="0">
                <a:solidFill>
                  <a:srgbClr val="2B674A"/>
                </a:solidFill>
              </a:rPr>
              <a:t>Méthode du choix par consentement</a:t>
            </a:r>
          </a:p>
        </p:txBody>
      </p:sp>
      <p:sp>
        <p:nvSpPr>
          <p:cNvPr id="2" name="ZoneTexte 1">
            <a:extLst>
              <a:ext uri="{FF2B5EF4-FFF2-40B4-BE49-F238E27FC236}">
                <a16:creationId xmlns:a16="http://schemas.microsoft.com/office/drawing/2014/main" id="{156C3734-6C5C-59F7-303F-54B13A6C8E5E}"/>
              </a:ext>
            </a:extLst>
          </p:cNvPr>
          <p:cNvSpPr txBox="1"/>
          <p:nvPr/>
        </p:nvSpPr>
        <p:spPr>
          <a:xfrm>
            <a:off x="179512" y="1340768"/>
            <a:ext cx="8712968" cy="5262979"/>
          </a:xfrm>
          <a:prstGeom prst="rect">
            <a:avLst/>
          </a:prstGeom>
          <a:noFill/>
        </p:spPr>
        <p:txBody>
          <a:bodyPr wrap="square">
            <a:spAutoFit/>
          </a:bodyPr>
          <a:lstStyle/>
          <a:p>
            <a:r>
              <a:rPr lang="fr-FR" sz="1400" dirty="0"/>
              <a:t>Cette méthode de choix s’appuie sur l’absence d’objection. On ne choisit pas ce à quoi tout le monde dit oui, on choisit ce à quoi personne ne dit non. Elle permet de dégager un choix collectif qui ne se heurte pas à des oppositions individuelles.</a:t>
            </a:r>
          </a:p>
          <a:p>
            <a:pPr marL="285750" indent="-285750">
              <a:buFont typeface="Arial" panose="020B0604020202020204" pitchFamily="34" charset="0"/>
              <a:buChar char="•"/>
            </a:pPr>
            <a:r>
              <a:rPr lang="fr-FR" sz="1400" dirty="0"/>
              <a:t>S’appuyer sur une sélection de 5 ou 6 poèmes.</a:t>
            </a:r>
          </a:p>
          <a:p>
            <a:pPr marL="285750" indent="-285750">
              <a:buFont typeface="Arial" panose="020B0604020202020204" pitchFamily="34" charset="0"/>
              <a:buChar char="•"/>
            </a:pPr>
            <a:r>
              <a:rPr lang="fr-FR" sz="1400" dirty="0"/>
              <a:t>Inviter les élèves à se regrouper par 6. Imprimer une liste des poèmes pour chaque  groupe.</a:t>
            </a:r>
          </a:p>
          <a:p>
            <a:pPr marL="285750" indent="-285750">
              <a:buFont typeface="Arial" panose="020B0604020202020204" pitchFamily="34" charset="0"/>
              <a:buChar char="•"/>
            </a:pPr>
            <a:r>
              <a:rPr lang="fr-FR" sz="1400" dirty="0"/>
              <a:t>Dans chacun des groupes, demander à un élève d’accepter d’être l’animateur.</a:t>
            </a:r>
            <a:br>
              <a:rPr lang="fr-FR" sz="1400" dirty="0"/>
            </a:br>
            <a:r>
              <a:rPr lang="fr-FR" sz="1400" dirty="0"/>
              <a:t>L’animateur lit le titre d’un poème de la liste et il demande à tous les membres du groupe d’évaluer, par une note de 0 à 10, écrite sur leur ardoise, leur niveau d’opposition au choix de ce poème. (0 = aucune objection ça me va, jusqu’à 5 je ne suis pas dérangé par le choix de ce poème, au-dessus de 7 je ne suis pas d’accord pour que ce poème soit choisi, 10 je m’oppose totalement au choix de ce poème.) L’animateur vote aussi et il écrit les notes exprimées.</a:t>
            </a:r>
            <a:br>
              <a:rPr lang="fr-FR" sz="1400" dirty="0"/>
            </a:br>
            <a:r>
              <a:rPr lang="fr-FR" sz="1400" dirty="0"/>
              <a:t>Si un poème recueille un 10, il est rayé de la liste, mais l’élève qui a exprimé cet avis doit s’expliquer et discuter avec le groupe puis indiquer s’il maintient sa note.</a:t>
            </a:r>
            <a:br>
              <a:rPr lang="fr-FR" sz="1400" dirty="0"/>
            </a:br>
            <a:r>
              <a:rPr lang="fr-FR" sz="1400" dirty="0"/>
              <a:t>Les poèmes qui ont recueilli un 8 ou un 9 sont soulignés et considérés comme gelés.</a:t>
            </a:r>
          </a:p>
          <a:p>
            <a:pPr marL="285750" indent="-285750">
              <a:buFont typeface="Arial" panose="020B0604020202020204" pitchFamily="34" charset="0"/>
              <a:buChar char="•"/>
            </a:pPr>
            <a:r>
              <a:rPr lang="fr-FR" sz="1400" dirty="0"/>
              <a:t>Les groupes de 6 fusionnent en groupes de 12. Chaque groupe présente à l’autre sa liste de poèmes ni gelés ni rayés. Les deux listes fusionnent pour ne conserver que ceux qui sont présents dans les deux listes.</a:t>
            </a:r>
            <a:br>
              <a:rPr lang="fr-FR" sz="1400" dirty="0"/>
            </a:br>
            <a:r>
              <a:rPr lang="fr-FR" sz="1400" dirty="0"/>
              <a:t>Le groupe peut discuter pour dégeler un poème, à condition que les élèves qui ont exprimé un 8 ou en 9 donnent leur accord.</a:t>
            </a:r>
          </a:p>
          <a:p>
            <a:pPr marL="285750" indent="-285750">
              <a:buFont typeface="Arial" panose="020B0604020202020204" pitchFamily="34" charset="0"/>
              <a:buChar char="•"/>
            </a:pPr>
            <a:r>
              <a:rPr lang="fr-FR" sz="1400" dirty="0"/>
              <a:t>Les deux groupes de 12 fusionnent en grand groupe et chacun des groupes présente à l’autre sa liste.</a:t>
            </a:r>
            <a:br>
              <a:rPr lang="fr-FR" sz="1400" dirty="0"/>
            </a:br>
            <a:r>
              <a:rPr lang="fr-FR" sz="1400" dirty="0"/>
              <a:t>Les deux listes fusionnent après une éventuelle discussion relative au dégel d’un poème.</a:t>
            </a:r>
          </a:p>
          <a:p>
            <a:pPr marL="285750" indent="-285750">
              <a:buFont typeface="Arial" panose="020B0604020202020204" pitchFamily="34" charset="0"/>
              <a:buChar char="•"/>
            </a:pPr>
            <a:r>
              <a:rPr lang="fr-FR" sz="1400" dirty="0"/>
              <a:t>S’il ne reste qu’un poème, il est choisi. </a:t>
            </a:r>
            <a:br>
              <a:rPr lang="fr-FR" sz="1400" dirty="0"/>
            </a:br>
            <a:r>
              <a:rPr lang="fr-FR" sz="1400" dirty="0"/>
              <a:t>S’il en reste plusieurs, l’adulte invite les élèves à exprimer leur degré d’opposition à chacun des poèmes sur une ardoise. Il additionne les notes et inscrit le score de chaque poème. Celui qui obtient le score le plus faible est retenu, puisqu’il a suscité la plus faible opposition.</a:t>
            </a:r>
          </a:p>
        </p:txBody>
      </p:sp>
      <p:pic>
        <p:nvPicPr>
          <p:cNvPr id="7" name="Image 6">
            <a:extLst>
              <a:ext uri="{FF2B5EF4-FFF2-40B4-BE49-F238E27FC236}">
                <a16:creationId xmlns:a16="http://schemas.microsoft.com/office/drawing/2014/main" id="{1F070CBF-13BD-4EBF-7DDD-030BC07253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12360" y="314824"/>
            <a:ext cx="1203928" cy="432000"/>
          </a:xfrm>
          <a:prstGeom prst="rect">
            <a:avLst/>
          </a:prstGeom>
        </p:spPr>
      </p:pic>
      <p:pic>
        <p:nvPicPr>
          <p:cNvPr id="6" name="Image 5">
            <a:hlinkClick r:id="rId3" action="ppaction://hlinksldjump"/>
            <a:extLst>
              <a:ext uri="{FF2B5EF4-FFF2-40B4-BE49-F238E27FC236}">
                <a16:creationId xmlns:a16="http://schemas.microsoft.com/office/drawing/2014/main" id="{889665FF-9E6A-E206-8A17-887428B0030F}"/>
              </a:ext>
            </a:extLst>
          </p:cNvPr>
          <p:cNvPicPr>
            <a:picLocks noChangeAspect="1"/>
          </p:cNvPicPr>
          <p:nvPr/>
        </p:nvPicPr>
        <p:blipFill>
          <a:blip r:embed="rId4"/>
          <a:stretch>
            <a:fillRect/>
          </a:stretch>
        </p:blipFill>
        <p:spPr>
          <a:xfrm>
            <a:off x="195889" y="238378"/>
            <a:ext cx="771525" cy="600075"/>
          </a:xfrm>
          <a:prstGeom prst="rect">
            <a:avLst/>
          </a:prstGeom>
        </p:spPr>
      </p:pic>
    </p:spTree>
    <p:extLst>
      <p:ext uri="{BB962C8B-B14F-4D97-AF65-F5344CB8AC3E}">
        <p14:creationId xmlns:p14="http://schemas.microsoft.com/office/powerpoint/2010/main" val="408358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A9095358-4EAB-6846-9D9A-518FCF6B5D2C}"/>
              </a:ext>
            </a:extLst>
          </p:cNvPr>
          <p:cNvGrpSpPr/>
          <p:nvPr/>
        </p:nvGrpSpPr>
        <p:grpSpPr>
          <a:xfrm>
            <a:off x="251520" y="363923"/>
            <a:ext cx="8712968" cy="6402424"/>
            <a:chOff x="251520" y="363923"/>
            <a:chExt cx="13838243" cy="6402424"/>
          </a:xfrm>
        </p:grpSpPr>
        <p:sp>
          <p:nvSpPr>
            <p:cNvPr id="4" name="ZoneTexte 3">
              <a:hlinkClick r:id="rId2" action="ppaction://hlinksldjump"/>
              <a:extLst>
                <a:ext uri="{FF2B5EF4-FFF2-40B4-BE49-F238E27FC236}">
                  <a16:creationId xmlns:a16="http://schemas.microsoft.com/office/drawing/2014/main" id="{07AF7F1E-68D1-268D-F062-6584A34CF71D}"/>
                </a:ext>
              </a:extLst>
            </p:cNvPr>
            <p:cNvSpPr txBox="1"/>
            <p:nvPr/>
          </p:nvSpPr>
          <p:spPr>
            <a:xfrm>
              <a:off x="251520" y="764704"/>
              <a:ext cx="13838243" cy="6001643"/>
            </a:xfrm>
            <a:prstGeom prst="rect">
              <a:avLst/>
            </a:prstGeom>
            <a:noFill/>
          </p:spPr>
          <p:txBody>
            <a:bodyPr wrap="square">
              <a:spAutoFit/>
            </a:bodyPr>
            <a:lstStyle/>
            <a:p>
              <a:pPr algn="l"/>
              <a:r>
                <a:rPr lang="fr-FR" sz="1600" b="0" i="0" dirty="0">
                  <a:solidFill>
                    <a:srgbClr val="262D32"/>
                  </a:solidFill>
                  <a:effectLst/>
                  <a:latin typeface="Roboto" panose="02000000000000000000" pitchFamily="2" charset="0"/>
                </a:rPr>
                <a:t>Vous êtes groupés par 6 et vous avez 6 ou 8 cartes sur lesquelles sont écrits des mots de votre poème.</a:t>
              </a:r>
            </a:p>
            <a:p>
              <a:pPr algn="l"/>
              <a:r>
                <a:rPr lang="fr-FR" sz="1600" dirty="0">
                  <a:solidFill>
                    <a:srgbClr val="262D32"/>
                  </a:solidFill>
                  <a:latin typeface="Roboto" panose="02000000000000000000" pitchFamily="2" charset="0"/>
                </a:rPr>
                <a:t>Mélangez les cartes et posez-les à l’envers au milieu de la table. </a:t>
              </a:r>
            </a:p>
            <a:p>
              <a:pPr algn="l"/>
              <a:r>
                <a:rPr lang="fr-FR" sz="1600" dirty="0">
                  <a:solidFill>
                    <a:srgbClr val="262D32"/>
                  </a:solidFill>
                  <a:latin typeface="Roboto" panose="02000000000000000000" pitchFamily="2" charset="0"/>
                </a:rPr>
                <a:t>Un joueur en prend une et il annonce le mot. Par association d’idées, chacun des autres joueurs écrit 5 ou 6 mots sur une petite feuille ou post-it.</a:t>
              </a:r>
            </a:p>
            <a:p>
              <a:pPr algn="l"/>
              <a:r>
                <a:rPr lang="fr-FR" sz="1600" b="1" dirty="0">
                  <a:solidFill>
                    <a:srgbClr val="262D32"/>
                  </a:solidFill>
                  <a:latin typeface="Roboto" panose="02000000000000000000" pitchFamily="2" charset="0"/>
                </a:rPr>
                <a:t>Exemple</a:t>
              </a:r>
              <a:r>
                <a:rPr lang="fr-FR" sz="1600" dirty="0">
                  <a:solidFill>
                    <a:srgbClr val="262D32"/>
                  </a:solidFill>
                  <a:latin typeface="Roboto" panose="02000000000000000000" pitchFamily="2" charset="0"/>
                </a:rPr>
                <a:t> : la carte tirée est « soir », l’association d’idées pourra donner « nuit », « lit », « diner », « pyjama », « chambre », « lune »…</a:t>
              </a:r>
            </a:p>
            <a:p>
              <a:pPr algn="l"/>
              <a:r>
                <a:rPr lang="fr-FR" sz="1600" dirty="0">
                  <a:solidFill>
                    <a:srgbClr val="262D32"/>
                  </a:solidFill>
                  <a:latin typeface="Roboto" panose="02000000000000000000" pitchFamily="2" charset="0"/>
                </a:rPr>
                <a:t>Les petites feuilles sont regroupées. Les joueurs regardent si des idées ont été citées par plusieurs d’entre eux. Les deux idées les plus citées sont conservées et écrites sur une feuille du groupe.</a:t>
              </a:r>
            </a:p>
            <a:p>
              <a:pPr algn="l"/>
              <a:r>
                <a:rPr lang="fr-FR" sz="1600" dirty="0">
                  <a:solidFill>
                    <a:srgbClr val="262D32"/>
                  </a:solidFill>
                  <a:latin typeface="Roboto" panose="02000000000000000000" pitchFamily="2" charset="0"/>
                </a:rPr>
                <a:t>Un autre joueur tire une carte et invite à son tour les autres à noter 5 ou idées sur une nouvelle petite feuille…</a:t>
              </a:r>
            </a:p>
            <a:p>
              <a:pPr algn="l"/>
              <a:r>
                <a:rPr lang="fr-FR" sz="1600" dirty="0">
                  <a:solidFill>
                    <a:srgbClr val="262D32"/>
                  </a:solidFill>
                  <a:latin typeface="Roboto" panose="02000000000000000000" pitchFamily="2" charset="0"/>
                </a:rPr>
                <a:t>Le jeu se poursuit de la même manière jusqu’à ce que tous les joueurs du groupe aient effectué le tirage d’une carte.</a:t>
              </a:r>
            </a:p>
            <a:p>
              <a:pPr algn="l"/>
              <a:r>
                <a:rPr lang="fr-FR" sz="1600" dirty="0">
                  <a:solidFill>
                    <a:srgbClr val="262D32"/>
                  </a:solidFill>
                  <a:latin typeface="Roboto" panose="02000000000000000000" pitchFamily="2" charset="0"/>
                </a:rPr>
                <a:t>Chaque groupe va coller au tableau sa feuille de groupe contenant les idées retenues à l’occasion de chaque tirage. L’adulte ajoute les cartes du début.</a:t>
              </a:r>
            </a:p>
            <a:p>
              <a:pPr algn="l"/>
              <a:r>
                <a:rPr lang="fr-FR" sz="1600" dirty="0">
                  <a:solidFill>
                    <a:srgbClr val="262D32"/>
                  </a:solidFill>
                  <a:latin typeface="Roboto" panose="02000000000000000000" pitchFamily="2" charset="0"/>
                </a:rPr>
                <a:t>Toutes les idées ainsi collectées sont visibles de tous et elles sont lues. S’il y a trop d’idées en commun, on peut aller en chercher d’autres parmi celles qui n’avaient pas été retenues.</a:t>
              </a:r>
            </a:p>
            <a:p>
              <a:pPr algn="l"/>
              <a:r>
                <a:rPr lang="fr-FR" sz="1600" dirty="0">
                  <a:solidFill>
                    <a:srgbClr val="262D32"/>
                  </a:solidFill>
                  <a:latin typeface="Roboto" panose="02000000000000000000" pitchFamily="2" charset="0"/>
                </a:rPr>
                <a:t>La classe réfléchit à la manière de s’organiser pour réaliser une grande et belle peinture collective qui va regrouper toutes ces idées: un mélange global, plusieurs regroupements d’idées, une sorte de quadrillage…</a:t>
              </a:r>
            </a:p>
            <a:p>
              <a:pPr algn="l"/>
              <a:r>
                <a:rPr lang="fr-FR" sz="1600" dirty="0">
                  <a:solidFill>
                    <a:srgbClr val="262D32"/>
                  </a:solidFill>
                  <a:latin typeface="Roboto" panose="02000000000000000000" pitchFamily="2" charset="0"/>
                </a:rPr>
                <a:t>Un grand rouleau de papier ou une grande plaque de bois, des crayons, des pinceaux, de la peinture, plein d’envie, plein d’entraide et de bonne humeur et c’est parti pour une belle aventure artistique !</a:t>
              </a:r>
              <a:endParaRPr lang="fr-FR" sz="1600" b="0" i="0" dirty="0">
                <a:solidFill>
                  <a:srgbClr val="262D32"/>
                </a:solidFill>
                <a:effectLst/>
                <a:latin typeface="Roboto" panose="02000000000000000000" pitchFamily="2" charset="0"/>
              </a:endParaRPr>
            </a:p>
          </p:txBody>
        </p:sp>
        <p:sp>
          <p:nvSpPr>
            <p:cNvPr id="6" name="ZoneTexte 5">
              <a:hlinkClick r:id="rId2" action="ppaction://hlinksldjump"/>
              <a:extLst>
                <a:ext uri="{FF2B5EF4-FFF2-40B4-BE49-F238E27FC236}">
                  <a16:creationId xmlns:a16="http://schemas.microsoft.com/office/drawing/2014/main" id="{1254FE87-328D-B47A-B72C-DD5ACDEC4467}"/>
                </a:ext>
              </a:extLst>
            </p:cNvPr>
            <p:cNvSpPr txBox="1"/>
            <p:nvPr/>
          </p:nvSpPr>
          <p:spPr>
            <a:xfrm>
              <a:off x="251520" y="363923"/>
              <a:ext cx="13266415" cy="400110"/>
            </a:xfrm>
            <a:prstGeom prst="rect">
              <a:avLst/>
            </a:prstGeom>
            <a:noFill/>
          </p:spPr>
          <p:txBody>
            <a:bodyPr wrap="square">
              <a:spAutoFit/>
            </a:bodyPr>
            <a:lstStyle/>
            <a:p>
              <a:pPr algn="ctr"/>
              <a:r>
                <a:rPr lang="fr-FR" sz="2000" b="0" i="1" err="1">
                  <a:solidFill>
                    <a:srgbClr val="262D32"/>
                  </a:solidFill>
                  <a:effectLst/>
                  <a:latin typeface="Roboto" panose="02000000000000000000" pitchFamily="2" charset="0"/>
                </a:rPr>
                <a:t>Unanimo</a:t>
              </a:r>
              <a:r>
                <a:rPr lang="fr-FR" sz="2000" b="0" i="1">
                  <a:solidFill>
                    <a:srgbClr val="262D32"/>
                  </a:solidFill>
                  <a:effectLst/>
                  <a:latin typeface="Roboto" panose="02000000000000000000" pitchFamily="2" charset="0"/>
                </a:rPr>
                <a:t> poétique</a:t>
              </a:r>
              <a:endParaRPr lang="fr-FR" sz="2000" b="0" i="0">
                <a:solidFill>
                  <a:srgbClr val="262D32"/>
                </a:solidFill>
                <a:effectLst/>
                <a:latin typeface="Roboto" panose="02000000000000000000" pitchFamily="2" charset="0"/>
              </a:endParaRPr>
            </a:p>
          </p:txBody>
        </p:sp>
      </p:grpSp>
      <p:pic>
        <p:nvPicPr>
          <p:cNvPr id="5" name="Image 4">
            <a:hlinkClick r:id="rId2" action="ppaction://hlinksldjump"/>
            <a:extLst>
              <a:ext uri="{FF2B5EF4-FFF2-40B4-BE49-F238E27FC236}">
                <a16:creationId xmlns:a16="http://schemas.microsoft.com/office/drawing/2014/main" id="{CB236A72-5250-3900-5782-7DFC119DD1F1}"/>
              </a:ext>
            </a:extLst>
          </p:cNvPr>
          <p:cNvPicPr>
            <a:picLocks noChangeAspect="1"/>
          </p:cNvPicPr>
          <p:nvPr/>
        </p:nvPicPr>
        <p:blipFill>
          <a:blip r:embed="rId3"/>
          <a:stretch>
            <a:fillRect/>
          </a:stretch>
        </p:blipFill>
        <p:spPr>
          <a:xfrm>
            <a:off x="8242498" y="126187"/>
            <a:ext cx="723900" cy="542925"/>
          </a:xfrm>
          <a:prstGeom prst="rect">
            <a:avLst/>
          </a:prstGeom>
        </p:spPr>
      </p:pic>
    </p:spTree>
    <p:extLst>
      <p:ext uri="{BB962C8B-B14F-4D97-AF65-F5344CB8AC3E}">
        <p14:creationId xmlns:p14="http://schemas.microsoft.com/office/powerpoint/2010/main" val="591850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ction="ppaction://hlinksldjump"/>
            <a:extLst>
              <a:ext uri="{FF2B5EF4-FFF2-40B4-BE49-F238E27FC236}">
                <a16:creationId xmlns:a16="http://schemas.microsoft.com/office/drawing/2014/main" id="{A5CDCA41-12C5-95C2-341B-7A89670D52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978" y="116632"/>
            <a:ext cx="8100044" cy="5616624"/>
          </a:xfrm>
          <a:prstGeom prst="rect">
            <a:avLst/>
          </a:prstGeom>
        </p:spPr>
      </p:pic>
      <p:sp>
        <p:nvSpPr>
          <p:cNvPr id="6" name="ZoneTexte 5">
            <a:extLst>
              <a:ext uri="{FF2B5EF4-FFF2-40B4-BE49-F238E27FC236}">
                <a16:creationId xmlns:a16="http://schemas.microsoft.com/office/drawing/2014/main" id="{61B0BA8B-D479-7EDE-5F36-557477444FF9}"/>
              </a:ext>
            </a:extLst>
          </p:cNvPr>
          <p:cNvSpPr txBox="1"/>
          <p:nvPr/>
        </p:nvSpPr>
        <p:spPr>
          <a:xfrm>
            <a:off x="179512" y="5766355"/>
            <a:ext cx="8856984" cy="830997"/>
          </a:xfrm>
          <a:prstGeom prst="rect">
            <a:avLst/>
          </a:prstGeom>
          <a:noFill/>
        </p:spPr>
        <p:txBody>
          <a:bodyPr wrap="square" rtlCol="0">
            <a:spAutoFit/>
          </a:bodyPr>
          <a:lstStyle/>
          <a:p>
            <a:r>
              <a:rPr lang="fr-FR" sz="1600"/>
              <a:t>Une réalisation classique. Le groupe a réfléchi collectivement à tout ce qui va figurer dans l’image qui sera produite et à la disposition de tous les éléments. </a:t>
            </a:r>
          </a:p>
          <a:p>
            <a:r>
              <a:rPr lang="fr-FR" sz="1600"/>
              <a:t>Le dessin préparatoire, puis la mise en couleur du fond et des éléments sont faits collectivement. </a:t>
            </a:r>
          </a:p>
        </p:txBody>
      </p:sp>
    </p:spTree>
    <p:extLst>
      <p:ext uri="{BB962C8B-B14F-4D97-AF65-F5344CB8AC3E}">
        <p14:creationId xmlns:p14="http://schemas.microsoft.com/office/powerpoint/2010/main" val="4056320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E41216E9-E1C7-B066-B662-EDAB560988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66967" y="98629"/>
            <a:ext cx="4610067" cy="5665694"/>
          </a:xfrm>
          <a:prstGeom prst="rect">
            <a:avLst/>
          </a:prstGeom>
        </p:spPr>
      </p:pic>
      <p:sp>
        <p:nvSpPr>
          <p:cNvPr id="6" name="ZoneTexte 5">
            <a:extLst>
              <a:ext uri="{FF2B5EF4-FFF2-40B4-BE49-F238E27FC236}">
                <a16:creationId xmlns:a16="http://schemas.microsoft.com/office/drawing/2014/main" id="{11B4D8F8-1EF3-4709-8BD6-CAC7E124A0B0}"/>
              </a:ext>
            </a:extLst>
          </p:cNvPr>
          <p:cNvSpPr txBox="1"/>
          <p:nvPr/>
        </p:nvSpPr>
        <p:spPr>
          <a:xfrm>
            <a:off x="251520" y="5733256"/>
            <a:ext cx="8640960" cy="1015663"/>
          </a:xfrm>
          <a:prstGeom prst="rect">
            <a:avLst/>
          </a:prstGeom>
          <a:noFill/>
        </p:spPr>
        <p:txBody>
          <a:bodyPr wrap="square" rtlCol="0">
            <a:spAutoFit/>
          </a:bodyPr>
          <a:lstStyle/>
          <a:p>
            <a:pPr algn="ctr"/>
            <a:r>
              <a:rPr lang="fr-FR" sz="1200" dirty="0"/>
              <a:t>Travail réalisé en s’inspirant des illustrations de Manon Gauthier. Classe de Rachel </a:t>
            </a:r>
            <a:r>
              <a:rPr lang="fr-FR" sz="1200" dirty="0" err="1"/>
              <a:t>Cournoyer</a:t>
            </a:r>
            <a:endParaRPr lang="fr-FR" sz="1200" dirty="0"/>
          </a:p>
          <a:p>
            <a:r>
              <a:rPr lang="fr-FR" sz="1600" dirty="0"/>
              <a:t>Le groupe a réfléchi à tout ce qui va figurer dans l’image qui sera produite et à la disposition de tous les éléments. Le fond est réalisé collectivement, puis chacun peint individuellement un élément qu’il découpe et vient coller à l’endroit prévu.</a:t>
            </a:r>
          </a:p>
        </p:txBody>
      </p:sp>
    </p:spTree>
    <p:extLst>
      <p:ext uri="{BB962C8B-B14F-4D97-AF65-F5344CB8AC3E}">
        <p14:creationId xmlns:p14="http://schemas.microsoft.com/office/powerpoint/2010/main" val="2374184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apier couché, Papier origami, origami, Papier de bricolage&#10;&#10;Description générée automatiquement">
            <a:hlinkClick r:id="rId2" action="ppaction://hlinksldjump"/>
            <a:extLst>
              <a:ext uri="{FF2B5EF4-FFF2-40B4-BE49-F238E27FC236}">
                <a16:creationId xmlns:a16="http://schemas.microsoft.com/office/drawing/2014/main" id="{1D54AE06-5C35-A9F3-0699-E2099C5CD4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4" y="188640"/>
            <a:ext cx="3269162" cy="4907353"/>
          </a:xfrm>
          <a:prstGeom prst="rect">
            <a:avLst/>
          </a:prstGeom>
        </p:spPr>
      </p:pic>
      <p:pic>
        <p:nvPicPr>
          <p:cNvPr id="7" name="Image 6" descr="Une image contenant origami, Papier couché, Papier origami, Papier de bricolage&#10;&#10;Description générée automatiquement">
            <a:hlinkClick r:id="rId2" action="ppaction://hlinksldjump"/>
            <a:extLst>
              <a:ext uri="{FF2B5EF4-FFF2-40B4-BE49-F238E27FC236}">
                <a16:creationId xmlns:a16="http://schemas.microsoft.com/office/drawing/2014/main" id="{D077B8ED-28CA-9DCD-FDBD-706F52AEB8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8822" y="188640"/>
            <a:ext cx="3269163" cy="4896544"/>
          </a:xfrm>
          <a:prstGeom prst="rect">
            <a:avLst/>
          </a:prstGeom>
        </p:spPr>
      </p:pic>
      <p:sp>
        <p:nvSpPr>
          <p:cNvPr id="8" name="ZoneTexte 7">
            <a:extLst>
              <a:ext uri="{FF2B5EF4-FFF2-40B4-BE49-F238E27FC236}">
                <a16:creationId xmlns:a16="http://schemas.microsoft.com/office/drawing/2014/main" id="{D5163EE0-5EC3-9786-35A9-BB8D216A3E84}"/>
              </a:ext>
            </a:extLst>
          </p:cNvPr>
          <p:cNvSpPr txBox="1"/>
          <p:nvPr/>
        </p:nvSpPr>
        <p:spPr>
          <a:xfrm>
            <a:off x="251520" y="5157192"/>
            <a:ext cx="8640960" cy="1569660"/>
          </a:xfrm>
          <a:prstGeom prst="rect">
            <a:avLst/>
          </a:prstGeom>
          <a:noFill/>
        </p:spPr>
        <p:txBody>
          <a:bodyPr wrap="square" rtlCol="0">
            <a:spAutoFit/>
          </a:bodyPr>
          <a:lstStyle/>
          <a:p>
            <a:pPr algn="just"/>
            <a:r>
              <a:rPr lang="fr-FR" sz="1600" dirty="0"/>
              <a:t>Un assemblage de réalisations individuelles. Découper autant de morceaux de carton que d’idées à représenter. Les morceaux sont de formes diverses et une incision du bas jusqu’à mi-hauteur est faite sur chaque morceau. Le travail est réparti et chacun prend les morceaux de carton qui lui sont nécessaires pour peindre les éléments qu’il doit représenter. L’assemblage est ensuite réalisé collectivement en imbriquant les morceaux de carton les uns dans les autres. On veillera à tester la composition et s’assurer que la structure est stable.</a:t>
            </a:r>
          </a:p>
        </p:txBody>
      </p:sp>
    </p:spTree>
    <p:extLst>
      <p:ext uri="{BB962C8B-B14F-4D97-AF65-F5344CB8AC3E}">
        <p14:creationId xmlns:p14="http://schemas.microsoft.com/office/powerpoint/2010/main" val="4212813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ction="ppaction://hlinksldjump"/>
            <a:extLst>
              <a:ext uri="{FF2B5EF4-FFF2-40B4-BE49-F238E27FC236}">
                <a16:creationId xmlns:a16="http://schemas.microsoft.com/office/drawing/2014/main" id="{A5AADFCF-CE2F-CC91-F197-7A7478085D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2769" y="116632"/>
            <a:ext cx="4158462" cy="5544616"/>
          </a:xfrm>
          <a:prstGeom prst="rect">
            <a:avLst/>
          </a:prstGeom>
        </p:spPr>
      </p:pic>
      <p:sp>
        <p:nvSpPr>
          <p:cNvPr id="6" name="ZoneTexte 5">
            <a:extLst>
              <a:ext uri="{FF2B5EF4-FFF2-40B4-BE49-F238E27FC236}">
                <a16:creationId xmlns:a16="http://schemas.microsoft.com/office/drawing/2014/main" id="{8C6D2104-8A37-0494-9EAE-54D2319C37ED}"/>
              </a:ext>
            </a:extLst>
          </p:cNvPr>
          <p:cNvSpPr txBox="1"/>
          <p:nvPr/>
        </p:nvSpPr>
        <p:spPr>
          <a:xfrm>
            <a:off x="251520" y="5733256"/>
            <a:ext cx="8640960" cy="1077218"/>
          </a:xfrm>
          <a:prstGeom prst="rect">
            <a:avLst/>
          </a:prstGeom>
          <a:noFill/>
        </p:spPr>
        <p:txBody>
          <a:bodyPr wrap="square" rtlCol="0">
            <a:spAutoFit/>
          </a:bodyPr>
          <a:lstStyle/>
          <a:p>
            <a:pPr algn="just"/>
            <a:r>
              <a:rPr lang="fr-FR" sz="1600"/>
              <a:t>Un assemblage de réalisations individuelles. Le travail est réparti. Sur des feuilles de même format, chacun réalise individuellement la représentation des éléments dont il a la charge. Le groupe décide ensuite collectivement de la disposition des différentes productions individuelles pour une réalisation collective sous forme de mosaïque.</a:t>
            </a:r>
          </a:p>
        </p:txBody>
      </p:sp>
    </p:spTree>
    <p:extLst>
      <p:ext uri="{BB962C8B-B14F-4D97-AF65-F5344CB8AC3E}">
        <p14:creationId xmlns:p14="http://schemas.microsoft.com/office/powerpoint/2010/main" val="582819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C6D2104-8A37-0494-9EAE-54D2319C37ED}"/>
              </a:ext>
            </a:extLst>
          </p:cNvPr>
          <p:cNvSpPr txBox="1"/>
          <p:nvPr/>
        </p:nvSpPr>
        <p:spPr>
          <a:xfrm>
            <a:off x="251520" y="5445224"/>
            <a:ext cx="8640960" cy="1323439"/>
          </a:xfrm>
          <a:prstGeom prst="rect">
            <a:avLst/>
          </a:prstGeom>
          <a:noFill/>
        </p:spPr>
        <p:txBody>
          <a:bodyPr wrap="square" rtlCol="0">
            <a:spAutoFit/>
          </a:bodyPr>
          <a:lstStyle/>
          <a:p>
            <a:pPr algn="just"/>
            <a:r>
              <a:rPr lang="fr-FR" sz="1600"/>
              <a:t>Un assemblage de réalisations individuelles dans des espaces partagés. Le travail est réparti. </a:t>
            </a:r>
          </a:p>
          <a:p>
            <a:pPr algn="just"/>
            <a:r>
              <a:rPr lang="fr-FR" sz="1600"/>
              <a:t>Sur les différentes faces des boîtes ouvertes, chacun réalise individuellement la représentation des éléments dont il a la charge. Une même boîte peut être partagée par plusieurs élèves. </a:t>
            </a:r>
          </a:p>
          <a:p>
            <a:pPr algn="just"/>
            <a:r>
              <a:rPr lang="fr-FR" sz="1600"/>
              <a:t>Le groupe décide ensuite collectivement de la disposition des différentes boîtes pour une réalisation collective.</a:t>
            </a:r>
          </a:p>
        </p:txBody>
      </p:sp>
      <p:pic>
        <p:nvPicPr>
          <p:cNvPr id="3" name="Image 2">
            <a:hlinkClick r:id="rId2" action="ppaction://hlinksldjump"/>
            <a:extLst>
              <a:ext uri="{FF2B5EF4-FFF2-40B4-BE49-F238E27FC236}">
                <a16:creationId xmlns:a16="http://schemas.microsoft.com/office/drawing/2014/main" id="{52123C06-222E-BD49-9AAA-6FBE2E9160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29350" y="116632"/>
            <a:ext cx="4085300" cy="5328592"/>
          </a:xfrm>
          <a:prstGeom prst="rect">
            <a:avLst/>
          </a:prstGeom>
        </p:spPr>
      </p:pic>
    </p:spTree>
    <p:extLst>
      <p:ext uri="{BB962C8B-B14F-4D97-AF65-F5344CB8AC3E}">
        <p14:creationId xmlns:p14="http://schemas.microsoft.com/office/powerpoint/2010/main" val="80174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836712"/>
            <a:ext cx="8712968" cy="1600438"/>
          </a:xfrm>
          <a:prstGeom prst="rect">
            <a:avLst/>
          </a:prstGeom>
        </p:spPr>
        <p:txBody>
          <a:bodyPr wrap="square">
            <a:spAutoFit/>
          </a:bodyPr>
          <a:lstStyle/>
          <a:p>
            <a:pPr algn="just"/>
            <a:r>
              <a:rPr lang="fr-FR" sz="1400" dirty="0"/>
              <a:t>Le poète cultive les mots pour leur permettre de fleurir dans la bouche de ceux qui disent des poèmes et dans la tête et dans le cœur de ceux qui les écoutent.</a:t>
            </a:r>
          </a:p>
          <a:p>
            <a:pPr algn="just"/>
            <a:r>
              <a:rPr lang="fr-FR" sz="1400" dirty="0"/>
              <a:t>Et si, tous ensemble, vous faisiez fleurir votre poème?</a:t>
            </a:r>
          </a:p>
          <a:p>
            <a:pPr algn="just"/>
            <a:r>
              <a:rPr lang="fr-FR" sz="1400" dirty="0"/>
              <a:t>Quelques branches ou du gros fil de fer pour fabriquer les tiges (les branches peuvent être récupérées lors d’une promenade dans un bois ou auprès d’une personne qui vient de tailler une haie) , des feuilles de papier et des ciseaux pour découper des feuilles et des pétales ou pour fabriquer des fleurs par pliage, de jolies couleurs, plein de bonnes idées… Votre poème va s’épanouir.</a:t>
            </a:r>
          </a:p>
        </p:txBody>
      </p:sp>
      <p:sp>
        <p:nvSpPr>
          <p:cNvPr id="6" name="Rectangle 5"/>
          <p:cNvSpPr/>
          <p:nvPr/>
        </p:nvSpPr>
        <p:spPr>
          <a:xfrm>
            <a:off x="967414" y="2852936"/>
            <a:ext cx="7941442" cy="3970318"/>
          </a:xfrm>
          <a:prstGeom prst="rect">
            <a:avLst/>
          </a:prstGeom>
        </p:spPr>
        <p:txBody>
          <a:bodyPr wrap="square">
            <a:spAutoFit/>
          </a:bodyPr>
          <a:lstStyle/>
          <a:p>
            <a:pPr marL="285750" indent="-285750">
              <a:buFont typeface="Arial" pitchFamily="34" charset="0"/>
              <a:buChar char="•"/>
            </a:pPr>
            <a:r>
              <a:rPr lang="fr-FR" sz="1400" dirty="0"/>
              <a:t>Retenez les mots importants du poème que vous avez choisi.</a:t>
            </a:r>
          </a:p>
          <a:p>
            <a:pPr marL="285750" indent="-285750">
              <a:buFont typeface="Arial" pitchFamily="34" charset="0"/>
              <a:buChar char="•"/>
            </a:pPr>
            <a:r>
              <a:rPr lang="fr-FR" sz="1400" dirty="0"/>
              <a:t>Achetez ou faites-vous prêter autant de pots à fleurs que de mots retenus.</a:t>
            </a:r>
          </a:p>
          <a:p>
            <a:pPr marL="285750" indent="-285750">
              <a:buFont typeface="Arial" pitchFamily="34" charset="0"/>
              <a:buChar char="•"/>
            </a:pPr>
            <a:r>
              <a:rPr lang="fr-FR" sz="1400" dirty="0"/>
              <a:t>En vous répartissant les tâches, cultivez chacun des mots. </a:t>
            </a:r>
            <a:br>
              <a:rPr lang="fr-FR" sz="1400" dirty="0"/>
            </a:br>
            <a:r>
              <a:rPr lang="fr-FR" sz="1400" dirty="0"/>
              <a:t>Mettez de la terre ou du sable dans les pots.</a:t>
            </a:r>
            <a:br>
              <a:rPr lang="fr-FR" sz="1400" dirty="0"/>
            </a:br>
            <a:r>
              <a:rPr lang="fr-FR" sz="1400" dirty="0"/>
              <a:t>Prenez des branches et coupez des morceaux de fil de fer, plantez-les et assemblez-les pour construire la tige et les ramifications de la fleur. C’est mieux si vos plantes sont de tailles différentes.</a:t>
            </a:r>
            <a:br>
              <a:rPr lang="fr-FR" sz="1400" dirty="0"/>
            </a:br>
            <a:r>
              <a:rPr lang="fr-FR" sz="1400" dirty="0"/>
              <a:t>Dans du papier, découpez le pistil et les pétales de la fleur (il peut y en avoir plusieurs sur une même plante), ainsi que les toutes les feuilles.</a:t>
            </a:r>
          </a:p>
          <a:p>
            <a:pPr marL="285750" indent="-285750">
              <a:buFont typeface="Arial" pitchFamily="34" charset="0"/>
              <a:buChar char="•"/>
            </a:pPr>
            <a:r>
              <a:rPr lang="fr-FR" sz="1400" dirty="0"/>
              <a:t>Comme le font les jardiniers, fabriquez des étiquettes à planter sur lesquelles vous écrivez le mot et sa définition dans le dictionnaire.</a:t>
            </a:r>
          </a:p>
          <a:p>
            <a:pPr marL="285750" indent="-285750">
              <a:buFont typeface="Arial" pitchFamily="34" charset="0"/>
              <a:buChar char="•"/>
            </a:pPr>
            <a:r>
              <a:rPr lang="fr-FR" sz="1400" dirty="0"/>
              <a:t>Sur le pistil, les pétales et les feuilles, dessinez, peignez et écrivez des choses qui sont en relation avec le mot : ce qu’il désigne, ce à quoi il fait penser, des mots qui riment avec lui… Pensez à utiliser de jolies couleurs. Vous pouvez si vous le voulez utiliser plusieurs nuances de vert pour peindre le fond des feuilles avant d’inscrire des choses dessus.</a:t>
            </a:r>
          </a:p>
          <a:p>
            <a:pPr marL="285750" indent="-285750">
              <a:buFont typeface="Arial" pitchFamily="34" charset="0"/>
              <a:buChar char="•"/>
            </a:pPr>
            <a:r>
              <a:rPr lang="fr-FR" sz="1400" dirty="0"/>
              <a:t>Avec du ruban adhésif, une agrafeuse et du fil de fer fin, assemblez délicatement toutes les feuilles sur les tiges, puis les pétales avec le pistil et attachez la fleur sur la plante.</a:t>
            </a:r>
          </a:p>
          <a:p>
            <a:pPr marL="285750" indent="-285750">
              <a:buFont typeface="Arial" pitchFamily="34" charset="0"/>
              <a:buChar char="•"/>
            </a:pPr>
            <a:r>
              <a:rPr lang="fr-FR" sz="1400" dirty="0"/>
              <a:t>Positionnez vos pots pour faire une belle composition fleurie exposée aux yeux de tous.</a:t>
            </a:r>
          </a:p>
          <a:p>
            <a:pPr marL="285750" indent="-285750">
              <a:buFont typeface="Arial" pitchFamily="34" charset="0"/>
              <a:buChar char="•"/>
            </a:pPr>
            <a:r>
              <a:rPr lang="fr-FR" sz="1400" dirty="0"/>
              <a:t>Demandez ensuite à un adulte de prendre une photo de l’ensemble.</a:t>
            </a:r>
          </a:p>
        </p:txBody>
      </p:sp>
      <p:sp>
        <p:nvSpPr>
          <p:cNvPr id="2" name="ZoneTexte 1">
            <a:extLst>
              <a:ext uri="{FF2B5EF4-FFF2-40B4-BE49-F238E27FC236}">
                <a16:creationId xmlns:a16="http://schemas.microsoft.com/office/drawing/2014/main" id="{3F8C5B6B-D43E-AED0-794F-C441CFF0CA1F}"/>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Un poème à faire fleurir</a:t>
            </a:r>
          </a:p>
        </p:txBody>
      </p:sp>
      <p:pic>
        <p:nvPicPr>
          <p:cNvPr id="5" name="Image 4">
            <a:hlinkClick r:id="rId3" action="ppaction://hlinksldjump"/>
            <a:extLst>
              <a:ext uri="{FF2B5EF4-FFF2-40B4-BE49-F238E27FC236}">
                <a16:creationId xmlns:a16="http://schemas.microsoft.com/office/drawing/2014/main" id="{3D1AB240-A461-4893-5F1F-474B742F48BD}"/>
              </a:ext>
            </a:extLst>
          </p:cNvPr>
          <p:cNvPicPr>
            <a:picLocks noChangeAspect="1"/>
          </p:cNvPicPr>
          <p:nvPr/>
        </p:nvPicPr>
        <p:blipFill>
          <a:blip r:embed="rId4"/>
          <a:stretch>
            <a:fillRect/>
          </a:stretch>
        </p:blipFill>
        <p:spPr>
          <a:xfrm>
            <a:off x="195889" y="164629"/>
            <a:ext cx="771525" cy="600075"/>
          </a:xfrm>
          <a:prstGeom prst="rect">
            <a:avLst/>
          </a:prstGeom>
        </p:spPr>
      </p:pic>
      <p:pic>
        <p:nvPicPr>
          <p:cNvPr id="8" name="Image 7">
            <a:extLst>
              <a:ext uri="{FF2B5EF4-FFF2-40B4-BE49-F238E27FC236}">
                <a16:creationId xmlns:a16="http://schemas.microsoft.com/office/drawing/2014/main" id="{7E3404C1-C1D4-2FB4-A1FB-72BB7C05B523}"/>
              </a:ext>
            </a:extLst>
          </p:cNvPr>
          <p:cNvPicPr>
            <a:picLocks noChangeAspect="1"/>
          </p:cNvPicPr>
          <p:nvPr/>
        </p:nvPicPr>
        <p:blipFill>
          <a:blip r:embed="rId5"/>
          <a:stretch>
            <a:fillRect/>
          </a:stretch>
        </p:blipFill>
        <p:spPr>
          <a:xfrm>
            <a:off x="376865" y="2996952"/>
            <a:ext cx="409575" cy="409575"/>
          </a:xfrm>
          <a:prstGeom prst="rect">
            <a:avLst/>
          </a:prstGeom>
        </p:spPr>
      </p:pic>
      <p:pic>
        <p:nvPicPr>
          <p:cNvPr id="11" name="Image 10">
            <a:hlinkClick r:id="rId6" action="ppaction://hlinksldjump"/>
            <a:extLst>
              <a:ext uri="{FF2B5EF4-FFF2-40B4-BE49-F238E27FC236}">
                <a16:creationId xmlns:a16="http://schemas.microsoft.com/office/drawing/2014/main" id="{9A54114D-D710-9C6D-08B8-57E745A2705B}"/>
              </a:ext>
            </a:extLst>
          </p:cNvPr>
          <p:cNvPicPr>
            <a:picLocks noChangeAspect="1"/>
          </p:cNvPicPr>
          <p:nvPr/>
        </p:nvPicPr>
        <p:blipFill>
          <a:blip r:embed="rId7"/>
          <a:stretch>
            <a:fillRect/>
          </a:stretch>
        </p:blipFill>
        <p:spPr>
          <a:xfrm>
            <a:off x="4499992" y="2310011"/>
            <a:ext cx="361950" cy="542925"/>
          </a:xfrm>
          <a:prstGeom prst="rect">
            <a:avLst/>
          </a:prstGeom>
        </p:spPr>
      </p:pic>
      <p:pic>
        <p:nvPicPr>
          <p:cNvPr id="14" name="Image 13">
            <a:hlinkClick r:id="rId8" action="ppaction://hlinksldjump"/>
            <a:extLst>
              <a:ext uri="{FF2B5EF4-FFF2-40B4-BE49-F238E27FC236}">
                <a16:creationId xmlns:a16="http://schemas.microsoft.com/office/drawing/2014/main" id="{DCA0C582-72AB-11AC-A145-7E391A9571B4}"/>
              </a:ext>
            </a:extLst>
          </p:cNvPr>
          <p:cNvPicPr>
            <a:picLocks noChangeAspect="1"/>
          </p:cNvPicPr>
          <p:nvPr/>
        </p:nvPicPr>
        <p:blipFill>
          <a:blip r:embed="rId9"/>
          <a:stretch>
            <a:fillRect/>
          </a:stretch>
        </p:blipFill>
        <p:spPr>
          <a:xfrm>
            <a:off x="5265274" y="2310011"/>
            <a:ext cx="1104900" cy="542925"/>
          </a:xfrm>
          <a:prstGeom prst="rect">
            <a:avLst/>
          </a:prstGeom>
        </p:spPr>
      </p:pic>
      <p:pic>
        <p:nvPicPr>
          <p:cNvPr id="17" name="Image 16">
            <a:hlinkClick r:id="rId10" action="ppaction://hlinksldjump"/>
            <a:extLst>
              <a:ext uri="{FF2B5EF4-FFF2-40B4-BE49-F238E27FC236}">
                <a16:creationId xmlns:a16="http://schemas.microsoft.com/office/drawing/2014/main" id="{39C7D1D5-4DE4-AADB-99ED-4B6DEC416F3B}"/>
              </a:ext>
            </a:extLst>
          </p:cNvPr>
          <p:cNvPicPr>
            <a:picLocks noChangeAspect="1"/>
          </p:cNvPicPr>
          <p:nvPr/>
        </p:nvPicPr>
        <p:blipFill>
          <a:blip r:embed="rId11"/>
          <a:stretch>
            <a:fillRect/>
          </a:stretch>
        </p:blipFill>
        <p:spPr>
          <a:xfrm>
            <a:off x="6773506" y="2310010"/>
            <a:ext cx="847725" cy="542925"/>
          </a:xfrm>
          <a:prstGeom prst="rect">
            <a:avLst/>
          </a:prstGeom>
        </p:spPr>
      </p:pic>
      <p:pic>
        <p:nvPicPr>
          <p:cNvPr id="19" name="Image 18">
            <a:hlinkClick r:id="rId12" action="ppaction://hlinksldjump"/>
            <a:extLst>
              <a:ext uri="{FF2B5EF4-FFF2-40B4-BE49-F238E27FC236}">
                <a16:creationId xmlns:a16="http://schemas.microsoft.com/office/drawing/2014/main" id="{E55CE2E4-EAAA-C051-9D92-E9F295261FF7}"/>
              </a:ext>
            </a:extLst>
          </p:cNvPr>
          <p:cNvPicPr>
            <a:picLocks noChangeAspect="1"/>
          </p:cNvPicPr>
          <p:nvPr/>
        </p:nvPicPr>
        <p:blipFill>
          <a:blip r:embed="rId13"/>
          <a:stretch>
            <a:fillRect/>
          </a:stretch>
        </p:blipFill>
        <p:spPr>
          <a:xfrm>
            <a:off x="8024564" y="2310009"/>
            <a:ext cx="723900" cy="542925"/>
          </a:xfrm>
          <a:prstGeom prst="rect">
            <a:avLst/>
          </a:prstGeom>
        </p:spPr>
      </p:pic>
    </p:spTree>
    <p:extLst>
      <p:ext uri="{BB962C8B-B14F-4D97-AF65-F5344CB8AC3E}">
        <p14:creationId xmlns:p14="http://schemas.microsoft.com/office/powerpoint/2010/main" val="2519913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64AA284-FD39-E5FA-797B-B66018E94A2B}"/>
              </a:ext>
            </a:extLst>
          </p:cNvPr>
          <p:cNvSpPr txBox="1"/>
          <p:nvPr/>
        </p:nvSpPr>
        <p:spPr>
          <a:xfrm>
            <a:off x="323527" y="4581128"/>
            <a:ext cx="8261524" cy="2031325"/>
          </a:xfrm>
          <a:prstGeom prst="rect">
            <a:avLst/>
          </a:prstGeom>
          <a:noFill/>
        </p:spPr>
        <p:txBody>
          <a:bodyPr wrap="square" rtlCol="0">
            <a:spAutoFit/>
          </a:bodyPr>
          <a:lstStyle/>
          <a:p>
            <a:pPr algn="ctr"/>
            <a:r>
              <a:rPr lang="fr-FR" b="1" dirty="0"/>
              <a:t>Les étiquettes</a:t>
            </a:r>
          </a:p>
          <a:p>
            <a:pPr algn="just"/>
            <a:r>
              <a:rPr lang="fr-FR" dirty="0"/>
              <a:t>Souvent les jardiniers sont très précis, ils indiquent le nom scientifique de la plante, son utilisation et plein d’autres renseignements.</a:t>
            </a:r>
          </a:p>
          <a:p>
            <a:pPr algn="just"/>
            <a:r>
              <a:rPr lang="fr-FR" dirty="0"/>
              <a:t>D’une manière très scientifique et très neutre, cherchez le mot dans le dictionnaire et indiquez, vous aussi des renseignements précis sur votre « mot-plante  », sa nature (nom, adjectif, verbe…), son genre (féminin, masculin), la manière de le prononcer (alphabet phonétique), sa signification.</a:t>
            </a:r>
          </a:p>
        </p:txBody>
      </p:sp>
      <p:pic>
        <p:nvPicPr>
          <p:cNvPr id="4" name="Image 3">
            <a:hlinkClick r:id="rId2" action="ppaction://hlinksldjump"/>
            <a:extLst>
              <a:ext uri="{FF2B5EF4-FFF2-40B4-BE49-F238E27FC236}">
                <a16:creationId xmlns:a16="http://schemas.microsoft.com/office/drawing/2014/main" id="{0A24C5CB-3064-4AB1-FC3E-7295368E84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27" y="476672"/>
            <a:ext cx="5192867" cy="3894650"/>
          </a:xfrm>
          <a:prstGeom prst="rect">
            <a:avLst/>
          </a:prstGeom>
        </p:spPr>
      </p:pic>
      <p:pic>
        <p:nvPicPr>
          <p:cNvPr id="7" name="Image 6">
            <a:hlinkClick r:id="rId2" action="ppaction://hlinksldjump"/>
            <a:extLst>
              <a:ext uri="{FF2B5EF4-FFF2-40B4-BE49-F238E27FC236}">
                <a16:creationId xmlns:a16="http://schemas.microsoft.com/office/drawing/2014/main" id="{E1BD5644-6DFA-3181-0CB0-49E988DF9C9D}"/>
              </a:ext>
            </a:extLst>
          </p:cNvPr>
          <p:cNvPicPr>
            <a:picLocks noChangeAspect="1"/>
          </p:cNvPicPr>
          <p:nvPr/>
        </p:nvPicPr>
        <p:blipFill>
          <a:blip r:embed="rId4"/>
          <a:stretch>
            <a:fillRect/>
          </a:stretch>
        </p:blipFill>
        <p:spPr>
          <a:xfrm>
            <a:off x="6012160" y="476671"/>
            <a:ext cx="2572891" cy="3894651"/>
          </a:xfrm>
          <a:prstGeom prst="rect">
            <a:avLst/>
          </a:prstGeom>
        </p:spPr>
      </p:pic>
    </p:spTree>
    <p:extLst>
      <p:ext uri="{BB962C8B-B14F-4D97-AF65-F5344CB8AC3E}">
        <p14:creationId xmlns:p14="http://schemas.microsoft.com/office/powerpoint/2010/main" val="1945064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1"/>
          <p:cNvSpPr>
            <a:spLocks noChangeArrowheads="1"/>
          </p:cNvSpPr>
          <p:nvPr/>
        </p:nvSpPr>
        <p:spPr bwMode="auto">
          <a:xfrm>
            <a:off x="467544" y="5013176"/>
            <a:ext cx="81369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err="1"/>
              <a:t>Exemple</a:t>
            </a:r>
            <a:r>
              <a:rPr lang="en-US" sz="1200" dirty="0"/>
              <a:t> de </a:t>
            </a:r>
            <a:r>
              <a:rPr lang="en-US" sz="1200" dirty="0" err="1"/>
              <a:t>réalisation</a:t>
            </a:r>
            <a:r>
              <a:rPr lang="en-US" sz="1200" dirty="0"/>
              <a:t> : “Serre </a:t>
            </a:r>
            <a:r>
              <a:rPr lang="en-US" sz="1200" dirty="0" err="1"/>
              <a:t>tropicale</a:t>
            </a:r>
            <a:r>
              <a:rPr lang="en-US" sz="1200" dirty="0"/>
              <a:t>”, exposition Ateliers XXIX La Source-</a:t>
            </a:r>
            <a:r>
              <a:rPr lang="en-US" sz="1200" dirty="0" err="1"/>
              <a:t>Garouste</a:t>
            </a:r>
            <a:r>
              <a:rPr lang="en-US" sz="1200" dirty="0"/>
              <a:t> La </a:t>
            </a:r>
            <a:r>
              <a:rPr lang="fr-FR" sz="1200" dirty="0" err="1"/>
              <a:t>Guéroulde</a:t>
            </a:r>
            <a:r>
              <a:rPr lang="en-US" sz="1200" dirty="0"/>
              <a:t> (27) </a:t>
            </a:r>
          </a:p>
          <a:p>
            <a:pPr algn="ctr"/>
            <a:r>
              <a:rPr lang="en-US" b="1" dirty="0"/>
              <a:t>Des </a:t>
            </a:r>
            <a:r>
              <a:rPr lang="fr-FR" b="1" dirty="0"/>
              <a:t>plantes</a:t>
            </a:r>
            <a:r>
              <a:rPr lang="en-US" b="1" dirty="0"/>
              <a:t> </a:t>
            </a:r>
            <a:r>
              <a:rPr lang="fr-FR" b="1" dirty="0"/>
              <a:t>en</a:t>
            </a:r>
            <a:r>
              <a:rPr lang="en-US" b="1" dirty="0"/>
              <a:t> papier.</a:t>
            </a:r>
          </a:p>
          <a:p>
            <a:r>
              <a:rPr lang="en-US" dirty="0"/>
              <a:t>La structure des </a:t>
            </a:r>
            <a:r>
              <a:rPr lang="en-US" dirty="0" err="1"/>
              <a:t>plantes</a:t>
            </a:r>
            <a:r>
              <a:rPr lang="en-US" dirty="0"/>
              <a:t> </a:t>
            </a:r>
            <a:r>
              <a:rPr lang="en-US" dirty="0" err="1"/>
              <a:t>est</a:t>
            </a:r>
            <a:r>
              <a:rPr lang="en-US" dirty="0"/>
              <a:t> </a:t>
            </a:r>
            <a:r>
              <a:rPr lang="en-US" dirty="0" err="1"/>
              <a:t>faite</a:t>
            </a:r>
            <a:r>
              <a:rPr lang="en-US" dirty="0"/>
              <a:t> avec des branches et du fil de fer, les </a:t>
            </a:r>
            <a:r>
              <a:rPr lang="en-US" dirty="0" err="1"/>
              <a:t>feuilles</a:t>
            </a:r>
            <a:r>
              <a:rPr lang="en-US" dirty="0"/>
              <a:t>, les </a:t>
            </a:r>
            <a:r>
              <a:rPr lang="en-US" dirty="0" err="1"/>
              <a:t>pétales</a:t>
            </a:r>
            <a:r>
              <a:rPr lang="en-US" dirty="0"/>
              <a:t> et les pistils </a:t>
            </a:r>
            <a:r>
              <a:rPr lang="en-US" dirty="0" err="1"/>
              <a:t>sont</a:t>
            </a:r>
            <a:r>
              <a:rPr lang="en-US" dirty="0"/>
              <a:t> </a:t>
            </a:r>
            <a:r>
              <a:rPr lang="en-US" dirty="0" err="1"/>
              <a:t>en</a:t>
            </a:r>
            <a:r>
              <a:rPr lang="en-US" dirty="0"/>
              <a:t> papier </a:t>
            </a:r>
            <a:r>
              <a:rPr lang="en-US" dirty="0" err="1"/>
              <a:t>peint</a:t>
            </a:r>
            <a:r>
              <a:rPr lang="en-US" dirty="0"/>
              <a:t>, plié </a:t>
            </a:r>
            <a:r>
              <a:rPr lang="en-US" dirty="0" err="1"/>
              <a:t>ou</a:t>
            </a:r>
            <a:r>
              <a:rPr lang="en-US" dirty="0"/>
              <a:t> </a:t>
            </a:r>
            <a:r>
              <a:rPr lang="en-US" dirty="0" err="1"/>
              <a:t>froissé</a:t>
            </a:r>
            <a:r>
              <a:rPr lang="en-US" dirty="0"/>
              <a:t>.</a:t>
            </a:r>
          </a:p>
        </p:txBody>
      </p:sp>
      <p:pic>
        <p:nvPicPr>
          <p:cNvPr id="3" name="Image 2" descr="Une image contenant intérieur, mur, sol, plafond&#10;&#10;Description générée automatiquement">
            <a:hlinkClick r:id="rId3" action="ppaction://hlinksldjump"/>
            <a:extLst>
              <a:ext uri="{FF2B5EF4-FFF2-40B4-BE49-F238E27FC236}">
                <a16:creationId xmlns:a16="http://schemas.microsoft.com/office/drawing/2014/main" id="{3DE1E171-20FB-AD24-483E-E05C7E7C56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000" y="275675"/>
            <a:ext cx="8928000" cy="440001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hlinkClick r:id="rId3" action="ppaction://hlinksldjump"/>
            <a:extLst>
              <a:ext uri="{FF2B5EF4-FFF2-40B4-BE49-F238E27FC236}">
                <a16:creationId xmlns:a16="http://schemas.microsoft.com/office/drawing/2014/main" id="{C43DBE43-34B8-8DB4-0664-28CA1CB140C2}"/>
              </a:ext>
            </a:extLst>
          </p:cNvPr>
          <p:cNvPicPr>
            <a:picLocks noChangeAspect="1"/>
          </p:cNvPicPr>
          <p:nvPr/>
        </p:nvPicPr>
        <p:blipFill>
          <a:blip r:embed="rId4"/>
          <a:stretch>
            <a:fillRect/>
          </a:stretch>
        </p:blipFill>
        <p:spPr>
          <a:xfrm>
            <a:off x="252412" y="260648"/>
            <a:ext cx="8639175" cy="5543550"/>
          </a:xfrm>
          <a:prstGeom prst="rect">
            <a:avLst/>
          </a:prstGeom>
        </p:spPr>
      </p:pic>
      <p:sp>
        <p:nvSpPr>
          <p:cNvPr id="10" name="Rectangle 1">
            <a:extLst>
              <a:ext uri="{FF2B5EF4-FFF2-40B4-BE49-F238E27FC236}">
                <a16:creationId xmlns:a16="http://schemas.microsoft.com/office/drawing/2014/main" id="{F7DA1420-D04C-BD8C-3420-B71907B98DBA}"/>
              </a:ext>
            </a:extLst>
          </p:cNvPr>
          <p:cNvSpPr>
            <a:spLocks noChangeArrowheads="1"/>
          </p:cNvSpPr>
          <p:nvPr/>
        </p:nvSpPr>
        <p:spPr bwMode="auto">
          <a:xfrm>
            <a:off x="467544" y="5868561"/>
            <a:ext cx="81369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err="1"/>
              <a:t>Exemple</a:t>
            </a:r>
            <a:r>
              <a:rPr lang="en-US" sz="1200" dirty="0"/>
              <a:t> de </a:t>
            </a:r>
            <a:r>
              <a:rPr lang="en-US" sz="1200" dirty="0" err="1"/>
              <a:t>réalisation</a:t>
            </a:r>
            <a:r>
              <a:rPr lang="en-US" sz="1200" dirty="0"/>
              <a:t> : “Serre </a:t>
            </a:r>
            <a:r>
              <a:rPr lang="en-US" sz="1200" dirty="0" err="1"/>
              <a:t>tropicale</a:t>
            </a:r>
            <a:r>
              <a:rPr lang="en-US" sz="1200" dirty="0"/>
              <a:t>”, exposition Ateliers XXIX La Source-</a:t>
            </a:r>
            <a:r>
              <a:rPr lang="en-US" sz="1200" dirty="0" err="1"/>
              <a:t>Garouste</a:t>
            </a:r>
            <a:r>
              <a:rPr lang="en-US" sz="1200" dirty="0"/>
              <a:t> La </a:t>
            </a:r>
            <a:r>
              <a:rPr lang="fr-FR" sz="1200" dirty="0" err="1"/>
              <a:t>Guéroulde</a:t>
            </a:r>
            <a:r>
              <a:rPr lang="en-US" sz="1200" dirty="0"/>
              <a:t> (27) </a:t>
            </a:r>
          </a:p>
          <a:p>
            <a:pPr algn="ctr"/>
            <a:r>
              <a:rPr lang="en-US" b="1" dirty="0"/>
              <a:t>Des </a:t>
            </a:r>
            <a:r>
              <a:rPr lang="fr-FR" b="1" dirty="0"/>
              <a:t>plantes</a:t>
            </a:r>
            <a:r>
              <a:rPr lang="en-US" b="1" dirty="0"/>
              <a:t> </a:t>
            </a:r>
            <a:r>
              <a:rPr lang="fr-FR" b="1" dirty="0"/>
              <a:t>en</a:t>
            </a:r>
            <a:r>
              <a:rPr lang="en-US" b="1" dirty="0"/>
              <a:t> papier. </a:t>
            </a:r>
            <a:r>
              <a:rPr lang="en-US" dirty="0"/>
              <a:t>(</a:t>
            </a:r>
            <a:r>
              <a:rPr lang="en-US" dirty="0" err="1"/>
              <a:t>Détails</a:t>
            </a:r>
            <a:r>
              <a:rPr lang="en-US" dirty="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C38F0AE-D21A-0001-15C1-DEBF768EB0D9}"/>
              </a:ext>
            </a:extLst>
          </p:cNvPr>
          <p:cNvSpPr txBox="1"/>
          <p:nvPr/>
        </p:nvSpPr>
        <p:spPr>
          <a:xfrm>
            <a:off x="0" y="116632"/>
            <a:ext cx="9144000" cy="830997"/>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a:solidFill>
                  <a:schemeClr val="bg1"/>
                </a:solidFill>
              </a:rPr>
              <a:t>Décider ensemble</a:t>
            </a:r>
          </a:p>
        </p:txBody>
      </p:sp>
      <p:pic>
        <p:nvPicPr>
          <p:cNvPr id="4" name="Image 3">
            <a:hlinkClick r:id="rId2" action="ppaction://hlinksldjump"/>
            <a:extLst>
              <a:ext uri="{FF2B5EF4-FFF2-40B4-BE49-F238E27FC236}">
                <a16:creationId xmlns:a16="http://schemas.microsoft.com/office/drawing/2014/main" id="{B8B019B6-C0F7-C97C-8C6E-B3C5077FFB8C}"/>
              </a:ext>
            </a:extLst>
          </p:cNvPr>
          <p:cNvPicPr>
            <a:picLocks noChangeAspect="1"/>
          </p:cNvPicPr>
          <p:nvPr/>
        </p:nvPicPr>
        <p:blipFill>
          <a:blip r:embed="rId3">
            <a:duotone>
              <a:prstClr val="black"/>
              <a:srgbClr val="2B674A">
                <a:tint val="45000"/>
                <a:satMod val="400000"/>
              </a:srgbClr>
            </a:duotone>
            <a:alphaModFix/>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9512" y="232092"/>
            <a:ext cx="771525" cy="600075"/>
          </a:xfrm>
          <a:prstGeom prst="rect">
            <a:avLst/>
          </a:prstGeom>
        </p:spPr>
      </p:pic>
      <p:sp>
        <p:nvSpPr>
          <p:cNvPr id="5" name="ZoneTexte 4">
            <a:extLst>
              <a:ext uri="{FF2B5EF4-FFF2-40B4-BE49-F238E27FC236}">
                <a16:creationId xmlns:a16="http://schemas.microsoft.com/office/drawing/2014/main" id="{ACDC8B9E-3B95-AC93-CCAD-98990BE5A94A}"/>
              </a:ext>
            </a:extLst>
          </p:cNvPr>
          <p:cNvSpPr txBox="1"/>
          <p:nvPr/>
        </p:nvSpPr>
        <p:spPr>
          <a:xfrm>
            <a:off x="1236171" y="945015"/>
            <a:ext cx="6671698" cy="523220"/>
          </a:xfrm>
          <a:prstGeom prst="rect">
            <a:avLst/>
          </a:prstGeom>
          <a:noFill/>
        </p:spPr>
        <p:txBody>
          <a:bodyPr wrap="none" rtlCol="0">
            <a:spAutoFit/>
          </a:bodyPr>
          <a:lstStyle/>
          <a:p>
            <a:pPr algn="ctr"/>
            <a:r>
              <a:rPr lang="fr-FR" sz="2800" b="1" dirty="0">
                <a:solidFill>
                  <a:srgbClr val="2B674A"/>
                </a:solidFill>
              </a:rPr>
              <a:t>Méthode du choix par analyse multicritères</a:t>
            </a:r>
          </a:p>
        </p:txBody>
      </p:sp>
      <p:sp>
        <p:nvSpPr>
          <p:cNvPr id="2" name="ZoneTexte 1">
            <a:extLst>
              <a:ext uri="{FF2B5EF4-FFF2-40B4-BE49-F238E27FC236}">
                <a16:creationId xmlns:a16="http://schemas.microsoft.com/office/drawing/2014/main" id="{A8A71264-D37E-D634-C3FF-559B29CC5D43}"/>
              </a:ext>
            </a:extLst>
          </p:cNvPr>
          <p:cNvSpPr txBox="1"/>
          <p:nvPr/>
        </p:nvSpPr>
        <p:spPr>
          <a:xfrm>
            <a:off x="179512" y="1340768"/>
            <a:ext cx="8712968" cy="4401205"/>
          </a:xfrm>
          <a:prstGeom prst="rect">
            <a:avLst/>
          </a:prstGeom>
          <a:noFill/>
        </p:spPr>
        <p:txBody>
          <a:bodyPr wrap="square">
            <a:spAutoFit/>
          </a:bodyPr>
          <a:lstStyle/>
          <a:p>
            <a:r>
              <a:rPr lang="fr-FR" sz="1400" dirty="0"/>
              <a:t>Cette méthode repose sur l’utilisation de critères retenus par consensus pour évaluer les diverses propositions soumises au choix. Elle permet de dégager un choix qui semble plus objectif et raisonné.</a:t>
            </a:r>
          </a:p>
          <a:p>
            <a:pPr marL="285750" indent="-285750">
              <a:buFont typeface="Arial" panose="020B0604020202020204" pitchFamily="34" charset="0"/>
              <a:buChar char="•"/>
            </a:pPr>
            <a:r>
              <a:rPr lang="fr-FR" sz="1400" dirty="0"/>
              <a:t>L’adulte demande à l’ensemble des élèves de citer  des caractéristiques qui les amènent à aimer un poème. (par exemple: « Il faut qu’il soit court », « Il faut qu’il soit amusant », « Il faut qu’il rime », « Il faut qu’il parle d’un animal », « Il faut qu’il soit joli »…) Toutes les propositions sont notées au tableau par l’adulte.</a:t>
            </a:r>
          </a:p>
          <a:p>
            <a:pPr marL="285750" indent="-285750">
              <a:buFont typeface="Arial" panose="020B0604020202020204" pitchFamily="34" charset="0"/>
              <a:buChar char="•"/>
            </a:pPr>
            <a:r>
              <a:rPr lang="fr-FR" sz="1400" dirty="0"/>
              <a:t>Les élèves sont invités à se grouper par 4. Chaque groupe doit discuter pour retenir les 5 critères qui leur semblent les plus importants. Un membre de chaque groupe va alors souligner par un trait chacun des 5 critères retenus par son groupe.</a:t>
            </a:r>
          </a:p>
          <a:p>
            <a:pPr marL="285750" indent="-285750">
              <a:buFont typeface="Arial" panose="020B0604020202020204" pitchFamily="34" charset="0"/>
              <a:buChar char="•"/>
            </a:pPr>
            <a:r>
              <a:rPr lang="fr-FR" sz="1400" dirty="0"/>
              <a:t>Les 5 critères les plus soulignés sont retenus. En cas d’égalité entreprendre une discussion collective pour trancher. Seuls les critères retenus restent au tableau, les autres sont effacés.</a:t>
            </a:r>
          </a:p>
          <a:p>
            <a:pPr marL="285750" indent="-285750">
              <a:buFont typeface="Arial" panose="020B0604020202020204" pitchFamily="34" charset="0"/>
              <a:buChar char="•"/>
            </a:pPr>
            <a:r>
              <a:rPr lang="fr-FR" sz="1400" dirty="0"/>
              <a:t>S’appuyer sur une sélection de 5 ou 6 poèmes.</a:t>
            </a:r>
          </a:p>
          <a:p>
            <a:pPr marL="285750" indent="-285750">
              <a:buFont typeface="Arial" panose="020B0604020202020204" pitchFamily="34" charset="0"/>
              <a:buChar char="•"/>
            </a:pPr>
            <a:r>
              <a:rPr lang="fr-FR" sz="1400" dirty="0"/>
              <a:t>Inviter les élèves à se grouper à nouveau par 4 et à se munir d’une ardoise pour le groupe.</a:t>
            </a:r>
          </a:p>
          <a:p>
            <a:pPr marL="285750" indent="-285750">
              <a:buFont typeface="Arial" panose="020B0604020202020204" pitchFamily="34" charset="0"/>
              <a:buChar char="•"/>
            </a:pPr>
            <a:r>
              <a:rPr lang="fr-FR" sz="1400" dirty="0"/>
              <a:t>L’adulte lit le titre d’un poème et il demande aux groupes de discuter pour noter le poème de 0 à 5 en accordant 1 point par critère rempli.</a:t>
            </a:r>
            <a:br>
              <a:rPr lang="fr-FR" sz="1400" dirty="0"/>
            </a:br>
            <a:r>
              <a:rPr lang="fr-FR" sz="1400" dirty="0"/>
              <a:t>Chaque groupe lève son ardoise et l’adulte enregistre toutes les notes pour les additionner. En cas de note surprenante, le groupe doit se justifier en expliquant quels critères semblaient correspondre au poème.</a:t>
            </a:r>
          </a:p>
          <a:p>
            <a:pPr marL="285750" indent="-285750">
              <a:buFont typeface="Arial" panose="020B0604020202020204" pitchFamily="34" charset="0"/>
              <a:buChar char="•"/>
            </a:pPr>
            <a:r>
              <a:rPr lang="fr-FR" sz="1400" dirty="0"/>
              <a:t>Lorsque tous les poèmes ont été notés, on compare les scores pour désigner le poème qui se rapproche le plus du « poème idéal » défini au travers des critères énoncés au début. En cas d’égalité, le groupe peut débattre ou on peut utiliser une autre méthode de choix pour décider de celui qui sera retenu (choix par opposition ou vote modulé par exemple.)</a:t>
            </a:r>
          </a:p>
        </p:txBody>
      </p:sp>
      <p:pic>
        <p:nvPicPr>
          <p:cNvPr id="6" name="Image 5">
            <a:extLst>
              <a:ext uri="{FF2B5EF4-FFF2-40B4-BE49-F238E27FC236}">
                <a16:creationId xmlns:a16="http://schemas.microsoft.com/office/drawing/2014/main" id="{6A9A5A63-28F5-4302-1D92-7D1F920EB68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285568" y="232092"/>
            <a:ext cx="678920" cy="576000"/>
          </a:xfrm>
          <a:prstGeom prst="rect">
            <a:avLst/>
          </a:prstGeom>
        </p:spPr>
      </p:pic>
    </p:spTree>
    <p:extLst>
      <p:ext uri="{BB962C8B-B14F-4D97-AF65-F5344CB8AC3E}">
        <p14:creationId xmlns:p14="http://schemas.microsoft.com/office/powerpoint/2010/main" val="1791909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3" action="ppaction://hlinksldjump"/>
            <a:extLst>
              <a:ext uri="{FF2B5EF4-FFF2-40B4-BE49-F238E27FC236}">
                <a16:creationId xmlns:a16="http://schemas.microsoft.com/office/drawing/2014/main" id="{14558418-2576-62B3-BB18-111EE1C4C8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0547" y="190500"/>
            <a:ext cx="7922907" cy="5614764"/>
          </a:xfrm>
          <a:prstGeom prst="rect">
            <a:avLst/>
          </a:prstGeom>
        </p:spPr>
      </p:pic>
      <p:sp>
        <p:nvSpPr>
          <p:cNvPr id="4" name="Rectangle 1">
            <a:extLst>
              <a:ext uri="{FF2B5EF4-FFF2-40B4-BE49-F238E27FC236}">
                <a16:creationId xmlns:a16="http://schemas.microsoft.com/office/drawing/2014/main" id="{66353D66-51E7-D34E-BA37-ED20295C9841}"/>
              </a:ext>
            </a:extLst>
          </p:cNvPr>
          <p:cNvSpPr>
            <a:spLocks noChangeArrowheads="1"/>
          </p:cNvSpPr>
          <p:nvPr/>
        </p:nvSpPr>
        <p:spPr bwMode="auto">
          <a:xfrm>
            <a:off x="467544" y="5879594"/>
            <a:ext cx="81369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err="1"/>
              <a:t>Exemple</a:t>
            </a:r>
            <a:r>
              <a:rPr lang="en-US" sz="1200" dirty="0"/>
              <a:t> de </a:t>
            </a:r>
            <a:r>
              <a:rPr lang="en-US" sz="1200" dirty="0" err="1"/>
              <a:t>réalisation</a:t>
            </a:r>
            <a:r>
              <a:rPr lang="en-US" sz="1200" dirty="0"/>
              <a:t> : “Jardin </a:t>
            </a:r>
            <a:r>
              <a:rPr lang="en-US" sz="1200" dirty="0" err="1"/>
              <a:t>poétique</a:t>
            </a:r>
            <a:r>
              <a:rPr lang="en-US" sz="1200" dirty="0"/>
              <a:t>”, 10ème Fête de la </a:t>
            </a:r>
            <a:r>
              <a:rPr lang="en-US" sz="1200" dirty="0" err="1"/>
              <a:t>Poésie</a:t>
            </a:r>
            <a:r>
              <a:rPr lang="en-US" sz="1200" dirty="0"/>
              <a:t> Jeunesse, </a:t>
            </a:r>
            <a:r>
              <a:rPr lang="en-US" sz="1200" dirty="0" err="1"/>
              <a:t>Tinqueux</a:t>
            </a:r>
            <a:r>
              <a:rPr lang="en-US" sz="1200" dirty="0"/>
              <a:t> (51) </a:t>
            </a:r>
          </a:p>
          <a:p>
            <a:pPr algn="ctr"/>
            <a:r>
              <a:rPr lang="en-US" b="1" dirty="0"/>
              <a:t>Des </a:t>
            </a:r>
            <a:r>
              <a:rPr lang="fr-FR" b="1" dirty="0"/>
              <a:t>fleurs</a:t>
            </a:r>
            <a:r>
              <a:rPr lang="en-US" b="1" dirty="0"/>
              <a:t> </a:t>
            </a:r>
            <a:r>
              <a:rPr lang="fr-FR" b="1" dirty="0"/>
              <a:t>en</a:t>
            </a:r>
            <a:r>
              <a:rPr lang="en-US" b="1" dirty="0"/>
              <a:t> papier.</a:t>
            </a:r>
          </a:p>
          <a:p>
            <a:r>
              <a:rPr lang="en-US" dirty="0"/>
              <a:t>La tige </a:t>
            </a:r>
            <a:r>
              <a:rPr lang="en-US" dirty="0" err="1"/>
              <a:t>est</a:t>
            </a:r>
            <a:r>
              <a:rPr lang="en-US" dirty="0"/>
              <a:t> </a:t>
            </a:r>
            <a:r>
              <a:rPr lang="en-US" dirty="0" err="1"/>
              <a:t>faite</a:t>
            </a:r>
            <a:r>
              <a:rPr lang="en-US" dirty="0"/>
              <a:t> avec du fil de fer, les </a:t>
            </a:r>
            <a:r>
              <a:rPr lang="en-US" dirty="0" err="1"/>
              <a:t>pétales</a:t>
            </a:r>
            <a:r>
              <a:rPr lang="en-US" dirty="0"/>
              <a:t> </a:t>
            </a:r>
            <a:r>
              <a:rPr lang="en-US" dirty="0" err="1"/>
              <a:t>sont</a:t>
            </a:r>
            <a:r>
              <a:rPr lang="en-US" dirty="0"/>
              <a:t> </a:t>
            </a:r>
            <a:r>
              <a:rPr lang="en-US" dirty="0" err="1"/>
              <a:t>en</a:t>
            </a:r>
            <a:r>
              <a:rPr lang="en-US" dirty="0"/>
              <a:t> papier.</a:t>
            </a:r>
          </a:p>
        </p:txBody>
      </p:sp>
    </p:spTree>
    <p:extLst>
      <p:ext uri="{BB962C8B-B14F-4D97-AF65-F5344CB8AC3E}">
        <p14:creationId xmlns:p14="http://schemas.microsoft.com/office/powerpoint/2010/main" val="2788759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836712"/>
            <a:ext cx="8712968" cy="1569660"/>
          </a:xfrm>
          <a:prstGeom prst="rect">
            <a:avLst/>
          </a:prstGeom>
        </p:spPr>
        <p:txBody>
          <a:bodyPr wrap="square">
            <a:spAutoFit/>
          </a:bodyPr>
          <a:lstStyle/>
          <a:p>
            <a:pPr algn="just"/>
            <a:r>
              <a:rPr lang="fr-FR" sz="1600" dirty="0"/>
              <a:t>Le poète Américain Lawrence </a:t>
            </a:r>
            <a:r>
              <a:rPr lang="fr-FR" sz="1600" dirty="0" err="1"/>
              <a:t>Ferlighetti</a:t>
            </a:r>
            <a:r>
              <a:rPr lang="fr-FR" sz="1600" dirty="0"/>
              <a:t> disait : « La poésie est ce qui existe entre les lignes. »</a:t>
            </a:r>
            <a:br>
              <a:rPr lang="fr-FR" sz="1600" dirty="0"/>
            </a:br>
            <a:r>
              <a:rPr lang="fr-FR" sz="1600" dirty="0"/>
              <a:t>Dans un poème, les mots ou les vers se côtoient, se répondent ou s’entrechoquent pour faire naître la poésie. Un poème, ce n’est pas des mots, ce n’est pas des vers, c’est des rencontres qu’il nous faut écouter et observer.</a:t>
            </a:r>
          </a:p>
          <a:p>
            <a:pPr algn="just"/>
            <a:r>
              <a:rPr lang="fr-FR" sz="1600" dirty="0"/>
              <a:t>Et si vous preniez Lawrence </a:t>
            </a:r>
            <a:r>
              <a:rPr lang="fr-FR" sz="1600" dirty="0" err="1"/>
              <a:t>Ferlinghetti</a:t>
            </a:r>
            <a:r>
              <a:rPr lang="fr-FR" sz="1600" dirty="0"/>
              <a:t> au mot en faisant exister ce qu’il y a entre les lignes, entre les mots, entre les lettres, de votre poème?</a:t>
            </a:r>
          </a:p>
        </p:txBody>
      </p:sp>
      <p:sp>
        <p:nvSpPr>
          <p:cNvPr id="2" name="ZoneTexte 1">
            <a:extLst>
              <a:ext uri="{FF2B5EF4-FFF2-40B4-BE49-F238E27FC236}">
                <a16:creationId xmlns:a16="http://schemas.microsoft.com/office/drawing/2014/main" id="{F1F831F3-72EB-8509-4979-0D11763033CF}"/>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Entre les lignes du poème</a:t>
            </a:r>
          </a:p>
        </p:txBody>
      </p:sp>
      <p:pic>
        <p:nvPicPr>
          <p:cNvPr id="3" name="Image 2">
            <a:hlinkClick r:id="rId3" action="ppaction://hlinksldjump"/>
            <a:extLst>
              <a:ext uri="{FF2B5EF4-FFF2-40B4-BE49-F238E27FC236}">
                <a16:creationId xmlns:a16="http://schemas.microsoft.com/office/drawing/2014/main" id="{F5251AB3-889E-8DB1-0FBD-CA452DCAE262}"/>
              </a:ext>
            </a:extLst>
          </p:cNvPr>
          <p:cNvPicPr>
            <a:picLocks noChangeAspect="1"/>
          </p:cNvPicPr>
          <p:nvPr/>
        </p:nvPicPr>
        <p:blipFill>
          <a:blip r:embed="rId4"/>
          <a:stretch>
            <a:fillRect/>
          </a:stretch>
        </p:blipFill>
        <p:spPr>
          <a:xfrm>
            <a:off x="195889" y="164629"/>
            <a:ext cx="771525" cy="600075"/>
          </a:xfrm>
          <a:prstGeom prst="rect">
            <a:avLst/>
          </a:prstGeom>
        </p:spPr>
      </p:pic>
      <p:pic>
        <p:nvPicPr>
          <p:cNvPr id="8" name="Image 7">
            <a:extLst>
              <a:ext uri="{FF2B5EF4-FFF2-40B4-BE49-F238E27FC236}">
                <a16:creationId xmlns:a16="http://schemas.microsoft.com/office/drawing/2014/main" id="{A91C49C8-0A79-788B-0944-FB5E4DAB17E7}"/>
              </a:ext>
            </a:extLst>
          </p:cNvPr>
          <p:cNvPicPr>
            <a:picLocks noChangeAspect="1"/>
          </p:cNvPicPr>
          <p:nvPr/>
        </p:nvPicPr>
        <p:blipFill>
          <a:blip r:embed="rId5"/>
          <a:stretch>
            <a:fillRect/>
          </a:stretch>
        </p:blipFill>
        <p:spPr>
          <a:xfrm>
            <a:off x="346001" y="3379465"/>
            <a:ext cx="409575" cy="409575"/>
          </a:xfrm>
          <a:prstGeom prst="rect">
            <a:avLst/>
          </a:prstGeom>
        </p:spPr>
      </p:pic>
      <p:pic>
        <p:nvPicPr>
          <p:cNvPr id="14" name="Image 13">
            <a:hlinkClick r:id="rId6" action="ppaction://hlinksldjump"/>
            <a:extLst>
              <a:ext uri="{FF2B5EF4-FFF2-40B4-BE49-F238E27FC236}">
                <a16:creationId xmlns:a16="http://schemas.microsoft.com/office/drawing/2014/main" id="{4169DB42-DBA4-2738-2A4E-DD4C2A547D9E}"/>
              </a:ext>
            </a:extLst>
          </p:cNvPr>
          <p:cNvPicPr>
            <a:picLocks noChangeAspect="1"/>
          </p:cNvPicPr>
          <p:nvPr/>
        </p:nvPicPr>
        <p:blipFill>
          <a:blip r:embed="rId7"/>
          <a:stretch>
            <a:fillRect/>
          </a:stretch>
        </p:blipFill>
        <p:spPr>
          <a:xfrm>
            <a:off x="4305873" y="2385585"/>
            <a:ext cx="723900" cy="542925"/>
          </a:xfrm>
          <a:prstGeom prst="rect">
            <a:avLst/>
          </a:prstGeom>
        </p:spPr>
      </p:pic>
      <p:pic>
        <p:nvPicPr>
          <p:cNvPr id="17" name="Image 16">
            <a:hlinkClick r:id="rId8" action="ppaction://hlinksldjump"/>
            <a:extLst>
              <a:ext uri="{FF2B5EF4-FFF2-40B4-BE49-F238E27FC236}">
                <a16:creationId xmlns:a16="http://schemas.microsoft.com/office/drawing/2014/main" id="{E18C1346-499A-5F2B-EDA8-C65229291DEA}"/>
              </a:ext>
            </a:extLst>
          </p:cNvPr>
          <p:cNvPicPr>
            <a:picLocks noChangeAspect="1"/>
          </p:cNvPicPr>
          <p:nvPr/>
        </p:nvPicPr>
        <p:blipFill>
          <a:blip r:embed="rId9"/>
          <a:stretch>
            <a:fillRect/>
          </a:stretch>
        </p:blipFill>
        <p:spPr>
          <a:xfrm>
            <a:off x="3495210" y="2385585"/>
            <a:ext cx="742950" cy="542925"/>
          </a:xfrm>
          <a:prstGeom prst="rect">
            <a:avLst/>
          </a:prstGeom>
        </p:spPr>
      </p:pic>
      <p:pic>
        <p:nvPicPr>
          <p:cNvPr id="23" name="Image 22">
            <a:hlinkClick r:id="rId10" action="ppaction://hlinksldjump"/>
            <a:extLst>
              <a:ext uri="{FF2B5EF4-FFF2-40B4-BE49-F238E27FC236}">
                <a16:creationId xmlns:a16="http://schemas.microsoft.com/office/drawing/2014/main" id="{0C1A480D-481F-6021-88EA-EA4964721B8D}"/>
              </a:ext>
            </a:extLst>
          </p:cNvPr>
          <p:cNvPicPr>
            <a:picLocks noChangeAspect="1"/>
          </p:cNvPicPr>
          <p:nvPr/>
        </p:nvPicPr>
        <p:blipFill>
          <a:blip r:embed="rId11"/>
          <a:stretch>
            <a:fillRect/>
          </a:stretch>
        </p:blipFill>
        <p:spPr>
          <a:xfrm>
            <a:off x="2283459" y="2385585"/>
            <a:ext cx="742950" cy="542925"/>
          </a:xfrm>
          <a:prstGeom prst="rect">
            <a:avLst/>
          </a:prstGeom>
        </p:spPr>
      </p:pic>
      <p:pic>
        <p:nvPicPr>
          <p:cNvPr id="26" name="Image 25">
            <a:hlinkClick r:id="rId12" action="ppaction://hlinksldjump"/>
            <a:extLst>
              <a:ext uri="{FF2B5EF4-FFF2-40B4-BE49-F238E27FC236}">
                <a16:creationId xmlns:a16="http://schemas.microsoft.com/office/drawing/2014/main" id="{1D3213DB-D6DE-6F4A-03E8-BE4E82D16CDE}"/>
              </a:ext>
            </a:extLst>
          </p:cNvPr>
          <p:cNvPicPr>
            <a:picLocks noChangeAspect="1"/>
          </p:cNvPicPr>
          <p:nvPr/>
        </p:nvPicPr>
        <p:blipFill>
          <a:blip r:embed="rId13"/>
          <a:stretch>
            <a:fillRect/>
          </a:stretch>
        </p:blipFill>
        <p:spPr>
          <a:xfrm>
            <a:off x="1501371" y="2385585"/>
            <a:ext cx="714375" cy="542925"/>
          </a:xfrm>
          <a:prstGeom prst="rect">
            <a:avLst/>
          </a:prstGeom>
        </p:spPr>
      </p:pic>
      <p:pic>
        <p:nvPicPr>
          <p:cNvPr id="28" name="Image 27">
            <a:hlinkClick r:id="rId14" action="ppaction://hlinksldjump"/>
            <a:extLst>
              <a:ext uri="{FF2B5EF4-FFF2-40B4-BE49-F238E27FC236}">
                <a16:creationId xmlns:a16="http://schemas.microsoft.com/office/drawing/2014/main" id="{98E36B6E-8E74-48E9-E8D3-0749261E8AE5}"/>
              </a:ext>
            </a:extLst>
          </p:cNvPr>
          <p:cNvPicPr>
            <a:picLocks noChangeAspect="1"/>
          </p:cNvPicPr>
          <p:nvPr/>
        </p:nvPicPr>
        <p:blipFill>
          <a:blip r:embed="rId15"/>
          <a:stretch>
            <a:fillRect/>
          </a:stretch>
        </p:blipFill>
        <p:spPr>
          <a:xfrm>
            <a:off x="671658" y="2385585"/>
            <a:ext cx="762000" cy="542925"/>
          </a:xfrm>
          <a:prstGeom prst="rect">
            <a:avLst/>
          </a:prstGeom>
        </p:spPr>
      </p:pic>
      <p:pic>
        <p:nvPicPr>
          <p:cNvPr id="30" name="Image 29">
            <a:hlinkClick r:id="rId16" action="ppaction://hlinksldjump"/>
            <a:extLst>
              <a:ext uri="{FF2B5EF4-FFF2-40B4-BE49-F238E27FC236}">
                <a16:creationId xmlns:a16="http://schemas.microsoft.com/office/drawing/2014/main" id="{46D97600-B96F-F852-A683-EB90F66A75F0}"/>
              </a:ext>
            </a:extLst>
          </p:cNvPr>
          <p:cNvPicPr>
            <a:picLocks noChangeAspect="1"/>
          </p:cNvPicPr>
          <p:nvPr/>
        </p:nvPicPr>
        <p:blipFill>
          <a:blip r:embed="rId17"/>
          <a:stretch>
            <a:fillRect/>
          </a:stretch>
        </p:blipFill>
        <p:spPr>
          <a:xfrm>
            <a:off x="251520" y="2385585"/>
            <a:ext cx="352425" cy="542925"/>
          </a:xfrm>
          <a:prstGeom prst="rect">
            <a:avLst/>
          </a:prstGeom>
        </p:spPr>
      </p:pic>
      <p:sp>
        <p:nvSpPr>
          <p:cNvPr id="31" name="Rectangle 30">
            <a:extLst>
              <a:ext uri="{FF2B5EF4-FFF2-40B4-BE49-F238E27FC236}">
                <a16:creationId xmlns:a16="http://schemas.microsoft.com/office/drawing/2014/main" id="{6899F976-A1D6-AF3E-0C5A-6B5BFDA253D9}"/>
              </a:ext>
            </a:extLst>
          </p:cNvPr>
          <p:cNvSpPr/>
          <p:nvPr/>
        </p:nvSpPr>
        <p:spPr>
          <a:xfrm>
            <a:off x="827584" y="2924944"/>
            <a:ext cx="8136904" cy="3754874"/>
          </a:xfrm>
          <a:prstGeom prst="rect">
            <a:avLst/>
          </a:prstGeom>
        </p:spPr>
        <p:txBody>
          <a:bodyPr wrap="square">
            <a:spAutoFit/>
          </a:bodyPr>
          <a:lstStyle/>
          <a:p>
            <a:pPr marL="285750" indent="-285750">
              <a:buFont typeface="Arial" pitchFamily="34" charset="0"/>
              <a:buChar char="•"/>
            </a:pPr>
            <a:r>
              <a:rPr lang="fr-FR" sz="1400" dirty="0"/>
              <a:t>Maintenant que vous avez choisi votre poème, prenez un grand support blanc et placez-le contre un mur (rouleau de papier ou grande plaque de bois peinte).</a:t>
            </a:r>
          </a:p>
          <a:p>
            <a:pPr marL="285750" indent="-285750">
              <a:buFont typeface="Arial" pitchFamily="34" charset="0"/>
              <a:buChar char="•"/>
            </a:pPr>
            <a:r>
              <a:rPr lang="fr-FR" sz="1400" dirty="0"/>
              <a:t>Inspirez-vous de l’un des deux procédés décrits ci-dessous et tracez, au crayon à papier, des lignes horizontales qui contiendront le texte du poème. Les lignes peuvent être droite ou former des vagues.</a:t>
            </a:r>
          </a:p>
          <a:p>
            <a:pPr marL="285750" indent="-285750">
              <a:buFont typeface="Arial" pitchFamily="34" charset="0"/>
              <a:buChar char="•"/>
            </a:pPr>
            <a:r>
              <a:rPr lang="fr-FR" sz="1400" dirty="0"/>
              <a:t>En vous relayant, écrivez, au crayon, le texte du poème, en lettres capitales (en script ou en cursive des lettres dépasseraient la ligne du dessus ou celle du dessous). </a:t>
            </a:r>
            <a:br>
              <a:rPr lang="fr-FR" sz="1400" dirty="0"/>
            </a:br>
            <a:r>
              <a:rPr lang="fr-FR" sz="1400" dirty="0"/>
              <a:t>Faites en sorte que toutes les lettres touchent la ligne du haut et la ligne du bas.</a:t>
            </a:r>
            <a:br>
              <a:rPr lang="fr-FR" sz="1400" dirty="0"/>
            </a:br>
            <a:r>
              <a:rPr lang="fr-FR" sz="1400" dirty="0"/>
              <a:t>Ne laissez pas d’espace entre les mots, et lorsque vous êtes en bout de ligne, poursuivez sur la ligne du dessous sans marquer de coupure.</a:t>
            </a:r>
            <a:br>
              <a:rPr lang="fr-FR" sz="1400" dirty="0"/>
            </a:br>
            <a:r>
              <a:rPr lang="fr-FR" sz="1400" dirty="0"/>
              <a:t>S’il vous reste de la place, ajoutez le prénom et le nom du poète ainsi que quelques commentaires de votre choix.</a:t>
            </a:r>
          </a:p>
          <a:p>
            <a:pPr marL="285750" indent="-285750">
              <a:buFont typeface="Arial" pitchFamily="34" charset="0"/>
              <a:buChar char="•"/>
            </a:pPr>
            <a:r>
              <a:rPr lang="fr-FR" sz="1400" dirty="0"/>
              <a:t>Regardez comme les lettres et les lignes délimitent une multitude de petites surfaces.</a:t>
            </a:r>
          </a:p>
          <a:p>
            <a:pPr marL="285750" indent="-285750">
              <a:buFont typeface="Arial" pitchFamily="34" charset="0"/>
              <a:buChar char="•"/>
            </a:pPr>
            <a:r>
              <a:rPr lang="fr-FR" sz="1400" dirty="0"/>
              <a:t>A l’aide de peinture et de pinceaux, répartissez-vous les tâches pour colorer toutes ces surfaces en faisant en sorte de ne jamais peindre deux surfaces voisines avec une même couleur.</a:t>
            </a:r>
          </a:p>
          <a:p>
            <a:pPr marL="285750" indent="-285750">
              <a:buFont typeface="Arial" pitchFamily="34" charset="0"/>
              <a:buChar char="•"/>
            </a:pPr>
            <a:r>
              <a:rPr lang="fr-FR" sz="1400" dirty="0"/>
              <a:t>Si vous trouvez que c’est utile, vous pouvez repasser sur les lettres avec un pinceau fin et de la peinture noire.</a:t>
            </a:r>
          </a:p>
          <a:p>
            <a:pPr marL="285750" indent="-285750">
              <a:buFont typeface="Arial" pitchFamily="34" charset="0"/>
              <a:buChar char="•"/>
            </a:pPr>
            <a:r>
              <a:rPr lang="fr-FR" sz="1400" dirty="0"/>
              <a:t>Demandez ensuite à un adulte de prendre une photo de l’ensemble.</a:t>
            </a:r>
          </a:p>
        </p:txBody>
      </p:sp>
      <p:pic>
        <p:nvPicPr>
          <p:cNvPr id="5" name="Image 4">
            <a:hlinkClick r:id="rId18" action="ppaction://hlinksldjump"/>
            <a:extLst>
              <a:ext uri="{FF2B5EF4-FFF2-40B4-BE49-F238E27FC236}">
                <a16:creationId xmlns:a16="http://schemas.microsoft.com/office/drawing/2014/main" id="{EBEAED53-7349-FB8B-D373-689D993E3973}"/>
              </a:ext>
            </a:extLst>
          </p:cNvPr>
          <p:cNvPicPr>
            <a:picLocks noChangeAspect="1"/>
          </p:cNvPicPr>
          <p:nvPr/>
        </p:nvPicPr>
        <p:blipFill>
          <a:blip r:embed="rId19"/>
          <a:stretch>
            <a:fillRect/>
          </a:stretch>
        </p:blipFill>
        <p:spPr>
          <a:xfrm>
            <a:off x="6690237" y="2385585"/>
            <a:ext cx="561975" cy="542925"/>
          </a:xfrm>
          <a:prstGeom prst="rect">
            <a:avLst/>
          </a:prstGeom>
        </p:spPr>
      </p:pic>
      <p:pic>
        <p:nvPicPr>
          <p:cNvPr id="7" name="Image 6">
            <a:hlinkClick r:id="rId20" action="ppaction://hlinksldjump"/>
            <a:extLst>
              <a:ext uri="{FF2B5EF4-FFF2-40B4-BE49-F238E27FC236}">
                <a16:creationId xmlns:a16="http://schemas.microsoft.com/office/drawing/2014/main" id="{5C885B65-8310-E416-22E8-99F5A78F9690}"/>
              </a:ext>
            </a:extLst>
          </p:cNvPr>
          <p:cNvPicPr>
            <a:picLocks noChangeAspect="1"/>
          </p:cNvPicPr>
          <p:nvPr/>
        </p:nvPicPr>
        <p:blipFill>
          <a:blip r:embed="rId21"/>
          <a:stretch>
            <a:fillRect/>
          </a:stretch>
        </p:blipFill>
        <p:spPr>
          <a:xfrm>
            <a:off x="7319925" y="2385585"/>
            <a:ext cx="495300" cy="542925"/>
          </a:xfrm>
          <a:prstGeom prst="rect">
            <a:avLst/>
          </a:prstGeom>
        </p:spPr>
      </p:pic>
      <p:pic>
        <p:nvPicPr>
          <p:cNvPr id="11" name="Image 10">
            <a:hlinkClick r:id="rId22" action="ppaction://hlinksldjump"/>
            <a:extLst>
              <a:ext uri="{FF2B5EF4-FFF2-40B4-BE49-F238E27FC236}">
                <a16:creationId xmlns:a16="http://schemas.microsoft.com/office/drawing/2014/main" id="{CED9742D-5546-060B-E6D3-5D53B9F3A518}"/>
              </a:ext>
            </a:extLst>
          </p:cNvPr>
          <p:cNvPicPr>
            <a:picLocks noChangeAspect="1"/>
          </p:cNvPicPr>
          <p:nvPr/>
        </p:nvPicPr>
        <p:blipFill>
          <a:blip r:embed="rId23"/>
          <a:stretch>
            <a:fillRect/>
          </a:stretch>
        </p:blipFill>
        <p:spPr>
          <a:xfrm>
            <a:off x="7882938" y="2385585"/>
            <a:ext cx="504825" cy="542925"/>
          </a:xfrm>
          <a:prstGeom prst="rect">
            <a:avLst/>
          </a:prstGeom>
        </p:spPr>
      </p:pic>
      <p:pic>
        <p:nvPicPr>
          <p:cNvPr id="13" name="Image 12">
            <a:hlinkClick r:id="rId24" action="ppaction://hlinksldjump"/>
            <a:extLst>
              <a:ext uri="{FF2B5EF4-FFF2-40B4-BE49-F238E27FC236}">
                <a16:creationId xmlns:a16="http://schemas.microsoft.com/office/drawing/2014/main" id="{04DD9801-0AB8-3D84-197F-348D228E0B07}"/>
              </a:ext>
            </a:extLst>
          </p:cNvPr>
          <p:cNvPicPr>
            <a:picLocks noChangeAspect="1"/>
          </p:cNvPicPr>
          <p:nvPr/>
        </p:nvPicPr>
        <p:blipFill>
          <a:blip r:embed="rId25"/>
          <a:stretch>
            <a:fillRect/>
          </a:stretch>
        </p:blipFill>
        <p:spPr>
          <a:xfrm>
            <a:off x="8455471" y="2385585"/>
            <a:ext cx="581025" cy="542925"/>
          </a:xfrm>
          <a:prstGeom prst="rect">
            <a:avLst/>
          </a:prstGeom>
        </p:spPr>
      </p:pic>
      <p:pic>
        <p:nvPicPr>
          <p:cNvPr id="6" name="Image 5">
            <a:hlinkClick r:id="rId26" action="ppaction://hlinksldjump"/>
            <a:extLst>
              <a:ext uri="{FF2B5EF4-FFF2-40B4-BE49-F238E27FC236}">
                <a16:creationId xmlns:a16="http://schemas.microsoft.com/office/drawing/2014/main" id="{20A60695-9178-117F-9246-B07535089BFD}"/>
              </a:ext>
            </a:extLst>
          </p:cNvPr>
          <p:cNvPicPr>
            <a:picLocks noChangeAspect="1"/>
          </p:cNvPicPr>
          <p:nvPr/>
        </p:nvPicPr>
        <p:blipFill>
          <a:blip r:embed="rId27"/>
          <a:stretch>
            <a:fillRect/>
          </a:stretch>
        </p:blipFill>
        <p:spPr>
          <a:xfrm>
            <a:off x="5097486" y="2385585"/>
            <a:ext cx="361950" cy="542925"/>
          </a:xfrm>
          <a:prstGeom prst="rect">
            <a:avLst/>
          </a:prstGeom>
        </p:spPr>
      </p:pic>
      <p:pic>
        <p:nvPicPr>
          <p:cNvPr id="12" name="Image 11">
            <a:hlinkClick r:id="rId28" action="ppaction://hlinksldjump"/>
            <a:extLst>
              <a:ext uri="{FF2B5EF4-FFF2-40B4-BE49-F238E27FC236}">
                <a16:creationId xmlns:a16="http://schemas.microsoft.com/office/drawing/2014/main" id="{DBE888A5-93F6-F59D-2D21-046904631952}"/>
              </a:ext>
            </a:extLst>
          </p:cNvPr>
          <p:cNvPicPr>
            <a:picLocks noChangeAspect="1"/>
          </p:cNvPicPr>
          <p:nvPr/>
        </p:nvPicPr>
        <p:blipFill>
          <a:blip r:embed="rId29"/>
          <a:stretch>
            <a:fillRect/>
          </a:stretch>
        </p:blipFill>
        <p:spPr>
          <a:xfrm>
            <a:off x="5527149" y="2385585"/>
            <a:ext cx="1095375" cy="542925"/>
          </a:xfrm>
          <a:prstGeom prst="rect">
            <a:avLst/>
          </a:prstGeom>
        </p:spPr>
      </p:pic>
      <p:pic>
        <p:nvPicPr>
          <p:cNvPr id="16" name="Image 15">
            <a:hlinkClick r:id="rId30" action="ppaction://hlinksldjump"/>
            <a:extLst>
              <a:ext uri="{FF2B5EF4-FFF2-40B4-BE49-F238E27FC236}">
                <a16:creationId xmlns:a16="http://schemas.microsoft.com/office/drawing/2014/main" id="{7AAE5F8D-A62D-FB23-AAE7-9B6AB8C86269}"/>
              </a:ext>
            </a:extLst>
          </p:cNvPr>
          <p:cNvPicPr>
            <a:picLocks noChangeAspect="1"/>
          </p:cNvPicPr>
          <p:nvPr/>
        </p:nvPicPr>
        <p:blipFill>
          <a:blip r:embed="rId31"/>
          <a:stretch>
            <a:fillRect/>
          </a:stretch>
        </p:blipFill>
        <p:spPr>
          <a:xfrm>
            <a:off x="3094122" y="2385585"/>
            <a:ext cx="333375" cy="542925"/>
          </a:xfrm>
          <a:prstGeom prst="rect">
            <a:avLst/>
          </a:prstGeom>
        </p:spPr>
      </p:pic>
    </p:spTree>
    <p:extLst>
      <p:ext uri="{BB962C8B-B14F-4D97-AF65-F5344CB8AC3E}">
        <p14:creationId xmlns:p14="http://schemas.microsoft.com/office/powerpoint/2010/main" val="349902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a:extLst>
              <a:ext uri="{FF2B5EF4-FFF2-40B4-BE49-F238E27FC236}">
                <a16:creationId xmlns:a16="http://schemas.microsoft.com/office/drawing/2014/main" id="{B5E06DC8-E035-6A91-CA1D-9BA2AE193B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5936" y="189000"/>
            <a:ext cx="4204503" cy="6480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B9569DD-29DF-4CBC-74C8-900DB4B417F0}"/>
              </a:ext>
            </a:extLst>
          </p:cNvPr>
          <p:cNvSpPr txBox="1"/>
          <p:nvPr/>
        </p:nvSpPr>
        <p:spPr>
          <a:xfrm>
            <a:off x="411226" y="2613392"/>
            <a:ext cx="3584710" cy="2708434"/>
          </a:xfrm>
          <a:prstGeom prst="rect">
            <a:avLst/>
          </a:prstGeom>
          <a:noFill/>
        </p:spPr>
        <p:txBody>
          <a:bodyPr wrap="square" rtlCol="0">
            <a:spAutoFit/>
          </a:bodyPr>
          <a:lstStyle/>
          <a:p>
            <a:pPr algn="ctr"/>
            <a:r>
              <a:rPr lang="fr-FR" dirty="0"/>
              <a:t>Paul Klee</a:t>
            </a:r>
          </a:p>
          <a:p>
            <a:pPr algn="ctr"/>
            <a:r>
              <a:rPr lang="fr-FR" dirty="0"/>
              <a:t>« Jadis surgi du gris de la nuit »</a:t>
            </a:r>
          </a:p>
          <a:p>
            <a:pPr algn="ctr"/>
            <a:r>
              <a:rPr lang="fr-FR" dirty="0"/>
              <a:t>1918</a:t>
            </a:r>
          </a:p>
          <a:p>
            <a:pPr algn="ctr"/>
            <a:endParaRPr lang="fr-FR" dirty="0"/>
          </a:p>
          <a:p>
            <a:r>
              <a:rPr lang="fr-FR" sz="1400" dirty="0"/>
              <a:t>L’artiste désigne cette œuvre comme un tableau-poème. Pour rendre la lecture de son texte plus difficile et plus énigmatique, il écrit en lettres capitales d’imprimerie. Sans la dessiner, il attribue une case à chaque lettre et il colore tous les espaces délimités par les traits des lettres et le bord des cases.</a:t>
            </a:r>
          </a:p>
        </p:txBody>
      </p:sp>
    </p:spTree>
    <p:extLst>
      <p:ext uri="{BB962C8B-B14F-4D97-AF65-F5344CB8AC3E}">
        <p14:creationId xmlns:p14="http://schemas.microsoft.com/office/powerpoint/2010/main" val="1296194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ECA8A7E2-4B6D-CDB3-ABB5-794BEA799E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026" y="116632"/>
            <a:ext cx="7543948" cy="5405569"/>
          </a:xfrm>
          <a:prstGeom prst="rect">
            <a:avLst/>
          </a:prstGeom>
        </p:spPr>
      </p:pic>
      <p:sp>
        <p:nvSpPr>
          <p:cNvPr id="5" name="ZoneTexte 4">
            <a:extLst>
              <a:ext uri="{FF2B5EF4-FFF2-40B4-BE49-F238E27FC236}">
                <a16:creationId xmlns:a16="http://schemas.microsoft.com/office/drawing/2014/main" id="{D6839CBB-B882-E171-9FD3-0A45C097769B}"/>
              </a:ext>
            </a:extLst>
          </p:cNvPr>
          <p:cNvSpPr txBox="1"/>
          <p:nvPr/>
        </p:nvSpPr>
        <p:spPr>
          <a:xfrm>
            <a:off x="251520" y="5517232"/>
            <a:ext cx="8568952" cy="1169551"/>
          </a:xfrm>
          <a:prstGeom prst="rect">
            <a:avLst/>
          </a:prstGeom>
          <a:noFill/>
        </p:spPr>
        <p:txBody>
          <a:bodyPr wrap="square" rtlCol="0">
            <a:spAutoFit/>
          </a:bodyPr>
          <a:lstStyle/>
          <a:p>
            <a:pPr algn="ctr"/>
            <a:r>
              <a:rPr lang="fr-FR" sz="1400" b="1" dirty="0"/>
              <a:t>Le procédé de Paul Klee</a:t>
            </a:r>
          </a:p>
          <a:p>
            <a:pPr algn="just"/>
            <a:r>
              <a:rPr lang="fr-FR" sz="1400" dirty="0"/>
              <a:t>Tracer des lignes horizontales puis écrire le texte du poème en lettres capitales qui doivent toucher la ligne du haut et la ligne du bas. On peut dessiner une case pour chaque lettre et les lignes peuvent être de hauteurs différentes.</a:t>
            </a:r>
          </a:p>
          <a:p>
            <a:pPr algn="just"/>
            <a:r>
              <a:rPr lang="fr-FR" sz="1400" dirty="0"/>
              <a:t>Colorer toutes les surfaces comprises entre les lignes des lettres et les lignes des cases, en changeant de couleur pour que deux surfaces voisines soient toujours de couleurs différentes.</a:t>
            </a:r>
          </a:p>
        </p:txBody>
      </p:sp>
    </p:spTree>
    <p:extLst>
      <p:ext uri="{BB962C8B-B14F-4D97-AF65-F5344CB8AC3E}">
        <p14:creationId xmlns:p14="http://schemas.microsoft.com/office/powerpoint/2010/main" val="1442871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F0F51B28-CD17-1EDD-AC02-B56AFF61E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3391" y="190500"/>
            <a:ext cx="7717219" cy="5830788"/>
          </a:xfrm>
          <a:prstGeom prst="rect">
            <a:avLst/>
          </a:prstGeom>
        </p:spPr>
      </p:pic>
      <p:sp>
        <p:nvSpPr>
          <p:cNvPr id="5" name="ZoneTexte 4">
            <a:extLst>
              <a:ext uri="{FF2B5EF4-FFF2-40B4-BE49-F238E27FC236}">
                <a16:creationId xmlns:a16="http://schemas.microsoft.com/office/drawing/2014/main" id="{AB081295-51D5-72F6-25F6-03936B685AA1}"/>
              </a:ext>
            </a:extLst>
          </p:cNvPr>
          <p:cNvSpPr txBox="1"/>
          <p:nvPr/>
        </p:nvSpPr>
        <p:spPr>
          <a:xfrm>
            <a:off x="3817594" y="6165304"/>
            <a:ext cx="1540678" cy="307777"/>
          </a:xfrm>
          <a:prstGeom prst="rect">
            <a:avLst/>
          </a:prstGeom>
          <a:noFill/>
        </p:spPr>
        <p:txBody>
          <a:bodyPr wrap="none" rtlCol="0">
            <a:spAutoFit/>
          </a:bodyPr>
          <a:lstStyle/>
          <a:p>
            <a:r>
              <a:rPr lang="fr-FR" sz="1400" b="1" dirty="0"/>
              <a:t>La suite du travail.</a:t>
            </a:r>
          </a:p>
        </p:txBody>
      </p:sp>
    </p:spTree>
    <p:extLst>
      <p:ext uri="{BB962C8B-B14F-4D97-AF65-F5344CB8AC3E}">
        <p14:creationId xmlns:p14="http://schemas.microsoft.com/office/powerpoint/2010/main" val="2053262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6D6A271B-C469-092A-D8C7-3657E294A5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345" y="190500"/>
            <a:ext cx="7957311" cy="5830788"/>
          </a:xfrm>
          <a:prstGeom prst="rect">
            <a:avLst/>
          </a:prstGeom>
        </p:spPr>
      </p:pic>
      <p:sp>
        <p:nvSpPr>
          <p:cNvPr id="5" name="ZoneTexte 4">
            <a:extLst>
              <a:ext uri="{FF2B5EF4-FFF2-40B4-BE49-F238E27FC236}">
                <a16:creationId xmlns:a16="http://schemas.microsoft.com/office/drawing/2014/main" id="{13D9FF9B-33C9-4B10-B353-A2A7979A00EA}"/>
              </a:ext>
            </a:extLst>
          </p:cNvPr>
          <p:cNvSpPr txBox="1"/>
          <p:nvPr/>
        </p:nvSpPr>
        <p:spPr>
          <a:xfrm>
            <a:off x="3894475" y="6165304"/>
            <a:ext cx="1383136" cy="307777"/>
          </a:xfrm>
          <a:prstGeom prst="rect">
            <a:avLst/>
          </a:prstGeom>
          <a:noFill/>
        </p:spPr>
        <p:txBody>
          <a:bodyPr wrap="none" rtlCol="0">
            <a:spAutoFit/>
          </a:bodyPr>
          <a:lstStyle/>
          <a:p>
            <a:r>
              <a:rPr lang="fr-FR" sz="1400" b="1" dirty="0"/>
              <a:t>Le résultat final.</a:t>
            </a:r>
          </a:p>
        </p:txBody>
      </p:sp>
    </p:spTree>
    <p:extLst>
      <p:ext uri="{BB962C8B-B14F-4D97-AF65-F5344CB8AC3E}">
        <p14:creationId xmlns:p14="http://schemas.microsoft.com/office/powerpoint/2010/main" val="2629715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09AB4D76-79A1-7150-8A6F-BAC28A67669C}"/>
              </a:ext>
            </a:extLst>
          </p:cNvPr>
          <p:cNvPicPr>
            <a:picLocks noChangeAspect="1"/>
          </p:cNvPicPr>
          <p:nvPr/>
        </p:nvPicPr>
        <p:blipFill>
          <a:blip r:embed="rId3"/>
          <a:stretch>
            <a:fillRect/>
          </a:stretch>
        </p:blipFill>
        <p:spPr>
          <a:xfrm>
            <a:off x="4550990" y="190500"/>
            <a:ext cx="3981450" cy="6477000"/>
          </a:xfrm>
          <a:prstGeom prst="rect">
            <a:avLst/>
          </a:prstGeom>
        </p:spPr>
      </p:pic>
      <p:sp>
        <p:nvSpPr>
          <p:cNvPr id="6" name="ZoneTexte 5">
            <a:extLst>
              <a:ext uri="{FF2B5EF4-FFF2-40B4-BE49-F238E27FC236}">
                <a16:creationId xmlns:a16="http://schemas.microsoft.com/office/drawing/2014/main" id="{EDD64A12-5A30-182D-24C1-E1F2E00E4A0E}"/>
              </a:ext>
            </a:extLst>
          </p:cNvPr>
          <p:cNvSpPr txBox="1"/>
          <p:nvPr/>
        </p:nvSpPr>
        <p:spPr>
          <a:xfrm>
            <a:off x="467544" y="1988840"/>
            <a:ext cx="3635915" cy="3293209"/>
          </a:xfrm>
          <a:prstGeom prst="rect">
            <a:avLst/>
          </a:prstGeom>
          <a:noFill/>
        </p:spPr>
        <p:txBody>
          <a:bodyPr wrap="square" rtlCol="0">
            <a:spAutoFit/>
          </a:bodyPr>
          <a:lstStyle/>
          <a:p>
            <a:r>
              <a:rPr lang="fr-FR" sz="1600" dirty="0"/>
              <a:t>« Mettez de la couleur dans votre entourage »</a:t>
            </a:r>
          </a:p>
          <a:p>
            <a:r>
              <a:rPr lang="fr-FR" sz="1600" dirty="0"/>
              <a:t>Dans cet exemple, des lignes formant des vagues horizontales ont été dessinées au crayon à papier.</a:t>
            </a:r>
          </a:p>
          <a:p>
            <a:r>
              <a:rPr lang="fr-FR" sz="1600" dirty="0"/>
              <a:t>Puis le texte a été écrit à l’aide d’un feutre noir, en insistant sur la variation de l’épaisseur des lettres.</a:t>
            </a:r>
            <a:br>
              <a:rPr lang="fr-FR" sz="1600" dirty="0"/>
            </a:br>
            <a:r>
              <a:rPr lang="fr-FR" sz="1600" dirty="0"/>
              <a:t>Seule contrainte: le haut des lettres de la ligne du dessous devait venir toucher le bas des lettres de la ligne du dessus.</a:t>
            </a:r>
            <a:br>
              <a:rPr lang="fr-FR" sz="1600" dirty="0"/>
            </a:br>
            <a:r>
              <a:rPr lang="fr-FR" sz="1600" dirty="0"/>
              <a:t>Les espaces délimités par les tracés des lettres ont ensuite été colorés.</a:t>
            </a:r>
          </a:p>
        </p:txBody>
      </p:sp>
    </p:spTree>
    <p:extLst>
      <p:ext uri="{BB962C8B-B14F-4D97-AF65-F5344CB8AC3E}">
        <p14:creationId xmlns:p14="http://schemas.microsoft.com/office/powerpoint/2010/main" val="2331745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23982693-8B4F-9DEC-C397-AAE09DEB4FD7}"/>
              </a:ext>
            </a:extLst>
          </p:cNvPr>
          <p:cNvPicPr>
            <a:picLocks noChangeAspect="1"/>
          </p:cNvPicPr>
          <p:nvPr/>
        </p:nvPicPr>
        <p:blipFill>
          <a:blip r:embed="rId3"/>
          <a:stretch>
            <a:fillRect/>
          </a:stretch>
        </p:blipFill>
        <p:spPr>
          <a:xfrm>
            <a:off x="152400" y="190500"/>
            <a:ext cx="8839200" cy="6477000"/>
          </a:xfrm>
          <a:prstGeom prst="rect">
            <a:avLst/>
          </a:prstGeom>
        </p:spPr>
      </p:pic>
    </p:spTree>
    <p:extLst>
      <p:ext uri="{BB962C8B-B14F-4D97-AF65-F5344CB8AC3E}">
        <p14:creationId xmlns:p14="http://schemas.microsoft.com/office/powerpoint/2010/main" val="4134148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BC4EE91B-D861-9987-B575-6BD975239C87}"/>
              </a:ext>
            </a:extLst>
          </p:cNvPr>
          <p:cNvPicPr>
            <a:picLocks noChangeAspect="1"/>
          </p:cNvPicPr>
          <p:nvPr/>
        </p:nvPicPr>
        <p:blipFill>
          <a:blip r:embed="rId3"/>
          <a:stretch>
            <a:fillRect/>
          </a:stretch>
        </p:blipFill>
        <p:spPr>
          <a:xfrm>
            <a:off x="247650" y="190500"/>
            <a:ext cx="8648700" cy="6477000"/>
          </a:xfrm>
          <a:prstGeom prst="rect">
            <a:avLst/>
          </a:prstGeom>
        </p:spPr>
      </p:pic>
    </p:spTree>
    <p:extLst>
      <p:ext uri="{BB962C8B-B14F-4D97-AF65-F5344CB8AC3E}">
        <p14:creationId xmlns:p14="http://schemas.microsoft.com/office/powerpoint/2010/main" val="181132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9449BFA-0D9D-64AF-3507-2197190A0402}"/>
              </a:ext>
            </a:extLst>
          </p:cNvPr>
          <p:cNvSpPr txBox="1"/>
          <p:nvPr/>
        </p:nvSpPr>
        <p:spPr>
          <a:xfrm>
            <a:off x="162925" y="1544593"/>
            <a:ext cx="2968915" cy="3108543"/>
          </a:xfrm>
          <a:prstGeom prst="rect">
            <a:avLst/>
          </a:prstGeom>
          <a:noFill/>
        </p:spPr>
        <p:txBody>
          <a:bodyPr wrap="square" rtlCol="0">
            <a:spAutoFit/>
          </a:bodyPr>
          <a:lstStyle/>
          <a:p>
            <a:r>
              <a:rPr lang="fr-FR" sz="1600" dirty="0"/>
              <a:t>Cet exemple, réalisé sur une feuille de papier comportant des lignes explique le procédé.</a:t>
            </a:r>
          </a:p>
          <a:p>
            <a:r>
              <a:rPr lang="fr-FR" sz="1600" dirty="0"/>
              <a:t>La traduction du texte écrit en anglais est la suivante :</a:t>
            </a:r>
          </a:p>
          <a:p>
            <a:r>
              <a:rPr lang="fr-FR" sz="1600" dirty="0"/>
              <a:t>« Aujourd'hui, je prends juste mon feutre noir. J’écris sur deux lignes de haut, toutes les lettres atteignant la ligne du haut et celle du bas. Je remplis ensuite tous les espaces négatifs avec de la couleur. »</a:t>
            </a:r>
          </a:p>
        </p:txBody>
      </p:sp>
      <p:pic>
        <p:nvPicPr>
          <p:cNvPr id="7" name="Image 6">
            <a:hlinkClick r:id="rId2" action="ppaction://hlinksldjump"/>
            <a:extLst>
              <a:ext uri="{FF2B5EF4-FFF2-40B4-BE49-F238E27FC236}">
                <a16:creationId xmlns:a16="http://schemas.microsoft.com/office/drawing/2014/main" id="{D5951B00-EFDC-05CA-A991-DD3BD55CB2BB}"/>
              </a:ext>
            </a:extLst>
          </p:cNvPr>
          <p:cNvPicPr>
            <a:picLocks noChangeAspect="1"/>
          </p:cNvPicPr>
          <p:nvPr/>
        </p:nvPicPr>
        <p:blipFill>
          <a:blip r:embed="rId3"/>
          <a:stretch>
            <a:fillRect/>
          </a:stretch>
        </p:blipFill>
        <p:spPr>
          <a:xfrm>
            <a:off x="4145607" y="190500"/>
            <a:ext cx="4314825" cy="6477000"/>
          </a:xfrm>
          <a:prstGeom prst="rect">
            <a:avLst/>
          </a:prstGeom>
        </p:spPr>
      </p:pic>
    </p:spTree>
    <p:extLst>
      <p:ext uri="{BB962C8B-B14F-4D97-AF65-F5344CB8AC3E}">
        <p14:creationId xmlns:p14="http://schemas.microsoft.com/office/powerpoint/2010/main" val="1023238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D62A2E7-35B9-BA24-DAA5-3BC05DB2C561}"/>
              </a:ext>
            </a:extLst>
          </p:cNvPr>
          <p:cNvSpPr txBox="1"/>
          <p:nvPr/>
        </p:nvSpPr>
        <p:spPr>
          <a:xfrm>
            <a:off x="179512" y="1340768"/>
            <a:ext cx="8712968" cy="4832092"/>
          </a:xfrm>
          <a:prstGeom prst="rect">
            <a:avLst/>
          </a:prstGeom>
          <a:noFill/>
        </p:spPr>
        <p:txBody>
          <a:bodyPr wrap="square">
            <a:spAutoFit/>
          </a:bodyPr>
          <a:lstStyle/>
          <a:p>
            <a:r>
              <a:rPr lang="fr-FR" sz="1400" dirty="0"/>
              <a:t>Cette méthode repose sur la succession de choix par consentement individuel puis par consensus négocié. Elle permet de dégager un choix collectif qui ne se heurte pas à des oppositions individuelles.</a:t>
            </a:r>
          </a:p>
          <a:p>
            <a:pPr marL="285750" indent="-285750">
              <a:buFont typeface="Arial" panose="020B0604020202020204" pitchFamily="34" charset="0"/>
              <a:buChar char="•"/>
            </a:pPr>
            <a:r>
              <a:rPr lang="fr-FR" sz="1400" dirty="0"/>
              <a:t>S’appuyer sur une sélection de 5 ou 6 poèmes.</a:t>
            </a:r>
          </a:p>
          <a:p>
            <a:pPr marL="285750" indent="-285750">
              <a:buFont typeface="Arial" panose="020B0604020202020204" pitchFamily="34" charset="0"/>
              <a:buChar char="•"/>
            </a:pPr>
            <a:r>
              <a:rPr lang="fr-FR" sz="1400" dirty="0"/>
              <a:t>Inviter les élèves à se regrouper par 6. Imprimer une liste des poèmes pour chaque  groupe.</a:t>
            </a:r>
          </a:p>
          <a:p>
            <a:pPr marL="285750" indent="-285750">
              <a:buFont typeface="Arial" panose="020B0604020202020204" pitchFamily="34" charset="0"/>
              <a:buChar char="•"/>
            </a:pPr>
            <a:r>
              <a:rPr lang="fr-FR" sz="1400" dirty="0"/>
              <a:t>Chaque groupe devra retenir 3 poèmes.</a:t>
            </a:r>
          </a:p>
          <a:p>
            <a:pPr marL="285750" indent="-285750">
              <a:buFont typeface="Arial" panose="020B0604020202020204" pitchFamily="34" charset="0"/>
              <a:buChar char="•"/>
            </a:pPr>
            <a:r>
              <a:rPr lang="fr-FR" sz="1400" dirty="0"/>
              <a:t>Dans chacun des groupes, demander à un élève d’accepter d’être l’animateur.</a:t>
            </a:r>
            <a:br>
              <a:rPr lang="fr-FR" sz="1400" dirty="0"/>
            </a:br>
            <a:r>
              <a:rPr lang="fr-FR" sz="1400" dirty="0"/>
              <a:t>L’animateur lit le titre du premier poème de la liste et il demande à tous les membres du groupe d’exprimer leur avis sur ce poème. L’animateur participe lui aussi au choix.</a:t>
            </a:r>
            <a:br>
              <a:rPr lang="fr-FR" sz="1400" dirty="0"/>
            </a:br>
            <a:r>
              <a:rPr lang="fr-FR" sz="1400" dirty="0"/>
              <a:t>Les avis sont exprimés par un geste (</a:t>
            </a:r>
            <a:r>
              <a:rPr lang="fr-FR" sz="1400" dirty="0">
                <a:hlinkClick r:id="rId2" action="ppaction://hlinksldjump"/>
              </a:rPr>
              <a:t>voir les gestes</a:t>
            </a:r>
            <a:r>
              <a:rPr lang="fr-FR" sz="1400" dirty="0"/>
              <a:t>) ou à l’aide d’une carte (</a:t>
            </a:r>
            <a:r>
              <a:rPr lang="fr-FR" sz="1400" dirty="0">
                <a:hlinkClick r:id="rId3" action="ppaction://hlinksldjump"/>
              </a:rPr>
              <a:t>voir les cartes</a:t>
            </a:r>
            <a:r>
              <a:rPr lang="fr-FR" sz="1400" dirty="0"/>
              <a:t>). </a:t>
            </a:r>
            <a:br>
              <a:rPr lang="fr-FR" sz="1400" dirty="0"/>
            </a:br>
            <a:r>
              <a:rPr lang="fr-FR" sz="1400" dirty="0"/>
              <a:t>Si vous choisissez les cartes, il faut en imprimer et en découper en nombre suffisant pour que chacun dispose des 4 cartes.</a:t>
            </a:r>
            <a:br>
              <a:rPr lang="fr-FR" sz="1400" dirty="0"/>
            </a:br>
            <a:r>
              <a:rPr lang="fr-FR" sz="1400" dirty="0"/>
              <a:t>Si un poème ne recueille aucun pouce baissé ou aucune carte rouge on considère qu’on peut le retenir.</a:t>
            </a:r>
            <a:br>
              <a:rPr lang="fr-FR" sz="1400" dirty="0"/>
            </a:br>
            <a:r>
              <a:rPr lang="fr-FR" sz="1400" dirty="0"/>
              <a:t>Dans le cas contraire, les élèves qui ont manifesté une opposition sont invités, par l’animateur, à expliquer leur choix et à accepter d’en parler avec les membres du groupe. S’ils modifient leur choix le poème peut être retenu, s’ils ne le modifient pas le poème n’est pas retenu.</a:t>
            </a:r>
            <a:br>
              <a:rPr lang="fr-FR" sz="1400" dirty="0"/>
            </a:br>
            <a:r>
              <a:rPr lang="fr-FR" sz="1400" dirty="0"/>
              <a:t>Des avis sont ainsi exprimés sur chacun des poèmes.</a:t>
            </a:r>
            <a:br>
              <a:rPr lang="fr-FR" sz="1400" dirty="0"/>
            </a:br>
            <a:r>
              <a:rPr lang="fr-FR" sz="1400" dirty="0"/>
              <a:t>S’il reste plus de 3 poèmes possibles à retenir, le groupe discute pour décider lesquels seront éliminés.</a:t>
            </a:r>
          </a:p>
          <a:p>
            <a:pPr marL="285750" indent="-285750">
              <a:buFont typeface="Arial" panose="020B0604020202020204" pitchFamily="34" charset="0"/>
              <a:buChar char="•"/>
            </a:pPr>
            <a:r>
              <a:rPr lang="fr-FR" sz="1400" dirty="0"/>
              <a:t>L’animateur de chaque groupe va écrire au tableau le titre des 3 poèmes retenus par son groupe.</a:t>
            </a:r>
          </a:p>
          <a:p>
            <a:pPr marL="285750" indent="-285750">
              <a:buFont typeface="Arial" panose="020B0604020202020204" pitchFamily="34" charset="0"/>
              <a:buChar char="•"/>
            </a:pPr>
            <a:r>
              <a:rPr lang="fr-FR" sz="1400" dirty="0"/>
              <a:t>Les résultats sont vus par tous. Si un poème apparaît dans la liste de tous les groupes, on le retient.</a:t>
            </a:r>
            <a:br>
              <a:rPr lang="fr-FR" sz="1400" dirty="0"/>
            </a:br>
            <a:r>
              <a:rPr lang="fr-FR" sz="1400" dirty="0"/>
              <a:t>S’il n’y a qu’un poème qui remplit cette condition, il devient le choix de la classe.</a:t>
            </a:r>
            <a:br>
              <a:rPr lang="fr-FR" sz="1400" dirty="0"/>
            </a:br>
            <a:r>
              <a:rPr lang="fr-FR" sz="1400" dirty="0"/>
              <a:t>S’il y en a plusieurs, on peut utiliser une des autres méthodes de choix pour décider collectivement (choix par opposition ou vote modulé par exemple).</a:t>
            </a:r>
          </a:p>
        </p:txBody>
      </p:sp>
      <p:sp>
        <p:nvSpPr>
          <p:cNvPr id="5" name="ZoneTexte 4">
            <a:extLst>
              <a:ext uri="{FF2B5EF4-FFF2-40B4-BE49-F238E27FC236}">
                <a16:creationId xmlns:a16="http://schemas.microsoft.com/office/drawing/2014/main" id="{BE632475-798B-CC17-4164-E124F70B4378}"/>
              </a:ext>
            </a:extLst>
          </p:cNvPr>
          <p:cNvSpPr txBox="1"/>
          <p:nvPr/>
        </p:nvSpPr>
        <p:spPr>
          <a:xfrm>
            <a:off x="0" y="116632"/>
            <a:ext cx="9144000" cy="830997"/>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a:solidFill>
                  <a:schemeClr val="bg1"/>
                </a:solidFill>
              </a:rPr>
              <a:t>Décider ensemble</a:t>
            </a:r>
          </a:p>
        </p:txBody>
      </p:sp>
      <p:sp>
        <p:nvSpPr>
          <p:cNvPr id="7" name="ZoneTexte 6">
            <a:extLst>
              <a:ext uri="{FF2B5EF4-FFF2-40B4-BE49-F238E27FC236}">
                <a16:creationId xmlns:a16="http://schemas.microsoft.com/office/drawing/2014/main" id="{22361E96-4610-4E15-AEC8-69EF231130F3}"/>
              </a:ext>
            </a:extLst>
          </p:cNvPr>
          <p:cNvSpPr txBox="1"/>
          <p:nvPr/>
        </p:nvSpPr>
        <p:spPr>
          <a:xfrm>
            <a:off x="727116" y="945015"/>
            <a:ext cx="7689798" cy="523220"/>
          </a:xfrm>
          <a:prstGeom prst="rect">
            <a:avLst/>
          </a:prstGeom>
          <a:noFill/>
        </p:spPr>
        <p:txBody>
          <a:bodyPr wrap="none" rtlCol="0">
            <a:spAutoFit/>
          </a:bodyPr>
          <a:lstStyle/>
          <a:p>
            <a:pPr algn="ctr"/>
            <a:r>
              <a:rPr lang="fr-FR" sz="2800" b="1" dirty="0">
                <a:solidFill>
                  <a:srgbClr val="2B674A"/>
                </a:solidFill>
              </a:rPr>
              <a:t>Méthode du choix par consentement et consensus</a:t>
            </a:r>
          </a:p>
        </p:txBody>
      </p:sp>
      <p:pic>
        <p:nvPicPr>
          <p:cNvPr id="9" name="Image 8">
            <a:extLst>
              <a:ext uri="{FF2B5EF4-FFF2-40B4-BE49-F238E27FC236}">
                <a16:creationId xmlns:a16="http://schemas.microsoft.com/office/drawing/2014/main" id="{5A6D7214-ACA4-8D54-4BAA-8D1A9D01E7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3074" y="232092"/>
            <a:ext cx="876168" cy="576000"/>
          </a:xfrm>
          <a:prstGeom prst="rect">
            <a:avLst/>
          </a:prstGeom>
        </p:spPr>
      </p:pic>
      <p:pic>
        <p:nvPicPr>
          <p:cNvPr id="2" name="Image 1">
            <a:hlinkClick r:id="rId5" action="ppaction://hlinksldjump"/>
            <a:extLst>
              <a:ext uri="{FF2B5EF4-FFF2-40B4-BE49-F238E27FC236}">
                <a16:creationId xmlns:a16="http://schemas.microsoft.com/office/drawing/2014/main" id="{CADFC856-956B-0D5F-FCC1-EB1B52B400B3}"/>
              </a:ext>
            </a:extLst>
          </p:cNvPr>
          <p:cNvPicPr>
            <a:picLocks noChangeAspect="1"/>
          </p:cNvPicPr>
          <p:nvPr/>
        </p:nvPicPr>
        <p:blipFill>
          <a:blip r:embed="rId6"/>
          <a:stretch>
            <a:fillRect/>
          </a:stretch>
        </p:blipFill>
        <p:spPr>
          <a:xfrm>
            <a:off x="195889" y="238378"/>
            <a:ext cx="771525" cy="600075"/>
          </a:xfrm>
          <a:prstGeom prst="rect">
            <a:avLst/>
          </a:prstGeom>
        </p:spPr>
      </p:pic>
    </p:spTree>
    <p:extLst>
      <p:ext uri="{BB962C8B-B14F-4D97-AF65-F5344CB8AC3E}">
        <p14:creationId xmlns:p14="http://schemas.microsoft.com/office/powerpoint/2010/main" val="1322138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9449BFA-0D9D-64AF-3507-2197190A0402}"/>
              </a:ext>
            </a:extLst>
          </p:cNvPr>
          <p:cNvSpPr txBox="1"/>
          <p:nvPr/>
        </p:nvSpPr>
        <p:spPr>
          <a:xfrm>
            <a:off x="288013" y="4797152"/>
            <a:ext cx="8460451" cy="1077218"/>
          </a:xfrm>
          <a:prstGeom prst="rect">
            <a:avLst/>
          </a:prstGeom>
          <a:noFill/>
        </p:spPr>
        <p:txBody>
          <a:bodyPr wrap="square" rtlCol="0">
            <a:spAutoFit/>
          </a:bodyPr>
          <a:lstStyle/>
          <a:p>
            <a:r>
              <a:rPr lang="fr-FR" sz="1600" dirty="0"/>
              <a:t>Dans cet exemple, le mot « merci » a été répété sur plusieurs lignes à l’aide d’un feutre noir.</a:t>
            </a:r>
            <a:br>
              <a:rPr lang="fr-FR" sz="1600" dirty="0"/>
            </a:br>
            <a:r>
              <a:rPr lang="fr-FR" sz="1600" dirty="0"/>
              <a:t>Seule contrainte: le haut des lettres de la ligne du dessous doit venir toucher le bas des lettres de la ligne du dessus.</a:t>
            </a:r>
            <a:br>
              <a:rPr lang="fr-FR" sz="1600" dirty="0"/>
            </a:br>
            <a:r>
              <a:rPr lang="fr-FR" sz="1600" dirty="0"/>
              <a:t>On peut alors repérer et colorer les espaces délimités par les tracés des lettres.</a:t>
            </a:r>
          </a:p>
        </p:txBody>
      </p:sp>
      <p:pic>
        <p:nvPicPr>
          <p:cNvPr id="3" name="Image 2">
            <a:hlinkClick r:id="rId2" action="ppaction://hlinksldjump"/>
            <a:extLst>
              <a:ext uri="{FF2B5EF4-FFF2-40B4-BE49-F238E27FC236}">
                <a16:creationId xmlns:a16="http://schemas.microsoft.com/office/drawing/2014/main" id="{2D67B229-F393-A608-948A-EF518C56EDCB}"/>
              </a:ext>
            </a:extLst>
          </p:cNvPr>
          <p:cNvPicPr>
            <a:picLocks noChangeAspect="1"/>
          </p:cNvPicPr>
          <p:nvPr/>
        </p:nvPicPr>
        <p:blipFill>
          <a:blip r:embed="rId3"/>
          <a:stretch>
            <a:fillRect/>
          </a:stretch>
        </p:blipFill>
        <p:spPr>
          <a:xfrm>
            <a:off x="145348" y="260648"/>
            <a:ext cx="8853304" cy="4392488"/>
          </a:xfrm>
          <a:prstGeom prst="rect">
            <a:avLst/>
          </a:prstGeom>
        </p:spPr>
      </p:pic>
    </p:spTree>
    <p:extLst>
      <p:ext uri="{BB962C8B-B14F-4D97-AF65-F5344CB8AC3E}">
        <p14:creationId xmlns:p14="http://schemas.microsoft.com/office/powerpoint/2010/main" val="3500347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BB4200F1-03F7-2570-D0AE-3D4A54DC7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6157" y="585614"/>
            <a:ext cx="6046377" cy="5686772"/>
          </a:xfrm>
          <a:prstGeom prst="rect">
            <a:avLst/>
          </a:prstGeom>
        </p:spPr>
      </p:pic>
      <p:sp>
        <p:nvSpPr>
          <p:cNvPr id="4" name="ZoneTexte 3">
            <a:extLst>
              <a:ext uri="{FF2B5EF4-FFF2-40B4-BE49-F238E27FC236}">
                <a16:creationId xmlns:a16="http://schemas.microsoft.com/office/drawing/2014/main" id="{ED43F6DD-F5FD-0732-6518-151F706A2D56}"/>
              </a:ext>
            </a:extLst>
          </p:cNvPr>
          <p:cNvSpPr txBox="1"/>
          <p:nvPr/>
        </p:nvSpPr>
        <p:spPr>
          <a:xfrm>
            <a:off x="162925" y="1196752"/>
            <a:ext cx="2808313" cy="4524315"/>
          </a:xfrm>
          <a:prstGeom prst="rect">
            <a:avLst/>
          </a:prstGeom>
          <a:noFill/>
        </p:spPr>
        <p:txBody>
          <a:bodyPr wrap="square" rtlCol="0">
            <a:spAutoFit/>
          </a:bodyPr>
          <a:lstStyle/>
          <a:p>
            <a:pPr algn="ctr"/>
            <a:r>
              <a:rPr lang="fr-FR" sz="1600" dirty="0"/>
              <a:t>ALIGHIERO BOETTI</a:t>
            </a:r>
          </a:p>
          <a:p>
            <a:pPr algn="ctr"/>
            <a:r>
              <a:rPr lang="fr-FR" sz="1600" dirty="0"/>
              <a:t>« Il </a:t>
            </a:r>
            <a:r>
              <a:rPr lang="fr-FR" sz="1600" dirty="0" err="1"/>
              <a:t>progressivo</a:t>
            </a:r>
            <a:r>
              <a:rPr lang="fr-FR" sz="1600" dirty="0"/>
              <a:t> </a:t>
            </a:r>
            <a:r>
              <a:rPr lang="fr-FR" sz="1600" dirty="0" err="1"/>
              <a:t>svanir</a:t>
            </a:r>
            <a:r>
              <a:rPr lang="fr-FR" sz="1600" dirty="0"/>
              <a:t> </a:t>
            </a:r>
            <a:r>
              <a:rPr lang="fr-FR" sz="1600" dirty="0" err="1"/>
              <a:t>della</a:t>
            </a:r>
            <a:r>
              <a:rPr lang="fr-FR" sz="1600" dirty="0"/>
              <a:t> </a:t>
            </a:r>
            <a:r>
              <a:rPr lang="fr-FR" sz="1600" dirty="0" err="1"/>
              <a:t>consuetudine</a:t>
            </a:r>
            <a:r>
              <a:rPr lang="fr-FR" sz="1600" dirty="0"/>
              <a:t>»</a:t>
            </a:r>
          </a:p>
          <a:p>
            <a:pPr algn="ctr"/>
            <a:r>
              <a:rPr lang="fr-FR" sz="1600" dirty="0"/>
              <a:t>(La disparition progressive de la coutume)</a:t>
            </a:r>
          </a:p>
          <a:p>
            <a:pPr algn="ctr"/>
            <a:r>
              <a:rPr lang="fr-FR" sz="1600" dirty="0"/>
              <a:t>1987</a:t>
            </a:r>
          </a:p>
          <a:p>
            <a:r>
              <a:rPr lang="fr-FR" sz="1600" dirty="0"/>
              <a:t>Fasciné par leur savoir-faire, l’artiste Italien faisait broder ses textes, souvent énigmatiques, par des femmes Afghanes. </a:t>
            </a:r>
          </a:p>
          <a:p>
            <a:r>
              <a:rPr lang="fr-FR" sz="1600" dirty="0"/>
              <a:t>Le texte se lit de haut en bas, et de gauche à droite, il n’y a pas d’espace entre les mots qui se succèdent en colonnes. </a:t>
            </a:r>
          </a:p>
          <a:p>
            <a:r>
              <a:rPr lang="fr-FR" sz="1600" dirty="0"/>
              <a:t>Les lettres sont inscrites dans des cases.</a:t>
            </a:r>
          </a:p>
          <a:p>
            <a:r>
              <a:rPr lang="fr-FR" sz="1600" dirty="0"/>
              <a:t>Le fond de la case et la lettre sont de couleurs différentes.</a:t>
            </a:r>
            <a:endParaRPr lang="fr-FR" sz="1400" dirty="0"/>
          </a:p>
        </p:txBody>
      </p:sp>
    </p:spTree>
    <p:extLst>
      <p:ext uri="{BB962C8B-B14F-4D97-AF65-F5344CB8AC3E}">
        <p14:creationId xmlns:p14="http://schemas.microsoft.com/office/powerpoint/2010/main" val="2982343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8427D3EA-3495-B448-45FB-6A0B3700B586}"/>
              </a:ext>
            </a:extLst>
          </p:cNvPr>
          <p:cNvPicPr>
            <a:picLocks noChangeAspect="1"/>
          </p:cNvPicPr>
          <p:nvPr/>
        </p:nvPicPr>
        <p:blipFill>
          <a:blip r:embed="rId3"/>
          <a:stretch>
            <a:fillRect/>
          </a:stretch>
        </p:blipFill>
        <p:spPr>
          <a:xfrm>
            <a:off x="2915816" y="190500"/>
            <a:ext cx="5981700" cy="6477000"/>
          </a:xfrm>
          <a:prstGeom prst="rect">
            <a:avLst/>
          </a:prstGeom>
        </p:spPr>
      </p:pic>
      <p:sp>
        <p:nvSpPr>
          <p:cNvPr id="4" name="ZoneTexte 3">
            <a:extLst>
              <a:ext uri="{FF2B5EF4-FFF2-40B4-BE49-F238E27FC236}">
                <a16:creationId xmlns:a16="http://schemas.microsoft.com/office/drawing/2014/main" id="{FB39DA5E-7DDB-016E-8557-0F4892D27E0B}"/>
              </a:ext>
            </a:extLst>
          </p:cNvPr>
          <p:cNvSpPr txBox="1"/>
          <p:nvPr/>
        </p:nvSpPr>
        <p:spPr>
          <a:xfrm>
            <a:off x="162925" y="2060848"/>
            <a:ext cx="2808313" cy="1077218"/>
          </a:xfrm>
          <a:prstGeom prst="rect">
            <a:avLst/>
          </a:prstGeom>
          <a:noFill/>
        </p:spPr>
        <p:txBody>
          <a:bodyPr wrap="square" rtlCol="0">
            <a:spAutoFit/>
          </a:bodyPr>
          <a:lstStyle/>
          <a:p>
            <a:pPr algn="ctr"/>
            <a:r>
              <a:rPr lang="fr-FR" sz="1600" dirty="0"/>
              <a:t>ALIGHIERO BOETTI</a:t>
            </a:r>
          </a:p>
          <a:p>
            <a:pPr algn="ctr"/>
            <a:r>
              <a:rPr lang="fr-FR" sz="1600" dirty="0"/>
              <a:t>« </a:t>
            </a:r>
            <a:r>
              <a:rPr lang="fr-FR" sz="1600" dirty="0" err="1"/>
              <a:t>Mettere</a:t>
            </a:r>
            <a:r>
              <a:rPr lang="fr-FR" sz="1600" dirty="0"/>
              <a:t> i </a:t>
            </a:r>
            <a:r>
              <a:rPr lang="fr-FR" sz="1600" dirty="0" err="1"/>
              <a:t>verbi</a:t>
            </a:r>
            <a:r>
              <a:rPr lang="fr-FR" sz="1600" dirty="0"/>
              <a:t> </a:t>
            </a:r>
            <a:r>
              <a:rPr lang="fr-FR" sz="1600" dirty="0" err="1"/>
              <a:t>all’infinito</a:t>
            </a:r>
            <a:r>
              <a:rPr lang="fr-FR" sz="1600" dirty="0"/>
              <a:t>»</a:t>
            </a:r>
          </a:p>
          <a:p>
            <a:pPr algn="ctr"/>
            <a:r>
              <a:rPr lang="fr-FR" sz="1600" dirty="0"/>
              <a:t>(Mettre les verbes à l’infinitif)</a:t>
            </a:r>
          </a:p>
          <a:p>
            <a:pPr algn="ctr"/>
            <a:r>
              <a:rPr lang="fr-FR" sz="1600" dirty="0"/>
              <a:t>1988</a:t>
            </a:r>
          </a:p>
        </p:txBody>
      </p:sp>
    </p:spTree>
    <p:extLst>
      <p:ext uri="{BB962C8B-B14F-4D97-AF65-F5344CB8AC3E}">
        <p14:creationId xmlns:p14="http://schemas.microsoft.com/office/powerpoint/2010/main" val="3182189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4704409A-E645-CD6B-B9CF-49E8DC500B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7824" y="189000"/>
            <a:ext cx="5944950" cy="6480000"/>
          </a:xfrm>
          <a:prstGeom prst="rect">
            <a:avLst/>
          </a:prstGeom>
        </p:spPr>
      </p:pic>
      <p:sp>
        <p:nvSpPr>
          <p:cNvPr id="4" name="ZoneTexte 3">
            <a:extLst>
              <a:ext uri="{FF2B5EF4-FFF2-40B4-BE49-F238E27FC236}">
                <a16:creationId xmlns:a16="http://schemas.microsoft.com/office/drawing/2014/main" id="{CB5F704E-DAA2-368E-F392-9A18534E0B39}"/>
              </a:ext>
            </a:extLst>
          </p:cNvPr>
          <p:cNvSpPr txBox="1"/>
          <p:nvPr/>
        </p:nvSpPr>
        <p:spPr>
          <a:xfrm>
            <a:off x="162925" y="2060848"/>
            <a:ext cx="2808313" cy="1077218"/>
          </a:xfrm>
          <a:prstGeom prst="rect">
            <a:avLst/>
          </a:prstGeom>
          <a:noFill/>
        </p:spPr>
        <p:txBody>
          <a:bodyPr wrap="square" rtlCol="0">
            <a:spAutoFit/>
          </a:bodyPr>
          <a:lstStyle/>
          <a:p>
            <a:pPr algn="ctr"/>
            <a:r>
              <a:rPr lang="fr-FR" sz="1600" dirty="0"/>
              <a:t>ALIGHIERO BOETTI</a:t>
            </a:r>
          </a:p>
          <a:p>
            <a:pPr algn="ctr"/>
            <a:r>
              <a:rPr lang="fr-FR" sz="1600" dirty="0"/>
              <a:t>« Cinque x </a:t>
            </a:r>
            <a:r>
              <a:rPr lang="fr-FR" sz="1600" dirty="0" err="1"/>
              <a:t>cinque</a:t>
            </a:r>
            <a:r>
              <a:rPr lang="fr-FR" sz="1600" dirty="0"/>
              <a:t> </a:t>
            </a:r>
            <a:r>
              <a:rPr lang="fr-FR" sz="1600" dirty="0" err="1"/>
              <a:t>venti</a:t>
            </a:r>
            <a:r>
              <a:rPr lang="fr-FR" sz="1600" dirty="0"/>
              <a:t> </a:t>
            </a:r>
            <a:r>
              <a:rPr lang="fr-FR" sz="1600" dirty="0" err="1"/>
              <a:t>cinque</a:t>
            </a:r>
            <a:r>
              <a:rPr lang="fr-FR" sz="1600" dirty="0"/>
              <a:t>»</a:t>
            </a:r>
          </a:p>
          <a:p>
            <a:pPr algn="ctr"/>
            <a:r>
              <a:rPr lang="fr-FR" sz="1600" dirty="0"/>
              <a:t>(Cinq x cinq vingt-cinq)</a:t>
            </a:r>
          </a:p>
          <a:p>
            <a:pPr algn="ctr"/>
            <a:r>
              <a:rPr lang="fr-FR" sz="1600" dirty="0"/>
              <a:t>1988</a:t>
            </a:r>
          </a:p>
        </p:txBody>
      </p:sp>
    </p:spTree>
    <p:extLst>
      <p:ext uri="{BB962C8B-B14F-4D97-AF65-F5344CB8AC3E}">
        <p14:creationId xmlns:p14="http://schemas.microsoft.com/office/powerpoint/2010/main" val="762694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AE0098B1-2AA0-B076-DD92-A4A58A55EC2D}"/>
              </a:ext>
            </a:extLst>
          </p:cNvPr>
          <p:cNvPicPr>
            <a:picLocks noChangeAspect="1"/>
          </p:cNvPicPr>
          <p:nvPr/>
        </p:nvPicPr>
        <p:blipFill>
          <a:blip r:embed="rId3"/>
          <a:stretch>
            <a:fillRect/>
          </a:stretch>
        </p:blipFill>
        <p:spPr>
          <a:xfrm>
            <a:off x="2249363" y="190500"/>
            <a:ext cx="6715125" cy="6477000"/>
          </a:xfrm>
          <a:prstGeom prst="rect">
            <a:avLst/>
          </a:prstGeom>
        </p:spPr>
      </p:pic>
      <p:sp>
        <p:nvSpPr>
          <p:cNvPr id="4" name="ZoneTexte 3">
            <a:extLst>
              <a:ext uri="{FF2B5EF4-FFF2-40B4-BE49-F238E27FC236}">
                <a16:creationId xmlns:a16="http://schemas.microsoft.com/office/drawing/2014/main" id="{30D9BDC0-B7DE-7956-E81A-8979FDCC083B}"/>
              </a:ext>
            </a:extLst>
          </p:cNvPr>
          <p:cNvSpPr txBox="1"/>
          <p:nvPr/>
        </p:nvSpPr>
        <p:spPr>
          <a:xfrm>
            <a:off x="179511" y="2060848"/>
            <a:ext cx="1944217" cy="1569660"/>
          </a:xfrm>
          <a:prstGeom prst="rect">
            <a:avLst/>
          </a:prstGeom>
          <a:noFill/>
        </p:spPr>
        <p:txBody>
          <a:bodyPr wrap="square" rtlCol="0">
            <a:spAutoFit/>
          </a:bodyPr>
          <a:lstStyle/>
          <a:p>
            <a:pPr algn="ctr"/>
            <a:r>
              <a:rPr lang="fr-FR" sz="1600" dirty="0"/>
              <a:t>ALIGHIERO BOETTI</a:t>
            </a:r>
          </a:p>
          <a:p>
            <a:pPr algn="ctr"/>
            <a:r>
              <a:rPr lang="fr-FR" sz="1600" dirty="0"/>
              <a:t>« </a:t>
            </a:r>
            <a:r>
              <a:rPr lang="fr-FR" sz="1600" dirty="0" err="1"/>
              <a:t>Dall’oggi</a:t>
            </a:r>
            <a:r>
              <a:rPr lang="fr-FR" sz="1600" dirty="0"/>
              <a:t> al </a:t>
            </a:r>
            <a:r>
              <a:rPr lang="fr-FR" sz="1600" dirty="0" err="1"/>
              <a:t>domani</a:t>
            </a:r>
            <a:r>
              <a:rPr lang="fr-FR" sz="1600" dirty="0"/>
              <a:t> »</a:t>
            </a:r>
          </a:p>
          <a:p>
            <a:pPr algn="ctr"/>
            <a:r>
              <a:rPr lang="fr-FR" sz="1600" dirty="0"/>
              <a:t>(D’aujourd’hui à demain)</a:t>
            </a:r>
          </a:p>
          <a:p>
            <a:pPr algn="ctr"/>
            <a:r>
              <a:rPr lang="fr-FR" sz="1600" dirty="0"/>
              <a:t>1989</a:t>
            </a:r>
          </a:p>
        </p:txBody>
      </p:sp>
    </p:spTree>
    <p:extLst>
      <p:ext uri="{BB962C8B-B14F-4D97-AF65-F5344CB8AC3E}">
        <p14:creationId xmlns:p14="http://schemas.microsoft.com/office/powerpoint/2010/main" val="4207235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862841"/>
            <a:ext cx="8712968" cy="2062103"/>
          </a:xfrm>
          <a:prstGeom prst="rect">
            <a:avLst/>
          </a:prstGeom>
        </p:spPr>
        <p:txBody>
          <a:bodyPr wrap="square">
            <a:spAutoFit/>
          </a:bodyPr>
          <a:lstStyle/>
          <a:p>
            <a:pPr algn="just"/>
            <a:r>
              <a:rPr lang="fr-FR" sz="1600" dirty="0"/>
              <a:t>Le poète et écrivain Christian </a:t>
            </a:r>
            <a:r>
              <a:rPr lang="fr-FR" sz="1600" dirty="0" err="1"/>
              <a:t>Bobin</a:t>
            </a:r>
            <a:r>
              <a:rPr lang="fr-FR" sz="1600" dirty="0"/>
              <a:t> disait: « Écrire, c’est dessiner une porte sur un mur infranchissable, et puis l’ouvrir. » </a:t>
            </a:r>
          </a:p>
          <a:p>
            <a:pPr algn="just"/>
            <a:r>
              <a:rPr lang="fr-FR" sz="1600" dirty="0"/>
              <a:t>Collez votre poème sur la porte de sortie de la classe ou de l’école, lisez-le plusieurs fois, essayez de le retenir et sortez tous le dire aux arbres et aux plantes que vous rencontrerez. Vous pouvez le crier, vous pouvez le murmurer, le dire très vite ou au contraire très lentement. Sans que vous le sachiez, les mots du poème iront se cacher dans le feuillage.</a:t>
            </a:r>
          </a:p>
          <a:p>
            <a:pPr algn="just"/>
            <a:r>
              <a:rPr lang="fr-FR" sz="1600" dirty="0"/>
              <a:t>Et si vous racontiez cette expérience par un tissage végétal que vous pourrez laisser à l’extérieur ou installer à l’intérieur? Ci-dessous quelques exemples et explications pour faire un tissage végétal.</a:t>
            </a:r>
          </a:p>
        </p:txBody>
      </p:sp>
      <p:sp>
        <p:nvSpPr>
          <p:cNvPr id="6" name="Rectangle 5"/>
          <p:cNvSpPr/>
          <p:nvPr/>
        </p:nvSpPr>
        <p:spPr>
          <a:xfrm>
            <a:off x="951037" y="3573016"/>
            <a:ext cx="7941442" cy="3108543"/>
          </a:xfrm>
          <a:prstGeom prst="rect">
            <a:avLst/>
          </a:prstGeom>
        </p:spPr>
        <p:txBody>
          <a:bodyPr wrap="square">
            <a:spAutoFit/>
          </a:bodyPr>
          <a:lstStyle/>
          <a:p>
            <a:pPr marL="285750" indent="-285750">
              <a:buFont typeface="Arial" pitchFamily="34" charset="0"/>
              <a:buChar char="•"/>
            </a:pPr>
            <a:r>
              <a:rPr lang="fr-FR" sz="1400" dirty="0"/>
              <a:t>Maintenant que vous avez choisi votre poème, et que vous êtes allés le dire aux éléments de la nature qui se trouvent proches de l’école, suivez les consignes indiquées avec l’image qui se trouve ci-dessus et à gauche.</a:t>
            </a:r>
          </a:p>
          <a:p>
            <a:pPr marL="285750" indent="-285750">
              <a:buFont typeface="Arial" pitchFamily="34" charset="0"/>
              <a:buChar char="•"/>
            </a:pPr>
            <a:r>
              <a:rPr lang="fr-FR" sz="1400" dirty="0"/>
              <a:t>Pour réaliser le cadre de votre tissage, faites vous aider par un adulte qui va nouer les branches à chaque angle. Et s’il ne sait pas faire un brêlage carré (c’est le nom du nœud pour assembler deux morceaux de bois à angle droit), il lui suffira de cliquer sur ce lien et regarder plusieurs fois la vidéo.</a:t>
            </a:r>
            <a:br>
              <a:rPr lang="fr-FR" sz="1400" dirty="0"/>
            </a:br>
            <a:r>
              <a:rPr lang="fr-FR" sz="1400" dirty="0">
                <a:hlinkClick r:id="rId3"/>
              </a:rPr>
              <a:t>https://www.youtube.com/watch?v=ADPPCBGjKAA</a:t>
            </a:r>
            <a:br>
              <a:rPr lang="fr-FR" sz="1400" dirty="0"/>
            </a:br>
            <a:r>
              <a:rPr lang="fr-FR" sz="1400" dirty="0"/>
              <a:t>Pour la trame, des nœuds simples à chaque extrémité suffisent.</a:t>
            </a:r>
          </a:p>
          <a:p>
            <a:pPr marL="285750" indent="-285750">
              <a:buFont typeface="Arial" pitchFamily="34" charset="0"/>
              <a:buChar char="•"/>
            </a:pPr>
            <a:r>
              <a:rPr lang="fr-FR" sz="1400" dirty="0"/>
              <a:t>Après avoir créé votre tissage avec plein d’éléments végétaux, discutez bien entre vous des mots importants de votre poème que vous allez y insérer. Vous pouvez aussi y ajouter des mots ou des phrases qui vous viennent par association d’idées avec le texte du poème. Dans ce cas cachez-les plus profondément dans le tissage ou écrivez-les avec une autre couleur pour qu’on ne puisse pas les confondre avec les mots du texte.</a:t>
            </a:r>
          </a:p>
          <a:p>
            <a:pPr marL="285750" indent="-285750">
              <a:buFont typeface="Arial" pitchFamily="34" charset="0"/>
              <a:buChar char="•"/>
            </a:pPr>
            <a:r>
              <a:rPr lang="fr-FR" sz="1400" dirty="0"/>
              <a:t>Demandez ensuite à un adulte de prendre une photo de votre création.</a:t>
            </a:r>
          </a:p>
        </p:txBody>
      </p:sp>
      <p:sp>
        <p:nvSpPr>
          <p:cNvPr id="2" name="ZoneTexte 1">
            <a:extLst>
              <a:ext uri="{FF2B5EF4-FFF2-40B4-BE49-F238E27FC236}">
                <a16:creationId xmlns:a16="http://schemas.microsoft.com/office/drawing/2014/main" id="{9B19F19A-8BBA-D11D-14B0-353D4A91EDC5}"/>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Notre poème dans la nature</a:t>
            </a:r>
          </a:p>
        </p:txBody>
      </p:sp>
      <p:pic>
        <p:nvPicPr>
          <p:cNvPr id="3" name="Image 2">
            <a:hlinkClick r:id="rId4" action="ppaction://hlinksldjump"/>
            <a:extLst>
              <a:ext uri="{FF2B5EF4-FFF2-40B4-BE49-F238E27FC236}">
                <a16:creationId xmlns:a16="http://schemas.microsoft.com/office/drawing/2014/main" id="{C67B4365-3226-ABD5-9982-23489DFFD497}"/>
              </a:ext>
            </a:extLst>
          </p:cNvPr>
          <p:cNvPicPr>
            <a:picLocks noChangeAspect="1"/>
          </p:cNvPicPr>
          <p:nvPr/>
        </p:nvPicPr>
        <p:blipFill>
          <a:blip r:embed="rId5"/>
          <a:stretch>
            <a:fillRect/>
          </a:stretch>
        </p:blipFill>
        <p:spPr>
          <a:xfrm>
            <a:off x="195889" y="164629"/>
            <a:ext cx="771525" cy="600075"/>
          </a:xfrm>
          <a:prstGeom prst="rect">
            <a:avLst/>
          </a:prstGeom>
        </p:spPr>
      </p:pic>
      <p:pic>
        <p:nvPicPr>
          <p:cNvPr id="5" name="Image 4">
            <a:extLst>
              <a:ext uri="{FF2B5EF4-FFF2-40B4-BE49-F238E27FC236}">
                <a16:creationId xmlns:a16="http://schemas.microsoft.com/office/drawing/2014/main" id="{4904F7B4-A2DF-BEB3-11E2-1F2DD4E64B18}"/>
              </a:ext>
            </a:extLst>
          </p:cNvPr>
          <p:cNvPicPr>
            <a:picLocks noChangeAspect="1"/>
          </p:cNvPicPr>
          <p:nvPr/>
        </p:nvPicPr>
        <p:blipFill>
          <a:blip r:embed="rId6"/>
          <a:stretch>
            <a:fillRect/>
          </a:stretch>
        </p:blipFill>
        <p:spPr>
          <a:xfrm>
            <a:off x="376865" y="3811513"/>
            <a:ext cx="409575" cy="409575"/>
          </a:xfrm>
          <a:prstGeom prst="rect">
            <a:avLst/>
          </a:prstGeom>
        </p:spPr>
      </p:pic>
      <p:pic>
        <p:nvPicPr>
          <p:cNvPr id="11" name="Image 10">
            <a:hlinkClick r:id="rId7" action="ppaction://hlinksldjump"/>
            <a:extLst>
              <a:ext uri="{FF2B5EF4-FFF2-40B4-BE49-F238E27FC236}">
                <a16:creationId xmlns:a16="http://schemas.microsoft.com/office/drawing/2014/main" id="{DDA0ED37-7AFF-628F-FE28-946628395D73}"/>
              </a:ext>
            </a:extLst>
          </p:cNvPr>
          <p:cNvPicPr>
            <a:picLocks noChangeAspect="1"/>
          </p:cNvPicPr>
          <p:nvPr/>
        </p:nvPicPr>
        <p:blipFill>
          <a:blip r:embed="rId8"/>
          <a:stretch>
            <a:fillRect/>
          </a:stretch>
        </p:blipFill>
        <p:spPr>
          <a:xfrm>
            <a:off x="3347864" y="2958083"/>
            <a:ext cx="361950" cy="542925"/>
          </a:xfrm>
          <a:prstGeom prst="rect">
            <a:avLst/>
          </a:prstGeom>
        </p:spPr>
      </p:pic>
      <p:pic>
        <p:nvPicPr>
          <p:cNvPr id="15" name="Image 14">
            <a:hlinkClick r:id="rId9" action="ppaction://hlinksldjump"/>
            <a:extLst>
              <a:ext uri="{FF2B5EF4-FFF2-40B4-BE49-F238E27FC236}">
                <a16:creationId xmlns:a16="http://schemas.microsoft.com/office/drawing/2014/main" id="{6F5D0940-5647-B5B2-1527-51DE33181559}"/>
              </a:ext>
            </a:extLst>
          </p:cNvPr>
          <p:cNvPicPr>
            <a:picLocks noChangeAspect="1"/>
          </p:cNvPicPr>
          <p:nvPr/>
        </p:nvPicPr>
        <p:blipFill>
          <a:blip r:embed="rId10"/>
          <a:stretch>
            <a:fillRect/>
          </a:stretch>
        </p:blipFill>
        <p:spPr>
          <a:xfrm>
            <a:off x="3882784" y="2958082"/>
            <a:ext cx="542925" cy="542925"/>
          </a:xfrm>
          <a:prstGeom prst="rect">
            <a:avLst/>
          </a:prstGeom>
        </p:spPr>
      </p:pic>
      <p:pic>
        <p:nvPicPr>
          <p:cNvPr id="18" name="Image 17">
            <a:hlinkClick r:id="rId11" action="ppaction://hlinksldjump"/>
            <a:extLst>
              <a:ext uri="{FF2B5EF4-FFF2-40B4-BE49-F238E27FC236}">
                <a16:creationId xmlns:a16="http://schemas.microsoft.com/office/drawing/2014/main" id="{31D1E250-B233-2807-CDA0-583643F53B7A}"/>
              </a:ext>
            </a:extLst>
          </p:cNvPr>
          <p:cNvPicPr>
            <a:picLocks noChangeAspect="1"/>
          </p:cNvPicPr>
          <p:nvPr/>
        </p:nvPicPr>
        <p:blipFill>
          <a:blip r:embed="rId12"/>
          <a:stretch>
            <a:fillRect/>
          </a:stretch>
        </p:blipFill>
        <p:spPr>
          <a:xfrm>
            <a:off x="4598679" y="2958081"/>
            <a:ext cx="409575" cy="542925"/>
          </a:xfrm>
          <a:prstGeom prst="rect">
            <a:avLst/>
          </a:prstGeom>
        </p:spPr>
      </p:pic>
      <p:pic>
        <p:nvPicPr>
          <p:cNvPr id="21" name="Image 20">
            <a:hlinkClick r:id="rId13" action="ppaction://hlinksldjump"/>
            <a:extLst>
              <a:ext uri="{FF2B5EF4-FFF2-40B4-BE49-F238E27FC236}">
                <a16:creationId xmlns:a16="http://schemas.microsoft.com/office/drawing/2014/main" id="{26499E24-E6C3-9DD1-097E-B981F8E5B887}"/>
              </a:ext>
            </a:extLst>
          </p:cNvPr>
          <p:cNvPicPr>
            <a:picLocks noChangeAspect="1"/>
          </p:cNvPicPr>
          <p:nvPr/>
        </p:nvPicPr>
        <p:blipFill>
          <a:blip r:embed="rId14"/>
          <a:stretch>
            <a:fillRect/>
          </a:stretch>
        </p:blipFill>
        <p:spPr>
          <a:xfrm>
            <a:off x="5216393" y="2958081"/>
            <a:ext cx="409575" cy="542925"/>
          </a:xfrm>
          <a:prstGeom prst="rect">
            <a:avLst/>
          </a:prstGeom>
        </p:spPr>
      </p:pic>
      <p:pic>
        <p:nvPicPr>
          <p:cNvPr id="7" name="Image 6">
            <a:hlinkClick r:id="rId15" action="ppaction://hlinksldjump"/>
            <a:extLst>
              <a:ext uri="{FF2B5EF4-FFF2-40B4-BE49-F238E27FC236}">
                <a16:creationId xmlns:a16="http://schemas.microsoft.com/office/drawing/2014/main" id="{AF806297-0EE0-EB29-FFC9-4427B20443A4}"/>
              </a:ext>
            </a:extLst>
          </p:cNvPr>
          <p:cNvPicPr>
            <a:picLocks noChangeAspect="1"/>
          </p:cNvPicPr>
          <p:nvPr/>
        </p:nvPicPr>
        <p:blipFill>
          <a:blip r:embed="rId16"/>
          <a:stretch>
            <a:fillRect/>
          </a:stretch>
        </p:blipFill>
        <p:spPr>
          <a:xfrm>
            <a:off x="5834107" y="2967644"/>
            <a:ext cx="400050" cy="542925"/>
          </a:xfrm>
          <a:prstGeom prst="rect">
            <a:avLst/>
          </a:prstGeom>
        </p:spPr>
      </p:pic>
    </p:spTree>
    <p:extLst>
      <p:ext uri="{BB962C8B-B14F-4D97-AF65-F5344CB8AC3E}">
        <p14:creationId xmlns:p14="http://schemas.microsoft.com/office/powerpoint/2010/main" val="2915359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F614034-4395-6C25-2030-7A30C832F524}"/>
              </a:ext>
            </a:extLst>
          </p:cNvPr>
          <p:cNvSpPr txBox="1"/>
          <p:nvPr/>
        </p:nvSpPr>
        <p:spPr>
          <a:xfrm>
            <a:off x="323528" y="44624"/>
            <a:ext cx="3672408" cy="6740307"/>
          </a:xfrm>
          <a:prstGeom prst="rect">
            <a:avLst/>
          </a:prstGeom>
          <a:noFill/>
        </p:spPr>
        <p:txBody>
          <a:bodyPr wrap="square">
            <a:spAutoFit/>
          </a:bodyPr>
          <a:lstStyle/>
          <a:p>
            <a:pPr algn="just"/>
            <a:r>
              <a:rPr lang="fr-FR" sz="1600" dirty="0"/>
              <a:t>Dans la cour de l’école, dans un bois ou dans une forêt, utilisez deux arbres proches ou plantez deux poteaux.</a:t>
            </a:r>
            <a:br>
              <a:rPr lang="fr-FR" sz="1600" dirty="0"/>
            </a:br>
            <a:r>
              <a:rPr lang="fr-FR" sz="1600" dirty="0"/>
              <a:t>Reliez-les par deux branches placées à l’horizontale, attachées avec des ficelles.</a:t>
            </a:r>
          </a:p>
          <a:p>
            <a:pPr algn="just"/>
            <a:r>
              <a:rPr lang="fr-FR" sz="1600" dirty="0"/>
              <a:t>Dans le cadre obtenu, réalisez une trame de lignes verticales ou horizontales à l’aide de ficelles.</a:t>
            </a:r>
          </a:p>
          <a:p>
            <a:pPr algn="just"/>
            <a:r>
              <a:rPr lang="fr-FR" sz="1600" dirty="0"/>
              <a:t>Cette trame vous permettra de réaliser votre tissage en insérant des éléments végétaux (feuilles, branchages, brindilles, fleurs, herbe…) disposés dans le sens opposé et passant tour à tour devant et derrière les ficelles.</a:t>
            </a:r>
          </a:p>
          <a:p>
            <a:pPr algn="just"/>
            <a:r>
              <a:rPr lang="fr-FR" sz="1600" dirty="0"/>
              <a:t>Lorsque votre tissage est bien rempli, choisissez des mots de votre poème, écrivez-les de la plus jolie des façons sur des morceaux de papier ou de tissu décorés, puis venez insérer ces mots dans le tissage.</a:t>
            </a:r>
          </a:p>
          <a:p>
            <a:pPr algn="just"/>
            <a:r>
              <a:rPr lang="fr-FR" sz="1600" dirty="0"/>
              <a:t>Même s’ils sont en partie cachés, ils seront bien au chaud dans ce nid douillet que vous venez de leur fabriquer.</a:t>
            </a:r>
          </a:p>
          <a:p>
            <a:pPr algn="just"/>
            <a:r>
              <a:rPr lang="fr-FR" sz="1600" dirty="0"/>
              <a:t>Ils seront si heureux, qu’ils ne manqueront pas de venir gazouiller à l’oreille de ceux qui passeront par là.</a:t>
            </a:r>
          </a:p>
        </p:txBody>
      </p:sp>
      <p:pic>
        <p:nvPicPr>
          <p:cNvPr id="4" name="Image 3">
            <a:hlinkClick r:id="rId2" action="ppaction://hlinksldjump"/>
            <a:extLst>
              <a:ext uri="{FF2B5EF4-FFF2-40B4-BE49-F238E27FC236}">
                <a16:creationId xmlns:a16="http://schemas.microsoft.com/office/drawing/2014/main" id="{2206F280-4C42-9413-2FFC-F8EA27B179ED}"/>
              </a:ext>
            </a:extLst>
          </p:cNvPr>
          <p:cNvPicPr>
            <a:picLocks noChangeAspect="1"/>
          </p:cNvPicPr>
          <p:nvPr/>
        </p:nvPicPr>
        <p:blipFill>
          <a:blip r:embed="rId3"/>
          <a:stretch>
            <a:fillRect/>
          </a:stretch>
        </p:blipFill>
        <p:spPr>
          <a:xfrm>
            <a:off x="4462214" y="190500"/>
            <a:ext cx="4286250" cy="6477000"/>
          </a:xfrm>
          <a:prstGeom prst="rect">
            <a:avLst/>
          </a:prstGeom>
        </p:spPr>
      </p:pic>
    </p:spTree>
    <p:extLst>
      <p:ext uri="{BB962C8B-B14F-4D97-AF65-F5344CB8AC3E}">
        <p14:creationId xmlns:p14="http://schemas.microsoft.com/office/powerpoint/2010/main" val="2238441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F614034-4395-6C25-2030-7A30C832F524}"/>
              </a:ext>
            </a:extLst>
          </p:cNvPr>
          <p:cNvSpPr txBox="1"/>
          <p:nvPr/>
        </p:nvSpPr>
        <p:spPr>
          <a:xfrm>
            <a:off x="179513" y="1916832"/>
            <a:ext cx="2088232" cy="830997"/>
          </a:xfrm>
          <a:prstGeom prst="rect">
            <a:avLst/>
          </a:prstGeom>
          <a:noFill/>
        </p:spPr>
        <p:txBody>
          <a:bodyPr wrap="square">
            <a:spAutoFit/>
          </a:bodyPr>
          <a:lstStyle/>
          <a:p>
            <a:r>
              <a:rPr lang="fr-FR" sz="1600" dirty="0"/>
              <a:t>N’hésitez pas à apporter plein de trésors.</a:t>
            </a:r>
          </a:p>
        </p:txBody>
      </p:sp>
      <p:pic>
        <p:nvPicPr>
          <p:cNvPr id="3" name="Image 2">
            <a:hlinkClick r:id="rId2" action="ppaction://hlinksldjump"/>
            <a:extLst>
              <a:ext uri="{FF2B5EF4-FFF2-40B4-BE49-F238E27FC236}">
                <a16:creationId xmlns:a16="http://schemas.microsoft.com/office/drawing/2014/main" id="{4280029A-4DCC-5B72-631C-C41882CCD784}"/>
              </a:ext>
            </a:extLst>
          </p:cNvPr>
          <p:cNvPicPr>
            <a:picLocks noChangeAspect="1"/>
          </p:cNvPicPr>
          <p:nvPr/>
        </p:nvPicPr>
        <p:blipFill>
          <a:blip r:embed="rId3"/>
          <a:stretch>
            <a:fillRect/>
          </a:stretch>
        </p:blipFill>
        <p:spPr>
          <a:xfrm>
            <a:off x="2487488" y="190500"/>
            <a:ext cx="6477000" cy="6477000"/>
          </a:xfrm>
          <a:prstGeom prst="rect">
            <a:avLst/>
          </a:prstGeom>
        </p:spPr>
      </p:pic>
    </p:spTree>
    <p:extLst>
      <p:ext uri="{BB962C8B-B14F-4D97-AF65-F5344CB8AC3E}">
        <p14:creationId xmlns:p14="http://schemas.microsoft.com/office/powerpoint/2010/main" val="4110500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F614034-4395-6C25-2030-7A30C832F524}"/>
              </a:ext>
            </a:extLst>
          </p:cNvPr>
          <p:cNvSpPr txBox="1"/>
          <p:nvPr/>
        </p:nvSpPr>
        <p:spPr>
          <a:xfrm>
            <a:off x="179512" y="2204864"/>
            <a:ext cx="3168352" cy="1815882"/>
          </a:xfrm>
          <a:prstGeom prst="rect">
            <a:avLst/>
          </a:prstGeom>
          <a:noFill/>
        </p:spPr>
        <p:txBody>
          <a:bodyPr wrap="square">
            <a:spAutoFit/>
          </a:bodyPr>
          <a:lstStyle/>
          <a:p>
            <a:r>
              <a:rPr lang="fr-FR" sz="1600" dirty="0"/>
              <a:t>Vous pouvez aussi réaliser des tissages plus petits (individuels ou collectifs par petits groupes).</a:t>
            </a:r>
          </a:p>
          <a:p>
            <a:r>
              <a:rPr lang="fr-FR" sz="1600" dirty="0"/>
              <a:t>Réfléchissez ensuite à la manière de les rassembler en les posant au sol, en les attachant les uns aux autres à la verticale, en les suspendant…</a:t>
            </a:r>
          </a:p>
        </p:txBody>
      </p:sp>
      <p:pic>
        <p:nvPicPr>
          <p:cNvPr id="3" name="Image 2">
            <a:hlinkClick r:id="rId2" action="ppaction://hlinksldjump"/>
            <a:extLst>
              <a:ext uri="{FF2B5EF4-FFF2-40B4-BE49-F238E27FC236}">
                <a16:creationId xmlns:a16="http://schemas.microsoft.com/office/drawing/2014/main" id="{B32E734C-B755-26BD-E02F-772B56996015}"/>
              </a:ext>
            </a:extLst>
          </p:cNvPr>
          <p:cNvPicPr>
            <a:picLocks noChangeAspect="1"/>
          </p:cNvPicPr>
          <p:nvPr/>
        </p:nvPicPr>
        <p:blipFill>
          <a:blip r:embed="rId3"/>
          <a:stretch>
            <a:fillRect/>
          </a:stretch>
        </p:blipFill>
        <p:spPr>
          <a:xfrm>
            <a:off x="3962722" y="190500"/>
            <a:ext cx="4857750" cy="6477000"/>
          </a:xfrm>
          <a:prstGeom prst="rect">
            <a:avLst/>
          </a:prstGeom>
        </p:spPr>
      </p:pic>
    </p:spTree>
    <p:extLst>
      <p:ext uri="{BB962C8B-B14F-4D97-AF65-F5344CB8AC3E}">
        <p14:creationId xmlns:p14="http://schemas.microsoft.com/office/powerpoint/2010/main" val="2798404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F614034-4395-6C25-2030-7A30C832F524}"/>
              </a:ext>
            </a:extLst>
          </p:cNvPr>
          <p:cNvSpPr txBox="1"/>
          <p:nvPr/>
        </p:nvSpPr>
        <p:spPr>
          <a:xfrm>
            <a:off x="720967" y="4221088"/>
            <a:ext cx="7991493" cy="338554"/>
          </a:xfrm>
          <a:prstGeom prst="rect">
            <a:avLst/>
          </a:prstGeom>
          <a:noFill/>
        </p:spPr>
        <p:txBody>
          <a:bodyPr wrap="square">
            <a:spAutoFit/>
          </a:bodyPr>
          <a:lstStyle/>
          <a:p>
            <a:pPr algn="ctr"/>
            <a:r>
              <a:rPr lang="fr-FR" sz="1600" dirty="0"/>
              <a:t>Pensez à bien alterner le passage dessus et dessous les ficelles.</a:t>
            </a:r>
          </a:p>
        </p:txBody>
      </p:sp>
      <p:pic>
        <p:nvPicPr>
          <p:cNvPr id="4" name="Image 3">
            <a:hlinkClick r:id="rId2" action="ppaction://hlinksldjump"/>
            <a:extLst>
              <a:ext uri="{FF2B5EF4-FFF2-40B4-BE49-F238E27FC236}">
                <a16:creationId xmlns:a16="http://schemas.microsoft.com/office/drawing/2014/main" id="{F3F21070-AF87-E8F9-7F7A-650E976796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530" y="404664"/>
            <a:ext cx="2754306" cy="3672409"/>
          </a:xfrm>
          <a:prstGeom prst="rect">
            <a:avLst/>
          </a:prstGeom>
        </p:spPr>
      </p:pic>
      <p:pic>
        <p:nvPicPr>
          <p:cNvPr id="6" name="Image 5">
            <a:hlinkClick r:id="rId2" action="ppaction://hlinksldjump"/>
            <a:extLst>
              <a:ext uri="{FF2B5EF4-FFF2-40B4-BE49-F238E27FC236}">
                <a16:creationId xmlns:a16="http://schemas.microsoft.com/office/drawing/2014/main" id="{21BE1C03-6570-9327-A50A-6265E9A0AB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9841" y="404665"/>
            <a:ext cx="2754307" cy="3672410"/>
          </a:xfrm>
          <a:prstGeom prst="rect">
            <a:avLst/>
          </a:prstGeom>
        </p:spPr>
      </p:pic>
      <p:pic>
        <p:nvPicPr>
          <p:cNvPr id="9" name="Image 8">
            <a:hlinkClick r:id="rId2" action="ppaction://hlinksldjump"/>
            <a:extLst>
              <a:ext uri="{FF2B5EF4-FFF2-40B4-BE49-F238E27FC236}">
                <a16:creationId xmlns:a16="http://schemas.microsoft.com/office/drawing/2014/main" id="{99ABADA0-0A25-2A50-1EE5-6562F0F2C9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8154" y="404663"/>
            <a:ext cx="2754306" cy="3672409"/>
          </a:xfrm>
          <a:prstGeom prst="rect">
            <a:avLst/>
          </a:prstGeom>
        </p:spPr>
      </p:pic>
    </p:spTree>
    <p:extLst>
      <p:ext uri="{BB962C8B-B14F-4D97-AF65-F5344CB8AC3E}">
        <p14:creationId xmlns:p14="http://schemas.microsoft.com/office/powerpoint/2010/main" val="3843340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10;&#10;Description générée automatiquement">
            <a:hlinkClick r:id="rId2" action="ppaction://hlinksldjump"/>
            <a:extLst>
              <a:ext uri="{FF2B5EF4-FFF2-40B4-BE49-F238E27FC236}">
                <a16:creationId xmlns:a16="http://schemas.microsoft.com/office/drawing/2014/main" id="{1CEED66E-278F-BCD1-D546-6ECCC9A0D9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5615" y="188640"/>
            <a:ext cx="6912769" cy="6336704"/>
          </a:xfrm>
          <a:prstGeom prst="rect">
            <a:avLst/>
          </a:prstGeom>
        </p:spPr>
      </p:pic>
    </p:spTree>
    <p:extLst>
      <p:ext uri="{BB962C8B-B14F-4D97-AF65-F5344CB8AC3E}">
        <p14:creationId xmlns:p14="http://schemas.microsoft.com/office/powerpoint/2010/main" val="60536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42680E2B-F407-3277-704E-A8E95EC0FFC3}"/>
              </a:ext>
            </a:extLst>
          </p:cNvPr>
          <p:cNvPicPr>
            <a:picLocks noChangeAspect="1"/>
          </p:cNvPicPr>
          <p:nvPr/>
        </p:nvPicPr>
        <p:blipFill>
          <a:blip r:embed="rId3"/>
          <a:stretch>
            <a:fillRect/>
          </a:stretch>
        </p:blipFill>
        <p:spPr>
          <a:xfrm>
            <a:off x="2171700" y="190500"/>
            <a:ext cx="4800600" cy="6477000"/>
          </a:xfrm>
          <a:prstGeom prst="rect">
            <a:avLst/>
          </a:prstGeom>
        </p:spPr>
      </p:pic>
    </p:spTree>
    <p:extLst>
      <p:ext uri="{BB962C8B-B14F-4D97-AF65-F5344CB8AC3E}">
        <p14:creationId xmlns:p14="http://schemas.microsoft.com/office/powerpoint/2010/main" val="3474971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F21FFB3F-DF57-9E21-1989-DC44A740EAC3}"/>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Il y a de la poésie dans l’air</a:t>
            </a:r>
          </a:p>
        </p:txBody>
      </p:sp>
      <p:sp>
        <p:nvSpPr>
          <p:cNvPr id="10" name="Rectangle 9"/>
          <p:cNvSpPr/>
          <p:nvPr/>
        </p:nvSpPr>
        <p:spPr>
          <a:xfrm>
            <a:off x="179512" y="851228"/>
            <a:ext cx="8712968" cy="1569660"/>
          </a:xfrm>
          <a:prstGeom prst="rect">
            <a:avLst/>
          </a:prstGeom>
        </p:spPr>
        <p:txBody>
          <a:bodyPr wrap="square">
            <a:spAutoFit/>
          </a:bodyPr>
          <a:lstStyle/>
          <a:p>
            <a:pPr algn="just"/>
            <a:r>
              <a:rPr lang="fr-FR" sz="1600" dirty="0"/>
              <a:t>Quand on dit un poème, on prend son temps et on articule clairement pour que chacun des mots prononcés puisse bien flotter dans l’air et aller jusqu’aux oreilles de ceux qui écoutent.</a:t>
            </a:r>
          </a:p>
          <a:p>
            <a:pPr algn="just"/>
            <a:r>
              <a:rPr lang="fr-FR" sz="1600" dirty="0"/>
              <a:t>Et si, comme des ballons de baudruche, nos paroles restaient en suspension?</a:t>
            </a:r>
          </a:p>
          <a:p>
            <a:pPr algn="just"/>
            <a:r>
              <a:rPr lang="fr-FR" sz="1600" dirty="0"/>
              <a:t>Dans une œuvre intitulée « Song of </a:t>
            </a:r>
            <a:r>
              <a:rPr lang="fr-FR" sz="1600" dirty="0" err="1"/>
              <a:t>songs</a:t>
            </a:r>
            <a:r>
              <a:rPr lang="fr-FR" sz="1600" dirty="0"/>
              <a:t> » (le « Cantique des cantiques » est un livre de la Bible constitué d’une suite de poèmes), Jaume </a:t>
            </a:r>
            <a:r>
              <a:rPr lang="fr-FR" sz="1600" dirty="0" err="1"/>
              <a:t>Plensa</a:t>
            </a:r>
            <a:r>
              <a:rPr lang="fr-FR" sz="1600" dirty="0"/>
              <a:t> écrit le texte des poèmes verticalement en suspendant les lettres sur des fils de nylon accrochés au plafond.</a:t>
            </a:r>
          </a:p>
        </p:txBody>
      </p:sp>
      <p:sp>
        <p:nvSpPr>
          <p:cNvPr id="6" name="Rectangle 5"/>
          <p:cNvSpPr/>
          <p:nvPr/>
        </p:nvSpPr>
        <p:spPr>
          <a:xfrm>
            <a:off x="661095" y="2996952"/>
            <a:ext cx="8375401" cy="3754874"/>
          </a:xfrm>
          <a:prstGeom prst="rect">
            <a:avLst/>
          </a:prstGeom>
        </p:spPr>
        <p:txBody>
          <a:bodyPr wrap="square">
            <a:spAutoFit/>
          </a:bodyPr>
          <a:lstStyle/>
          <a:p>
            <a:pPr marL="285750" indent="-285750">
              <a:buFont typeface="Arial" pitchFamily="34" charset="0"/>
              <a:buChar char="•"/>
            </a:pPr>
            <a:r>
              <a:rPr lang="fr-FR" sz="1400" dirty="0"/>
              <a:t>Maintenant que vous avez choisi votre poème, répartissez-vous les tâches pour dessiner chacune des lettres des mots qui le composent sur des feuilles de papier ou de carton de tailles identiques.</a:t>
            </a:r>
            <a:br>
              <a:rPr lang="fr-FR" sz="1400" dirty="0"/>
            </a:br>
            <a:r>
              <a:rPr lang="fr-FR" sz="1400" dirty="0"/>
              <a:t>Dessinez les lignes de contour de lettres épaisses. (</a:t>
            </a:r>
            <a:r>
              <a:rPr lang="fr-FR" sz="1400" dirty="0">
                <a:hlinkClick r:id="rId3" action="ppaction://hlinksldjump"/>
              </a:rPr>
              <a:t>Exemples ici</a:t>
            </a:r>
            <a:r>
              <a:rPr lang="fr-FR" sz="1400" dirty="0"/>
              <a:t>)</a:t>
            </a:r>
          </a:p>
          <a:p>
            <a:pPr marL="285750" indent="-285750">
              <a:buFont typeface="Arial" pitchFamily="34" charset="0"/>
              <a:buChar char="•"/>
            </a:pPr>
            <a:r>
              <a:rPr lang="fr-FR" sz="1400" dirty="0"/>
              <a:t>Découpez et décorez les lettres en les peignant ou en les recouvrant à l’aide d’éléments collés.</a:t>
            </a:r>
          </a:p>
          <a:p>
            <a:pPr marL="285750" indent="-285750">
              <a:buFont typeface="Arial" pitchFamily="34" charset="0"/>
              <a:buChar char="•"/>
            </a:pPr>
            <a:r>
              <a:rPr lang="fr-FR" sz="1400" dirty="0"/>
              <a:t>Choisissez l’endroit où vous allez réaliser votre installation et demandez à un adulte de fixer des fils de nylon (fil à pêche) au plafond et de les couper à 30 centimètres du sol.</a:t>
            </a:r>
          </a:p>
          <a:p>
            <a:pPr marL="285750" indent="-285750">
              <a:buFont typeface="Arial" pitchFamily="34" charset="0"/>
              <a:buChar char="•"/>
            </a:pPr>
            <a:r>
              <a:rPr lang="fr-FR" sz="1400" dirty="0"/>
              <a:t>Faites un petit trou en haut et en bas de chaque lettre à l’aide d’une épingle, puis, sur un premier fil, commencez à écrire le texte de haut en bas en enfilant les lettres les unes à la suite des autres en laissant environ 20 centimètres entre elles. Afin que les lettres ne glissent pas, collez-les sur le fil à l’aide d’un petit morceau de ruban adhésif transparent. Pour les premières lettres qui seront les plus hautes, vous pouvez demander l’aide d’un adulte qui montera sur un escabeau.</a:t>
            </a:r>
            <a:br>
              <a:rPr lang="fr-FR" sz="1400" dirty="0"/>
            </a:br>
            <a:r>
              <a:rPr lang="fr-FR" sz="1400" dirty="0"/>
              <a:t>Lorsqu’un fil est complet, passez à celui d’à côté pour continuer le texte de votre poème.</a:t>
            </a:r>
            <a:br>
              <a:rPr lang="fr-FR" sz="1400" dirty="0"/>
            </a:br>
            <a:r>
              <a:rPr lang="fr-FR" sz="1400" dirty="0"/>
              <a:t>Poursuivez ainsi jusqu’à la fin. Si vous le souhaitez, vous pouvez aussi enfiler des petits dessins entre les mots.</a:t>
            </a:r>
          </a:p>
          <a:p>
            <a:pPr marL="285750" indent="-285750">
              <a:buFont typeface="Arial" pitchFamily="34" charset="0"/>
              <a:buChar char="•"/>
            </a:pPr>
            <a:r>
              <a:rPr lang="fr-FR" sz="1400" dirty="0"/>
              <a:t>Lorsque c’est terminé, amusez-vous à vous promener à l’intérieur du texte en essayant de le lire, puis demandez à un adulte de prendre une photo.</a:t>
            </a:r>
            <a:br>
              <a:rPr lang="fr-FR" sz="1400" dirty="0"/>
            </a:br>
            <a:r>
              <a:rPr lang="fr-FR" sz="1400" dirty="0"/>
              <a:t>Avec l’aide d’un adulte qui utilisera des projecteurs lumineux, vous pouvez jouer avec les ombres de vos lettres.</a:t>
            </a:r>
          </a:p>
        </p:txBody>
      </p:sp>
      <p:pic>
        <p:nvPicPr>
          <p:cNvPr id="5" name="Image 4">
            <a:hlinkClick r:id="rId4" action="ppaction://hlinksldjump"/>
            <a:extLst>
              <a:ext uri="{FF2B5EF4-FFF2-40B4-BE49-F238E27FC236}">
                <a16:creationId xmlns:a16="http://schemas.microsoft.com/office/drawing/2014/main" id="{C8F06C0A-9BD2-633A-DEF0-FC9F5A231FA2}"/>
              </a:ext>
            </a:extLst>
          </p:cNvPr>
          <p:cNvPicPr>
            <a:picLocks noChangeAspect="1"/>
          </p:cNvPicPr>
          <p:nvPr/>
        </p:nvPicPr>
        <p:blipFill>
          <a:blip r:embed="rId5"/>
          <a:stretch>
            <a:fillRect/>
          </a:stretch>
        </p:blipFill>
        <p:spPr>
          <a:xfrm>
            <a:off x="3059832" y="2420888"/>
            <a:ext cx="409575" cy="542925"/>
          </a:xfrm>
          <a:prstGeom prst="rect">
            <a:avLst/>
          </a:prstGeom>
        </p:spPr>
      </p:pic>
      <p:pic>
        <p:nvPicPr>
          <p:cNvPr id="14" name="Image 13">
            <a:hlinkClick r:id="rId6" action="ppaction://hlinksldjump"/>
            <a:extLst>
              <a:ext uri="{FF2B5EF4-FFF2-40B4-BE49-F238E27FC236}">
                <a16:creationId xmlns:a16="http://schemas.microsoft.com/office/drawing/2014/main" id="{EB3AF461-A882-EF8C-2E25-6A9C26ACDF55}"/>
              </a:ext>
            </a:extLst>
          </p:cNvPr>
          <p:cNvPicPr>
            <a:picLocks noChangeAspect="1"/>
          </p:cNvPicPr>
          <p:nvPr/>
        </p:nvPicPr>
        <p:blipFill>
          <a:blip r:embed="rId7"/>
          <a:stretch>
            <a:fillRect/>
          </a:stretch>
        </p:blipFill>
        <p:spPr>
          <a:xfrm>
            <a:off x="3635896" y="2420888"/>
            <a:ext cx="723900" cy="542925"/>
          </a:xfrm>
          <a:prstGeom prst="rect">
            <a:avLst/>
          </a:prstGeom>
        </p:spPr>
      </p:pic>
      <p:pic>
        <p:nvPicPr>
          <p:cNvPr id="17" name="Image 16">
            <a:hlinkClick r:id="rId8" action="ppaction://hlinksldjump"/>
            <a:extLst>
              <a:ext uri="{FF2B5EF4-FFF2-40B4-BE49-F238E27FC236}">
                <a16:creationId xmlns:a16="http://schemas.microsoft.com/office/drawing/2014/main" id="{374D9B29-1281-40C0-D06D-B2BAF3C3B26E}"/>
              </a:ext>
            </a:extLst>
          </p:cNvPr>
          <p:cNvPicPr>
            <a:picLocks noChangeAspect="1"/>
          </p:cNvPicPr>
          <p:nvPr/>
        </p:nvPicPr>
        <p:blipFill>
          <a:blip r:embed="rId9"/>
          <a:stretch>
            <a:fillRect/>
          </a:stretch>
        </p:blipFill>
        <p:spPr>
          <a:xfrm>
            <a:off x="4526285" y="2420888"/>
            <a:ext cx="790575" cy="542925"/>
          </a:xfrm>
          <a:prstGeom prst="rect">
            <a:avLst/>
          </a:prstGeom>
        </p:spPr>
      </p:pic>
      <p:pic>
        <p:nvPicPr>
          <p:cNvPr id="20" name="Image 19">
            <a:hlinkClick r:id="rId10" action="ppaction://hlinksldjump"/>
            <a:extLst>
              <a:ext uri="{FF2B5EF4-FFF2-40B4-BE49-F238E27FC236}">
                <a16:creationId xmlns:a16="http://schemas.microsoft.com/office/drawing/2014/main" id="{592A12D5-A476-9887-45AA-EB45BCC00ABC}"/>
              </a:ext>
            </a:extLst>
          </p:cNvPr>
          <p:cNvPicPr>
            <a:picLocks noChangeAspect="1"/>
          </p:cNvPicPr>
          <p:nvPr/>
        </p:nvPicPr>
        <p:blipFill>
          <a:blip r:embed="rId11"/>
          <a:stretch>
            <a:fillRect/>
          </a:stretch>
        </p:blipFill>
        <p:spPr>
          <a:xfrm>
            <a:off x="5483349" y="2420888"/>
            <a:ext cx="819150" cy="542925"/>
          </a:xfrm>
          <a:prstGeom prst="rect">
            <a:avLst/>
          </a:prstGeom>
        </p:spPr>
      </p:pic>
      <p:pic>
        <p:nvPicPr>
          <p:cNvPr id="21" name="Image 20">
            <a:hlinkClick r:id="rId12" action="ppaction://hlinksldjump"/>
            <a:extLst>
              <a:ext uri="{FF2B5EF4-FFF2-40B4-BE49-F238E27FC236}">
                <a16:creationId xmlns:a16="http://schemas.microsoft.com/office/drawing/2014/main" id="{BFC16529-2748-DDC7-76B8-5C3218F6300C}"/>
              </a:ext>
            </a:extLst>
          </p:cNvPr>
          <p:cNvPicPr>
            <a:picLocks noChangeAspect="1"/>
          </p:cNvPicPr>
          <p:nvPr/>
        </p:nvPicPr>
        <p:blipFill>
          <a:blip r:embed="rId13"/>
          <a:stretch>
            <a:fillRect/>
          </a:stretch>
        </p:blipFill>
        <p:spPr>
          <a:xfrm>
            <a:off x="195889" y="164629"/>
            <a:ext cx="771525" cy="600075"/>
          </a:xfrm>
          <a:prstGeom prst="rect">
            <a:avLst/>
          </a:prstGeom>
        </p:spPr>
      </p:pic>
      <p:pic>
        <p:nvPicPr>
          <p:cNvPr id="24" name="Image 23">
            <a:extLst>
              <a:ext uri="{FF2B5EF4-FFF2-40B4-BE49-F238E27FC236}">
                <a16:creationId xmlns:a16="http://schemas.microsoft.com/office/drawing/2014/main" id="{C095B11F-81A0-42BF-DE9F-41B61679A24D}"/>
              </a:ext>
            </a:extLst>
          </p:cNvPr>
          <p:cNvPicPr>
            <a:picLocks noChangeAspect="1"/>
          </p:cNvPicPr>
          <p:nvPr/>
        </p:nvPicPr>
        <p:blipFill>
          <a:blip r:embed="rId14"/>
          <a:stretch>
            <a:fillRect/>
          </a:stretch>
        </p:blipFill>
        <p:spPr>
          <a:xfrm>
            <a:off x="195889" y="3047063"/>
            <a:ext cx="409575" cy="409575"/>
          </a:xfrm>
          <a:prstGeom prst="rect">
            <a:avLst/>
          </a:prstGeom>
        </p:spPr>
      </p:pic>
    </p:spTree>
    <p:extLst>
      <p:ext uri="{BB962C8B-B14F-4D97-AF65-F5344CB8AC3E}">
        <p14:creationId xmlns:p14="http://schemas.microsoft.com/office/powerpoint/2010/main" val="616374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E452BBBE-E91C-DE4A-F002-BF16B5660433}"/>
              </a:ext>
            </a:extLst>
          </p:cNvPr>
          <p:cNvPicPr>
            <a:picLocks noChangeAspect="1"/>
          </p:cNvPicPr>
          <p:nvPr/>
        </p:nvPicPr>
        <p:blipFill>
          <a:blip r:embed="rId3"/>
          <a:stretch>
            <a:fillRect/>
          </a:stretch>
        </p:blipFill>
        <p:spPr>
          <a:xfrm>
            <a:off x="3602682" y="190500"/>
            <a:ext cx="4857750" cy="6477000"/>
          </a:xfrm>
          <a:prstGeom prst="rect">
            <a:avLst/>
          </a:prstGeom>
        </p:spPr>
      </p:pic>
      <p:sp>
        <p:nvSpPr>
          <p:cNvPr id="5" name="ZoneTexte 4">
            <a:extLst>
              <a:ext uri="{FF2B5EF4-FFF2-40B4-BE49-F238E27FC236}">
                <a16:creationId xmlns:a16="http://schemas.microsoft.com/office/drawing/2014/main" id="{620F7435-1B7A-E680-488C-EC0231E11D30}"/>
              </a:ext>
            </a:extLst>
          </p:cNvPr>
          <p:cNvSpPr txBox="1"/>
          <p:nvPr/>
        </p:nvSpPr>
        <p:spPr>
          <a:xfrm>
            <a:off x="710571" y="1916832"/>
            <a:ext cx="2026346" cy="2062103"/>
          </a:xfrm>
          <a:prstGeom prst="rect">
            <a:avLst/>
          </a:prstGeom>
          <a:noFill/>
        </p:spPr>
        <p:txBody>
          <a:bodyPr wrap="square">
            <a:spAutoFit/>
          </a:bodyPr>
          <a:lstStyle/>
          <a:p>
            <a:pPr algn="ctr"/>
            <a:r>
              <a:rPr lang="fr-FR" sz="1600" dirty="0"/>
              <a:t>Jaume PLENSA</a:t>
            </a:r>
          </a:p>
          <a:p>
            <a:pPr algn="ctr"/>
            <a:r>
              <a:rPr lang="fr-FR" sz="1600" dirty="0"/>
              <a:t>« Song of </a:t>
            </a:r>
            <a:r>
              <a:rPr lang="fr-FR" sz="1600" dirty="0" err="1"/>
              <a:t>songs</a:t>
            </a:r>
            <a:r>
              <a:rPr lang="fr-FR" sz="1600" dirty="0"/>
              <a:t> »</a:t>
            </a:r>
          </a:p>
          <a:p>
            <a:pPr algn="ctr"/>
            <a:r>
              <a:rPr lang="fr-FR" sz="1600" dirty="0"/>
              <a:t>2005</a:t>
            </a:r>
          </a:p>
          <a:p>
            <a:pPr algn="ctr"/>
            <a:r>
              <a:rPr lang="fr-FR" sz="1600" dirty="0"/>
              <a:t>Lettres de métal fixées sur des tringles accrochées au plafond.</a:t>
            </a:r>
          </a:p>
          <a:p>
            <a:pPr algn="ctr"/>
            <a:endParaRPr lang="fr-FR" sz="1600" dirty="0"/>
          </a:p>
        </p:txBody>
      </p:sp>
    </p:spTree>
    <p:extLst>
      <p:ext uri="{BB962C8B-B14F-4D97-AF65-F5344CB8AC3E}">
        <p14:creationId xmlns:p14="http://schemas.microsoft.com/office/powerpoint/2010/main" val="1805647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BEF2E21D-D372-4C1F-6A50-6080453791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0466" y="1017662"/>
            <a:ext cx="6577909" cy="4931618"/>
          </a:xfrm>
          <a:prstGeom prst="rect">
            <a:avLst/>
          </a:prstGeom>
        </p:spPr>
      </p:pic>
      <p:sp>
        <p:nvSpPr>
          <p:cNvPr id="6" name="ZoneTexte 5">
            <a:extLst>
              <a:ext uri="{FF2B5EF4-FFF2-40B4-BE49-F238E27FC236}">
                <a16:creationId xmlns:a16="http://schemas.microsoft.com/office/drawing/2014/main" id="{CAF3DE47-27D6-977C-C5F4-AA6C4C26FA35}"/>
              </a:ext>
            </a:extLst>
          </p:cNvPr>
          <p:cNvSpPr txBox="1"/>
          <p:nvPr/>
        </p:nvSpPr>
        <p:spPr>
          <a:xfrm>
            <a:off x="155625" y="2492896"/>
            <a:ext cx="2026346" cy="1077218"/>
          </a:xfrm>
          <a:prstGeom prst="rect">
            <a:avLst/>
          </a:prstGeom>
          <a:noFill/>
        </p:spPr>
        <p:txBody>
          <a:bodyPr wrap="square">
            <a:spAutoFit/>
          </a:bodyPr>
          <a:lstStyle/>
          <a:p>
            <a:pPr algn="ctr"/>
            <a:r>
              <a:rPr lang="fr-FR" sz="1600" dirty="0"/>
              <a:t>Jaume PLENSA</a:t>
            </a:r>
          </a:p>
          <a:p>
            <a:pPr algn="ctr"/>
            <a:r>
              <a:rPr lang="fr-FR" sz="1600" dirty="0"/>
              <a:t>« Song of </a:t>
            </a:r>
            <a:r>
              <a:rPr lang="fr-FR" sz="1600" dirty="0" err="1"/>
              <a:t>songs</a:t>
            </a:r>
            <a:r>
              <a:rPr lang="fr-FR" sz="1600" dirty="0"/>
              <a:t> »</a:t>
            </a:r>
          </a:p>
          <a:p>
            <a:pPr algn="ctr"/>
            <a:r>
              <a:rPr lang="fr-FR" sz="1600" dirty="0"/>
              <a:t>2005</a:t>
            </a:r>
          </a:p>
          <a:p>
            <a:pPr algn="ctr"/>
            <a:endParaRPr lang="fr-FR" sz="1600" dirty="0"/>
          </a:p>
        </p:txBody>
      </p:sp>
    </p:spTree>
    <p:extLst>
      <p:ext uri="{BB962C8B-B14F-4D97-AF65-F5344CB8AC3E}">
        <p14:creationId xmlns:p14="http://schemas.microsoft.com/office/powerpoint/2010/main" val="3143737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ction="ppaction://hlinksldjump"/>
            <a:extLst>
              <a:ext uri="{FF2B5EF4-FFF2-40B4-BE49-F238E27FC236}">
                <a16:creationId xmlns:a16="http://schemas.microsoft.com/office/drawing/2014/main" id="{772362C3-CC25-A139-8E08-3538AB3BF2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850" y="991543"/>
            <a:ext cx="6784807" cy="4669705"/>
          </a:xfrm>
          <a:prstGeom prst="rect">
            <a:avLst/>
          </a:prstGeom>
        </p:spPr>
      </p:pic>
      <p:sp>
        <p:nvSpPr>
          <p:cNvPr id="6" name="ZoneTexte 5">
            <a:extLst>
              <a:ext uri="{FF2B5EF4-FFF2-40B4-BE49-F238E27FC236}">
                <a16:creationId xmlns:a16="http://schemas.microsoft.com/office/drawing/2014/main" id="{21B647C9-832A-9D14-6110-FFD844DDAC3E}"/>
              </a:ext>
            </a:extLst>
          </p:cNvPr>
          <p:cNvSpPr txBox="1"/>
          <p:nvPr/>
        </p:nvSpPr>
        <p:spPr>
          <a:xfrm>
            <a:off x="107504" y="2348880"/>
            <a:ext cx="2026346" cy="1815882"/>
          </a:xfrm>
          <a:prstGeom prst="rect">
            <a:avLst/>
          </a:prstGeom>
          <a:noFill/>
        </p:spPr>
        <p:txBody>
          <a:bodyPr wrap="square">
            <a:spAutoFit/>
          </a:bodyPr>
          <a:lstStyle/>
          <a:p>
            <a:pPr algn="ctr"/>
            <a:r>
              <a:rPr lang="fr-FR" sz="1600" dirty="0"/>
              <a:t>Jaume PLENSA</a:t>
            </a:r>
          </a:p>
          <a:p>
            <a:pPr algn="ctr"/>
            <a:r>
              <a:rPr lang="fr-FR" sz="1600" dirty="0"/>
              <a:t>« Song of </a:t>
            </a:r>
            <a:r>
              <a:rPr lang="fr-FR" sz="1600" dirty="0" err="1"/>
              <a:t>songs</a:t>
            </a:r>
            <a:r>
              <a:rPr lang="fr-FR" sz="1600" dirty="0"/>
              <a:t> »</a:t>
            </a:r>
          </a:p>
          <a:p>
            <a:pPr algn="ctr"/>
            <a:r>
              <a:rPr lang="fr-FR" sz="1600" dirty="0"/>
              <a:t>2005</a:t>
            </a:r>
          </a:p>
          <a:p>
            <a:pPr algn="ctr"/>
            <a:r>
              <a:rPr lang="fr-FR" sz="1600" dirty="0"/>
              <a:t>Lettres de métal fixées sur des fils accrochés au plafond.</a:t>
            </a:r>
          </a:p>
          <a:p>
            <a:pPr algn="ctr"/>
            <a:endParaRPr lang="fr-FR" sz="1600" dirty="0"/>
          </a:p>
        </p:txBody>
      </p:sp>
    </p:spTree>
    <p:extLst>
      <p:ext uri="{BB962C8B-B14F-4D97-AF65-F5344CB8AC3E}">
        <p14:creationId xmlns:p14="http://schemas.microsoft.com/office/powerpoint/2010/main" val="3110295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FCC59327-27F1-A1E4-4C9A-4CBE46AA3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776" y="560850"/>
            <a:ext cx="8604448" cy="5736299"/>
          </a:xfrm>
          <a:prstGeom prst="rect">
            <a:avLst/>
          </a:prstGeom>
        </p:spPr>
      </p:pic>
    </p:spTree>
    <p:extLst>
      <p:ext uri="{BB962C8B-B14F-4D97-AF65-F5344CB8AC3E}">
        <p14:creationId xmlns:p14="http://schemas.microsoft.com/office/powerpoint/2010/main" val="38106368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6FA4E3E4-2B7E-A9E7-083A-A0F7A0B385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875" y="196933"/>
            <a:ext cx="4196022" cy="5032267"/>
          </a:xfrm>
          <a:prstGeom prst="rect">
            <a:avLst/>
          </a:prstGeom>
        </p:spPr>
      </p:pic>
      <p:pic>
        <p:nvPicPr>
          <p:cNvPr id="9" name="Image 8">
            <a:hlinkClick r:id="rId2" action="ppaction://hlinksldjump"/>
            <a:extLst>
              <a:ext uri="{FF2B5EF4-FFF2-40B4-BE49-F238E27FC236}">
                <a16:creationId xmlns:a16="http://schemas.microsoft.com/office/drawing/2014/main" id="{0C3329BE-08CE-BB1D-1253-A3A33D005C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5463" y="476672"/>
            <a:ext cx="3995340" cy="2610021"/>
          </a:xfrm>
          <a:prstGeom prst="rect">
            <a:avLst/>
          </a:prstGeom>
        </p:spPr>
      </p:pic>
      <p:pic>
        <p:nvPicPr>
          <p:cNvPr id="11" name="Image 10">
            <a:hlinkClick r:id="rId2" action="ppaction://hlinksldjump"/>
            <a:extLst>
              <a:ext uri="{FF2B5EF4-FFF2-40B4-BE49-F238E27FC236}">
                <a16:creationId xmlns:a16="http://schemas.microsoft.com/office/drawing/2014/main" id="{B976FDA3-A49D-C6D4-A093-61A556AC38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5497" y="3241608"/>
            <a:ext cx="3995340" cy="3542152"/>
          </a:xfrm>
          <a:prstGeom prst="rect">
            <a:avLst/>
          </a:prstGeom>
        </p:spPr>
      </p:pic>
    </p:spTree>
    <p:extLst>
      <p:ext uri="{BB962C8B-B14F-4D97-AF65-F5344CB8AC3E}">
        <p14:creationId xmlns:p14="http://schemas.microsoft.com/office/powerpoint/2010/main" val="3936122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908720"/>
            <a:ext cx="8712968" cy="1569660"/>
          </a:xfrm>
          <a:prstGeom prst="rect">
            <a:avLst/>
          </a:prstGeom>
        </p:spPr>
        <p:txBody>
          <a:bodyPr wrap="square">
            <a:spAutoFit/>
          </a:bodyPr>
          <a:lstStyle/>
          <a:p>
            <a:pPr algn="just"/>
            <a:r>
              <a:rPr lang="fr-FR" sz="1600" dirty="0"/>
              <a:t>Quand on dit un poème, on s’efforce de bien articuler avec ses mâchoires et avec ses lèvres pour faire ressortir tous les mots. On les fait sortir de notre bouche comme si on les avait modelés avec nos mains. Le poème est ainsi moins plat, car chaque mot est mis en relief.</a:t>
            </a:r>
          </a:p>
          <a:p>
            <a:pPr algn="just"/>
            <a:r>
              <a:rPr lang="fr-FR" sz="1600" dirty="0"/>
              <a:t>Et si vous mettiez vraiment quelques mots de votre poème en relief?</a:t>
            </a:r>
          </a:p>
          <a:p>
            <a:pPr algn="just"/>
            <a:r>
              <a:rPr lang="fr-FR" sz="1600" dirty="0"/>
              <a:t>Des mots bien choisis, de la pâte à sel, des doigts habiles, de belles couleurs, une composition originale et votre poème sera mis en valeur.</a:t>
            </a:r>
          </a:p>
        </p:txBody>
      </p:sp>
      <p:sp>
        <p:nvSpPr>
          <p:cNvPr id="2" name="ZoneTexte 1">
            <a:extLst>
              <a:ext uri="{FF2B5EF4-FFF2-40B4-BE49-F238E27FC236}">
                <a16:creationId xmlns:a16="http://schemas.microsoft.com/office/drawing/2014/main" id="{F399833B-DAE6-427C-E51A-16F8E0F16B46}"/>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Un poème qui a du relief</a:t>
            </a:r>
          </a:p>
        </p:txBody>
      </p:sp>
      <p:pic>
        <p:nvPicPr>
          <p:cNvPr id="3" name="Image 2">
            <a:hlinkClick r:id="rId3" action="ppaction://hlinksldjump"/>
            <a:extLst>
              <a:ext uri="{FF2B5EF4-FFF2-40B4-BE49-F238E27FC236}">
                <a16:creationId xmlns:a16="http://schemas.microsoft.com/office/drawing/2014/main" id="{3B916C42-854A-DA4B-6860-17EA9DD5A662}"/>
              </a:ext>
            </a:extLst>
          </p:cNvPr>
          <p:cNvPicPr>
            <a:picLocks noChangeAspect="1"/>
          </p:cNvPicPr>
          <p:nvPr/>
        </p:nvPicPr>
        <p:blipFill>
          <a:blip r:embed="rId4"/>
          <a:stretch>
            <a:fillRect/>
          </a:stretch>
        </p:blipFill>
        <p:spPr>
          <a:xfrm>
            <a:off x="195889" y="164629"/>
            <a:ext cx="771525" cy="600075"/>
          </a:xfrm>
          <a:prstGeom prst="rect">
            <a:avLst/>
          </a:prstGeom>
        </p:spPr>
      </p:pic>
      <p:pic>
        <p:nvPicPr>
          <p:cNvPr id="7" name="Image 6">
            <a:extLst>
              <a:ext uri="{FF2B5EF4-FFF2-40B4-BE49-F238E27FC236}">
                <a16:creationId xmlns:a16="http://schemas.microsoft.com/office/drawing/2014/main" id="{3E0B32EC-0128-41EB-8F41-B31213BFA000}"/>
              </a:ext>
            </a:extLst>
          </p:cNvPr>
          <p:cNvPicPr>
            <a:picLocks noChangeAspect="1"/>
          </p:cNvPicPr>
          <p:nvPr/>
        </p:nvPicPr>
        <p:blipFill>
          <a:blip r:embed="rId5"/>
          <a:stretch>
            <a:fillRect/>
          </a:stretch>
        </p:blipFill>
        <p:spPr>
          <a:xfrm>
            <a:off x="107504" y="3235449"/>
            <a:ext cx="409575" cy="409575"/>
          </a:xfrm>
          <a:prstGeom prst="rect">
            <a:avLst/>
          </a:prstGeom>
        </p:spPr>
      </p:pic>
      <p:pic>
        <p:nvPicPr>
          <p:cNvPr id="11" name="Image 10">
            <a:hlinkClick r:id="rId6" action="ppaction://hlinksldjump"/>
            <a:extLst>
              <a:ext uri="{FF2B5EF4-FFF2-40B4-BE49-F238E27FC236}">
                <a16:creationId xmlns:a16="http://schemas.microsoft.com/office/drawing/2014/main" id="{871DD0DD-C3C4-3588-B6D4-CE54A66B0B80}"/>
              </a:ext>
            </a:extLst>
          </p:cNvPr>
          <p:cNvPicPr>
            <a:picLocks noChangeAspect="1"/>
          </p:cNvPicPr>
          <p:nvPr/>
        </p:nvPicPr>
        <p:blipFill>
          <a:blip r:embed="rId7"/>
          <a:stretch>
            <a:fillRect/>
          </a:stretch>
        </p:blipFill>
        <p:spPr>
          <a:xfrm>
            <a:off x="5062690" y="2526035"/>
            <a:ext cx="628650" cy="542925"/>
          </a:xfrm>
          <a:prstGeom prst="rect">
            <a:avLst/>
          </a:prstGeom>
        </p:spPr>
      </p:pic>
      <p:pic>
        <p:nvPicPr>
          <p:cNvPr id="5" name="Image 4">
            <a:hlinkClick r:id="rId8" action="ppaction://hlinksldjump"/>
            <a:extLst>
              <a:ext uri="{FF2B5EF4-FFF2-40B4-BE49-F238E27FC236}">
                <a16:creationId xmlns:a16="http://schemas.microsoft.com/office/drawing/2014/main" id="{038BD41E-05D1-953D-0581-7ED6ABF68A29}"/>
              </a:ext>
            </a:extLst>
          </p:cNvPr>
          <p:cNvPicPr>
            <a:picLocks noChangeAspect="1"/>
          </p:cNvPicPr>
          <p:nvPr/>
        </p:nvPicPr>
        <p:blipFill>
          <a:blip r:embed="rId9"/>
          <a:stretch>
            <a:fillRect/>
          </a:stretch>
        </p:blipFill>
        <p:spPr>
          <a:xfrm>
            <a:off x="5894919" y="2526035"/>
            <a:ext cx="523875" cy="542925"/>
          </a:xfrm>
          <a:prstGeom prst="rect">
            <a:avLst/>
          </a:prstGeom>
        </p:spPr>
      </p:pic>
      <p:pic>
        <p:nvPicPr>
          <p:cNvPr id="9" name="Image 8">
            <a:hlinkClick r:id="rId10" action="ppaction://hlinksldjump"/>
            <a:extLst>
              <a:ext uri="{FF2B5EF4-FFF2-40B4-BE49-F238E27FC236}">
                <a16:creationId xmlns:a16="http://schemas.microsoft.com/office/drawing/2014/main" id="{AAF64BE3-4858-465D-EFA9-2A64AA229EC2}"/>
              </a:ext>
            </a:extLst>
          </p:cNvPr>
          <p:cNvPicPr>
            <a:picLocks noChangeAspect="1"/>
          </p:cNvPicPr>
          <p:nvPr/>
        </p:nvPicPr>
        <p:blipFill>
          <a:blip r:embed="rId11"/>
          <a:stretch>
            <a:fillRect/>
          </a:stretch>
        </p:blipFill>
        <p:spPr>
          <a:xfrm>
            <a:off x="3531582" y="2526035"/>
            <a:ext cx="400050" cy="542925"/>
          </a:xfrm>
          <a:prstGeom prst="rect">
            <a:avLst/>
          </a:prstGeom>
        </p:spPr>
      </p:pic>
      <p:pic>
        <p:nvPicPr>
          <p:cNvPr id="13" name="Image 12">
            <a:hlinkClick r:id="rId12" action="ppaction://hlinksldjump"/>
            <a:extLst>
              <a:ext uri="{FF2B5EF4-FFF2-40B4-BE49-F238E27FC236}">
                <a16:creationId xmlns:a16="http://schemas.microsoft.com/office/drawing/2014/main" id="{607E837B-61C2-4A8F-9B42-72FD65FD2A62}"/>
              </a:ext>
            </a:extLst>
          </p:cNvPr>
          <p:cNvPicPr>
            <a:picLocks noChangeAspect="1"/>
          </p:cNvPicPr>
          <p:nvPr/>
        </p:nvPicPr>
        <p:blipFill>
          <a:blip r:embed="rId13"/>
          <a:stretch>
            <a:fillRect/>
          </a:stretch>
        </p:blipFill>
        <p:spPr>
          <a:xfrm>
            <a:off x="4135211" y="2526035"/>
            <a:ext cx="723900" cy="542925"/>
          </a:xfrm>
          <a:prstGeom prst="rect">
            <a:avLst/>
          </a:prstGeom>
        </p:spPr>
      </p:pic>
      <p:pic>
        <p:nvPicPr>
          <p:cNvPr id="15" name="Image 14">
            <a:hlinkClick r:id="rId14" action="ppaction://hlinksldjump"/>
            <a:extLst>
              <a:ext uri="{FF2B5EF4-FFF2-40B4-BE49-F238E27FC236}">
                <a16:creationId xmlns:a16="http://schemas.microsoft.com/office/drawing/2014/main" id="{3F593B8A-1001-0693-D243-90DFBC19E73A}"/>
              </a:ext>
            </a:extLst>
          </p:cNvPr>
          <p:cNvPicPr>
            <a:picLocks noChangeAspect="1"/>
          </p:cNvPicPr>
          <p:nvPr/>
        </p:nvPicPr>
        <p:blipFill>
          <a:blip r:embed="rId15"/>
          <a:stretch>
            <a:fillRect/>
          </a:stretch>
        </p:blipFill>
        <p:spPr>
          <a:xfrm>
            <a:off x="7283152" y="2526035"/>
            <a:ext cx="457200" cy="542925"/>
          </a:xfrm>
          <a:prstGeom prst="rect">
            <a:avLst/>
          </a:prstGeom>
        </p:spPr>
      </p:pic>
      <p:pic>
        <p:nvPicPr>
          <p:cNvPr id="8" name="Image 7">
            <a:hlinkClick r:id="rId16" action="ppaction://hlinksldjump"/>
            <a:extLst>
              <a:ext uri="{FF2B5EF4-FFF2-40B4-BE49-F238E27FC236}">
                <a16:creationId xmlns:a16="http://schemas.microsoft.com/office/drawing/2014/main" id="{1180367A-784E-FE64-304D-E00D47A306FB}"/>
              </a:ext>
            </a:extLst>
          </p:cNvPr>
          <p:cNvPicPr>
            <a:picLocks noChangeAspect="1"/>
          </p:cNvPicPr>
          <p:nvPr/>
        </p:nvPicPr>
        <p:blipFill>
          <a:blip r:embed="rId17"/>
          <a:stretch>
            <a:fillRect/>
          </a:stretch>
        </p:blipFill>
        <p:spPr>
          <a:xfrm>
            <a:off x="6622373" y="2526035"/>
            <a:ext cx="457200" cy="542925"/>
          </a:xfrm>
          <a:prstGeom prst="rect">
            <a:avLst/>
          </a:prstGeom>
        </p:spPr>
      </p:pic>
      <p:pic>
        <p:nvPicPr>
          <p:cNvPr id="14" name="Image 13">
            <a:hlinkClick r:id="rId18" action="ppaction://hlinksldjump"/>
            <a:extLst>
              <a:ext uri="{FF2B5EF4-FFF2-40B4-BE49-F238E27FC236}">
                <a16:creationId xmlns:a16="http://schemas.microsoft.com/office/drawing/2014/main" id="{32F40CBF-B7A1-5B2F-3360-89544CFEE5EC}"/>
              </a:ext>
            </a:extLst>
          </p:cNvPr>
          <p:cNvPicPr>
            <a:picLocks noChangeAspect="1"/>
          </p:cNvPicPr>
          <p:nvPr/>
        </p:nvPicPr>
        <p:blipFill>
          <a:blip r:embed="rId19"/>
          <a:stretch>
            <a:fillRect/>
          </a:stretch>
        </p:blipFill>
        <p:spPr>
          <a:xfrm>
            <a:off x="1413478" y="2526035"/>
            <a:ext cx="1914525" cy="542925"/>
          </a:xfrm>
          <a:prstGeom prst="rect">
            <a:avLst/>
          </a:prstGeom>
        </p:spPr>
      </p:pic>
      <p:sp>
        <p:nvSpPr>
          <p:cNvPr id="16" name="Rectangle 15">
            <a:extLst>
              <a:ext uri="{FF2B5EF4-FFF2-40B4-BE49-F238E27FC236}">
                <a16:creationId xmlns:a16="http://schemas.microsoft.com/office/drawing/2014/main" id="{FDAC8427-AD81-C340-7704-8C1F6457CEEF}"/>
              </a:ext>
            </a:extLst>
          </p:cNvPr>
          <p:cNvSpPr/>
          <p:nvPr/>
        </p:nvSpPr>
        <p:spPr>
          <a:xfrm>
            <a:off x="605465" y="3176096"/>
            <a:ext cx="8431032" cy="3493264"/>
          </a:xfrm>
          <a:prstGeom prst="rect">
            <a:avLst/>
          </a:prstGeom>
        </p:spPr>
        <p:txBody>
          <a:bodyPr wrap="square">
            <a:spAutoFit/>
          </a:bodyPr>
          <a:lstStyle/>
          <a:p>
            <a:pPr marL="285750" indent="-285750">
              <a:buFont typeface="Arial" pitchFamily="34" charset="0"/>
              <a:buChar char="•"/>
            </a:pPr>
            <a:r>
              <a:rPr lang="fr-FR" sz="1300" dirty="0"/>
              <a:t>Choisissez quelques mots importants de votre poème. </a:t>
            </a:r>
            <a:br>
              <a:rPr lang="fr-FR" sz="1300" dirty="0"/>
            </a:br>
            <a:r>
              <a:rPr lang="fr-FR" sz="1300" dirty="0"/>
              <a:t>Écrivez les mots choisis au tableau et répartissez-vous les lettres à réaliser, une lettre au moins au moins.</a:t>
            </a:r>
          </a:p>
          <a:p>
            <a:pPr marL="285750" indent="-285750">
              <a:buFont typeface="Arial" pitchFamily="34" charset="0"/>
              <a:buChar char="•"/>
            </a:pPr>
            <a:r>
              <a:rPr lang="fr-FR" sz="1300" dirty="0"/>
              <a:t>Fabriquez de la pâte à sel qui n’a pas besoin de cuisson. Cliquez sur l’image de gauche pour avoir la recette.</a:t>
            </a:r>
          </a:p>
          <a:p>
            <a:pPr marL="285750" indent="-285750">
              <a:buFont typeface="Arial" pitchFamily="34" charset="0"/>
              <a:buChar char="•"/>
            </a:pPr>
            <a:r>
              <a:rPr lang="fr-FR" sz="1300" dirty="0"/>
              <a:t>Sur votre ardoise, dessinez la lettre qui vous a été confiée en capitale d’imprimerie. Elle vous servira de guide.</a:t>
            </a:r>
          </a:p>
          <a:p>
            <a:pPr marL="285750" indent="-285750">
              <a:buFont typeface="Arial" pitchFamily="34" charset="0"/>
              <a:buChar char="•"/>
            </a:pPr>
            <a:r>
              <a:rPr lang="fr-FR" sz="1300" dirty="0"/>
              <a:t>Sur une table roulez des morceaux de pâte à sel pour en faire des boudins. Posez ces boudins sur le modèle qui se trouve sur votre ardoise et attachez-les les uns aux autres pour modeler votre lettre.</a:t>
            </a:r>
          </a:p>
          <a:p>
            <a:pPr marL="285750" indent="-285750">
              <a:buFont typeface="Arial" pitchFamily="34" charset="0"/>
              <a:buChar char="•"/>
            </a:pPr>
            <a:r>
              <a:rPr lang="fr-FR" sz="1300" dirty="0"/>
              <a:t>Quand toutes vos lettres sont réalisées, mettez-les à l’abri dans un endroit sec et laissez-les sécher au moins 24 heures. Il faudra qu’elles soient bien dures pour les peindre.</a:t>
            </a:r>
          </a:p>
          <a:p>
            <a:pPr marL="285750" indent="-285750">
              <a:buFont typeface="Arial" pitchFamily="34" charset="0"/>
              <a:buChar char="•"/>
            </a:pPr>
            <a:r>
              <a:rPr lang="fr-FR" sz="1300" dirty="0"/>
              <a:t>En vous inspirant des images ci-dessus, choisissez une manière d’assembler vos mots.</a:t>
            </a:r>
            <a:br>
              <a:rPr lang="fr-FR" sz="1300" dirty="0"/>
            </a:br>
            <a:r>
              <a:rPr lang="fr-FR" sz="1300" dirty="0"/>
              <a:t>Vous pourrez, vous aussi, ajouter des petits symboles pour rendre votre composition plus agréable : étoiles, cœurs, tirets, lignes courbes, cadres… Il vous suffira de les modeler dans un second temps puis de les insérer dans votre composition.</a:t>
            </a:r>
          </a:p>
          <a:p>
            <a:pPr marL="285750" indent="-285750">
              <a:buFont typeface="Arial" pitchFamily="34" charset="0"/>
              <a:buChar char="•"/>
            </a:pPr>
            <a:r>
              <a:rPr lang="fr-FR" sz="1300" dirty="0"/>
              <a:t>Quand les modelages sont secs, peignez-les avec de la peinture acrylique. Concertez-vous pour le choix des couleurs.</a:t>
            </a:r>
          </a:p>
          <a:p>
            <a:pPr marL="285750" indent="-285750">
              <a:buFont typeface="Arial" pitchFamily="34" charset="0"/>
              <a:buChar char="•"/>
            </a:pPr>
            <a:r>
              <a:rPr lang="fr-FR" sz="1300" dirty="0"/>
              <a:t>Passez ensuite à la réalisation de votre composition en assemblant vos lettres et vos signes. Vous pouvez les placer sur un tableau magnétique après avoir collé un petit aimant derrière chaque lettre, ou demander à un adulte de les coller à l’aide d’un pistolet à colle sur une plaque de bois peinte, ou tout simplement les disposer sur un tissu posé au sol.</a:t>
            </a:r>
          </a:p>
          <a:p>
            <a:pPr marL="285750" indent="-285750">
              <a:buFont typeface="Arial" pitchFamily="34" charset="0"/>
              <a:buChar char="•"/>
            </a:pPr>
            <a:r>
              <a:rPr lang="fr-FR" sz="1300" dirty="0"/>
              <a:t>Lorsque vous êtes satisfaits, demandez à un adulte de prendre quelques photos.</a:t>
            </a:r>
          </a:p>
        </p:txBody>
      </p:sp>
    </p:spTree>
    <p:extLst>
      <p:ext uri="{BB962C8B-B14F-4D97-AF65-F5344CB8AC3E}">
        <p14:creationId xmlns:p14="http://schemas.microsoft.com/office/powerpoint/2010/main" val="1625075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4FFEAF-9DB1-36A1-7E2B-6E3F6B2C03C6}"/>
              </a:ext>
            </a:extLst>
          </p:cNvPr>
          <p:cNvSpPr txBox="1"/>
          <p:nvPr/>
        </p:nvSpPr>
        <p:spPr>
          <a:xfrm>
            <a:off x="251520" y="6428075"/>
            <a:ext cx="8640960" cy="338554"/>
          </a:xfrm>
          <a:prstGeom prst="rect">
            <a:avLst/>
          </a:prstGeom>
          <a:noFill/>
        </p:spPr>
        <p:txBody>
          <a:bodyPr wrap="square">
            <a:spAutoFit/>
          </a:bodyPr>
          <a:lstStyle/>
          <a:p>
            <a:pPr algn="ctr"/>
            <a:r>
              <a:rPr lang="fr-FR" sz="1600" b="1" dirty="0"/>
              <a:t>Exemples de compositions intégrant des signes graphiques.</a:t>
            </a:r>
          </a:p>
        </p:txBody>
      </p:sp>
      <p:pic>
        <p:nvPicPr>
          <p:cNvPr id="4" name="Image 3">
            <a:hlinkClick r:id="rId2" action="ppaction://hlinksldjump"/>
            <a:extLst>
              <a:ext uri="{FF2B5EF4-FFF2-40B4-BE49-F238E27FC236}">
                <a16:creationId xmlns:a16="http://schemas.microsoft.com/office/drawing/2014/main" id="{007A9CE6-A928-F766-BD1A-2FD65E667A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648" y="260648"/>
            <a:ext cx="6912042" cy="5934582"/>
          </a:xfrm>
          <a:prstGeom prst="rect">
            <a:avLst/>
          </a:prstGeom>
        </p:spPr>
      </p:pic>
    </p:spTree>
    <p:extLst>
      <p:ext uri="{BB962C8B-B14F-4D97-AF65-F5344CB8AC3E}">
        <p14:creationId xmlns:p14="http://schemas.microsoft.com/office/powerpoint/2010/main" val="2069495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4FFEAF-9DB1-36A1-7E2B-6E3F6B2C03C6}"/>
              </a:ext>
            </a:extLst>
          </p:cNvPr>
          <p:cNvSpPr txBox="1"/>
          <p:nvPr/>
        </p:nvSpPr>
        <p:spPr>
          <a:xfrm>
            <a:off x="1169622" y="6309320"/>
            <a:ext cx="6804756" cy="369332"/>
          </a:xfrm>
          <a:prstGeom prst="rect">
            <a:avLst/>
          </a:prstGeom>
          <a:noFill/>
        </p:spPr>
        <p:txBody>
          <a:bodyPr wrap="square">
            <a:spAutoFit/>
          </a:bodyPr>
          <a:lstStyle/>
          <a:p>
            <a:pPr algn="ctr"/>
            <a:r>
              <a:rPr lang="fr-FR" dirty="0"/>
              <a:t>Lisa Congdon</a:t>
            </a:r>
          </a:p>
        </p:txBody>
      </p:sp>
      <p:pic>
        <p:nvPicPr>
          <p:cNvPr id="5" name="Image 4">
            <a:hlinkClick r:id="rId2" action="ppaction://hlinksldjump"/>
            <a:extLst>
              <a:ext uri="{FF2B5EF4-FFF2-40B4-BE49-F238E27FC236}">
                <a16:creationId xmlns:a16="http://schemas.microsoft.com/office/drawing/2014/main" id="{981C9A5D-99B9-527C-95AD-64EDC9F425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3838" y="190500"/>
            <a:ext cx="5956324" cy="6127535"/>
          </a:xfrm>
          <a:prstGeom prst="rect">
            <a:avLst/>
          </a:prstGeom>
        </p:spPr>
      </p:pic>
    </p:spTree>
    <p:extLst>
      <p:ext uri="{BB962C8B-B14F-4D97-AF65-F5344CB8AC3E}">
        <p14:creationId xmlns:p14="http://schemas.microsoft.com/office/powerpoint/2010/main" val="3203028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logiciel&#10;&#10;Description générée automatiquement">
            <a:hlinkClick r:id="rId2" action="ppaction://hlinksldjump"/>
            <a:extLst>
              <a:ext uri="{FF2B5EF4-FFF2-40B4-BE49-F238E27FC236}">
                <a16:creationId xmlns:a16="http://schemas.microsoft.com/office/drawing/2014/main" id="{88144957-C286-379B-6EA6-B60B90AD25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3607" y="260648"/>
            <a:ext cx="7197305" cy="6336704"/>
          </a:xfrm>
          <a:prstGeom prst="rect">
            <a:avLst/>
          </a:prstGeom>
        </p:spPr>
      </p:pic>
    </p:spTree>
    <p:extLst>
      <p:ext uri="{BB962C8B-B14F-4D97-AF65-F5344CB8AC3E}">
        <p14:creationId xmlns:p14="http://schemas.microsoft.com/office/powerpoint/2010/main" val="4095441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3DF81B1C-5345-A88A-A32A-6B147DDEA6BF}"/>
              </a:ext>
            </a:extLst>
          </p:cNvPr>
          <p:cNvPicPr>
            <a:picLocks noChangeAspect="1"/>
          </p:cNvPicPr>
          <p:nvPr/>
        </p:nvPicPr>
        <p:blipFill>
          <a:blip r:embed="rId3"/>
          <a:stretch>
            <a:fillRect/>
          </a:stretch>
        </p:blipFill>
        <p:spPr>
          <a:xfrm>
            <a:off x="2954982" y="190500"/>
            <a:ext cx="5505450" cy="6477000"/>
          </a:xfrm>
          <a:prstGeom prst="rect">
            <a:avLst/>
          </a:prstGeom>
        </p:spPr>
      </p:pic>
      <p:sp>
        <p:nvSpPr>
          <p:cNvPr id="4" name="ZoneTexte 3">
            <a:extLst>
              <a:ext uri="{FF2B5EF4-FFF2-40B4-BE49-F238E27FC236}">
                <a16:creationId xmlns:a16="http://schemas.microsoft.com/office/drawing/2014/main" id="{479939DB-6AB7-6DE5-C1FB-9AADBE63717E}"/>
              </a:ext>
            </a:extLst>
          </p:cNvPr>
          <p:cNvSpPr txBox="1"/>
          <p:nvPr/>
        </p:nvSpPr>
        <p:spPr>
          <a:xfrm>
            <a:off x="467544" y="3055992"/>
            <a:ext cx="1944216" cy="923330"/>
          </a:xfrm>
          <a:prstGeom prst="rect">
            <a:avLst/>
          </a:prstGeom>
          <a:noFill/>
        </p:spPr>
        <p:txBody>
          <a:bodyPr wrap="square">
            <a:spAutoFit/>
          </a:bodyPr>
          <a:lstStyle/>
          <a:p>
            <a:pPr algn="ctr"/>
            <a:r>
              <a:rPr lang="fr-FR" dirty="0"/>
              <a:t>Rude Studio</a:t>
            </a:r>
          </a:p>
          <a:p>
            <a:pPr algn="ctr"/>
            <a:r>
              <a:rPr lang="fr-FR" dirty="0"/>
              <a:t>Designers</a:t>
            </a:r>
          </a:p>
          <a:p>
            <a:pPr algn="ctr"/>
            <a:r>
              <a:rPr lang="fr-FR" dirty="0"/>
              <a:t>Londres</a:t>
            </a:r>
          </a:p>
        </p:txBody>
      </p:sp>
    </p:spTree>
    <p:extLst>
      <p:ext uri="{BB962C8B-B14F-4D97-AF65-F5344CB8AC3E}">
        <p14:creationId xmlns:p14="http://schemas.microsoft.com/office/powerpoint/2010/main" val="2805886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4FFEAF-9DB1-36A1-7E2B-6E3F6B2C03C6}"/>
              </a:ext>
            </a:extLst>
          </p:cNvPr>
          <p:cNvSpPr txBox="1"/>
          <p:nvPr/>
        </p:nvSpPr>
        <p:spPr>
          <a:xfrm>
            <a:off x="467544" y="1052736"/>
            <a:ext cx="2448272" cy="2800767"/>
          </a:xfrm>
          <a:prstGeom prst="rect">
            <a:avLst/>
          </a:prstGeom>
          <a:noFill/>
        </p:spPr>
        <p:txBody>
          <a:bodyPr wrap="square">
            <a:spAutoFit/>
          </a:bodyPr>
          <a:lstStyle/>
          <a:p>
            <a:pPr algn="ctr"/>
            <a:r>
              <a:rPr lang="fr-FR" sz="1600" dirty="0"/>
              <a:t>Lettres en pâte à sel</a:t>
            </a:r>
          </a:p>
          <a:p>
            <a:pPr algn="just"/>
            <a:r>
              <a:rPr lang="fr-FR" sz="1600" dirty="0"/>
              <a:t>La pâte à sel doit reposer environ une demi-journée (12h) avant la cuisson, afin d’éviter les fissures et les bulles d’air. On veille aussi à ne pas laisser sécher trop longtemps au risque de rendre la pâte à sel très cassante. </a:t>
            </a:r>
          </a:p>
          <a:p>
            <a:pPr algn="just"/>
            <a:endParaRPr lang="fr-FR" sz="1600" dirty="0"/>
          </a:p>
        </p:txBody>
      </p:sp>
      <p:pic>
        <p:nvPicPr>
          <p:cNvPr id="7" name="Image 6">
            <a:hlinkClick r:id="rId2" action="ppaction://hlinksldjump"/>
            <a:extLst>
              <a:ext uri="{FF2B5EF4-FFF2-40B4-BE49-F238E27FC236}">
                <a16:creationId xmlns:a16="http://schemas.microsoft.com/office/drawing/2014/main" id="{142BCA2F-EF4C-6D6E-A5A4-C6C55BA392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4900" y="190500"/>
            <a:ext cx="4419508" cy="6046812"/>
          </a:xfrm>
          <a:prstGeom prst="rect">
            <a:avLst/>
          </a:prstGeom>
        </p:spPr>
      </p:pic>
    </p:spTree>
    <p:extLst>
      <p:ext uri="{BB962C8B-B14F-4D97-AF65-F5344CB8AC3E}">
        <p14:creationId xmlns:p14="http://schemas.microsoft.com/office/powerpoint/2010/main" val="5644653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4FFEAF-9DB1-36A1-7E2B-6E3F6B2C03C6}"/>
              </a:ext>
            </a:extLst>
          </p:cNvPr>
          <p:cNvSpPr txBox="1"/>
          <p:nvPr/>
        </p:nvSpPr>
        <p:spPr>
          <a:xfrm>
            <a:off x="1169622" y="6309320"/>
            <a:ext cx="6804756" cy="369332"/>
          </a:xfrm>
          <a:prstGeom prst="rect">
            <a:avLst/>
          </a:prstGeom>
          <a:noFill/>
        </p:spPr>
        <p:txBody>
          <a:bodyPr wrap="square">
            <a:spAutoFit/>
          </a:bodyPr>
          <a:lstStyle/>
          <a:p>
            <a:pPr algn="ctr"/>
            <a:r>
              <a:rPr lang="fr-FR" dirty="0"/>
              <a:t>Lettres en pâte à sel</a:t>
            </a:r>
          </a:p>
        </p:txBody>
      </p:sp>
      <p:pic>
        <p:nvPicPr>
          <p:cNvPr id="5" name="Image 4">
            <a:hlinkClick r:id="rId2" action="ppaction://hlinksldjump"/>
            <a:extLst>
              <a:ext uri="{FF2B5EF4-FFF2-40B4-BE49-F238E27FC236}">
                <a16:creationId xmlns:a16="http://schemas.microsoft.com/office/drawing/2014/main" id="{25A0A421-638B-B9E4-8A9D-001576046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11" y="190500"/>
            <a:ext cx="7847979" cy="5883821"/>
          </a:xfrm>
          <a:prstGeom prst="rect">
            <a:avLst/>
          </a:prstGeom>
        </p:spPr>
      </p:pic>
    </p:spTree>
    <p:extLst>
      <p:ext uri="{BB962C8B-B14F-4D97-AF65-F5344CB8AC3E}">
        <p14:creationId xmlns:p14="http://schemas.microsoft.com/office/powerpoint/2010/main" val="27732476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4FFEAF-9DB1-36A1-7E2B-6E3F6B2C03C6}"/>
              </a:ext>
            </a:extLst>
          </p:cNvPr>
          <p:cNvSpPr txBox="1"/>
          <p:nvPr/>
        </p:nvSpPr>
        <p:spPr>
          <a:xfrm>
            <a:off x="1169622" y="6309320"/>
            <a:ext cx="6804756" cy="369332"/>
          </a:xfrm>
          <a:prstGeom prst="rect">
            <a:avLst/>
          </a:prstGeom>
          <a:noFill/>
        </p:spPr>
        <p:txBody>
          <a:bodyPr wrap="square">
            <a:spAutoFit/>
          </a:bodyPr>
          <a:lstStyle/>
          <a:p>
            <a:pPr algn="ctr"/>
            <a:r>
              <a:rPr lang="fr-FR" b="1" dirty="0"/>
              <a:t>Le collage à l’aide d’un pistolet à colle</a:t>
            </a:r>
          </a:p>
        </p:txBody>
      </p:sp>
      <p:pic>
        <p:nvPicPr>
          <p:cNvPr id="4" name="Image 3">
            <a:hlinkClick r:id="rId2" action="ppaction://hlinksldjump"/>
            <a:extLst>
              <a:ext uri="{FF2B5EF4-FFF2-40B4-BE49-F238E27FC236}">
                <a16:creationId xmlns:a16="http://schemas.microsoft.com/office/drawing/2014/main" id="{23C3E5D3-1BB3-DEA2-137D-4833A71D91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3997" y="116632"/>
            <a:ext cx="5156006" cy="6118820"/>
          </a:xfrm>
          <a:prstGeom prst="rect">
            <a:avLst/>
          </a:prstGeom>
        </p:spPr>
      </p:pic>
    </p:spTree>
    <p:extLst>
      <p:ext uri="{BB962C8B-B14F-4D97-AF65-F5344CB8AC3E}">
        <p14:creationId xmlns:p14="http://schemas.microsoft.com/office/powerpoint/2010/main" val="3768833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0E01013A-C557-D012-0CBC-443B2C11AC86}"/>
              </a:ext>
            </a:extLst>
          </p:cNvPr>
          <p:cNvGrpSpPr/>
          <p:nvPr/>
        </p:nvGrpSpPr>
        <p:grpSpPr>
          <a:xfrm>
            <a:off x="1304076" y="189360"/>
            <a:ext cx="6535848" cy="6480000"/>
            <a:chOff x="1304076" y="189360"/>
            <a:chExt cx="6535848" cy="6480000"/>
          </a:xfrm>
        </p:grpSpPr>
        <p:grpSp>
          <p:nvGrpSpPr>
            <p:cNvPr id="8" name="Groupe 7">
              <a:extLst>
                <a:ext uri="{FF2B5EF4-FFF2-40B4-BE49-F238E27FC236}">
                  <a16:creationId xmlns:a16="http://schemas.microsoft.com/office/drawing/2014/main" id="{A81A770D-7942-3B57-0D3B-3E773CD6D0AA}"/>
                </a:ext>
              </a:extLst>
            </p:cNvPr>
            <p:cNvGrpSpPr/>
            <p:nvPr/>
          </p:nvGrpSpPr>
          <p:grpSpPr>
            <a:xfrm>
              <a:off x="1304076" y="189360"/>
              <a:ext cx="6535848" cy="6480000"/>
              <a:chOff x="1304076" y="53531"/>
              <a:chExt cx="6535848" cy="6755531"/>
            </a:xfrm>
          </p:grpSpPr>
          <p:pic>
            <p:nvPicPr>
              <p:cNvPr id="5" name="Image 4">
                <a:hlinkClick r:id="rId2" action="ppaction://hlinksldjump"/>
                <a:extLst>
                  <a:ext uri="{FF2B5EF4-FFF2-40B4-BE49-F238E27FC236}">
                    <a16:creationId xmlns:a16="http://schemas.microsoft.com/office/drawing/2014/main" id="{07D4E02B-F996-479A-38E5-04384EFA1A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53531"/>
                <a:ext cx="6048672" cy="2170951"/>
              </a:xfrm>
              <a:prstGeom prst="rect">
                <a:avLst/>
              </a:prstGeom>
            </p:spPr>
          </p:pic>
          <p:pic>
            <p:nvPicPr>
              <p:cNvPr id="7" name="Image 6">
                <a:hlinkClick r:id="rId2" action="ppaction://hlinksldjump"/>
                <a:extLst>
                  <a:ext uri="{FF2B5EF4-FFF2-40B4-BE49-F238E27FC236}">
                    <a16:creationId xmlns:a16="http://schemas.microsoft.com/office/drawing/2014/main" id="{ABD610E7-50DA-DC45-8CEC-07C1547ED3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4076" y="2203955"/>
                <a:ext cx="6535848" cy="4605107"/>
              </a:xfrm>
              <a:prstGeom prst="rect">
                <a:avLst/>
              </a:prstGeom>
            </p:spPr>
          </p:pic>
        </p:grpSp>
        <p:grpSp>
          <p:nvGrpSpPr>
            <p:cNvPr id="14" name="Groupe 13">
              <a:extLst>
                <a:ext uri="{FF2B5EF4-FFF2-40B4-BE49-F238E27FC236}">
                  <a16:creationId xmlns:a16="http://schemas.microsoft.com/office/drawing/2014/main" id="{42EF1E5C-1C4A-620B-422F-91C4E4E3A46A}"/>
                </a:ext>
              </a:extLst>
            </p:cNvPr>
            <p:cNvGrpSpPr/>
            <p:nvPr/>
          </p:nvGrpSpPr>
          <p:grpSpPr>
            <a:xfrm>
              <a:off x="6145877" y="1222850"/>
              <a:ext cx="1122244" cy="751261"/>
              <a:chOff x="6145877" y="1222850"/>
              <a:chExt cx="1122244" cy="751261"/>
            </a:xfrm>
          </p:grpSpPr>
          <p:pic>
            <p:nvPicPr>
              <p:cNvPr id="10" name="Image 9">
                <a:extLst>
                  <a:ext uri="{FF2B5EF4-FFF2-40B4-BE49-F238E27FC236}">
                    <a16:creationId xmlns:a16="http://schemas.microsoft.com/office/drawing/2014/main" id="{E6CA3CFB-64E4-5BBE-54E4-3B0A45ADABD3}"/>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6588224" y="1530016"/>
                <a:ext cx="679897" cy="444095"/>
              </a:xfrm>
              <a:prstGeom prst="rect">
                <a:avLst/>
              </a:prstGeom>
            </p:spPr>
          </p:pic>
          <p:pic>
            <p:nvPicPr>
              <p:cNvPr id="13" name="Image 12">
                <a:extLst>
                  <a:ext uri="{FF2B5EF4-FFF2-40B4-BE49-F238E27FC236}">
                    <a16:creationId xmlns:a16="http://schemas.microsoft.com/office/drawing/2014/main" id="{778E6C9A-7FE8-C316-CD1B-40C7FC4D4CB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45877" y="1222850"/>
                <a:ext cx="370340" cy="751261"/>
              </a:xfrm>
              <a:prstGeom prst="rect">
                <a:avLst/>
              </a:prstGeom>
            </p:spPr>
          </p:pic>
        </p:grpSp>
      </p:grpSp>
      <p:sp>
        <p:nvSpPr>
          <p:cNvPr id="11" name="ZoneTexte 10">
            <a:extLst>
              <a:ext uri="{FF2B5EF4-FFF2-40B4-BE49-F238E27FC236}">
                <a16:creationId xmlns:a16="http://schemas.microsoft.com/office/drawing/2014/main" id="{2A312C16-69A5-03C1-D0CC-B04965DCB7B7}"/>
              </a:ext>
            </a:extLst>
          </p:cNvPr>
          <p:cNvSpPr txBox="1"/>
          <p:nvPr/>
        </p:nvSpPr>
        <p:spPr>
          <a:xfrm>
            <a:off x="5887350" y="1990467"/>
            <a:ext cx="1664238" cy="261610"/>
          </a:xfrm>
          <a:prstGeom prst="rect">
            <a:avLst/>
          </a:prstGeom>
          <a:noFill/>
        </p:spPr>
        <p:txBody>
          <a:bodyPr wrap="none" rtlCol="0">
            <a:spAutoFit/>
          </a:bodyPr>
          <a:lstStyle/>
          <a:p>
            <a:r>
              <a:rPr lang="fr-FR" sz="1100" dirty="0"/>
              <a:t>5 cuillères à soupe d’huile</a:t>
            </a:r>
          </a:p>
        </p:txBody>
      </p:sp>
    </p:spTree>
    <p:extLst>
      <p:ext uri="{BB962C8B-B14F-4D97-AF65-F5344CB8AC3E}">
        <p14:creationId xmlns:p14="http://schemas.microsoft.com/office/powerpoint/2010/main" val="556949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862841"/>
            <a:ext cx="8712968" cy="1323439"/>
          </a:xfrm>
          <a:prstGeom prst="rect">
            <a:avLst/>
          </a:prstGeom>
        </p:spPr>
        <p:txBody>
          <a:bodyPr wrap="square">
            <a:spAutoFit/>
          </a:bodyPr>
          <a:lstStyle/>
          <a:p>
            <a:pPr algn="just"/>
            <a:r>
              <a:rPr lang="fr-FR" sz="1600" dirty="0"/>
              <a:t>Lire ou dire un poème, c’est voyager à l’intérieur d’un texte. C’est comme naviguer dans un archipel sur un voilier poussé par le vent de son propre souffle. On croise de petits rochers qui balisent notre chemin et on s’arrête sur les ilots plus ou moins grands dont on fait le tour pour les découvrir.</a:t>
            </a:r>
          </a:p>
          <a:p>
            <a:pPr algn="just"/>
            <a:r>
              <a:rPr lang="fr-FR" sz="1600" dirty="0"/>
              <a:t>Vous pouvez, vous aussi faire ressentir cette sensation aux spectateurs à qui vous allez présenter votre poème.</a:t>
            </a:r>
          </a:p>
        </p:txBody>
      </p:sp>
      <p:sp>
        <p:nvSpPr>
          <p:cNvPr id="2" name="ZoneTexte 1">
            <a:extLst>
              <a:ext uri="{FF2B5EF4-FFF2-40B4-BE49-F238E27FC236}">
                <a16:creationId xmlns:a16="http://schemas.microsoft.com/office/drawing/2014/main" id="{A0A0FEF6-ED54-008B-0469-4599C0CEEA9F}"/>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Un poème comme un archipel</a:t>
            </a:r>
          </a:p>
        </p:txBody>
      </p:sp>
      <p:pic>
        <p:nvPicPr>
          <p:cNvPr id="3" name="Image 2">
            <a:hlinkClick r:id="rId3" action="ppaction://hlinksldjump"/>
            <a:extLst>
              <a:ext uri="{FF2B5EF4-FFF2-40B4-BE49-F238E27FC236}">
                <a16:creationId xmlns:a16="http://schemas.microsoft.com/office/drawing/2014/main" id="{0D4F71B7-1302-49BC-1837-997CF4B99EB7}"/>
              </a:ext>
            </a:extLst>
          </p:cNvPr>
          <p:cNvPicPr>
            <a:picLocks noChangeAspect="1"/>
          </p:cNvPicPr>
          <p:nvPr/>
        </p:nvPicPr>
        <p:blipFill>
          <a:blip r:embed="rId4"/>
          <a:stretch>
            <a:fillRect/>
          </a:stretch>
        </p:blipFill>
        <p:spPr>
          <a:xfrm>
            <a:off x="195889" y="164629"/>
            <a:ext cx="771525" cy="600075"/>
          </a:xfrm>
          <a:prstGeom prst="rect">
            <a:avLst/>
          </a:prstGeom>
        </p:spPr>
      </p:pic>
      <p:pic>
        <p:nvPicPr>
          <p:cNvPr id="7" name="Image 6">
            <a:extLst>
              <a:ext uri="{FF2B5EF4-FFF2-40B4-BE49-F238E27FC236}">
                <a16:creationId xmlns:a16="http://schemas.microsoft.com/office/drawing/2014/main" id="{1D2D9324-EFED-A451-38E9-870DBAAF33EA}"/>
              </a:ext>
            </a:extLst>
          </p:cNvPr>
          <p:cNvPicPr>
            <a:picLocks noChangeAspect="1"/>
          </p:cNvPicPr>
          <p:nvPr/>
        </p:nvPicPr>
        <p:blipFill>
          <a:blip r:embed="rId5"/>
          <a:stretch>
            <a:fillRect/>
          </a:stretch>
        </p:blipFill>
        <p:spPr>
          <a:xfrm>
            <a:off x="107504" y="2875409"/>
            <a:ext cx="409575" cy="409575"/>
          </a:xfrm>
          <a:prstGeom prst="rect">
            <a:avLst/>
          </a:prstGeom>
        </p:spPr>
      </p:pic>
      <p:sp>
        <p:nvSpPr>
          <p:cNvPr id="8" name="Rectangle 7">
            <a:extLst>
              <a:ext uri="{FF2B5EF4-FFF2-40B4-BE49-F238E27FC236}">
                <a16:creationId xmlns:a16="http://schemas.microsoft.com/office/drawing/2014/main" id="{46794249-D627-3B5B-E3D6-E5EB2D00BCF9}"/>
              </a:ext>
            </a:extLst>
          </p:cNvPr>
          <p:cNvSpPr/>
          <p:nvPr/>
        </p:nvSpPr>
        <p:spPr>
          <a:xfrm>
            <a:off x="605465" y="2473726"/>
            <a:ext cx="8431032" cy="4339650"/>
          </a:xfrm>
          <a:prstGeom prst="rect">
            <a:avLst/>
          </a:prstGeom>
        </p:spPr>
        <p:txBody>
          <a:bodyPr wrap="square">
            <a:spAutoFit/>
          </a:bodyPr>
          <a:lstStyle/>
          <a:p>
            <a:pPr marL="285750" indent="-285750">
              <a:buFont typeface="Arial" pitchFamily="34" charset="0"/>
              <a:buChar char="•"/>
            </a:pPr>
            <a:r>
              <a:rPr lang="fr-FR" sz="1200" dirty="0"/>
              <a:t>Affichez votre poème au tableau et repérez collectivement les mots qui sont les ilots. Soulignez ces mots qui, par eux-mêmes, peuvent nous faire imaginer quelque-chose.</a:t>
            </a:r>
            <a:br>
              <a:rPr lang="fr-FR" sz="1200" dirty="0"/>
            </a:br>
            <a:r>
              <a:rPr lang="fr-FR" sz="1200" dirty="0"/>
              <a:t>Les noms, les verbes et sans doute les adjectifs seront privilégiés, les déterminants, les prépositions et peut-être les adverbes seront considérés comme des balises qui facilitent la navigation.</a:t>
            </a:r>
          </a:p>
          <a:p>
            <a:pPr marL="285750" indent="-285750">
              <a:buFont typeface="Arial" pitchFamily="34" charset="0"/>
              <a:buChar char="•"/>
            </a:pPr>
            <a:r>
              <a:rPr lang="fr-FR" sz="1200" dirty="0"/>
              <a:t>Répartissez-vous les mots-ilots. S’il n’y en a pas assez pour que chacun puisse en avoir un, groupez-vous par deux.</a:t>
            </a:r>
          </a:p>
          <a:p>
            <a:pPr marL="285750" indent="-285750">
              <a:buFont typeface="Arial" pitchFamily="34" charset="0"/>
              <a:buChar char="•"/>
            </a:pPr>
            <a:r>
              <a:rPr lang="fr-FR" sz="1200" dirty="0"/>
              <a:t>Chacun d’entre vous va maintenant fabriquer le totem de son ilot.</a:t>
            </a:r>
            <a:br>
              <a:rPr lang="fr-FR" sz="1200" dirty="0"/>
            </a:br>
            <a:r>
              <a:rPr lang="fr-FR" sz="1200" dirty="0"/>
              <a:t>Prenez des feuilles de papier cartonné (bristol) et coupez-les en deux. Passez du A4 au A5.</a:t>
            </a:r>
            <a:br>
              <a:rPr lang="fr-FR" sz="1200" dirty="0"/>
            </a:br>
            <a:r>
              <a:rPr lang="fr-FR" sz="1200" dirty="0"/>
              <a:t>Dessinez le contour de chacune des lettres de votre mot sur une demi-feuille A4. Faites en sorte que la lettre occupe bien tout l’espace de la feuille.</a:t>
            </a:r>
            <a:br>
              <a:rPr lang="fr-FR" sz="1200" dirty="0"/>
            </a:br>
            <a:r>
              <a:rPr lang="fr-FR" sz="1200" dirty="0"/>
              <a:t>Découpez chacune de ces lettres et posez-les les unes à côté des autres pour reconstituer votre mot.</a:t>
            </a:r>
            <a:br>
              <a:rPr lang="fr-FR" sz="1200" dirty="0"/>
            </a:br>
            <a:r>
              <a:rPr lang="fr-FR" sz="1200" dirty="0"/>
              <a:t>Maintenant faites monter votre mot en cherchant des manières d’assembler les lettres les unes contre les autres et les unes par-dessus les autres en les collant ou en les agrafant. Vous aurez ainsi construit le totem de votre ilot. Cliquez sur les images du dessus pour voir des exemples.</a:t>
            </a:r>
          </a:p>
          <a:p>
            <a:pPr marL="285750" indent="-285750">
              <a:buFont typeface="Arial" pitchFamily="34" charset="0"/>
              <a:buChar char="•"/>
            </a:pPr>
            <a:r>
              <a:rPr lang="fr-FR" sz="1200" dirty="0"/>
              <a:t>Découpez la forme de votre ilot dans une plaque de carton ondulé.</a:t>
            </a:r>
          </a:p>
          <a:p>
            <a:pPr marL="285750" indent="-285750">
              <a:buFont typeface="Arial" pitchFamily="34" charset="0"/>
              <a:buChar char="•"/>
            </a:pPr>
            <a:r>
              <a:rPr lang="fr-FR" sz="1200" dirty="0"/>
              <a:t>Peignez les lettres de votre totem puis collez-le sur l’ilot.</a:t>
            </a:r>
          </a:p>
          <a:p>
            <a:pPr marL="285750" indent="-285750">
              <a:buFont typeface="Arial" pitchFamily="34" charset="0"/>
              <a:buChar char="•"/>
            </a:pPr>
            <a:r>
              <a:rPr lang="fr-FR" sz="1200" dirty="0"/>
              <a:t>Écrivez le mot sur votre ilot, puis décorez-le en le peignant ou en collant des éléments dessus.</a:t>
            </a:r>
          </a:p>
          <a:p>
            <a:pPr marL="285750" indent="-285750">
              <a:buFont typeface="Arial" pitchFamily="34" charset="0"/>
              <a:buChar char="•"/>
            </a:pPr>
            <a:r>
              <a:rPr lang="fr-FR" sz="1200" dirty="0"/>
              <a:t>Mettez tous vos travaux en commun pour faire un archipel en disposant vos ilots sur une grande feuille, posée sur plusieurs tables, que vous pourrez collectivement peindre et décorer. Écrivez tous les autres petits mots du poème entre les ilots avec un pinceau trempé dans de l’encre ou de la peinture. </a:t>
            </a:r>
            <a:br>
              <a:rPr lang="fr-FR" sz="1200" dirty="0"/>
            </a:br>
            <a:r>
              <a:rPr lang="fr-FR" sz="1200" b="1" dirty="0"/>
              <a:t>Variante </a:t>
            </a:r>
            <a:r>
              <a:rPr lang="fr-FR" sz="1200" dirty="0"/>
              <a:t>: demandez à un adulte de suspendre vos ilots au plafond à l’aide de fil de nylon. Placez les ilots à différentes hauteurs et suspendez entre eux les petits mots balises que vous aurez copiés sur des petites étiquettes décorées. Vous pouvez voir un exemple de ce type d’installation dans les images ci-dessus.</a:t>
            </a:r>
          </a:p>
          <a:p>
            <a:pPr marL="285750" indent="-285750">
              <a:buFont typeface="Arial" pitchFamily="34" charset="0"/>
              <a:buChar char="•"/>
            </a:pPr>
            <a:r>
              <a:rPr lang="fr-FR" sz="1200" dirty="0"/>
              <a:t>Lorsque vous êtes satisfaits, demandez à un adulte de prendre quelques  photos de votre poème-archipel.</a:t>
            </a:r>
          </a:p>
        </p:txBody>
      </p:sp>
      <p:pic>
        <p:nvPicPr>
          <p:cNvPr id="15" name="Image 14">
            <a:hlinkClick r:id="rId6" action="ppaction://hlinksldjump"/>
            <a:extLst>
              <a:ext uri="{FF2B5EF4-FFF2-40B4-BE49-F238E27FC236}">
                <a16:creationId xmlns:a16="http://schemas.microsoft.com/office/drawing/2014/main" id="{1991F75F-2157-26C9-93DF-7069E08C10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39743" y="1988840"/>
            <a:ext cx="369474" cy="468000"/>
          </a:xfrm>
          <a:prstGeom prst="rect">
            <a:avLst/>
          </a:prstGeom>
        </p:spPr>
      </p:pic>
      <p:pic>
        <p:nvPicPr>
          <p:cNvPr id="19" name="Image 18">
            <a:hlinkClick r:id="rId8" action="ppaction://hlinksldjump"/>
            <a:extLst>
              <a:ext uri="{FF2B5EF4-FFF2-40B4-BE49-F238E27FC236}">
                <a16:creationId xmlns:a16="http://schemas.microsoft.com/office/drawing/2014/main" id="{0CDB22E6-276A-1B46-D4D3-56C00BFCD6C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07075" y="1988840"/>
            <a:ext cx="385895" cy="468000"/>
          </a:xfrm>
          <a:prstGeom prst="rect">
            <a:avLst/>
          </a:prstGeom>
        </p:spPr>
      </p:pic>
      <p:pic>
        <p:nvPicPr>
          <p:cNvPr id="22" name="Image 21">
            <a:hlinkClick r:id="rId10" action="ppaction://hlinksldjump"/>
            <a:extLst>
              <a:ext uri="{FF2B5EF4-FFF2-40B4-BE49-F238E27FC236}">
                <a16:creationId xmlns:a16="http://schemas.microsoft.com/office/drawing/2014/main" id="{C84DCAA2-0BC9-2063-445E-8D98A3669D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693459" y="1988840"/>
            <a:ext cx="418737" cy="468000"/>
          </a:xfrm>
          <a:prstGeom prst="rect">
            <a:avLst/>
          </a:prstGeom>
        </p:spPr>
      </p:pic>
      <p:pic>
        <p:nvPicPr>
          <p:cNvPr id="24" name="Image 23">
            <a:hlinkClick r:id="rId12" action="ppaction://hlinksldjump"/>
            <a:extLst>
              <a:ext uri="{FF2B5EF4-FFF2-40B4-BE49-F238E27FC236}">
                <a16:creationId xmlns:a16="http://schemas.microsoft.com/office/drawing/2014/main" id="{721A437A-2A03-7773-822D-F05FC16730D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17941" y="1988840"/>
            <a:ext cx="624000" cy="468000"/>
          </a:xfrm>
          <a:prstGeom prst="rect">
            <a:avLst/>
          </a:prstGeom>
        </p:spPr>
      </p:pic>
      <p:pic>
        <p:nvPicPr>
          <p:cNvPr id="26" name="Image 25">
            <a:hlinkClick r:id="rId14" action="ppaction://hlinksldjump"/>
            <a:extLst>
              <a:ext uri="{FF2B5EF4-FFF2-40B4-BE49-F238E27FC236}">
                <a16:creationId xmlns:a16="http://schemas.microsoft.com/office/drawing/2014/main" id="{10018D6A-D413-8129-4DB8-12B36F1C2F9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80551" y="1988840"/>
            <a:ext cx="640421" cy="468000"/>
          </a:xfrm>
          <a:prstGeom prst="rect">
            <a:avLst/>
          </a:prstGeom>
        </p:spPr>
      </p:pic>
      <p:pic>
        <p:nvPicPr>
          <p:cNvPr id="28" name="Image 27">
            <a:hlinkClick r:id="rId16" action="ppaction://hlinksldjump"/>
            <a:extLst>
              <a:ext uri="{FF2B5EF4-FFF2-40B4-BE49-F238E27FC236}">
                <a16:creationId xmlns:a16="http://schemas.microsoft.com/office/drawing/2014/main" id="{9A4991D7-E764-E4CC-7FF9-4C6D3132368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362207" y="1988840"/>
            <a:ext cx="1018105" cy="468000"/>
          </a:xfrm>
          <a:prstGeom prst="rect">
            <a:avLst/>
          </a:prstGeom>
        </p:spPr>
      </p:pic>
    </p:spTree>
    <p:extLst>
      <p:ext uri="{BB962C8B-B14F-4D97-AF65-F5344CB8AC3E}">
        <p14:creationId xmlns:p14="http://schemas.microsoft.com/office/powerpoint/2010/main" val="11796735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E112EB3-D316-153B-06A6-55BA31D8F65B}"/>
              </a:ext>
            </a:extLst>
          </p:cNvPr>
          <p:cNvSpPr txBox="1"/>
          <p:nvPr/>
        </p:nvSpPr>
        <p:spPr>
          <a:xfrm>
            <a:off x="827584" y="2636912"/>
            <a:ext cx="1440160" cy="1323439"/>
          </a:xfrm>
          <a:prstGeom prst="rect">
            <a:avLst/>
          </a:prstGeom>
          <a:noFill/>
        </p:spPr>
        <p:txBody>
          <a:bodyPr wrap="square">
            <a:spAutoFit/>
          </a:bodyPr>
          <a:lstStyle/>
          <a:p>
            <a:pPr algn="ctr"/>
            <a:r>
              <a:rPr lang="fr-FR" sz="1600" dirty="0"/>
              <a:t>Les lettres sont assemblées pour construire le totem de l’ilot.</a:t>
            </a:r>
            <a:endParaRPr lang="fr-FR" sz="1400" dirty="0"/>
          </a:p>
        </p:txBody>
      </p:sp>
      <p:pic>
        <p:nvPicPr>
          <p:cNvPr id="5" name="Image 4">
            <a:hlinkClick r:id="rId2" action="ppaction://hlinksldjump"/>
            <a:extLst>
              <a:ext uri="{FF2B5EF4-FFF2-40B4-BE49-F238E27FC236}">
                <a16:creationId xmlns:a16="http://schemas.microsoft.com/office/drawing/2014/main" id="{52B1426C-A946-E69C-4310-83CE564A71F3}"/>
              </a:ext>
            </a:extLst>
          </p:cNvPr>
          <p:cNvPicPr>
            <a:picLocks noChangeAspect="1"/>
          </p:cNvPicPr>
          <p:nvPr/>
        </p:nvPicPr>
        <p:blipFill>
          <a:blip r:embed="rId3"/>
          <a:stretch>
            <a:fillRect/>
          </a:stretch>
        </p:blipFill>
        <p:spPr>
          <a:xfrm>
            <a:off x="3297882" y="190500"/>
            <a:ext cx="5162550" cy="6477000"/>
          </a:xfrm>
          <a:prstGeom prst="rect">
            <a:avLst/>
          </a:prstGeom>
        </p:spPr>
      </p:pic>
    </p:spTree>
    <p:extLst>
      <p:ext uri="{BB962C8B-B14F-4D97-AF65-F5344CB8AC3E}">
        <p14:creationId xmlns:p14="http://schemas.microsoft.com/office/powerpoint/2010/main" val="2174186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E828332-512F-ECD7-0D1B-5E6B47B08631}"/>
              </a:ext>
            </a:extLst>
          </p:cNvPr>
          <p:cNvSpPr txBox="1"/>
          <p:nvPr/>
        </p:nvSpPr>
        <p:spPr>
          <a:xfrm>
            <a:off x="467544" y="2132856"/>
            <a:ext cx="1530170" cy="830997"/>
          </a:xfrm>
          <a:prstGeom prst="rect">
            <a:avLst/>
          </a:prstGeom>
          <a:noFill/>
        </p:spPr>
        <p:txBody>
          <a:bodyPr wrap="square">
            <a:spAutoFit/>
          </a:bodyPr>
          <a:lstStyle/>
          <a:p>
            <a:pPr algn="ctr"/>
            <a:r>
              <a:rPr lang="fr-FR" sz="1600" dirty="0"/>
              <a:t>Les lettres du totem sont colorées.</a:t>
            </a:r>
          </a:p>
        </p:txBody>
      </p:sp>
      <p:pic>
        <p:nvPicPr>
          <p:cNvPr id="3" name="Image 2">
            <a:hlinkClick r:id="rId2" action="ppaction://hlinksldjump"/>
            <a:extLst>
              <a:ext uri="{FF2B5EF4-FFF2-40B4-BE49-F238E27FC236}">
                <a16:creationId xmlns:a16="http://schemas.microsoft.com/office/drawing/2014/main" id="{94EBECCF-8967-8453-3CE3-5F3F82E85364}"/>
              </a:ext>
            </a:extLst>
          </p:cNvPr>
          <p:cNvPicPr>
            <a:picLocks noChangeAspect="1"/>
          </p:cNvPicPr>
          <p:nvPr/>
        </p:nvPicPr>
        <p:blipFill>
          <a:blip r:embed="rId3"/>
          <a:stretch>
            <a:fillRect/>
          </a:stretch>
        </p:blipFill>
        <p:spPr>
          <a:xfrm>
            <a:off x="3141290" y="190500"/>
            <a:ext cx="5391150" cy="6477000"/>
          </a:xfrm>
          <a:prstGeom prst="rect">
            <a:avLst/>
          </a:prstGeom>
        </p:spPr>
      </p:pic>
    </p:spTree>
    <p:extLst>
      <p:ext uri="{BB962C8B-B14F-4D97-AF65-F5344CB8AC3E}">
        <p14:creationId xmlns:p14="http://schemas.microsoft.com/office/powerpoint/2010/main" val="1919485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C8B01B6B-5ADE-26AB-8658-1B4D772DD99E}"/>
              </a:ext>
            </a:extLst>
          </p:cNvPr>
          <p:cNvPicPr>
            <a:picLocks noChangeAspect="1"/>
          </p:cNvPicPr>
          <p:nvPr/>
        </p:nvPicPr>
        <p:blipFill>
          <a:blip r:embed="rId3"/>
          <a:stretch>
            <a:fillRect/>
          </a:stretch>
        </p:blipFill>
        <p:spPr>
          <a:xfrm>
            <a:off x="2985839" y="190500"/>
            <a:ext cx="5762625" cy="6477000"/>
          </a:xfrm>
          <a:prstGeom prst="rect">
            <a:avLst/>
          </a:prstGeom>
        </p:spPr>
      </p:pic>
      <p:sp>
        <p:nvSpPr>
          <p:cNvPr id="6" name="ZoneTexte 5">
            <a:extLst>
              <a:ext uri="{FF2B5EF4-FFF2-40B4-BE49-F238E27FC236}">
                <a16:creationId xmlns:a16="http://schemas.microsoft.com/office/drawing/2014/main" id="{906884EF-74D9-CEA2-EC0C-DC427F993C61}"/>
              </a:ext>
            </a:extLst>
          </p:cNvPr>
          <p:cNvSpPr txBox="1"/>
          <p:nvPr/>
        </p:nvSpPr>
        <p:spPr>
          <a:xfrm>
            <a:off x="467544" y="2132856"/>
            <a:ext cx="1530170" cy="830997"/>
          </a:xfrm>
          <a:prstGeom prst="rect">
            <a:avLst/>
          </a:prstGeom>
          <a:noFill/>
        </p:spPr>
        <p:txBody>
          <a:bodyPr wrap="square">
            <a:spAutoFit/>
          </a:bodyPr>
          <a:lstStyle/>
          <a:p>
            <a:pPr algn="ctr"/>
            <a:r>
              <a:rPr lang="fr-FR" sz="1600" dirty="0"/>
              <a:t>Les lettres du totem sont colorées.</a:t>
            </a:r>
          </a:p>
        </p:txBody>
      </p:sp>
    </p:spTree>
    <p:extLst>
      <p:ext uri="{BB962C8B-B14F-4D97-AF65-F5344CB8AC3E}">
        <p14:creationId xmlns:p14="http://schemas.microsoft.com/office/powerpoint/2010/main" val="24046713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E828332-512F-ECD7-0D1B-5E6B47B08631}"/>
              </a:ext>
            </a:extLst>
          </p:cNvPr>
          <p:cNvSpPr txBox="1"/>
          <p:nvPr/>
        </p:nvSpPr>
        <p:spPr>
          <a:xfrm>
            <a:off x="2951820" y="6330806"/>
            <a:ext cx="3240360" cy="338554"/>
          </a:xfrm>
          <a:prstGeom prst="rect">
            <a:avLst/>
          </a:prstGeom>
          <a:noFill/>
        </p:spPr>
        <p:txBody>
          <a:bodyPr wrap="square">
            <a:spAutoFit/>
          </a:bodyPr>
          <a:lstStyle/>
          <a:p>
            <a:pPr algn="ctr"/>
            <a:r>
              <a:rPr lang="fr-FR" sz="1600" b="1" dirty="0"/>
              <a:t>Exemple</a:t>
            </a:r>
          </a:p>
        </p:txBody>
      </p:sp>
      <p:pic>
        <p:nvPicPr>
          <p:cNvPr id="3" name="Image 2">
            <a:hlinkClick r:id="rId2" action="ppaction://hlinksldjump"/>
            <a:extLst>
              <a:ext uri="{FF2B5EF4-FFF2-40B4-BE49-F238E27FC236}">
                <a16:creationId xmlns:a16="http://schemas.microsoft.com/office/drawing/2014/main" id="{42ACC2EB-ABB2-BD1F-CAE2-AD9ABDD6A5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310" y="190500"/>
            <a:ext cx="8065380" cy="6046812"/>
          </a:xfrm>
          <a:prstGeom prst="rect">
            <a:avLst/>
          </a:prstGeom>
        </p:spPr>
      </p:pic>
    </p:spTree>
    <p:extLst>
      <p:ext uri="{BB962C8B-B14F-4D97-AF65-F5344CB8AC3E}">
        <p14:creationId xmlns:p14="http://schemas.microsoft.com/office/powerpoint/2010/main" val="1978437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D7A88E5-0B5A-0B92-0065-03833D3955F9}"/>
              </a:ext>
            </a:extLst>
          </p:cNvPr>
          <p:cNvSpPr txBox="1"/>
          <p:nvPr/>
        </p:nvSpPr>
        <p:spPr>
          <a:xfrm>
            <a:off x="0" y="116632"/>
            <a:ext cx="9144000" cy="830997"/>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a:solidFill>
                  <a:schemeClr val="bg1"/>
                </a:solidFill>
              </a:rPr>
              <a:t>Décider ensemble</a:t>
            </a:r>
          </a:p>
        </p:txBody>
      </p:sp>
      <p:sp>
        <p:nvSpPr>
          <p:cNvPr id="6" name="ZoneTexte 5">
            <a:extLst>
              <a:ext uri="{FF2B5EF4-FFF2-40B4-BE49-F238E27FC236}">
                <a16:creationId xmlns:a16="http://schemas.microsoft.com/office/drawing/2014/main" id="{F5CB8C35-B31D-EEC4-CEBE-F3ED69EE70F0}"/>
              </a:ext>
            </a:extLst>
          </p:cNvPr>
          <p:cNvSpPr txBox="1"/>
          <p:nvPr/>
        </p:nvSpPr>
        <p:spPr>
          <a:xfrm>
            <a:off x="639781" y="945015"/>
            <a:ext cx="7864462" cy="523220"/>
          </a:xfrm>
          <a:prstGeom prst="rect">
            <a:avLst/>
          </a:prstGeom>
          <a:noFill/>
        </p:spPr>
        <p:txBody>
          <a:bodyPr wrap="none" rtlCol="0">
            <a:spAutoFit/>
          </a:bodyPr>
          <a:lstStyle/>
          <a:p>
            <a:pPr algn="ctr"/>
            <a:r>
              <a:rPr lang="fr-FR" sz="2800" b="1" dirty="0">
                <a:solidFill>
                  <a:srgbClr val="2B674A"/>
                </a:solidFill>
              </a:rPr>
              <a:t>Méthode du choix par consensus: la meilleure main</a:t>
            </a:r>
          </a:p>
        </p:txBody>
      </p:sp>
      <p:sp>
        <p:nvSpPr>
          <p:cNvPr id="7" name="ZoneTexte 6">
            <a:extLst>
              <a:ext uri="{FF2B5EF4-FFF2-40B4-BE49-F238E27FC236}">
                <a16:creationId xmlns:a16="http://schemas.microsoft.com/office/drawing/2014/main" id="{AD5C440C-F279-4948-3774-CE7DA055437D}"/>
              </a:ext>
            </a:extLst>
          </p:cNvPr>
          <p:cNvSpPr txBox="1"/>
          <p:nvPr/>
        </p:nvSpPr>
        <p:spPr>
          <a:xfrm>
            <a:off x="395536" y="1412776"/>
            <a:ext cx="8352928" cy="4401205"/>
          </a:xfrm>
          <a:prstGeom prst="rect">
            <a:avLst/>
          </a:prstGeom>
          <a:noFill/>
        </p:spPr>
        <p:txBody>
          <a:bodyPr wrap="square" rtlCol="0">
            <a:spAutoFit/>
          </a:bodyPr>
          <a:lstStyle/>
          <a:p>
            <a:pPr algn="just"/>
            <a:r>
              <a:rPr lang="fr-FR" sz="1400" dirty="0"/>
              <a:t>Cette méthode repose sur la succession de choix par élimination individuels et collectifs. Elle permet de dégager un choix final  après des éliminations négociées.</a:t>
            </a:r>
          </a:p>
          <a:p>
            <a:pPr marL="285750" indent="-285750" algn="just">
              <a:buFont typeface="Arial" panose="020B0604020202020204" pitchFamily="34" charset="0"/>
              <a:buChar char="•"/>
            </a:pPr>
            <a:r>
              <a:rPr lang="fr-FR" sz="1400" dirty="0"/>
              <a:t>S’appuyer sur une sélection de 5 ou 6 poèmes.</a:t>
            </a:r>
          </a:p>
          <a:p>
            <a:pPr marL="285750" indent="-285750" algn="just">
              <a:buFont typeface="Arial" panose="020B0604020202020204" pitchFamily="34" charset="0"/>
              <a:buChar char="•"/>
            </a:pPr>
            <a:r>
              <a:rPr lang="fr-FR" sz="1400" dirty="0"/>
              <a:t>S’assurer que les élèves connaissent bien les poèmes et leurs titres.</a:t>
            </a:r>
          </a:p>
          <a:p>
            <a:pPr marL="285750" indent="-285750" algn="just">
              <a:buFont typeface="Arial" panose="020B0604020202020204" pitchFamily="34" charset="0"/>
              <a:buChar char="•"/>
            </a:pPr>
            <a:r>
              <a:rPr lang="fr-FR" sz="1400" dirty="0"/>
              <a:t>Imprimer et découper des cartes portant chacune le titre d’un poème. Prévoir autant de cartes de chaque poème que d’élèves. </a:t>
            </a:r>
            <a:r>
              <a:rPr lang="fr-FR" sz="1400" dirty="0">
                <a:hlinkClick r:id="rId2" action="ppaction://hlinksldjump"/>
              </a:rPr>
              <a:t>(Cartes vierges à imprimer)</a:t>
            </a:r>
            <a:endParaRPr lang="fr-FR" sz="1400" dirty="0"/>
          </a:p>
          <a:p>
            <a:pPr marL="285750" indent="-285750">
              <a:buFont typeface="Arial" panose="020B0604020202020204" pitchFamily="34" charset="0"/>
              <a:buChar char="•"/>
            </a:pPr>
            <a:r>
              <a:rPr lang="fr-FR" sz="1400" dirty="0"/>
              <a:t>L’adulte distribue à chaque élève un jeu de 5 ou 6 cartes pour qu’il dispose des titres de tous les poèmes.</a:t>
            </a:r>
            <a:br>
              <a:rPr lang="fr-FR" sz="1400" dirty="0"/>
            </a:br>
            <a:r>
              <a:rPr lang="fr-FR" sz="1400" dirty="0"/>
              <a:t>Chaque élève doit composer sa meilleure main en ne conservant que 3 cartes, sans faire part de ses choix aux autres.</a:t>
            </a:r>
            <a:br>
              <a:rPr lang="fr-FR" sz="1400" dirty="0"/>
            </a:br>
            <a:r>
              <a:rPr lang="fr-FR" sz="1400" dirty="0"/>
              <a:t>Inviter les élèves à se regrouper par 6. Chacun pose alors ses cartes devant lui pour qu’elles soient visibles de tous.</a:t>
            </a:r>
            <a:br>
              <a:rPr lang="fr-FR" sz="1400" dirty="0"/>
            </a:br>
            <a:r>
              <a:rPr lang="fr-FR" sz="1400" dirty="0"/>
              <a:t>Dans chaque groupe les cartes identiques sont regroupées.</a:t>
            </a:r>
            <a:br>
              <a:rPr lang="fr-FR" sz="1400" dirty="0"/>
            </a:br>
            <a:r>
              <a:rPr lang="fr-FR" sz="1400" dirty="0"/>
              <a:t>Le groupe doit désormais composer sa meilleure main de 3 cartes. On peut retenir les cartes les plus nombreuses, mais on peut aussi discuter pour négocier des choix.</a:t>
            </a:r>
            <a:br>
              <a:rPr lang="fr-FR" sz="1400" dirty="0"/>
            </a:br>
            <a:r>
              <a:rPr lang="fr-FR" sz="1400" dirty="0"/>
              <a:t>Les groupes de 6 fusionnent en groupes de 12. Chaque groupe présente sa main à l’autre.</a:t>
            </a:r>
            <a:br>
              <a:rPr lang="fr-FR" sz="1400" dirty="0"/>
            </a:br>
            <a:r>
              <a:rPr lang="fr-FR" sz="1400" dirty="0"/>
              <a:t>A nouveau les cartes identiques sont regroupées et le groupe de 12 doit composer sa meilleure main de 3 cartes.</a:t>
            </a:r>
            <a:br>
              <a:rPr lang="fr-FR" sz="1400" dirty="0"/>
            </a:br>
            <a:r>
              <a:rPr lang="fr-FR" sz="1400" dirty="0"/>
              <a:t>Les groupes fusionnent en un grand groupe qui doit à son tour composer sa meilleure main de 3 cartes.</a:t>
            </a:r>
          </a:p>
          <a:p>
            <a:pPr marL="285750" indent="-285750">
              <a:buFont typeface="Arial" panose="020B0604020202020204" pitchFamily="34" charset="0"/>
              <a:buChar char="•"/>
            </a:pPr>
            <a:r>
              <a:rPr lang="fr-FR" sz="1400" dirty="0"/>
              <a:t>On recommence ensuite le processus en entier pour passer de 3 cartes à 2 cartes, puis de 2 cartes à 1 carte. On peut éventuellement tenter de passer directement de passer de 3 cartes à 1 carte.</a:t>
            </a:r>
          </a:p>
        </p:txBody>
      </p:sp>
      <p:pic>
        <p:nvPicPr>
          <p:cNvPr id="15" name="Image 14">
            <a:extLst>
              <a:ext uri="{FF2B5EF4-FFF2-40B4-BE49-F238E27FC236}">
                <a16:creationId xmlns:a16="http://schemas.microsoft.com/office/drawing/2014/main" id="{F9366A9D-4EF7-41FA-D172-E744EA5019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7443" y="242824"/>
            <a:ext cx="507045" cy="576000"/>
          </a:xfrm>
          <a:prstGeom prst="rect">
            <a:avLst/>
          </a:prstGeom>
        </p:spPr>
      </p:pic>
      <p:pic>
        <p:nvPicPr>
          <p:cNvPr id="2" name="Image 1">
            <a:hlinkClick r:id="rId4" action="ppaction://hlinksldjump"/>
            <a:extLst>
              <a:ext uri="{FF2B5EF4-FFF2-40B4-BE49-F238E27FC236}">
                <a16:creationId xmlns:a16="http://schemas.microsoft.com/office/drawing/2014/main" id="{118CE1CB-1BCA-D0C5-9065-936EC8996160}"/>
              </a:ext>
            </a:extLst>
          </p:cNvPr>
          <p:cNvPicPr>
            <a:picLocks noChangeAspect="1"/>
          </p:cNvPicPr>
          <p:nvPr/>
        </p:nvPicPr>
        <p:blipFill>
          <a:blip r:embed="rId5"/>
          <a:stretch>
            <a:fillRect/>
          </a:stretch>
        </p:blipFill>
        <p:spPr>
          <a:xfrm>
            <a:off x="195889" y="238378"/>
            <a:ext cx="771525" cy="600075"/>
          </a:xfrm>
          <a:prstGeom prst="rect">
            <a:avLst/>
          </a:prstGeom>
        </p:spPr>
      </p:pic>
    </p:spTree>
    <p:extLst>
      <p:ext uri="{BB962C8B-B14F-4D97-AF65-F5344CB8AC3E}">
        <p14:creationId xmlns:p14="http://schemas.microsoft.com/office/powerpoint/2010/main" val="32874291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E828332-512F-ECD7-0D1B-5E6B47B08631}"/>
              </a:ext>
            </a:extLst>
          </p:cNvPr>
          <p:cNvSpPr txBox="1"/>
          <p:nvPr/>
        </p:nvSpPr>
        <p:spPr>
          <a:xfrm>
            <a:off x="2069722" y="6082725"/>
            <a:ext cx="5004556" cy="523220"/>
          </a:xfrm>
          <a:prstGeom prst="rect">
            <a:avLst/>
          </a:prstGeom>
          <a:noFill/>
        </p:spPr>
        <p:txBody>
          <a:bodyPr wrap="square">
            <a:spAutoFit/>
          </a:bodyPr>
          <a:lstStyle/>
          <a:p>
            <a:pPr algn="ctr"/>
            <a:r>
              <a:rPr lang="fr-FR" sz="1200" dirty="0"/>
              <a:t>Ateliers XXIX La Source-</a:t>
            </a:r>
            <a:r>
              <a:rPr lang="fr-FR" sz="1200" dirty="0" err="1"/>
              <a:t>Garouste</a:t>
            </a:r>
            <a:r>
              <a:rPr lang="fr-FR" sz="1200" dirty="0"/>
              <a:t> La </a:t>
            </a:r>
            <a:r>
              <a:rPr lang="fr-FR" sz="1200" dirty="0" err="1"/>
              <a:t>Guéroulde</a:t>
            </a:r>
            <a:r>
              <a:rPr lang="fr-FR" sz="1200" dirty="0"/>
              <a:t>, 2023</a:t>
            </a:r>
          </a:p>
          <a:p>
            <a:pPr algn="ctr"/>
            <a:r>
              <a:rPr lang="fr-FR" sz="1600" b="1" dirty="0"/>
              <a:t>Un archipel suspendu</a:t>
            </a:r>
          </a:p>
        </p:txBody>
      </p:sp>
      <p:pic>
        <p:nvPicPr>
          <p:cNvPr id="4" name="Image 3">
            <a:hlinkClick r:id="rId2" action="ppaction://hlinksldjump"/>
            <a:extLst>
              <a:ext uri="{FF2B5EF4-FFF2-40B4-BE49-F238E27FC236}">
                <a16:creationId xmlns:a16="http://schemas.microsoft.com/office/drawing/2014/main" id="{F19CD7BD-6733-94FA-DD00-C7B821EC62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733" y="190500"/>
            <a:ext cx="7688535" cy="5597649"/>
          </a:xfrm>
          <a:prstGeom prst="rect">
            <a:avLst/>
          </a:prstGeom>
        </p:spPr>
      </p:pic>
    </p:spTree>
    <p:extLst>
      <p:ext uri="{BB962C8B-B14F-4D97-AF65-F5344CB8AC3E}">
        <p14:creationId xmlns:p14="http://schemas.microsoft.com/office/powerpoint/2010/main" val="25571075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3E84242B-6014-DD0E-9F13-868728BC52DC}"/>
              </a:ext>
            </a:extLst>
          </p:cNvPr>
          <p:cNvPicPr>
            <a:picLocks noChangeAspect="1"/>
          </p:cNvPicPr>
          <p:nvPr/>
        </p:nvPicPr>
        <p:blipFill>
          <a:blip r:embed="rId3"/>
          <a:stretch>
            <a:fillRect/>
          </a:stretch>
        </p:blipFill>
        <p:spPr>
          <a:xfrm>
            <a:off x="252412" y="1438275"/>
            <a:ext cx="8639175" cy="3981450"/>
          </a:xfrm>
          <a:prstGeom prst="rect">
            <a:avLst/>
          </a:prstGeom>
        </p:spPr>
      </p:pic>
      <p:sp>
        <p:nvSpPr>
          <p:cNvPr id="6" name="ZoneTexte 5">
            <a:extLst>
              <a:ext uri="{FF2B5EF4-FFF2-40B4-BE49-F238E27FC236}">
                <a16:creationId xmlns:a16="http://schemas.microsoft.com/office/drawing/2014/main" id="{C675389A-E0FC-DF60-F39A-FECE69F5F97A}"/>
              </a:ext>
            </a:extLst>
          </p:cNvPr>
          <p:cNvSpPr txBox="1"/>
          <p:nvPr/>
        </p:nvSpPr>
        <p:spPr>
          <a:xfrm>
            <a:off x="2069722" y="6082725"/>
            <a:ext cx="5004556" cy="523220"/>
          </a:xfrm>
          <a:prstGeom prst="rect">
            <a:avLst/>
          </a:prstGeom>
          <a:noFill/>
        </p:spPr>
        <p:txBody>
          <a:bodyPr wrap="square">
            <a:spAutoFit/>
          </a:bodyPr>
          <a:lstStyle/>
          <a:p>
            <a:pPr algn="ctr"/>
            <a:r>
              <a:rPr lang="fr-FR" sz="1200" dirty="0"/>
              <a:t>Ateliers XXIX La Source-</a:t>
            </a:r>
            <a:r>
              <a:rPr lang="fr-FR" sz="1200" dirty="0" err="1"/>
              <a:t>Garouste</a:t>
            </a:r>
            <a:r>
              <a:rPr lang="fr-FR" sz="1200" dirty="0"/>
              <a:t> La </a:t>
            </a:r>
            <a:r>
              <a:rPr lang="fr-FR" sz="1200" dirty="0" err="1"/>
              <a:t>Guéroulde</a:t>
            </a:r>
            <a:r>
              <a:rPr lang="fr-FR" sz="1200" dirty="0"/>
              <a:t>, 2023</a:t>
            </a:r>
          </a:p>
          <a:p>
            <a:pPr algn="ctr"/>
            <a:r>
              <a:rPr lang="fr-FR" sz="1600" b="1" dirty="0"/>
              <a:t>Un archipel suspendu</a:t>
            </a:r>
          </a:p>
        </p:txBody>
      </p:sp>
    </p:spTree>
    <p:extLst>
      <p:ext uri="{BB962C8B-B14F-4D97-AF65-F5344CB8AC3E}">
        <p14:creationId xmlns:p14="http://schemas.microsoft.com/office/powerpoint/2010/main" val="4758219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908720"/>
            <a:ext cx="8712968" cy="1323439"/>
          </a:xfrm>
          <a:prstGeom prst="rect">
            <a:avLst/>
          </a:prstGeom>
        </p:spPr>
        <p:txBody>
          <a:bodyPr wrap="square">
            <a:spAutoFit/>
          </a:bodyPr>
          <a:lstStyle/>
          <a:p>
            <a:pPr algn="just"/>
            <a:r>
              <a:rPr lang="fr-FR" sz="1600" dirty="0"/>
              <a:t>Dans un poème, il y a des mots qu’on a envie de murmurer et d’autres qu’on veut ou qu’on doit dire plus fort.</a:t>
            </a:r>
          </a:p>
          <a:p>
            <a:pPr algn="just"/>
            <a:r>
              <a:rPr lang="fr-FR" sz="1600" dirty="0"/>
              <a:t>Pour faire passer un message ou dénoncer des choses qui leur semblent injustes, les auteurs de graffiti utilisent des lettres aux formes anguleuses mises en relief par l’ajout d’ombres.</a:t>
            </a:r>
          </a:p>
          <a:p>
            <a:pPr algn="just"/>
            <a:r>
              <a:rPr lang="fr-FR" sz="1600" dirty="0"/>
              <a:t>Et si vous utilisiez, vous aussi, ce code pour faire « claquer » certains mots de votre poème?</a:t>
            </a:r>
          </a:p>
        </p:txBody>
      </p:sp>
      <p:sp>
        <p:nvSpPr>
          <p:cNvPr id="2" name="ZoneTexte 1">
            <a:extLst>
              <a:ext uri="{FF2B5EF4-FFF2-40B4-BE49-F238E27FC236}">
                <a16:creationId xmlns:a16="http://schemas.microsoft.com/office/drawing/2014/main" id="{5DF7272B-3C5B-C377-EC29-683CAE14C261}"/>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Des mots qui claquent</a:t>
            </a:r>
          </a:p>
        </p:txBody>
      </p:sp>
      <p:pic>
        <p:nvPicPr>
          <p:cNvPr id="3" name="Image 2">
            <a:hlinkClick r:id="rId3" action="ppaction://hlinksldjump"/>
            <a:extLst>
              <a:ext uri="{FF2B5EF4-FFF2-40B4-BE49-F238E27FC236}">
                <a16:creationId xmlns:a16="http://schemas.microsoft.com/office/drawing/2014/main" id="{6F3E092B-58DD-CE9F-C2FA-C6C234A94C53}"/>
              </a:ext>
            </a:extLst>
          </p:cNvPr>
          <p:cNvPicPr>
            <a:picLocks noChangeAspect="1"/>
          </p:cNvPicPr>
          <p:nvPr/>
        </p:nvPicPr>
        <p:blipFill>
          <a:blip r:embed="rId4"/>
          <a:stretch>
            <a:fillRect/>
          </a:stretch>
        </p:blipFill>
        <p:spPr>
          <a:xfrm>
            <a:off x="195889" y="164629"/>
            <a:ext cx="771525" cy="600075"/>
          </a:xfrm>
          <a:prstGeom prst="rect">
            <a:avLst/>
          </a:prstGeom>
        </p:spPr>
      </p:pic>
      <p:pic>
        <p:nvPicPr>
          <p:cNvPr id="7" name="Image 6">
            <a:extLst>
              <a:ext uri="{FF2B5EF4-FFF2-40B4-BE49-F238E27FC236}">
                <a16:creationId xmlns:a16="http://schemas.microsoft.com/office/drawing/2014/main" id="{5B8F6805-80A4-B490-EF7A-95B91489A012}"/>
              </a:ext>
            </a:extLst>
          </p:cNvPr>
          <p:cNvPicPr>
            <a:picLocks noChangeAspect="1"/>
          </p:cNvPicPr>
          <p:nvPr/>
        </p:nvPicPr>
        <p:blipFill>
          <a:blip r:embed="rId5"/>
          <a:stretch>
            <a:fillRect/>
          </a:stretch>
        </p:blipFill>
        <p:spPr>
          <a:xfrm>
            <a:off x="107504" y="3068960"/>
            <a:ext cx="409575" cy="409575"/>
          </a:xfrm>
          <a:prstGeom prst="rect">
            <a:avLst/>
          </a:prstGeom>
        </p:spPr>
      </p:pic>
      <p:pic>
        <p:nvPicPr>
          <p:cNvPr id="13" name="Image 12">
            <a:hlinkClick r:id="rId6" action="ppaction://hlinksldjump"/>
            <a:extLst>
              <a:ext uri="{FF2B5EF4-FFF2-40B4-BE49-F238E27FC236}">
                <a16:creationId xmlns:a16="http://schemas.microsoft.com/office/drawing/2014/main" id="{FCAB18E2-48CB-EAD7-7C94-6F38B4F5C050}"/>
              </a:ext>
            </a:extLst>
          </p:cNvPr>
          <p:cNvPicPr>
            <a:picLocks noChangeAspect="1"/>
          </p:cNvPicPr>
          <p:nvPr/>
        </p:nvPicPr>
        <p:blipFill>
          <a:blip r:embed="rId7"/>
          <a:stretch>
            <a:fillRect/>
          </a:stretch>
        </p:blipFill>
        <p:spPr>
          <a:xfrm>
            <a:off x="208087" y="2238003"/>
            <a:ext cx="742950" cy="542925"/>
          </a:xfrm>
          <a:prstGeom prst="rect">
            <a:avLst/>
          </a:prstGeom>
        </p:spPr>
      </p:pic>
      <p:pic>
        <p:nvPicPr>
          <p:cNvPr id="17" name="Image 16">
            <a:hlinkClick r:id="rId8" action="ppaction://hlinksldjump"/>
            <a:extLst>
              <a:ext uri="{FF2B5EF4-FFF2-40B4-BE49-F238E27FC236}">
                <a16:creationId xmlns:a16="http://schemas.microsoft.com/office/drawing/2014/main" id="{DE6FA852-9A76-A129-4EA2-B27B96EA3D5D}"/>
              </a:ext>
            </a:extLst>
          </p:cNvPr>
          <p:cNvPicPr>
            <a:picLocks noChangeAspect="1"/>
          </p:cNvPicPr>
          <p:nvPr/>
        </p:nvPicPr>
        <p:blipFill>
          <a:blip r:embed="rId9"/>
          <a:stretch>
            <a:fillRect/>
          </a:stretch>
        </p:blipFill>
        <p:spPr>
          <a:xfrm>
            <a:off x="1115743" y="2238003"/>
            <a:ext cx="819150" cy="542925"/>
          </a:xfrm>
          <a:prstGeom prst="rect">
            <a:avLst/>
          </a:prstGeom>
        </p:spPr>
      </p:pic>
      <p:pic>
        <p:nvPicPr>
          <p:cNvPr id="21" name="Image 20">
            <a:hlinkClick r:id="rId10" action="ppaction://hlinksldjump"/>
            <a:extLst>
              <a:ext uri="{FF2B5EF4-FFF2-40B4-BE49-F238E27FC236}">
                <a16:creationId xmlns:a16="http://schemas.microsoft.com/office/drawing/2014/main" id="{8447BEB3-E232-28EF-0D73-7643B7FA9666}"/>
              </a:ext>
            </a:extLst>
          </p:cNvPr>
          <p:cNvPicPr>
            <a:picLocks noChangeAspect="1"/>
          </p:cNvPicPr>
          <p:nvPr/>
        </p:nvPicPr>
        <p:blipFill>
          <a:blip r:embed="rId11"/>
          <a:stretch>
            <a:fillRect/>
          </a:stretch>
        </p:blipFill>
        <p:spPr>
          <a:xfrm>
            <a:off x="7135960" y="2238003"/>
            <a:ext cx="542925" cy="542925"/>
          </a:xfrm>
          <a:prstGeom prst="rect">
            <a:avLst/>
          </a:prstGeom>
        </p:spPr>
      </p:pic>
      <p:pic>
        <p:nvPicPr>
          <p:cNvPr id="24" name="Image 23">
            <a:hlinkClick r:id="rId12" action="ppaction://hlinksldjump"/>
            <a:extLst>
              <a:ext uri="{FF2B5EF4-FFF2-40B4-BE49-F238E27FC236}">
                <a16:creationId xmlns:a16="http://schemas.microsoft.com/office/drawing/2014/main" id="{7F52658C-6E66-B9BC-6F5B-0F9BFF09C3AF}"/>
              </a:ext>
            </a:extLst>
          </p:cNvPr>
          <p:cNvPicPr>
            <a:picLocks noChangeAspect="1"/>
          </p:cNvPicPr>
          <p:nvPr/>
        </p:nvPicPr>
        <p:blipFill>
          <a:blip r:embed="rId13"/>
          <a:stretch>
            <a:fillRect/>
          </a:stretch>
        </p:blipFill>
        <p:spPr>
          <a:xfrm>
            <a:off x="7843589" y="2238003"/>
            <a:ext cx="904875" cy="542925"/>
          </a:xfrm>
          <a:prstGeom prst="rect">
            <a:avLst/>
          </a:prstGeom>
        </p:spPr>
      </p:pic>
      <p:pic>
        <p:nvPicPr>
          <p:cNvPr id="28" name="Image 27">
            <a:hlinkClick r:id="rId14" action="ppaction://hlinksldjump"/>
            <a:extLst>
              <a:ext uri="{FF2B5EF4-FFF2-40B4-BE49-F238E27FC236}">
                <a16:creationId xmlns:a16="http://schemas.microsoft.com/office/drawing/2014/main" id="{06D68CFE-841E-CD42-7A8B-E512E94134B5}"/>
              </a:ext>
            </a:extLst>
          </p:cNvPr>
          <p:cNvPicPr>
            <a:picLocks noChangeAspect="1"/>
          </p:cNvPicPr>
          <p:nvPr/>
        </p:nvPicPr>
        <p:blipFill>
          <a:blip r:embed="rId15"/>
          <a:stretch>
            <a:fillRect/>
          </a:stretch>
        </p:blipFill>
        <p:spPr>
          <a:xfrm>
            <a:off x="6152104" y="2238003"/>
            <a:ext cx="819150" cy="542925"/>
          </a:xfrm>
          <a:prstGeom prst="rect">
            <a:avLst/>
          </a:prstGeom>
        </p:spPr>
      </p:pic>
      <p:pic>
        <p:nvPicPr>
          <p:cNvPr id="30" name="Image 29">
            <a:hlinkClick r:id="rId16" action="ppaction://hlinksldjump"/>
            <a:extLst>
              <a:ext uri="{FF2B5EF4-FFF2-40B4-BE49-F238E27FC236}">
                <a16:creationId xmlns:a16="http://schemas.microsoft.com/office/drawing/2014/main" id="{B2A84F52-F3DF-47EE-6A27-883C15C363BC}"/>
              </a:ext>
            </a:extLst>
          </p:cNvPr>
          <p:cNvPicPr>
            <a:picLocks noChangeAspect="1"/>
          </p:cNvPicPr>
          <p:nvPr/>
        </p:nvPicPr>
        <p:blipFill>
          <a:blip r:embed="rId17"/>
          <a:stretch>
            <a:fillRect/>
          </a:stretch>
        </p:blipFill>
        <p:spPr>
          <a:xfrm>
            <a:off x="2099599" y="2238003"/>
            <a:ext cx="542925" cy="542925"/>
          </a:xfrm>
          <a:prstGeom prst="rect">
            <a:avLst/>
          </a:prstGeom>
        </p:spPr>
      </p:pic>
      <p:pic>
        <p:nvPicPr>
          <p:cNvPr id="34" name="Image 33">
            <a:hlinkClick r:id="rId18" action="ppaction://hlinksldjump"/>
            <a:extLst>
              <a:ext uri="{FF2B5EF4-FFF2-40B4-BE49-F238E27FC236}">
                <a16:creationId xmlns:a16="http://schemas.microsoft.com/office/drawing/2014/main" id="{5D5FD18F-F649-2FF6-73AC-89100BC19AFB}"/>
              </a:ext>
            </a:extLst>
          </p:cNvPr>
          <p:cNvPicPr>
            <a:picLocks noChangeAspect="1"/>
          </p:cNvPicPr>
          <p:nvPr/>
        </p:nvPicPr>
        <p:blipFill>
          <a:blip r:embed="rId19"/>
          <a:stretch>
            <a:fillRect/>
          </a:stretch>
        </p:blipFill>
        <p:spPr>
          <a:xfrm>
            <a:off x="3781561" y="2238003"/>
            <a:ext cx="447675" cy="542925"/>
          </a:xfrm>
          <a:prstGeom prst="rect">
            <a:avLst/>
          </a:prstGeom>
        </p:spPr>
      </p:pic>
      <p:pic>
        <p:nvPicPr>
          <p:cNvPr id="36" name="Image 35">
            <a:hlinkClick r:id="rId20" action="ppaction://hlinksldjump"/>
            <a:extLst>
              <a:ext uri="{FF2B5EF4-FFF2-40B4-BE49-F238E27FC236}">
                <a16:creationId xmlns:a16="http://schemas.microsoft.com/office/drawing/2014/main" id="{7913B2EF-8524-040F-7BD4-C0022181A29B}"/>
              </a:ext>
            </a:extLst>
          </p:cNvPr>
          <p:cNvPicPr>
            <a:picLocks noChangeAspect="1"/>
          </p:cNvPicPr>
          <p:nvPr/>
        </p:nvPicPr>
        <p:blipFill>
          <a:blip r:embed="rId21"/>
          <a:stretch>
            <a:fillRect/>
          </a:stretch>
        </p:blipFill>
        <p:spPr>
          <a:xfrm>
            <a:off x="2807230" y="2238003"/>
            <a:ext cx="809625" cy="542925"/>
          </a:xfrm>
          <a:prstGeom prst="rect">
            <a:avLst/>
          </a:prstGeom>
        </p:spPr>
      </p:pic>
      <p:pic>
        <p:nvPicPr>
          <p:cNvPr id="38" name="Image 37">
            <a:hlinkClick r:id="rId22" action="ppaction://hlinksldjump"/>
            <a:extLst>
              <a:ext uri="{FF2B5EF4-FFF2-40B4-BE49-F238E27FC236}">
                <a16:creationId xmlns:a16="http://schemas.microsoft.com/office/drawing/2014/main" id="{BC43422D-B5F3-5B86-95F9-B0838274859E}"/>
              </a:ext>
            </a:extLst>
          </p:cNvPr>
          <p:cNvPicPr>
            <a:picLocks noChangeAspect="1"/>
          </p:cNvPicPr>
          <p:nvPr/>
        </p:nvPicPr>
        <p:blipFill>
          <a:blip r:embed="rId23"/>
          <a:stretch>
            <a:fillRect/>
          </a:stretch>
        </p:blipFill>
        <p:spPr>
          <a:xfrm>
            <a:off x="4393942" y="2238003"/>
            <a:ext cx="809625" cy="542925"/>
          </a:xfrm>
          <a:prstGeom prst="rect">
            <a:avLst/>
          </a:prstGeom>
        </p:spPr>
      </p:pic>
      <p:pic>
        <p:nvPicPr>
          <p:cNvPr id="40" name="Image 39">
            <a:hlinkClick r:id="rId24" action="ppaction://hlinksldjump"/>
            <a:extLst>
              <a:ext uri="{FF2B5EF4-FFF2-40B4-BE49-F238E27FC236}">
                <a16:creationId xmlns:a16="http://schemas.microsoft.com/office/drawing/2014/main" id="{915EC683-FDB6-9C87-737D-A51D8F14F5DF}"/>
              </a:ext>
            </a:extLst>
          </p:cNvPr>
          <p:cNvPicPr>
            <a:picLocks noChangeAspect="1"/>
          </p:cNvPicPr>
          <p:nvPr/>
        </p:nvPicPr>
        <p:blipFill>
          <a:blip r:embed="rId25"/>
          <a:stretch>
            <a:fillRect/>
          </a:stretch>
        </p:blipFill>
        <p:spPr>
          <a:xfrm>
            <a:off x="5368273" y="2238003"/>
            <a:ext cx="619125" cy="542925"/>
          </a:xfrm>
          <a:prstGeom prst="rect">
            <a:avLst/>
          </a:prstGeom>
        </p:spPr>
      </p:pic>
      <p:sp>
        <p:nvSpPr>
          <p:cNvPr id="41" name="Rectangle 40">
            <a:extLst>
              <a:ext uri="{FF2B5EF4-FFF2-40B4-BE49-F238E27FC236}">
                <a16:creationId xmlns:a16="http://schemas.microsoft.com/office/drawing/2014/main" id="{2C39E46F-1910-1337-BFD6-00595A641B09}"/>
              </a:ext>
            </a:extLst>
          </p:cNvPr>
          <p:cNvSpPr/>
          <p:nvPr/>
        </p:nvSpPr>
        <p:spPr>
          <a:xfrm>
            <a:off x="605465" y="2852936"/>
            <a:ext cx="8431032" cy="3893374"/>
          </a:xfrm>
          <a:prstGeom prst="rect">
            <a:avLst/>
          </a:prstGeom>
        </p:spPr>
        <p:txBody>
          <a:bodyPr wrap="square">
            <a:spAutoFit/>
          </a:bodyPr>
          <a:lstStyle/>
          <a:p>
            <a:pPr marL="285750" indent="-285750" algn="just">
              <a:buFont typeface="Arial" pitchFamily="34" charset="0"/>
              <a:buChar char="•"/>
            </a:pPr>
            <a:r>
              <a:rPr lang="fr-FR" sz="1300" dirty="0"/>
              <a:t>Maintenant que vous avez choisi votre poème, chacun d’entre vous va devoir choisir un mot de celui-ci. Soit parce qu’il  le trouve important, soit parce qu’il aurait envie de le dire plus fort ou de le crier. </a:t>
            </a:r>
          </a:p>
          <a:p>
            <a:pPr marL="285750" indent="-285750" algn="just">
              <a:buFont typeface="Arial" pitchFamily="34" charset="0"/>
              <a:buChar char="•"/>
            </a:pPr>
            <a:r>
              <a:rPr lang="fr-FR" sz="1300" dirty="0"/>
              <a:t>Prenez chacun une feuille de papier de format A4 et décidez collectivement du sens dans lequel vous allez l’utiliser, verticalement ou horizontalement selon que vous voulez réaliser une grande production collective verticale ou horizontale.</a:t>
            </a:r>
          </a:p>
          <a:p>
            <a:pPr marL="285750" indent="-285750" algn="just">
              <a:buFont typeface="Arial" pitchFamily="34" charset="0"/>
              <a:buChar char="•"/>
            </a:pPr>
            <a:r>
              <a:rPr lang="fr-FR" sz="1300" dirty="0"/>
              <a:t>Dessinez votre mot en utilisant le style graffiti. Cliquez sur les deux premières images ci-dessus et à gauche pour avoir des conseils sur la manière de procéder.</a:t>
            </a:r>
          </a:p>
          <a:p>
            <a:pPr marL="285750" indent="-285750" algn="just">
              <a:buFont typeface="Arial" pitchFamily="34" charset="0"/>
              <a:buChar char="•"/>
            </a:pPr>
            <a:r>
              <a:rPr lang="fr-FR" sz="1300" dirty="0"/>
              <a:t>Choisissez un style d’écriture pour dessiner vos lettres. Cliquez sur les cinq images suivantes pour avoir des exemples que vous pourrez imprimer.</a:t>
            </a:r>
          </a:p>
          <a:p>
            <a:pPr marL="285750" indent="-285750" algn="just">
              <a:buFont typeface="Arial" pitchFamily="34" charset="0"/>
              <a:buChar char="•"/>
            </a:pPr>
            <a:r>
              <a:rPr lang="fr-FR" sz="1300" dirty="0"/>
              <a:t>Quand les lettres de votre mot sont dessinées, ajoutez des ombres pour bien les mettre en relief. Découpez votre mot en laissant un espace autour des lettres. Pour les ombres, vous pouvez visionner cette courte vidéo </a:t>
            </a:r>
            <a:r>
              <a:rPr lang="fr-FR" sz="1300" dirty="0">
                <a:hlinkClick r:id="rId26"/>
              </a:rPr>
              <a:t>https://www.youtube.com/watch?v=KAi0L2dBbZM</a:t>
            </a:r>
            <a:endParaRPr lang="fr-FR" sz="1300" dirty="0"/>
          </a:p>
          <a:p>
            <a:pPr marL="285750" indent="-285750" algn="just">
              <a:buFont typeface="Arial" pitchFamily="34" charset="0"/>
              <a:buChar char="•"/>
            </a:pPr>
            <a:r>
              <a:rPr lang="fr-FR" sz="1300" dirty="0"/>
              <a:t>Prenez une nouvelle feuille de format A4, toujours dans le même sens. Peignez-la de manière unie ou décorez-la à l’aide de formes peintes ou découpées puis collées.</a:t>
            </a:r>
          </a:p>
          <a:p>
            <a:pPr marL="285750" indent="-285750" algn="just">
              <a:buFont typeface="Arial" pitchFamily="34" charset="0"/>
              <a:buChar char="•"/>
            </a:pPr>
            <a:r>
              <a:rPr lang="fr-FR" sz="1300" dirty="0"/>
              <a:t>Collez votre mot découpé sur cette seconde feuille. Vous pouvez le poser de manière droite ou inclinée. Dans ce second cas, il faudra recouper ce qui va dépasser.</a:t>
            </a:r>
          </a:p>
          <a:p>
            <a:pPr marL="285750" indent="-285750" algn="just">
              <a:buFont typeface="Arial" pitchFamily="34" charset="0"/>
              <a:buChar char="•"/>
            </a:pPr>
            <a:r>
              <a:rPr lang="fr-FR" sz="1300" dirty="0"/>
              <a:t>Passez ensuite à la réalisation de votre composition sur un mur ou sur une grande plaque de bois. Réfléchissez collectivement au positionnement de toutes vos productions.</a:t>
            </a:r>
          </a:p>
          <a:p>
            <a:pPr marL="285750" indent="-285750" algn="just">
              <a:buFont typeface="Arial" pitchFamily="34" charset="0"/>
              <a:buChar char="•"/>
            </a:pPr>
            <a:r>
              <a:rPr lang="fr-FR" sz="1300" dirty="0"/>
              <a:t>Lorsque vous êtes satisfaits, demandez à un adulte de prendre quelques photos.</a:t>
            </a:r>
          </a:p>
        </p:txBody>
      </p:sp>
    </p:spTree>
    <p:extLst>
      <p:ext uri="{BB962C8B-B14F-4D97-AF65-F5344CB8AC3E}">
        <p14:creationId xmlns:p14="http://schemas.microsoft.com/office/powerpoint/2010/main" val="1628062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83AB6BCE-705F-45C0-0602-81899726B28C}"/>
              </a:ext>
            </a:extLst>
          </p:cNvPr>
          <p:cNvPicPr>
            <a:picLocks noChangeAspect="1"/>
          </p:cNvPicPr>
          <p:nvPr/>
        </p:nvPicPr>
        <p:blipFill>
          <a:blip r:embed="rId3"/>
          <a:stretch>
            <a:fillRect/>
          </a:stretch>
        </p:blipFill>
        <p:spPr>
          <a:xfrm>
            <a:off x="119062" y="190500"/>
            <a:ext cx="8905875" cy="6477000"/>
          </a:xfrm>
          <a:prstGeom prst="rect">
            <a:avLst/>
          </a:prstGeom>
        </p:spPr>
      </p:pic>
    </p:spTree>
    <p:extLst>
      <p:ext uri="{BB962C8B-B14F-4D97-AF65-F5344CB8AC3E}">
        <p14:creationId xmlns:p14="http://schemas.microsoft.com/office/powerpoint/2010/main" val="10021690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E3E8C3A5-DCDF-2FFA-1936-3164CB4195BF}"/>
              </a:ext>
            </a:extLst>
          </p:cNvPr>
          <p:cNvPicPr>
            <a:picLocks noChangeAspect="1"/>
          </p:cNvPicPr>
          <p:nvPr/>
        </p:nvPicPr>
        <p:blipFill>
          <a:blip r:embed="rId3"/>
          <a:stretch>
            <a:fillRect/>
          </a:stretch>
        </p:blipFill>
        <p:spPr>
          <a:xfrm>
            <a:off x="130325" y="409290"/>
            <a:ext cx="2857500" cy="1895475"/>
          </a:xfrm>
          <a:prstGeom prst="rect">
            <a:avLst/>
          </a:prstGeom>
        </p:spPr>
      </p:pic>
      <p:pic>
        <p:nvPicPr>
          <p:cNvPr id="6" name="Image 5">
            <a:hlinkClick r:id="rId2" action="ppaction://hlinksldjump"/>
            <a:extLst>
              <a:ext uri="{FF2B5EF4-FFF2-40B4-BE49-F238E27FC236}">
                <a16:creationId xmlns:a16="http://schemas.microsoft.com/office/drawing/2014/main" id="{6EC95F57-F22C-8C9D-7234-14CB6DAC3FCD}"/>
              </a:ext>
            </a:extLst>
          </p:cNvPr>
          <p:cNvPicPr>
            <a:picLocks noChangeAspect="1"/>
          </p:cNvPicPr>
          <p:nvPr/>
        </p:nvPicPr>
        <p:blipFill>
          <a:blip r:embed="rId4"/>
          <a:stretch>
            <a:fillRect/>
          </a:stretch>
        </p:blipFill>
        <p:spPr>
          <a:xfrm>
            <a:off x="3143250" y="409290"/>
            <a:ext cx="2857500" cy="1895475"/>
          </a:xfrm>
          <a:prstGeom prst="rect">
            <a:avLst/>
          </a:prstGeom>
        </p:spPr>
      </p:pic>
      <p:pic>
        <p:nvPicPr>
          <p:cNvPr id="8" name="Image 7">
            <a:hlinkClick r:id="rId2" action="ppaction://hlinksldjump"/>
            <a:extLst>
              <a:ext uri="{FF2B5EF4-FFF2-40B4-BE49-F238E27FC236}">
                <a16:creationId xmlns:a16="http://schemas.microsoft.com/office/drawing/2014/main" id="{5D1CB7C1-9B0B-C8EA-3727-6F302368D40F}"/>
              </a:ext>
            </a:extLst>
          </p:cNvPr>
          <p:cNvPicPr>
            <a:picLocks noChangeAspect="1"/>
          </p:cNvPicPr>
          <p:nvPr/>
        </p:nvPicPr>
        <p:blipFill>
          <a:blip r:embed="rId5"/>
          <a:stretch>
            <a:fillRect/>
          </a:stretch>
        </p:blipFill>
        <p:spPr>
          <a:xfrm>
            <a:off x="6156176" y="409290"/>
            <a:ext cx="2857500" cy="1895475"/>
          </a:xfrm>
          <a:prstGeom prst="rect">
            <a:avLst/>
          </a:prstGeom>
        </p:spPr>
      </p:pic>
      <p:pic>
        <p:nvPicPr>
          <p:cNvPr id="10" name="Image 9">
            <a:hlinkClick r:id="rId2" action="ppaction://hlinksldjump"/>
            <a:extLst>
              <a:ext uri="{FF2B5EF4-FFF2-40B4-BE49-F238E27FC236}">
                <a16:creationId xmlns:a16="http://schemas.microsoft.com/office/drawing/2014/main" id="{C16D401D-EC68-7546-4E70-4518728541C8}"/>
              </a:ext>
            </a:extLst>
          </p:cNvPr>
          <p:cNvPicPr>
            <a:picLocks noChangeAspect="1"/>
          </p:cNvPicPr>
          <p:nvPr/>
        </p:nvPicPr>
        <p:blipFill>
          <a:blip r:embed="rId6"/>
          <a:stretch>
            <a:fillRect/>
          </a:stretch>
        </p:blipFill>
        <p:spPr>
          <a:xfrm>
            <a:off x="132576" y="2852938"/>
            <a:ext cx="2857500" cy="1895475"/>
          </a:xfrm>
          <a:prstGeom prst="rect">
            <a:avLst/>
          </a:prstGeom>
        </p:spPr>
      </p:pic>
      <p:pic>
        <p:nvPicPr>
          <p:cNvPr id="12" name="Image 11">
            <a:hlinkClick r:id="rId2" action="ppaction://hlinksldjump"/>
            <a:extLst>
              <a:ext uri="{FF2B5EF4-FFF2-40B4-BE49-F238E27FC236}">
                <a16:creationId xmlns:a16="http://schemas.microsoft.com/office/drawing/2014/main" id="{CA0202D8-2B0B-5166-73AD-6FA071705362}"/>
              </a:ext>
            </a:extLst>
          </p:cNvPr>
          <p:cNvPicPr>
            <a:picLocks noChangeAspect="1"/>
          </p:cNvPicPr>
          <p:nvPr/>
        </p:nvPicPr>
        <p:blipFill>
          <a:blip r:embed="rId7"/>
          <a:stretch>
            <a:fillRect/>
          </a:stretch>
        </p:blipFill>
        <p:spPr>
          <a:xfrm>
            <a:off x="3143250" y="2852937"/>
            <a:ext cx="2857500" cy="1895475"/>
          </a:xfrm>
          <a:prstGeom prst="rect">
            <a:avLst/>
          </a:prstGeom>
        </p:spPr>
      </p:pic>
      <p:pic>
        <p:nvPicPr>
          <p:cNvPr id="14" name="Image 13">
            <a:hlinkClick r:id="rId2" action="ppaction://hlinksldjump"/>
            <a:extLst>
              <a:ext uri="{FF2B5EF4-FFF2-40B4-BE49-F238E27FC236}">
                <a16:creationId xmlns:a16="http://schemas.microsoft.com/office/drawing/2014/main" id="{88913744-8241-287A-B337-74440BCD20C9}"/>
              </a:ext>
            </a:extLst>
          </p:cNvPr>
          <p:cNvPicPr>
            <a:picLocks noChangeAspect="1"/>
          </p:cNvPicPr>
          <p:nvPr/>
        </p:nvPicPr>
        <p:blipFill>
          <a:blip r:embed="rId8"/>
          <a:stretch>
            <a:fillRect/>
          </a:stretch>
        </p:blipFill>
        <p:spPr>
          <a:xfrm>
            <a:off x="6153924" y="2852936"/>
            <a:ext cx="2857500" cy="1895475"/>
          </a:xfrm>
          <a:prstGeom prst="rect">
            <a:avLst/>
          </a:prstGeom>
        </p:spPr>
      </p:pic>
      <p:sp>
        <p:nvSpPr>
          <p:cNvPr id="15" name="ZoneTexte 14">
            <a:extLst>
              <a:ext uri="{FF2B5EF4-FFF2-40B4-BE49-F238E27FC236}">
                <a16:creationId xmlns:a16="http://schemas.microsoft.com/office/drawing/2014/main" id="{B6E516B2-F9ED-C3E0-8617-EBCC01167FF6}"/>
              </a:ext>
            </a:extLst>
          </p:cNvPr>
          <p:cNvSpPr txBox="1"/>
          <p:nvPr/>
        </p:nvSpPr>
        <p:spPr>
          <a:xfrm>
            <a:off x="120846" y="2348880"/>
            <a:ext cx="8902309" cy="369332"/>
          </a:xfrm>
          <a:prstGeom prst="rect">
            <a:avLst/>
          </a:prstGeom>
          <a:noFill/>
        </p:spPr>
        <p:txBody>
          <a:bodyPr wrap="none" rtlCol="0">
            <a:spAutoFit/>
          </a:bodyPr>
          <a:lstStyle/>
          <a:p>
            <a:r>
              <a:rPr lang="fr-FR" dirty="0"/>
              <a:t>Dessinez les contours des lettres de votre mot et ajoutez des ombres pour le mettre en relief.</a:t>
            </a:r>
          </a:p>
        </p:txBody>
      </p:sp>
      <p:sp>
        <p:nvSpPr>
          <p:cNvPr id="16" name="ZoneTexte 15">
            <a:extLst>
              <a:ext uri="{FF2B5EF4-FFF2-40B4-BE49-F238E27FC236}">
                <a16:creationId xmlns:a16="http://schemas.microsoft.com/office/drawing/2014/main" id="{D0726DF1-DF8F-777B-2AE0-B41452A77299}"/>
              </a:ext>
            </a:extLst>
          </p:cNvPr>
          <p:cNvSpPr txBox="1"/>
          <p:nvPr/>
        </p:nvSpPr>
        <p:spPr>
          <a:xfrm>
            <a:off x="30084" y="4797152"/>
            <a:ext cx="9083833" cy="369332"/>
          </a:xfrm>
          <a:prstGeom prst="rect">
            <a:avLst/>
          </a:prstGeom>
          <a:noFill/>
        </p:spPr>
        <p:txBody>
          <a:bodyPr wrap="none" rtlCol="0">
            <a:spAutoFit/>
          </a:bodyPr>
          <a:lstStyle/>
          <a:p>
            <a:r>
              <a:rPr lang="fr-FR" dirty="0"/>
              <a:t>Colorez les lettres, découpez votre mot en laissant un espace autour et collez-le sur une feuille.</a:t>
            </a:r>
          </a:p>
        </p:txBody>
      </p:sp>
      <p:pic>
        <p:nvPicPr>
          <p:cNvPr id="18" name="Image 17">
            <a:hlinkClick r:id="rId2" action="ppaction://hlinksldjump"/>
            <a:extLst>
              <a:ext uri="{FF2B5EF4-FFF2-40B4-BE49-F238E27FC236}">
                <a16:creationId xmlns:a16="http://schemas.microsoft.com/office/drawing/2014/main" id="{5F63D7C8-1BB3-52F9-5116-43B256CA58E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80312" y="5215223"/>
            <a:ext cx="1436960" cy="1439400"/>
          </a:xfrm>
          <a:prstGeom prst="rect">
            <a:avLst/>
          </a:prstGeom>
        </p:spPr>
      </p:pic>
      <p:pic>
        <p:nvPicPr>
          <p:cNvPr id="20" name="Image 19">
            <a:hlinkClick r:id="rId2" action="ppaction://hlinksldjump"/>
            <a:extLst>
              <a:ext uri="{FF2B5EF4-FFF2-40B4-BE49-F238E27FC236}">
                <a16:creationId xmlns:a16="http://schemas.microsoft.com/office/drawing/2014/main" id="{6447E221-DD72-281E-88D7-35789FBE591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24128" y="5215223"/>
            <a:ext cx="1437559" cy="1440000"/>
          </a:xfrm>
          <a:prstGeom prst="rect">
            <a:avLst/>
          </a:prstGeom>
        </p:spPr>
      </p:pic>
      <p:sp>
        <p:nvSpPr>
          <p:cNvPr id="21" name="ZoneTexte 20">
            <a:extLst>
              <a:ext uri="{FF2B5EF4-FFF2-40B4-BE49-F238E27FC236}">
                <a16:creationId xmlns:a16="http://schemas.microsoft.com/office/drawing/2014/main" id="{4A1BA48F-851F-F459-A0BC-0A14D4EE931F}"/>
              </a:ext>
            </a:extLst>
          </p:cNvPr>
          <p:cNvSpPr txBox="1"/>
          <p:nvPr/>
        </p:nvSpPr>
        <p:spPr>
          <a:xfrm>
            <a:off x="30084" y="5373216"/>
            <a:ext cx="5475419" cy="923330"/>
          </a:xfrm>
          <a:prstGeom prst="rect">
            <a:avLst/>
          </a:prstGeom>
          <a:noFill/>
        </p:spPr>
        <p:txBody>
          <a:bodyPr wrap="square" rtlCol="0">
            <a:spAutoFit/>
          </a:bodyPr>
          <a:lstStyle/>
          <a:p>
            <a:pPr algn="just"/>
            <a:r>
              <a:rPr lang="fr-FR" dirty="0"/>
              <a:t>La feuille sur laquelle vous allez coller votre mot peut être colorée de manière unie ou décorée à l’aide de formes peintes ou de papiers colorés découpés.</a:t>
            </a:r>
          </a:p>
        </p:txBody>
      </p:sp>
    </p:spTree>
    <p:extLst>
      <p:ext uri="{BB962C8B-B14F-4D97-AF65-F5344CB8AC3E}">
        <p14:creationId xmlns:p14="http://schemas.microsoft.com/office/powerpoint/2010/main" val="11759567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24AF886E-32AC-BA7C-D95F-6F53862622A7}"/>
              </a:ext>
            </a:extLst>
          </p:cNvPr>
          <p:cNvPicPr>
            <a:picLocks noChangeAspect="1"/>
          </p:cNvPicPr>
          <p:nvPr/>
        </p:nvPicPr>
        <p:blipFill>
          <a:blip r:embed="rId3"/>
          <a:stretch>
            <a:fillRect/>
          </a:stretch>
        </p:blipFill>
        <p:spPr>
          <a:xfrm>
            <a:off x="1352550" y="190500"/>
            <a:ext cx="6438900" cy="6477000"/>
          </a:xfrm>
          <a:prstGeom prst="rect">
            <a:avLst/>
          </a:prstGeom>
        </p:spPr>
      </p:pic>
    </p:spTree>
    <p:extLst>
      <p:ext uri="{BB962C8B-B14F-4D97-AF65-F5344CB8AC3E}">
        <p14:creationId xmlns:p14="http://schemas.microsoft.com/office/powerpoint/2010/main" val="22730733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ction="ppaction://hlinksldjump"/>
            <a:extLst>
              <a:ext uri="{FF2B5EF4-FFF2-40B4-BE49-F238E27FC236}">
                <a16:creationId xmlns:a16="http://schemas.microsoft.com/office/drawing/2014/main" id="{6B0C1C7F-38BE-8AB4-00C5-1132B9889A0D}"/>
              </a:ext>
            </a:extLst>
          </p:cNvPr>
          <p:cNvPicPr>
            <a:picLocks noChangeAspect="1"/>
          </p:cNvPicPr>
          <p:nvPr/>
        </p:nvPicPr>
        <p:blipFill>
          <a:blip r:embed="rId3"/>
          <a:stretch>
            <a:fillRect/>
          </a:stretch>
        </p:blipFill>
        <p:spPr>
          <a:xfrm>
            <a:off x="252412" y="547687"/>
            <a:ext cx="8639175" cy="5762625"/>
          </a:xfrm>
          <a:prstGeom prst="rect">
            <a:avLst/>
          </a:prstGeom>
        </p:spPr>
      </p:pic>
    </p:spTree>
    <p:extLst>
      <p:ext uri="{BB962C8B-B14F-4D97-AF65-F5344CB8AC3E}">
        <p14:creationId xmlns:p14="http://schemas.microsoft.com/office/powerpoint/2010/main" val="30942404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368AC1F0-01AE-92FF-2446-5CB10B022729}"/>
              </a:ext>
            </a:extLst>
          </p:cNvPr>
          <p:cNvPicPr>
            <a:picLocks noChangeAspect="1"/>
          </p:cNvPicPr>
          <p:nvPr/>
        </p:nvPicPr>
        <p:blipFill>
          <a:blip r:embed="rId3"/>
          <a:stretch>
            <a:fillRect/>
          </a:stretch>
        </p:blipFill>
        <p:spPr>
          <a:xfrm>
            <a:off x="1914525" y="190500"/>
            <a:ext cx="5314950" cy="6477000"/>
          </a:xfrm>
          <a:prstGeom prst="rect">
            <a:avLst/>
          </a:prstGeom>
        </p:spPr>
      </p:pic>
    </p:spTree>
    <p:extLst>
      <p:ext uri="{BB962C8B-B14F-4D97-AF65-F5344CB8AC3E}">
        <p14:creationId xmlns:p14="http://schemas.microsoft.com/office/powerpoint/2010/main" val="28714944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A6207B5C-DE77-226A-4C04-40686170F594}"/>
              </a:ext>
            </a:extLst>
          </p:cNvPr>
          <p:cNvPicPr>
            <a:picLocks noChangeAspect="1"/>
          </p:cNvPicPr>
          <p:nvPr/>
        </p:nvPicPr>
        <p:blipFill>
          <a:blip r:embed="rId3"/>
          <a:stretch>
            <a:fillRect/>
          </a:stretch>
        </p:blipFill>
        <p:spPr>
          <a:xfrm>
            <a:off x="252412" y="547687"/>
            <a:ext cx="8639175" cy="5762625"/>
          </a:xfrm>
          <a:prstGeom prst="rect">
            <a:avLst/>
          </a:prstGeom>
        </p:spPr>
      </p:pic>
    </p:spTree>
    <p:extLst>
      <p:ext uri="{BB962C8B-B14F-4D97-AF65-F5344CB8AC3E}">
        <p14:creationId xmlns:p14="http://schemas.microsoft.com/office/powerpoint/2010/main" val="16195731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77097369-D470-0DC2-53EF-295BC2D2C534}"/>
              </a:ext>
            </a:extLst>
          </p:cNvPr>
          <p:cNvPicPr>
            <a:picLocks noChangeAspect="1"/>
          </p:cNvPicPr>
          <p:nvPr/>
        </p:nvPicPr>
        <p:blipFill>
          <a:blip r:embed="rId3"/>
          <a:stretch>
            <a:fillRect/>
          </a:stretch>
        </p:blipFill>
        <p:spPr>
          <a:xfrm>
            <a:off x="881062" y="190500"/>
            <a:ext cx="7381875" cy="6477000"/>
          </a:xfrm>
          <a:prstGeom prst="rect">
            <a:avLst/>
          </a:prstGeom>
        </p:spPr>
      </p:pic>
    </p:spTree>
    <p:extLst>
      <p:ext uri="{BB962C8B-B14F-4D97-AF65-F5344CB8AC3E}">
        <p14:creationId xmlns:p14="http://schemas.microsoft.com/office/powerpoint/2010/main" val="1855272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FC8312FF-5F2C-3642-7840-C18FAD4AEE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1519" y="190500"/>
            <a:ext cx="8640961" cy="6477000"/>
          </a:xfrm>
          <a:prstGeom prst="rect">
            <a:avLst/>
          </a:prstGeom>
        </p:spPr>
      </p:pic>
    </p:spTree>
    <p:extLst>
      <p:ext uri="{BB962C8B-B14F-4D97-AF65-F5344CB8AC3E}">
        <p14:creationId xmlns:p14="http://schemas.microsoft.com/office/powerpoint/2010/main" val="27470458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hlinkClick r:id="rId2" action="ppaction://hlinksldjump"/>
            <a:extLst>
              <a:ext uri="{FF2B5EF4-FFF2-40B4-BE49-F238E27FC236}">
                <a16:creationId xmlns:a16="http://schemas.microsoft.com/office/drawing/2014/main" id="{6B1EB591-9EA6-5DFE-E27E-CBC6578EE0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688" y="131952"/>
            <a:ext cx="3223553" cy="3240000"/>
          </a:xfrm>
          <a:prstGeom prst="rect">
            <a:avLst/>
          </a:prstGeom>
        </p:spPr>
      </p:pic>
      <p:pic>
        <p:nvPicPr>
          <p:cNvPr id="8" name="Image 7">
            <a:hlinkClick r:id="rId2" action="ppaction://hlinksldjump"/>
            <a:extLst>
              <a:ext uri="{FF2B5EF4-FFF2-40B4-BE49-F238E27FC236}">
                <a16:creationId xmlns:a16="http://schemas.microsoft.com/office/drawing/2014/main" id="{09B4E155-41FD-7DB3-009D-8688A712EA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8024" y="131952"/>
            <a:ext cx="3240000" cy="3240000"/>
          </a:xfrm>
          <a:prstGeom prst="rect">
            <a:avLst/>
          </a:prstGeom>
        </p:spPr>
      </p:pic>
      <p:pic>
        <p:nvPicPr>
          <p:cNvPr id="10" name="Image 9">
            <a:hlinkClick r:id="rId2" action="ppaction://hlinksldjump"/>
            <a:extLst>
              <a:ext uri="{FF2B5EF4-FFF2-40B4-BE49-F238E27FC236}">
                <a16:creationId xmlns:a16="http://schemas.microsoft.com/office/drawing/2014/main" id="{1D63B3B0-1479-58A8-0353-6A7C85968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0977" y="3508949"/>
            <a:ext cx="3228975" cy="3240000"/>
          </a:xfrm>
          <a:prstGeom prst="rect">
            <a:avLst/>
          </a:prstGeom>
        </p:spPr>
      </p:pic>
      <p:pic>
        <p:nvPicPr>
          <p:cNvPr id="12" name="Image 11">
            <a:hlinkClick r:id="rId2" action="ppaction://hlinksldjump"/>
            <a:extLst>
              <a:ext uri="{FF2B5EF4-FFF2-40B4-BE49-F238E27FC236}">
                <a16:creationId xmlns:a16="http://schemas.microsoft.com/office/drawing/2014/main" id="{85E03C59-199E-2502-29BB-F343FF207F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6276" y="3508949"/>
            <a:ext cx="3223497" cy="3240000"/>
          </a:xfrm>
          <a:prstGeom prst="rect">
            <a:avLst/>
          </a:prstGeom>
        </p:spPr>
      </p:pic>
    </p:spTree>
    <p:extLst>
      <p:ext uri="{BB962C8B-B14F-4D97-AF65-F5344CB8AC3E}">
        <p14:creationId xmlns:p14="http://schemas.microsoft.com/office/powerpoint/2010/main" val="18848734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a:extLst>
              <a:ext uri="{FF2B5EF4-FFF2-40B4-BE49-F238E27FC236}">
                <a16:creationId xmlns:a16="http://schemas.microsoft.com/office/drawing/2014/main" id="{7A490D30-0D7A-6B7E-A780-D480B5AFB1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000" y="837000"/>
            <a:ext cx="8640000" cy="51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9067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53B341A1-935C-C9A8-7113-48A597FF47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000" y="407659"/>
            <a:ext cx="8820000" cy="5828572"/>
          </a:xfrm>
          <a:prstGeom prst="rect">
            <a:avLst/>
          </a:prstGeom>
        </p:spPr>
      </p:pic>
    </p:spTree>
    <p:extLst>
      <p:ext uri="{BB962C8B-B14F-4D97-AF65-F5344CB8AC3E}">
        <p14:creationId xmlns:p14="http://schemas.microsoft.com/office/powerpoint/2010/main" val="3290699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908720"/>
            <a:ext cx="8712968" cy="1323439"/>
          </a:xfrm>
          <a:prstGeom prst="rect">
            <a:avLst/>
          </a:prstGeom>
        </p:spPr>
        <p:txBody>
          <a:bodyPr wrap="square">
            <a:spAutoFit/>
          </a:bodyPr>
          <a:lstStyle/>
          <a:p>
            <a:pPr algn="just"/>
            <a:r>
              <a:rPr lang="fr-FR" sz="1600" dirty="0"/>
              <a:t>Comme une chanson ou un morceau de musique, un poème peut être interprété à plusieurs.</a:t>
            </a:r>
          </a:p>
          <a:p>
            <a:pPr algn="just"/>
            <a:r>
              <a:rPr lang="fr-FR" sz="1600" dirty="0"/>
              <a:t>Pour bien se synchroniser, les musiciens utilisent une partition qui leur permet de suivre l’interprétation du morceau et de savoir ce qu’ils doivent jouer avec leurs instruments et à quels moments ils doivent le faire.</a:t>
            </a:r>
          </a:p>
          <a:p>
            <a:pPr algn="just"/>
            <a:r>
              <a:rPr lang="fr-FR" sz="1600" dirty="0"/>
              <a:t>Voici une activité qui va vous permettre de dire ensemble votre poème.</a:t>
            </a:r>
          </a:p>
        </p:txBody>
      </p:sp>
      <p:sp>
        <p:nvSpPr>
          <p:cNvPr id="2" name="ZoneTexte 1">
            <a:extLst>
              <a:ext uri="{FF2B5EF4-FFF2-40B4-BE49-F238E27FC236}">
                <a16:creationId xmlns:a16="http://schemas.microsoft.com/office/drawing/2014/main" id="{2DD53317-2E06-3857-E888-C2669B6DC791}"/>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Un poème partagé</a:t>
            </a:r>
          </a:p>
        </p:txBody>
      </p:sp>
      <p:pic>
        <p:nvPicPr>
          <p:cNvPr id="5" name="Image 4">
            <a:hlinkClick r:id="rId3" action="ppaction://hlinksldjump"/>
            <a:extLst>
              <a:ext uri="{FF2B5EF4-FFF2-40B4-BE49-F238E27FC236}">
                <a16:creationId xmlns:a16="http://schemas.microsoft.com/office/drawing/2014/main" id="{D1B08BB3-9767-FCE8-08D2-75CE24D2B081}"/>
              </a:ext>
            </a:extLst>
          </p:cNvPr>
          <p:cNvPicPr>
            <a:picLocks noChangeAspect="1"/>
          </p:cNvPicPr>
          <p:nvPr/>
        </p:nvPicPr>
        <p:blipFill>
          <a:blip r:embed="rId4"/>
          <a:stretch>
            <a:fillRect/>
          </a:stretch>
        </p:blipFill>
        <p:spPr>
          <a:xfrm>
            <a:off x="195889" y="164629"/>
            <a:ext cx="771525" cy="600075"/>
          </a:xfrm>
          <a:prstGeom prst="rect">
            <a:avLst/>
          </a:prstGeom>
        </p:spPr>
      </p:pic>
      <p:pic>
        <p:nvPicPr>
          <p:cNvPr id="7" name="Image 6">
            <a:extLst>
              <a:ext uri="{FF2B5EF4-FFF2-40B4-BE49-F238E27FC236}">
                <a16:creationId xmlns:a16="http://schemas.microsoft.com/office/drawing/2014/main" id="{75136BF5-2A88-C3B5-BA70-BE3A4089157A}"/>
              </a:ext>
            </a:extLst>
          </p:cNvPr>
          <p:cNvPicPr>
            <a:picLocks noChangeAspect="1"/>
          </p:cNvPicPr>
          <p:nvPr/>
        </p:nvPicPr>
        <p:blipFill>
          <a:blip r:embed="rId5"/>
          <a:stretch>
            <a:fillRect/>
          </a:stretch>
        </p:blipFill>
        <p:spPr>
          <a:xfrm>
            <a:off x="195889" y="3091433"/>
            <a:ext cx="409575" cy="409575"/>
          </a:xfrm>
          <a:prstGeom prst="rect">
            <a:avLst/>
          </a:prstGeom>
        </p:spPr>
      </p:pic>
      <p:pic>
        <p:nvPicPr>
          <p:cNvPr id="13" name="Image 12">
            <a:hlinkClick r:id="rId6" action="ppaction://hlinksldjump"/>
            <a:extLst>
              <a:ext uri="{FF2B5EF4-FFF2-40B4-BE49-F238E27FC236}">
                <a16:creationId xmlns:a16="http://schemas.microsoft.com/office/drawing/2014/main" id="{DC76D7A0-6F0E-838A-C9E4-7A119819F7D8}"/>
              </a:ext>
            </a:extLst>
          </p:cNvPr>
          <p:cNvPicPr>
            <a:picLocks noChangeAspect="1"/>
          </p:cNvPicPr>
          <p:nvPr/>
        </p:nvPicPr>
        <p:blipFill>
          <a:blip r:embed="rId7"/>
          <a:stretch>
            <a:fillRect/>
          </a:stretch>
        </p:blipFill>
        <p:spPr>
          <a:xfrm>
            <a:off x="3327426" y="2207802"/>
            <a:ext cx="428625" cy="542925"/>
          </a:xfrm>
          <a:prstGeom prst="rect">
            <a:avLst/>
          </a:prstGeom>
        </p:spPr>
      </p:pic>
      <p:sp>
        <p:nvSpPr>
          <p:cNvPr id="14" name="Rectangle 13">
            <a:extLst>
              <a:ext uri="{FF2B5EF4-FFF2-40B4-BE49-F238E27FC236}">
                <a16:creationId xmlns:a16="http://schemas.microsoft.com/office/drawing/2014/main" id="{98B802F2-B6EA-508B-0C17-C797BA7153FD}"/>
              </a:ext>
            </a:extLst>
          </p:cNvPr>
          <p:cNvSpPr/>
          <p:nvPr/>
        </p:nvSpPr>
        <p:spPr>
          <a:xfrm>
            <a:off x="605465" y="2780928"/>
            <a:ext cx="8431032" cy="3970318"/>
          </a:xfrm>
          <a:prstGeom prst="rect">
            <a:avLst/>
          </a:prstGeom>
        </p:spPr>
        <p:txBody>
          <a:bodyPr wrap="square">
            <a:spAutoFit/>
          </a:bodyPr>
          <a:lstStyle/>
          <a:p>
            <a:pPr marL="285750" indent="-285750">
              <a:buFont typeface="Arial" pitchFamily="34" charset="0"/>
              <a:buChar char="•"/>
            </a:pPr>
            <a:r>
              <a:rPr lang="fr-FR" sz="1200" dirty="0"/>
              <a:t>Prenez une feuille de papier de format A4. </a:t>
            </a:r>
            <a:br>
              <a:rPr lang="fr-FR" sz="1200" dirty="0"/>
            </a:br>
            <a:r>
              <a:rPr lang="fr-FR" sz="1200" dirty="0"/>
              <a:t>Tracez sur cette feuille un quadrillage comportant, au moins, autant de cases qu’il y a d’élèves dans la classe.</a:t>
            </a:r>
            <a:br>
              <a:rPr lang="fr-FR" sz="1200" dirty="0"/>
            </a:br>
            <a:r>
              <a:rPr lang="fr-FR" sz="1200" dirty="0"/>
              <a:t>Retournez la feuille et tracez , au crayon, des lignes, droites, inclinées ou ondulantes qui relient le bord gauche au bord droit. Ce sont les lignes sur lesquelles vous viendrez écrire le texte.</a:t>
            </a:r>
          </a:p>
          <a:p>
            <a:pPr marL="285750" indent="-285750">
              <a:buFont typeface="Arial" pitchFamily="34" charset="0"/>
              <a:buChar char="•"/>
            </a:pPr>
            <a:r>
              <a:rPr lang="fr-FR" sz="1200" dirty="0"/>
              <a:t>A l’aide d’un feutre ou d’un marqueur noir, écrivez le texte de votre poème en lettres capitales Vous pouvez vous relayer pour écrire. Attention, les lettres doivent toujours toucher la ligne du haut et la ligne du bas. Pour la première ligne, les lettres doivent toucher le haut de la feuille, et pour la dernière ligne, elles doivent toucher le bas de la feuille. Vous pouvez voir l’exemple en cliquant sur l’image ci-dessus et à gauche.</a:t>
            </a:r>
          </a:p>
          <a:p>
            <a:pPr marL="285750" indent="-285750">
              <a:buFont typeface="Arial" pitchFamily="34" charset="0"/>
              <a:buChar char="•"/>
            </a:pPr>
            <a:r>
              <a:rPr lang="fr-FR" sz="1200" dirty="0"/>
              <a:t>Lorsque vous avez terminé la copie, retournez la feuille et découpez-la en suivant les lignes du quadrillage.</a:t>
            </a:r>
            <a:br>
              <a:rPr lang="fr-FR" sz="1200" dirty="0"/>
            </a:br>
            <a:r>
              <a:rPr lang="fr-FR" sz="1200" dirty="0"/>
              <a:t>Mélangez tous les petits morceaux obtenus.</a:t>
            </a:r>
          </a:p>
          <a:p>
            <a:pPr marL="285750" indent="-285750">
              <a:buFont typeface="Arial" pitchFamily="34" charset="0"/>
              <a:buChar char="•"/>
            </a:pPr>
            <a:r>
              <a:rPr lang="fr-FR" sz="1200" dirty="0"/>
              <a:t>Chacun tire au sort un morceau.  Il le retourne et voit un tracé noir correspondant à des morceaux de lettres.</a:t>
            </a:r>
          </a:p>
          <a:p>
            <a:pPr marL="285750" indent="-285750">
              <a:buFont typeface="Arial" pitchFamily="34" charset="0"/>
              <a:buChar char="•"/>
            </a:pPr>
            <a:r>
              <a:rPr lang="fr-FR" sz="1200" dirty="0"/>
              <a:t>Il va falloir maintenant reproduire en couleur ce morceau « abstrait » sur une feuille A4 en utilisant des pinceaux et de la peinture et en essayant d’être le plus fidèle possible.</a:t>
            </a:r>
          </a:p>
          <a:p>
            <a:pPr marL="285750" indent="-285750">
              <a:buFont typeface="Arial" pitchFamily="34" charset="0"/>
              <a:buChar char="•"/>
            </a:pPr>
            <a:r>
              <a:rPr lang="fr-FR" sz="1200" dirty="0"/>
              <a:t>Lorsque chacun a terminé, mettez en commun vos productions pour reconstituer le poème comme avec un puzzle.</a:t>
            </a:r>
          </a:p>
          <a:p>
            <a:pPr marL="285750" indent="-285750">
              <a:buFont typeface="Arial" pitchFamily="34" charset="0"/>
              <a:buChar char="•"/>
            </a:pPr>
            <a:r>
              <a:rPr lang="fr-FR" sz="1200" dirty="0"/>
              <a:t>Vous découvrez que vous venez de réaliser un agrandissement coloré du texte de votre poème.</a:t>
            </a:r>
          </a:p>
          <a:p>
            <a:pPr marL="285750" indent="-285750">
              <a:buFont typeface="Arial" pitchFamily="34" charset="0"/>
              <a:buChar char="•"/>
            </a:pPr>
            <a:r>
              <a:rPr lang="fr-FR" sz="1200" dirty="0"/>
              <a:t>Fixez toutes vos productions sur une grande feuille, sur une plaque de bois ou sur un mur.</a:t>
            </a:r>
          </a:p>
          <a:p>
            <a:pPr marL="285750" indent="-285750">
              <a:buFont typeface="Arial" pitchFamily="34" charset="0"/>
              <a:buChar char="•"/>
            </a:pPr>
            <a:r>
              <a:rPr lang="fr-FR" sz="1200" dirty="0"/>
              <a:t>Vous pouvez maintenant utiliser cette grande composition comme une partition.</a:t>
            </a:r>
          </a:p>
          <a:p>
            <a:pPr marL="285750" indent="-285750">
              <a:buFont typeface="Arial" pitchFamily="34" charset="0"/>
              <a:buChar char="•"/>
            </a:pPr>
            <a:r>
              <a:rPr lang="fr-FR" sz="1200" dirty="0"/>
              <a:t>Placez-vous tous devant et commencez à lire le poème en respectant la consigne suivante : « Je ne dis que les mots dont j’ai peint un morceau ». Certains mots seront dits à 2, d’autres à 4 ou plus encore. Entrainez-vous plusieurs fois à faire cette lecture collective, essayez de bien vous synchroniser et de bien accorder vos voix.</a:t>
            </a:r>
          </a:p>
          <a:p>
            <a:pPr marL="285750" indent="-285750">
              <a:buFont typeface="Arial" pitchFamily="34" charset="0"/>
              <a:buChar char="•"/>
            </a:pPr>
            <a:r>
              <a:rPr lang="fr-FR" sz="1200" dirty="0"/>
              <a:t>Demandez à un adulte de prendre quelques  photos de cette grande partition.</a:t>
            </a:r>
          </a:p>
        </p:txBody>
      </p:sp>
      <p:pic>
        <p:nvPicPr>
          <p:cNvPr id="17" name="Image 16">
            <a:hlinkClick r:id="rId8" action="ppaction://hlinksldjump"/>
            <a:extLst>
              <a:ext uri="{FF2B5EF4-FFF2-40B4-BE49-F238E27FC236}">
                <a16:creationId xmlns:a16="http://schemas.microsoft.com/office/drawing/2014/main" id="{63B8B365-731D-DEC8-685D-D1EF7024BFF2}"/>
              </a:ext>
            </a:extLst>
          </p:cNvPr>
          <p:cNvPicPr>
            <a:picLocks noChangeAspect="1"/>
          </p:cNvPicPr>
          <p:nvPr/>
        </p:nvPicPr>
        <p:blipFill>
          <a:blip r:embed="rId9"/>
          <a:stretch>
            <a:fillRect/>
          </a:stretch>
        </p:blipFill>
        <p:spPr>
          <a:xfrm>
            <a:off x="5220072" y="2207802"/>
            <a:ext cx="428625" cy="542925"/>
          </a:xfrm>
          <a:prstGeom prst="rect">
            <a:avLst/>
          </a:prstGeom>
        </p:spPr>
      </p:pic>
      <p:pic>
        <p:nvPicPr>
          <p:cNvPr id="20" name="Image 19">
            <a:hlinkClick r:id="rId10" action="ppaction://hlinksldjump"/>
            <a:extLst>
              <a:ext uri="{FF2B5EF4-FFF2-40B4-BE49-F238E27FC236}">
                <a16:creationId xmlns:a16="http://schemas.microsoft.com/office/drawing/2014/main" id="{A0BFA3C9-A513-D35E-7ED0-461E0846ECD7}"/>
              </a:ext>
            </a:extLst>
          </p:cNvPr>
          <p:cNvPicPr>
            <a:picLocks noChangeAspect="1"/>
          </p:cNvPicPr>
          <p:nvPr/>
        </p:nvPicPr>
        <p:blipFill>
          <a:blip r:embed="rId11"/>
          <a:stretch>
            <a:fillRect/>
          </a:stretch>
        </p:blipFill>
        <p:spPr>
          <a:xfrm>
            <a:off x="4273749" y="2207802"/>
            <a:ext cx="428625" cy="542925"/>
          </a:xfrm>
          <a:prstGeom prst="rect">
            <a:avLst/>
          </a:prstGeom>
        </p:spPr>
      </p:pic>
    </p:spTree>
    <p:extLst>
      <p:ext uri="{BB962C8B-B14F-4D97-AF65-F5344CB8AC3E}">
        <p14:creationId xmlns:p14="http://schemas.microsoft.com/office/powerpoint/2010/main" val="41221680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8CE78C8D-7378-0FFA-4401-1A2D62BDED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43" y="190500"/>
            <a:ext cx="3774057" cy="4824000"/>
          </a:xfrm>
          <a:prstGeom prst="rect">
            <a:avLst/>
          </a:prstGeom>
        </p:spPr>
      </p:pic>
      <p:pic>
        <p:nvPicPr>
          <p:cNvPr id="6" name="Image 5">
            <a:hlinkClick r:id="rId2" action="ppaction://hlinksldjump"/>
            <a:extLst>
              <a:ext uri="{FF2B5EF4-FFF2-40B4-BE49-F238E27FC236}">
                <a16:creationId xmlns:a16="http://schemas.microsoft.com/office/drawing/2014/main" id="{6980AABB-8C43-4038-3E00-8239A0745B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4407" y="190500"/>
            <a:ext cx="3774057" cy="4824000"/>
          </a:xfrm>
          <a:prstGeom prst="rect">
            <a:avLst/>
          </a:prstGeom>
        </p:spPr>
      </p:pic>
    </p:spTree>
    <p:extLst>
      <p:ext uri="{BB962C8B-B14F-4D97-AF65-F5344CB8AC3E}">
        <p14:creationId xmlns:p14="http://schemas.microsoft.com/office/powerpoint/2010/main" val="130828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94FD07F5-E414-2604-FA1A-F96E9FDB8BE0}"/>
              </a:ext>
            </a:extLst>
          </p:cNvPr>
          <p:cNvPicPr>
            <a:picLocks noChangeAspect="1"/>
          </p:cNvPicPr>
          <p:nvPr/>
        </p:nvPicPr>
        <p:blipFill>
          <a:blip r:embed="rId3"/>
          <a:stretch>
            <a:fillRect/>
          </a:stretch>
        </p:blipFill>
        <p:spPr>
          <a:xfrm>
            <a:off x="7884368" y="546851"/>
            <a:ext cx="1019175" cy="1285875"/>
          </a:xfrm>
          <a:prstGeom prst="rect">
            <a:avLst/>
          </a:prstGeom>
        </p:spPr>
      </p:pic>
      <p:pic>
        <p:nvPicPr>
          <p:cNvPr id="6" name="Image 5">
            <a:hlinkClick r:id="rId2" action="ppaction://hlinksldjump"/>
            <a:extLst>
              <a:ext uri="{FF2B5EF4-FFF2-40B4-BE49-F238E27FC236}">
                <a16:creationId xmlns:a16="http://schemas.microsoft.com/office/drawing/2014/main" id="{FDAD8237-04A2-DB7A-EA30-2FF2F8A76185}"/>
              </a:ext>
            </a:extLst>
          </p:cNvPr>
          <p:cNvPicPr>
            <a:picLocks noChangeAspect="1"/>
          </p:cNvPicPr>
          <p:nvPr/>
        </p:nvPicPr>
        <p:blipFill>
          <a:blip r:embed="rId4"/>
          <a:stretch>
            <a:fillRect/>
          </a:stretch>
        </p:blipFill>
        <p:spPr>
          <a:xfrm>
            <a:off x="378941" y="548678"/>
            <a:ext cx="1019175" cy="1285875"/>
          </a:xfrm>
          <a:prstGeom prst="rect">
            <a:avLst/>
          </a:prstGeom>
        </p:spPr>
      </p:pic>
      <p:pic>
        <p:nvPicPr>
          <p:cNvPr id="8" name="Image 7">
            <a:hlinkClick r:id="rId2" action="ppaction://hlinksldjump"/>
            <a:extLst>
              <a:ext uri="{FF2B5EF4-FFF2-40B4-BE49-F238E27FC236}">
                <a16:creationId xmlns:a16="http://schemas.microsoft.com/office/drawing/2014/main" id="{1E32808F-6BE4-3416-67D5-DB5B8CC26895}"/>
              </a:ext>
            </a:extLst>
          </p:cNvPr>
          <p:cNvPicPr>
            <a:picLocks noChangeAspect="1"/>
          </p:cNvPicPr>
          <p:nvPr/>
        </p:nvPicPr>
        <p:blipFill>
          <a:blip r:embed="rId5"/>
          <a:stretch>
            <a:fillRect/>
          </a:stretch>
        </p:blipFill>
        <p:spPr>
          <a:xfrm>
            <a:off x="1880026" y="593022"/>
            <a:ext cx="1019175" cy="1285875"/>
          </a:xfrm>
          <a:prstGeom prst="rect">
            <a:avLst/>
          </a:prstGeom>
        </p:spPr>
      </p:pic>
      <p:pic>
        <p:nvPicPr>
          <p:cNvPr id="10" name="Image 9">
            <a:hlinkClick r:id="rId2" action="ppaction://hlinksldjump"/>
            <a:extLst>
              <a:ext uri="{FF2B5EF4-FFF2-40B4-BE49-F238E27FC236}">
                <a16:creationId xmlns:a16="http://schemas.microsoft.com/office/drawing/2014/main" id="{8ECDE530-2C6E-6EC7-1829-54BF0297B962}"/>
              </a:ext>
            </a:extLst>
          </p:cNvPr>
          <p:cNvPicPr>
            <a:picLocks noChangeAspect="1"/>
          </p:cNvPicPr>
          <p:nvPr/>
        </p:nvPicPr>
        <p:blipFill>
          <a:blip r:embed="rId6"/>
          <a:stretch>
            <a:fillRect/>
          </a:stretch>
        </p:blipFill>
        <p:spPr>
          <a:xfrm>
            <a:off x="3381111" y="570769"/>
            <a:ext cx="1019175" cy="1285875"/>
          </a:xfrm>
          <a:prstGeom prst="rect">
            <a:avLst/>
          </a:prstGeom>
        </p:spPr>
      </p:pic>
      <p:pic>
        <p:nvPicPr>
          <p:cNvPr id="12" name="Image 11">
            <a:hlinkClick r:id="rId2" action="ppaction://hlinksldjump"/>
            <a:extLst>
              <a:ext uri="{FF2B5EF4-FFF2-40B4-BE49-F238E27FC236}">
                <a16:creationId xmlns:a16="http://schemas.microsoft.com/office/drawing/2014/main" id="{D14BDA48-8911-F154-0019-2E0095529A11}"/>
              </a:ext>
            </a:extLst>
          </p:cNvPr>
          <p:cNvPicPr>
            <a:picLocks noChangeAspect="1"/>
          </p:cNvPicPr>
          <p:nvPr/>
        </p:nvPicPr>
        <p:blipFill>
          <a:blip r:embed="rId7"/>
          <a:stretch>
            <a:fillRect/>
          </a:stretch>
        </p:blipFill>
        <p:spPr>
          <a:xfrm>
            <a:off x="4882196" y="546852"/>
            <a:ext cx="1019175" cy="1285875"/>
          </a:xfrm>
          <a:prstGeom prst="rect">
            <a:avLst/>
          </a:prstGeom>
        </p:spPr>
      </p:pic>
      <p:pic>
        <p:nvPicPr>
          <p:cNvPr id="14" name="Image 13">
            <a:hlinkClick r:id="rId2" action="ppaction://hlinksldjump"/>
            <a:extLst>
              <a:ext uri="{FF2B5EF4-FFF2-40B4-BE49-F238E27FC236}">
                <a16:creationId xmlns:a16="http://schemas.microsoft.com/office/drawing/2014/main" id="{28CF5350-15F0-4E3F-4334-E64F3181F25A}"/>
              </a:ext>
            </a:extLst>
          </p:cNvPr>
          <p:cNvPicPr>
            <a:picLocks noChangeAspect="1"/>
          </p:cNvPicPr>
          <p:nvPr/>
        </p:nvPicPr>
        <p:blipFill>
          <a:blip r:embed="rId8"/>
          <a:stretch>
            <a:fillRect/>
          </a:stretch>
        </p:blipFill>
        <p:spPr>
          <a:xfrm>
            <a:off x="6383281" y="533745"/>
            <a:ext cx="1019175" cy="1285875"/>
          </a:xfrm>
          <a:prstGeom prst="rect">
            <a:avLst/>
          </a:prstGeom>
        </p:spPr>
      </p:pic>
      <p:pic>
        <p:nvPicPr>
          <p:cNvPr id="16" name="Image 15">
            <a:hlinkClick r:id="rId2" action="ppaction://hlinksldjump"/>
            <a:extLst>
              <a:ext uri="{FF2B5EF4-FFF2-40B4-BE49-F238E27FC236}">
                <a16:creationId xmlns:a16="http://schemas.microsoft.com/office/drawing/2014/main" id="{292972D7-B3E8-FF13-BABE-3846FB2612FE}"/>
              </a:ext>
            </a:extLst>
          </p:cNvPr>
          <p:cNvPicPr>
            <a:picLocks noChangeAspect="1"/>
          </p:cNvPicPr>
          <p:nvPr/>
        </p:nvPicPr>
        <p:blipFill>
          <a:blip r:embed="rId9"/>
          <a:stretch>
            <a:fillRect/>
          </a:stretch>
        </p:blipFill>
        <p:spPr>
          <a:xfrm>
            <a:off x="3489318" y="3383544"/>
            <a:ext cx="2294577" cy="2895027"/>
          </a:xfrm>
          <a:prstGeom prst="rect">
            <a:avLst/>
          </a:prstGeom>
        </p:spPr>
      </p:pic>
      <p:pic>
        <p:nvPicPr>
          <p:cNvPr id="18" name="Image 17">
            <a:hlinkClick r:id="rId2" action="ppaction://hlinksldjump"/>
            <a:extLst>
              <a:ext uri="{FF2B5EF4-FFF2-40B4-BE49-F238E27FC236}">
                <a16:creationId xmlns:a16="http://schemas.microsoft.com/office/drawing/2014/main" id="{F302D0F6-2C8F-E5BE-030D-4CE321E92461}"/>
              </a:ext>
            </a:extLst>
          </p:cNvPr>
          <p:cNvPicPr>
            <a:picLocks noChangeAspect="1"/>
          </p:cNvPicPr>
          <p:nvPr/>
        </p:nvPicPr>
        <p:blipFill>
          <a:blip r:embed="rId10"/>
          <a:stretch>
            <a:fillRect/>
          </a:stretch>
        </p:blipFill>
        <p:spPr>
          <a:xfrm>
            <a:off x="378941" y="3389392"/>
            <a:ext cx="2285306" cy="2883330"/>
          </a:xfrm>
          <a:prstGeom prst="rect">
            <a:avLst/>
          </a:prstGeom>
        </p:spPr>
      </p:pic>
      <p:pic>
        <p:nvPicPr>
          <p:cNvPr id="20" name="Image 19">
            <a:hlinkClick r:id="rId2" action="ppaction://hlinksldjump"/>
            <a:extLst>
              <a:ext uri="{FF2B5EF4-FFF2-40B4-BE49-F238E27FC236}">
                <a16:creationId xmlns:a16="http://schemas.microsoft.com/office/drawing/2014/main" id="{E17A5B99-890D-AC68-801A-F3EE6A506068}"/>
              </a:ext>
            </a:extLst>
          </p:cNvPr>
          <p:cNvPicPr>
            <a:picLocks noChangeAspect="1"/>
          </p:cNvPicPr>
          <p:nvPr/>
        </p:nvPicPr>
        <p:blipFill>
          <a:blip r:embed="rId11"/>
          <a:stretch>
            <a:fillRect/>
          </a:stretch>
        </p:blipFill>
        <p:spPr>
          <a:xfrm>
            <a:off x="6608966" y="3383544"/>
            <a:ext cx="2294577" cy="2895027"/>
          </a:xfrm>
          <a:prstGeom prst="rect">
            <a:avLst/>
          </a:prstGeom>
        </p:spPr>
      </p:pic>
      <p:sp>
        <p:nvSpPr>
          <p:cNvPr id="21" name="ZoneTexte 20">
            <a:extLst>
              <a:ext uri="{FF2B5EF4-FFF2-40B4-BE49-F238E27FC236}">
                <a16:creationId xmlns:a16="http://schemas.microsoft.com/office/drawing/2014/main" id="{04C6D1FB-F25E-11A8-9F6B-B19F14E8390C}"/>
              </a:ext>
            </a:extLst>
          </p:cNvPr>
          <p:cNvSpPr txBox="1"/>
          <p:nvPr/>
        </p:nvSpPr>
        <p:spPr>
          <a:xfrm>
            <a:off x="251521" y="1908121"/>
            <a:ext cx="8712968" cy="1323439"/>
          </a:xfrm>
          <a:prstGeom prst="rect">
            <a:avLst/>
          </a:prstGeom>
          <a:noFill/>
        </p:spPr>
        <p:txBody>
          <a:bodyPr wrap="square" rtlCol="0">
            <a:spAutoFit/>
          </a:bodyPr>
          <a:lstStyle/>
          <a:p>
            <a:pPr algn="ctr"/>
            <a:r>
              <a:rPr lang="fr-FR" sz="1600" dirty="0"/>
              <a:t>Quelques-unes des petites formes obtenues après découpage.</a:t>
            </a:r>
          </a:p>
          <a:p>
            <a:pPr algn="ctr"/>
            <a:r>
              <a:rPr lang="fr-FR" sz="1600" dirty="0"/>
              <a:t>Et ci-dessous, quelques reproductions colorées au format A4.</a:t>
            </a:r>
          </a:p>
          <a:p>
            <a:pPr algn="ctr"/>
            <a:r>
              <a:rPr lang="fr-FR" sz="1600" dirty="0"/>
              <a:t>Les reconnaissez-vous?</a:t>
            </a:r>
          </a:p>
          <a:p>
            <a:pPr algn="ctr"/>
            <a:r>
              <a:rPr lang="fr-FR" sz="1600" dirty="0"/>
              <a:t>Si vous voulez que le texte reste bien lisible, vous pouvez décider de toujours peindre les lignes en noir comme dans l’image de droite.</a:t>
            </a:r>
          </a:p>
        </p:txBody>
      </p:sp>
    </p:spTree>
    <p:extLst>
      <p:ext uri="{BB962C8B-B14F-4D97-AF65-F5344CB8AC3E}">
        <p14:creationId xmlns:p14="http://schemas.microsoft.com/office/powerpoint/2010/main" val="40620771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A50B8FCC-E2EF-BD13-2406-3480AE0C32F3}"/>
              </a:ext>
            </a:extLst>
          </p:cNvPr>
          <p:cNvPicPr>
            <a:picLocks noChangeAspect="1"/>
          </p:cNvPicPr>
          <p:nvPr/>
        </p:nvPicPr>
        <p:blipFill>
          <a:blip r:embed="rId3"/>
          <a:stretch>
            <a:fillRect/>
          </a:stretch>
        </p:blipFill>
        <p:spPr>
          <a:xfrm>
            <a:off x="2000250" y="190500"/>
            <a:ext cx="5143500" cy="6477000"/>
          </a:xfrm>
          <a:prstGeom prst="rect">
            <a:avLst/>
          </a:prstGeom>
        </p:spPr>
      </p:pic>
    </p:spTree>
    <p:extLst>
      <p:ext uri="{BB962C8B-B14F-4D97-AF65-F5344CB8AC3E}">
        <p14:creationId xmlns:p14="http://schemas.microsoft.com/office/powerpoint/2010/main" val="20637982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908720"/>
            <a:ext cx="8712968" cy="1077218"/>
          </a:xfrm>
          <a:prstGeom prst="rect">
            <a:avLst/>
          </a:prstGeom>
        </p:spPr>
        <p:txBody>
          <a:bodyPr wrap="square">
            <a:spAutoFit/>
          </a:bodyPr>
          <a:lstStyle/>
          <a:p>
            <a:pPr algn="just"/>
            <a:r>
              <a:rPr lang="fr-FR" sz="1600" dirty="0"/>
              <a:t>Le Pop Art, apparu aux États-Unis dans les années 1960, s'inspirait de la société de consommation. En reprenant les images ou les codes de la publicité, les artistes du Pop Art représentaient l'art comme un produit consommable : éphémère, bon marché et accessible pour tous.</a:t>
            </a:r>
          </a:p>
          <a:p>
            <a:pPr algn="just"/>
            <a:r>
              <a:rPr lang="fr-FR" sz="1600" dirty="0"/>
              <a:t>Et si pour attirer l’attention sur votre poème, vous lui donniez, vous aussi, un aspect Pop?</a:t>
            </a:r>
          </a:p>
        </p:txBody>
      </p:sp>
      <p:sp>
        <p:nvSpPr>
          <p:cNvPr id="2" name="ZoneTexte 1">
            <a:extLst>
              <a:ext uri="{FF2B5EF4-FFF2-40B4-BE49-F238E27FC236}">
                <a16:creationId xmlns:a16="http://schemas.microsoft.com/office/drawing/2014/main" id="{2DD53317-2E06-3857-E888-C2669B6DC791}"/>
              </a:ext>
            </a:extLst>
          </p:cNvPr>
          <p:cNvSpPr txBox="1"/>
          <p:nvPr/>
        </p:nvSpPr>
        <p:spPr>
          <a:xfrm>
            <a:off x="0" y="116632"/>
            <a:ext cx="9144000" cy="707886"/>
          </a:xfrm>
          <a:prstGeom prst="rect">
            <a:avLst/>
          </a:prstGeom>
          <a:solidFill>
            <a:srgbClr val="2B674A"/>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a:solidFill>
                  <a:schemeClr val="bg1"/>
                </a:solidFill>
              </a:rPr>
              <a:t>Un poème pop</a:t>
            </a:r>
          </a:p>
        </p:txBody>
      </p:sp>
      <p:pic>
        <p:nvPicPr>
          <p:cNvPr id="5" name="Image 4">
            <a:hlinkClick r:id="rId3" action="ppaction://hlinksldjump"/>
            <a:extLst>
              <a:ext uri="{FF2B5EF4-FFF2-40B4-BE49-F238E27FC236}">
                <a16:creationId xmlns:a16="http://schemas.microsoft.com/office/drawing/2014/main" id="{D1B08BB3-9767-FCE8-08D2-75CE24D2B081}"/>
              </a:ext>
            </a:extLst>
          </p:cNvPr>
          <p:cNvPicPr>
            <a:picLocks noChangeAspect="1"/>
          </p:cNvPicPr>
          <p:nvPr/>
        </p:nvPicPr>
        <p:blipFill>
          <a:blip r:embed="rId4"/>
          <a:stretch>
            <a:fillRect/>
          </a:stretch>
        </p:blipFill>
        <p:spPr>
          <a:xfrm>
            <a:off x="195889" y="164629"/>
            <a:ext cx="771525" cy="600075"/>
          </a:xfrm>
          <a:prstGeom prst="rect">
            <a:avLst/>
          </a:prstGeom>
        </p:spPr>
      </p:pic>
      <p:pic>
        <p:nvPicPr>
          <p:cNvPr id="7" name="Image 6">
            <a:extLst>
              <a:ext uri="{FF2B5EF4-FFF2-40B4-BE49-F238E27FC236}">
                <a16:creationId xmlns:a16="http://schemas.microsoft.com/office/drawing/2014/main" id="{75136BF5-2A88-C3B5-BA70-BE3A4089157A}"/>
              </a:ext>
            </a:extLst>
          </p:cNvPr>
          <p:cNvPicPr>
            <a:picLocks noChangeAspect="1"/>
          </p:cNvPicPr>
          <p:nvPr/>
        </p:nvPicPr>
        <p:blipFill>
          <a:blip r:embed="rId5"/>
          <a:stretch>
            <a:fillRect/>
          </a:stretch>
        </p:blipFill>
        <p:spPr>
          <a:xfrm>
            <a:off x="195889" y="2708920"/>
            <a:ext cx="409575" cy="409575"/>
          </a:xfrm>
          <a:prstGeom prst="rect">
            <a:avLst/>
          </a:prstGeom>
        </p:spPr>
      </p:pic>
      <p:sp>
        <p:nvSpPr>
          <p:cNvPr id="14" name="Rectangle 13">
            <a:extLst>
              <a:ext uri="{FF2B5EF4-FFF2-40B4-BE49-F238E27FC236}">
                <a16:creationId xmlns:a16="http://schemas.microsoft.com/office/drawing/2014/main" id="{98B802F2-B6EA-508B-0C17-C797BA7153FD}"/>
              </a:ext>
            </a:extLst>
          </p:cNvPr>
          <p:cNvSpPr/>
          <p:nvPr/>
        </p:nvSpPr>
        <p:spPr>
          <a:xfrm>
            <a:off x="605465" y="2636912"/>
            <a:ext cx="8431032" cy="4093428"/>
          </a:xfrm>
          <a:prstGeom prst="rect">
            <a:avLst/>
          </a:prstGeom>
        </p:spPr>
        <p:txBody>
          <a:bodyPr wrap="square">
            <a:spAutoFit/>
          </a:bodyPr>
          <a:lstStyle/>
          <a:p>
            <a:pPr marL="285750" indent="-285750">
              <a:buFont typeface="Arial" pitchFamily="34" charset="0"/>
              <a:buChar char="•"/>
            </a:pPr>
            <a:r>
              <a:rPr lang="fr-FR" sz="1300" dirty="0"/>
              <a:t>Prenez une très grande feuille de papier ou une grande plaque de bois peinte en blanc. </a:t>
            </a:r>
            <a:br>
              <a:rPr lang="fr-FR" sz="1300" dirty="0"/>
            </a:br>
            <a:r>
              <a:rPr lang="fr-FR" sz="1300" dirty="0"/>
              <a:t>Collez sur ce support des morceaux de journaux, et des morceaux de papier déchirés de toutes les couleurs. Pendant plusieurs jours, ne jetez plus de papiers à la poubelle, déchirez-les et collez-les jusqu’à ce que le support soit complètement recouvert.</a:t>
            </a:r>
          </a:p>
          <a:p>
            <a:pPr marL="285750" indent="-285750">
              <a:buFont typeface="Arial" pitchFamily="34" charset="0"/>
              <a:buChar char="•"/>
            </a:pPr>
            <a:r>
              <a:rPr lang="fr-FR" sz="1300" dirty="0"/>
              <a:t>Apportez à l’école tous les dépliants publicitaires qui sont mis dans vos boîtes aux lettres ou que vous trouvez dans les supermarchés, tous ceux que l’on jette rapidement d’habitude.</a:t>
            </a:r>
          </a:p>
          <a:p>
            <a:pPr marL="285750" indent="-285750">
              <a:buFont typeface="Arial" pitchFamily="34" charset="0"/>
              <a:buChar char="•"/>
            </a:pPr>
            <a:r>
              <a:rPr lang="fr-FR" sz="1300" dirty="0"/>
              <a:t>Affichez le texte de votre poème dans la classe pour l’avoir sous les yeux.</a:t>
            </a:r>
          </a:p>
          <a:p>
            <a:pPr marL="285750" indent="-285750">
              <a:buFont typeface="Arial" pitchFamily="34" charset="0"/>
              <a:buChar char="•"/>
            </a:pPr>
            <a:r>
              <a:rPr lang="fr-FR" sz="1300" dirty="0"/>
              <a:t>A la manière des personnes qui écrivent des lettres anonymes, cherchez dans tous ces dépliants publicitaires des lettres grandes et colorées que vous allez découper pour écrire le texte entier, ou une phrase de votre poème.</a:t>
            </a:r>
            <a:br>
              <a:rPr lang="fr-FR" sz="1300" dirty="0"/>
            </a:br>
            <a:r>
              <a:rPr lang="fr-FR" sz="1300" dirty="0"/>
              <a:t>Cliquez sur les images ci-dessus pour avoir un aperçu de ce que pourra être le résultat de votre composition.</a:t>
            </a:r>
          </a:p>
          <a:p>
            <a:pPr marL="285750" indent="-285750">
              <a:buFont typeface="Arial" pitchFamily="34" charset="0"/>
              <a:buChar char="•"/>
            </a:pPr>
            <a:r>
              <a:rPr lang="fr-FR" sz="1300" dirty="0"/>
              <a:t>Réalisez collectivement cette copie soit en collant directement les lettres découpées, soit en reproduisant d’abord ces lettres découpées en plus grand sur des feuilles, à l’aide de feutres et de peinture, puis en découpant afin d’aller coller ces lettres reproduites sur le grand support.</a:t>
            </a:r>
            <a:br>
              <a:rPr lang="fr-FR" sz="1300" dirty="0"/>
            </a:br>
            <a:r>
              <a:rPr lang="fr-FR" sz="1300" dirty="0"/>
              <a:t>Cherchez bien, à chaque fois, la lettre qui sera la plus lisible à l’endroit où il faut la coller.</a:t>
            </a:r>
            <a:br>
              <a:rPr lang="fr-FR" sz="1300" dirty="0"/>
            </a:br>
            <a:r>
              <a:rPr lang="fr-FR" sz="1300" dirty="0"/>
              <a:t>Si vous collez directement les lettres des dépliants publicitaires, cotre composition collective ne sera pas très grande. En revanche si vous reproduisez, en les agrandissant, toutes les lettres choisies dans les publicités, vous obtiendrez une composition de grande dimension.</a:t>
            </a:r>
          </a:p>
          <a:p>
            <a:pPr marL="285750" indent="-285750">
              <a:buFont typeface="Arial" pitchFamily="34" charset="0"/>
              <a:buChar char="•"/>
            </a:pPr>
            <a:r>
              <a:rPr lang="fr-FR" sz="1300" dirty="0"/>
              <a:t>Vous pouvez ensuite utiliser le même procédé pour composer le titre de votre poème sur une banderole de papier et chercher une manière d’associer ce titre au poème (posé au-dessus, suspendu au plafond, posé au sol…)</a:t>
            </a:r>
          </a:p>
          <a:p>
            <a:pPr marL="285750" indent="-285750">
              <a:buFont typeface="Arial" pitchFamily="34" charset="0"/>
              <a:buChar char="•"/>
            </a:pPr>
            <a:r>
              <a:rPr lang="fr-FR" sz="1300" dirty="0"/>
              <a:t>Lorsque vous avez terminé, demandez à un adulte de prendre quelques  photos de ce grand poème pop.</a:t>
            </a:r>
          </a:p>
        </p:txBody>
      </p:sp>
      <p:pic>
        <p:nvPicPr>
          <p:cNvPr id="4" name="Image 3">
            <a:hlinkClick r:id="rId6" action="ppaction://hlinksldjump"/>
            <a:extLst>
              <a:ext uri="{FF2B5EF4-FFF2-40B4-BE49-F238E27FC236}">
                <a16:creationId xmlns:a16="http://schemas.microsoft.com/office/drawing/2014/main" id="{E64541BD-FFF8-EA58-F9D8-BE92AAD9FFA1}"/>
              </a:ext>
            </a:extLst>
          </p:cNvPr>
          <p:cNvPicPr>
            <a:picLocks noChangeAspect="1"/>
          </p:cNvPicPr>
          <p:nvPr/>
        </p:nvPicPr>
        <p:blipFill>
          <a:blip r:embed="rId7"/>
          <a:stretch>
            <a:fillRect/>
          </a:stretch>
        </p:blipFill>
        <p:spPr>
          <a:xfrm>
            <a:off x="2759414" y="2060848"/>
            <a:ext cx="247650" cy="542925"/>
          </a:xfrm>
          <a:prstGeom prst="rect">
            <a:avLst/>
          </a:prstGeom>
        </p:spPr>
      </p:pic>
      <p:pic>
        <p:nvPicPr>
          <p:cNvPr id="8" name="Image 7">
            <a:hlinkClick r:id="rId8" action="ppaction://hlinksldjump"/>
            <a:extLst>
              <a:ext uri="{FF2B5EF4-FFF2-40B4-BE49-F238E27FC236}">
                <a16:creationId xmlns:a16="http://schemas.microsoft.com/office/drawing/2014/main" id="{EF22A3C5-AB58-EE23-6B69-CC71A1C6F195}"/>
              </a:ext>
            </a:extLst>
          </p:cNvPr>
          <p:cNvPicPr>
            <a:picLocks noChangeAspect="1"/>
          </p:cNvPicPr>
          <p:nvPr/>
        </p:nvPicPr>
        <p:blipFill>
          <a:blip r:embed="rId9"/>
          <a:stretch>
            <a:fillRect/>
          </a:stretch>
        </p:blipFill>
        <p:spPr>
          <a:xfrm>
            <a:off x="3260470" y="2060848"/>
            <a:ext cx="352425" cy="542925"/>
          </a:xfrm>
          <a:prstGeom prst="rect">
            <a:avLst/>
          </a:prstGeom>
        </p:spPr>
      </p:pic>
      <p:pic>
        <p:nvPicPr>
          <p:cNvPr id="11" name="Image 10">
            <a:hlinkClick r:id="rId10" action="ppaction://hlinksldjump"/>
            <a:extLst>
              <a:ext uri="{FF2B5EF4-FFF2-40B4-BE49-F238E27FC236}">
                <a16:creationId xmlns:a16="http://schemas.microsoft.com/office/drawing/2014/main" id="{55AC7814-5AAD-0F66-A078-0254995C0EC1}"/>
              </a:ext>
            </a:extLst>
          </p:cNvPr>
          <p:cNvPicPr>
            <a:picLocks noChangeAspect="1"/>
          </p:cNvPicPr>
          <p:nvPr/>
        </p:nvPicPr>
        <p:blipFill>
          <a:blip r:embed="rId11"/>
          <a:stretch>
            <a:fillRect/>
          </a:stretch>
        </p:blipFill>
        <p:spPr>
          <a:xfrm>
            <a:off x="3866301" y="2060848"/>
            <a:ext cx="457200" cy="542925"/>
          </a:xfrm>
          <a:prstGeom prst="rect">
            <a:avLst/>
          </a:prstGeom>
        </p:spPr>
      </p:pic>
      <p:pic>
        <p:nvPicPr>
          <p:cNvPr id="15" name="Image 14">
            <a:hlinkClick r:id="rId12" action="ppaction://hlinksldjump"/>
            <a:extLst>
              <a:ext uri="{FF2B5EF4-FFF2-40B4-BE49-F238E27FC236}">
                <a16:creationId xmlns:a16="http://schemas.microsoft.com/office/drawing/2014/main" id="{13577347-8D09-E1F5-266B-D58D27BE1A1C}"/>
              </a:ext>
            </a:extLst>
          </p:cNvPr>
          <p:cNvPicPr>
            <a:picLocks noChangeAspect="1"/>
          </p:cNvPicPr>
          <p:nvPr/>
        </p:nvPicPr>
        <p:blipFill>
          <a:blip r:embed="rId13"/>
          <a:stretch>
            <a:fillRect/>
          </a:stretch>
        </p:blipFill>
        <p:spPr>
          <a:xfrm>
            <a:off x="4576907" y="2060848"/>
            <a:ext cx="457200" cy="542925"/>
          </a:xfrm>
          <a:prstGeom prst="rect">
            <a:avLst/>
          </a:prstGeom>
        </p:spPr>
      </p:pic>
      <p:pic>
        <p:nvPicPr>
          <p:cNvPr id="18" name="Image 17">
            <a:hlinkClick r:id="rId14" action="ppaction://hlinksldjump"/>
            <a:extLst>
              <a:ext uri="{FF2B5EF4-FFF2-40B4-BE49-F238E27FC236}">
                <a16:creationId xmlns:a16="http://schemas.microsoft.com/office/drawing/2014/main" id="{EA8651D5-F8A3-E2D2-8A73-C99C04E29591}"/>
              </a:ext>
            </a:extLst>
          </p:cNvPr>
          <p:cNvPicPr>
            <a:picLocks noChangeAspect="1"/>
          </p:cNvPicPr>
          <p:nvPr/>
        </p:nvPicPr>
        <p:blipFill>
          <a:blip r:embed="rId15"/>
          <a:stretch>
            <a:fillRect/>
          </a:stretch>
        </p:blipFill>
        <p:spPr>
          <a:xfrm>
            <a:off x="5287513" y="2060848"/>
            <a:ext cx="533400" cy="542925"/>
          </a:xfrm>
          <a:prstGeom prst="rect">
            <a:avLst/>
          </a:prstGeom>
        </p:spPr>
      </p:pic>
      <p:pic>
        <p:nvPicPr>
          <p:cNvPr id="21" name="Image 20">
            <a:hlinkClick r:id="rId16" action="ppaction://hlinksldjump"/>
            <a:extLst>
              <a:ext uri="{FF2B5EF4-FFF2-40B4-BE49-F238E27FC236}">
                <a16:creationId xmlns:a16="http://schemas.microsoft.com/office/drawing/2014/main" id="{A2E5AE3D-98B6-52DF-F09F-223F7D433AA6}"/>
              </a:ext>
            </a:extLst>
          </p:cNvPr>
          <p:cNvPicPr>
            <a:picLocks noChangeAspect="1"/>
          </p:cNvPicPr>
          <p:nvPr/>
        </p:nvPicPr>
        <p:blipFill>
          <a:blip r:embed="rId17"/>
          <a:stretch>
            <a:fillRect/>
          </a:stretch>
        </p:blipFill>
        <p:spPr>
          <a:xfrm>
            <a:off x="6074317" y="2060848"/>
            <a:ext cx="504825" cy="542925"/>
          </a:xfrm>
          <a:prstGeom prst="rect">
            <a:avLst/>
          </a:prstGeom>
        </p:spPr>
      </p:pic>
    </p:spTree>
    <p:extLst>
      <p:ext uri="{BB962C8B-B14F-4D97-AF65-F5344CB8AC3E}">
        <p14:creationId xmlns:p14="http://schemas.microsoft.com/office/powerpoint/2010/main" val="26718451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sldjump"/>
            <a:extLst>
              <a:ext uri="{FF2B5EF4-FFF2-40B4-BE49-F238E27FC236}">
                <a16:creationId xmlns:a16="http://schemas.microsoft.com/office/drawing/2014/main" id="{1471AD6F-76D8-25ED-A200-48E2E855B749}"/>
              </a:ext>
            </a:extLst>
          </p:cNvPr>
          <p:cNvPicPr>
            <a:picLocks noChangeAspect="1"/>
          </p:cNvPicPr>
          <p:nvPr/>
        </p:nvPicPr>
        <p:blipFill>
          <a:blip r:embed="rId3"/>
          <a:stretch>
            <a:fillRect/>
          </a:stretch>
        </p:blipFill>
        <p:spPr>
          <a:xfrm>
            <a:off x="4859610" y="190500"/>
            <a:ext cx="2952750" cy="6477000"/>
          </a:xfrm>
          <a:prstGeom prst="rect">
            <a:avLst/>
          </a:prstGeom>
        </p:spPr>
      </p:pic>
      <p:sp>
        <p:nvSpPr>
          <p:cNvPr id="6" name="ZoneTexte 5">
            <a:hlinkClick r:id="rId4" action="ppaction://hlinksldjump"/>
            <a:extLst>
              <a:ext uri="{FF2B5EF4-FFF2-40B4-BE49-F238E27FC236}">
                <a16:creationId xmlns:a16="http://schemas.microsoft.com/office/drawing/2014/main" id="{A39F81D4-B4CB-B459-B4DA-68769C725DC8}"/>
              </a:ext>
            </a:extLst>
          </p:cNvPr>
          <p:cNvSpPr txBox="1"/>
          <p:nvPr/>
        </p:nvSpPr>
        <p:spPr>
          <a:xfrm>
            <a:off x="395536" y="2852936"/>
            <a:ext cx="2808312" cy="923330"/>
          </a:xfrm>
          <a:prstGeom prst="rect">
            <a:avLst/>
          </a:prstGeom>
          <a:noFill/>
        </p:spPr>
        <p:txBody>
          <a:bodyPr wrap="square" rtlCol="0">
            <a:spAutoFit/>
          </a:bodyPr>
          <a:lstStyle/>
          <a:p>
            <a:pPr algn="ctr"/>
            <a:r>
              <a:rPr lang="fr-FR" dirty="0"/>
              <a:t>Michael ALBERT</a:t>
            </a:r>
          </a:p>
          <a:p>
            <a:pPr algn="ctr"/>
            <a:r>
              <a:rPr lang="fr-FR" dirty="0"/>
              <a:t>Phrases extraites d’œuvres de William Shakespeare</a:t>
            </a:r>
          </a:p>
        </p:txBody>
      </p:sp>
    </p:spTree>
    <p:extLst>
      <p:ext uri="{BB962C8B-B14F-4D97-AF65-F5344CB8AC3E}">
        <p14:creationId xmlns:p14="http://schemas.microsoft.com/office/powerpoint/2010/main" val="32005712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sldjump"/>
            <a:extLst>
              <a:ext uri="{FF2B5EF4-FFF2-40B4-BE49-F238E27FC236}">
                <a16:creationId xmlns:a16="http://schemas.microsoft.com/office/drawing/2014/main" id="{25B9B092-8F7D-2ED2-A0DC-B08034FBD21C}"/>
              </a:ext>
            </a:extLst>
          </p:cNvPr>
          <p:cNvPicPr>
            <a:picLocks noChangeAspect="1"/>
          </p:cNvPicPr>
          <p:nvPr/>
        </p:nvPicPr>
        <p:blipFill>
          <a:blip r:embed="rId3"/>
          <a:stretch>
            <a:fillRect/>
          </a:stretch>
        </p:blipFill>
        <p:spPr>
          <a:xfrm>
            <a:off x="4216474" y="190500"/>
            <a:ext cx="4171950" cy="6477000"/>
          </a:xfrm>
          <a:prstGeom prst="rect">
            <a:avLst/>
          </a:prstGeom>
        </p:spPr>
      </p:pic>
      <p:sp>
        <p:nvSpPr>
          <p:cNvPr id="6" name="ZoneTexte 5">
            <a:hlinkClick r:id="rId4" action="ppaction://hlinksldjump"/>
            <a:extLst>
              <a:ext uri="{FF2B5EF4-FFF2-40B4-BE49-F238E27FC236}">
                <a16:creationId xmlns:a16="http://schemas.microsoft.com/office/drawing/2014/main" id="{012F1A3A-BC22-B09F-E434-892D88719E45}"/>
              </a:ext>
            </a:extLst>
          </p:cNvPr>
          <p:cNvSpPr txBox="1"/>
          <p:nvPr/>
        </p:nvSpPr>
        <p:spPr>
          <a:xfrm>
            <a:off x="395536" y="2852936"/>
            <a:ext cx="2808312" cy="923330"/>
          </a:xfrm>
          <a:prstGeom prst="rect">
            <a:avLst/>
          </a:prstGeom>
          <a:noFill/>
        </p:spPr>
        <p:txBody>
          <a:bodyPr wrap="square" rtlCol="0">
            <a:spAutoFit/>
          </a:bodyPr>
          <a:lstStyle/>
          <a:p>
            <a:pPr algn="ctr"/>
            <a:r>
              <a:rPr lang="fr-FR" dirty="0"/>
              <a:t>Michael ALBERT</a:t>
            </a:r>
          </a:p>
          <a:p>
            <a:pPr algn="ctr"/>
            <a:r>
              <a:rPr lang="fr-FR" dirty="0"/>
              <a:t>Phrases extraites d’œuvres de William Shakespeare</a:t>
            </a:r>
          </a:p>
        </p:txBody>
      </p:sp>
    </p:spTree>
    <p:extLst>
      <p:ext uri="{BB962C8B-B14F-4D97-AF65-F5344CB8AC3E}">
        <p14:creationId xmlns:p14="http://schemas.microsoft.com/office/powerpoint/2010/main" val="35690206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9675d30ec984dd0cca4c8a4eb8a49cab3e22841"/>
</p:tagLst>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85205</TotalTime>
  <Words>11903</Words>
  <Application>Microsoft Office PowerPoint</Application>
  <PresentationFormat>Affichage à l'écran (4:3)</PresentationFormat>
  <Paragraphs>618</Paragraphs>
  <Slides>113</Slides>
  <Notes>25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113</vt:i4>
      </vt:variant>
    </vt:vector>
  </HeadingPairs>
  <TitlesOfParts>
    <vt:vector size="117" baseType="lpstr">
      <vt:lpstr>Arial</vt:lpstr>
      <vt:lpstr>Calibri</vt:lpstr>
      <vt:lpstr>Roboto</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Men - IA27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Eric VILLEDIEU</cp:lastModifiedBy>
  <cp:revision>274</cp:revision>
  <dcterms:created xsi:type="dcterms:W3CDTF">2021-08-01T07:53:38Z</dcterms:created>
  <dcterms:modified xsi:type="dcterms:W3CDTF">2023-10-04T13:50:22Z</dcterms:modified>
</cp:coreProperties>
</file>