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66" r:id="rId2"/>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32" r:id="rId72"/>
    <p:sldId id="331" r:id="rId73"/>
    <p:sldId id="330" r:id="rId74"/>
    <p:sldId id="327" r:id="rId75"/>
    <p:sldId id="328" r:id="rId76"/>
    <p:sldId id="329"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63" r:id="rId92"/>
    <p:sldId id="364" r:id="rId93"/>
    <p:sldId id="365" r:id="rId94"/>
    <p:sldId id="366" r:id="rId95"/>
    <p:sldId id="367" r:id="rId96"/>
    <p:sldId id="368" r:id="rId97"/>
    <p:sldId id="369" r:id="rId98"/>
    <p:sldId id="370" r:id="rId99"/>
    <p:sldId id="356" r:id="rId100"/>
    <p:sldId id="357" r:id="rId101"/>
    <p:sldId id="358" r:id="rId102"/>
    <p:sldId id="359" r:id="rId103"/>
    <p:sldId id="360" r:id="rId104"/>
    <p:sldId id="361" r:id="rId105"/>
    <p:sldId id="362"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Lst>
  <p:sldSz cx="9144000" cy="6858000" type="screen4x3"/>
  <p:notesSz cx="6858000" cy="9144000"/>
  <p:custDataLst>
    <p:tags r:id="rId12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095F6D-E156-4FE5-BF7C-C4C0B5EBC2D9}" type="datetimeFigureOut">
              <a:rPr lang="fr-FR" smtClean="0"/>
              <a:t>28/10/2020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0E67CC-A0FE-4753-B583-37F2BA46F76B}" type="slidenum">
              <a:rPr lang="fr-FR" smtClean="0"/>
              <a:t>‹N°›</a:t>
            </a:fld>
            <a:endParaRPr lang="fr-FR"/>
          </a:p>
        </p:txBody>
      </p:sp>
    </p:spTree>
    <p:extLst>
      <p:ext uri="{BB962C8B-B14F-4D97-AF65-F5344CB8AC3E}">
        <p14:creationId xmlns:p14="http://schemas.microsoft.com/office/powerpoint/2010/main" val="220480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375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4EA0EF6-5424-44B7-8BFA-D28AEE431CDD}" type="slidenum">
              <a:rPr lang="fr-FR" smtClean="0"/>
              <a:pPr eaLnBrk="1" hangingPunct="1"/>
              <a:t>1</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78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B38A660-17A0-4AB8-B643-0127F718158E}" type="slidenum">
              <a:rPr lang="fr-FR" smtClean="0"/>
              <a:pPr eaLnBrk="1" hangingPunct="1"/>
              <a:t>10</a:t>
            </a:fld>
            <a:endParaRPr lang="fr-F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100</a:t>
            </a:fld>
            <a:endParaRPr lang="fr-FR"/>
          </a:p>
        </p:txBody>
      </p:sp>
    </p:spTree>
    <p:extLst>
      <p:ext uri="{BB962C8B-B14F-4D97-AF65-F5344CB8AC3E}">
        <p14:creationId xmlns:p14="http://schemas.microsoft.com/office/powerpoint/2010/main" val="31150970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101</a:t>
            </a:fld>
            <a:endParaRPr lang="fr-FR"/>
          </a:p>
        </p:txBody>
      </p:sp>
    </p:spTree>
    <p:extLst>
      <p:ext uri="{BB962C8B-B14F-4D97-AF65-F5344CB8AC3E}">
        <p14:creationId xmlns:p14="http://schemas.microsoft.com/office/powerpoint/2010/main" val="17646018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102</a:t>
            </a:fld>
            <a:endParaRPr lang="fr-FR"/>
          </a:p>
        </p:txBody>
      </p:sp>
    </p:spTree>
    <p:extLst>
      <p:ext uri="{BB962C8B-B14F-4D97-AF65-F5344CB8AC3E}">
        <p14:creationId xmlns:p14="http://schemas.microsoft.com/office/powerpoint/2010/main" val="9708543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103</a:t>
            </a:fld>
            <a:endParaRPr lang="fr-FR"/>
          </a:p>
        </p:txBody>
      </p:sp>
    </p:spTree>
    <p:extLst>
      <p:ext uri="{BB962C8B-B14F-4D97-AF65-F5344CB8AC3E}">
        <p14:creationId xmlns:p14="http://schemas.microsoft.com/office/powerpoint/2010/main" val="37024506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104</a:t>
            </a:fld>
            <a:endParaRPr lang="fr-FR"/>
          </a:p>
        </p:txBody>
      </p:sp>
    </p:spTree>
    <p:extLst>
      <p:ext uri="{BB962C8B-B14F-4D97-AF65-F5344CB8AC3E}">
        <p14:creationId xmlns:p14="http://schemas.microsoft.com/office/powerpoint/2010/main" val="30792900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105</a:t>
            </a:fld>
            <a:endParaRPr lang="fr-FR"/>
          </a:p>
        </p:txBody>
      </p:sp>
    </p:spTree>
    <p:extLst>
      <p:ext uri="{BB962C8B-B14F-4D97-AF65-F5344CB8AC3E}">
        <p14:creationId xmlns:p14="http://schemas.microsoft.com/office/powerpoint/2010/main" val="21980775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106</a:t>
            </a:fld>
            <a:endParaRPr lang="fr-FR"/>
          </a:p>
        </p:txBody>
      </p:sp>
    </p:spTree>
    <p:extLst>
      <p:ext uri="{BB962C8B-B14F-4D97-AF65-F5344CB8AC3E}">
        <p14:creationId xmlns:p14="http://schemas.microsoft.com/office/powerpoint/2010/main" val="27985182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22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08C9717-E316-4C60-A773-1EC9D86D7E2C}" type="slidenum">
              <a:rPr lang="fr-FR" smtClean="0"/>
              <a:pPr eaLnBrk="1" hangingPunct="1"/>
              <a:t>107</a:t>
            </a:fld>
            <a:endParaRPr lang="fr-FR"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32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B86CC51-6550-458F-84A6-4E4A58F2EA73}" type="slidenum">
              <a:rPr lang="fr-FR" smtClean="0"/>
              <a:pPr eaLnBrk="1" hangingPunct="1"/>
              <a:t>108</a:t>
            </a:fld>
            <a:endParaRPr lang="fr-FR"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43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03FA98C-CFA3-47E1-A454-B0DAFD5619D3}" type="slidenum">
              <a:rPr lang="fr-FR" smtClean="0"/>
              <a:pPr eaLnBrk="1" hangingPunct="1"/>
              <a:t>109</a:t>
            </a:fld>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88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B4D80C3-9180-490E-AFA3-5B234CE63C78}" type="slidenum">
              <a:rPr lang="fr-FR" smtClean="0"/>
              <a:pPr eaLnBrk="1" hangingPunct="1"/>
              <a:t>11</a:t>
            </a:fld>
            <a:endParaRPr lang="fr-FR"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53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3E3256C-35D2-4D59-9D86-FC37ADCB061A}" type="slidenum">
              <a:rPr lang="fr-FR" smtClean="0"/>
              <a:pPr eaLnBrk="1" hangingPunct="1"/>
              <a:t>110</a:t>
            </a:fld>
            <a:endParaRPr lang="fr-FR"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6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95893C1-6B9E-4606-8897-FD37BEE13A65}" type="slidenum">
              <a:rPr lang="fr-FR" smtClean="0"/>
              <a:pPr eaLnBrk="1" hangingPunct="1"/>
              <a:t>111</a:t>
            </a:fld>
            <a:endParaRPr lang="fr-FR"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73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EC1EABD-9A6A-4BD6-BFE7-D7C3371CEDA8}" type="slidenum">
              <a:rPr lang="fr-FR" smtClean="0"/>
              <a:pPr eaLnBrk="1" hangingPunct="1"/>
              <a:t>112</a:t>
            </a:fld>
            <a:endParaRPr lang="fr-FR"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84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D0658D9-3373-40F0-8A9A-63583E85C936}" type="slidenum">
              <a:rPr lang="fr-FR" smtClean="0"/>
              <a:pPr eaLnBrk="1" hangingPunct="1"/>
              <a:t>113</a:t>
            </a:fld>
            <a:endParaRPr lang="fr-FR"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594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EF3D271-F3CC-486E-BCDC-D212A184D91F}" type="slidenum">
              <a:rPr lang="fr-FR" smtClean="0"/>
              <a:pPr eaLnBrk="1" hangingPunct="1"/>
              <a:t>114</a:t>
            </a:fld>
            <a:endParaRPr lang="fr-FR"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04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3894B99-552A-45F4-92D1-B6773E62A01A}" type="slidenum">
              <a:rPr lang="fr-FR" smtClean="0"/>
              <a:pPr eaLnBrk="1" hangingPunct="1"/>
              <a:t>115</a:t>
            </a:fld>
            <a:endParaRPr lang="fr-FR"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14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E51C041-E4B8-41F3-A056-5B44A8D208CA}" type="slidenum">
              <a:rPr lang="fr-FR" smtClean="0"/>
              <a:pPr eaLnBrk="1" hangingPunct="1"/>
              <a:t>116</a:t>
            </a:fld>
            <a:endParaRPr lang="fr-FR"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25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08E6506-55CD-45AD-990C-BD25F1FB9325}" type="slidenum">
              <a:rPr lang="fr-FR" smtClean="0"/>
              <a:pPr eaLnBrk="1" hangingPunct="1"/>
              <a:t>117</a:t>
            </a:fld>
            <a:endParaRPr lang="fr-FR"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635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A1E8A59-07EF-4264-A012-347CD1433C28}" type="slidenum">
              <a:rPr lang="fr-FR" smtClean="0"/>
              <a:pPr eaLnBrk="1" hangingPunct="1"/>
              <a:t>118</a:t>
            </a:fld>
            <a:endParaRPr lang="fr-FR"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119</a:t>
            </a:fld>
            <a:endParaRPr lang="fr-FR"/>
          </a:p>
        </p:txBody>
      </p:sp>
    </p:spTree>
    <p:extLst>
      <p:ext uri="{BB962C8B-B14F-4D97-AF65-F5344CB8AC3E}">
        <p14:creationId xmlns:p14="http://schemas.microsoft.com/office/powerpoint/2010/main" val="1451474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12</a:t>
            </a:fld>
            <a:endParaRPr lang="fr-FR"/>
          </a:p>
        </p:txBody>
      </p:sp>
    </p:spTree>
    <p:extLst>
      <p:ext uri="{BB962C8B-B14F-4D97-AF65-F5344CB8AC3E}">
        <p14:creationId xmlns:p14="http://schemas.microsoft.com/office/powerpoint/2010/main" val="4398224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120</a:t>
            </a:fld>
            <a:endParaRPr lang="fr-FR"/>
          </a:p>
        </p:txBody>
      </p:sp>
    </p:spTree>
    <p:extLst>
      <p:ext uri="{BB962C8B-B14F-4D97-AF65-F5344CB8AC3E}">
        <p14:creationId xmlns:p14="http://schemas.microsoft.com/office/powerpoint/2010/main" val="2795826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80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96FC46D-94C4-4B8C-8F0F-E553F39C1E97}" type="slidenum">
              <a:rPr lang="fr-FR" smtClean="0"/>
              <a:pPr eaLnBrk="1" hangingPunct="1"/>
              <a:t>13</a:t>
            </a:fld>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9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ED3ACA7-998D-4EBE-826A-F23FBAF2CBDE}" type="slidenum">
              <a:rPr lang="fr-FR" smtClean="0"/>
              <a:pPr eaLnBrk="1" hangingPunct="1"/>
              <a:t>14</a:t>
            </a:fld>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3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06DB0C0-D276-429A-B156-9CC49A037B58}" type="slidenum">
              <a:rPr lang="fr-FR" smtClean="0"/>
              <a:pPr eaLnBrk="1" hangingPunct="1"/>
              <a:t>15</a:t>
            </a:fld>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41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C99E32D-BE38-454D-928C-6C20ADC40668}" type="slidenum">
              <a:rPr lang="fr-FR" smtClean="0"/>
              <a:pPr eaLnBrk="1" hangingPunct="1"/>
              <a:t>16</a:t>
            </a:fld>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6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32BC3C5-ED66-40F2-8216-430A5CACF9BE}" type="slidenum">
              <a:rPr lang="fr-FR" smtClean="0"/>
              <a:pPr eaLnBrk="1" hangingPunct="1"/>
              <a:t>17</a:t>
            </a:fld>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7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AEA540F-1719-45E1-A956-1D3A3735E19E}" type="slidenum">
              <a:rPr lang="fr-FR" smtClean="0"/>
              <a:pPr eaLnBrk="1" hangingPunct="1"/>
              <a:t>18</a:t>
            </a:fld>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8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E988581-BB75-47EE-A25A-6B8AFF6EC85C}" type="slidenum">
              <a:rPr lang="fr-FR" smtClean="0"/>
              <a:pPr eaLnBrk="1" hangingPunct="1"/>
              <a:t>19</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2</a:t>
            </a:fld>
            <a:endParaRPr lang="fr-FR"/>
          </a:p>
        </p:txBody>
      </p:sp>
    </p:spTree>
    <p:extLst>
      <p:ext uri="{BB962C8B-B14F-4D97-AF65-F5344CB8AC3E}">
        <p14:creationId xmlns:p14="http://schemas.microsoft.com/office/powerpoint/2010/main" val="4294185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69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53648F9-EFA4-476C-BC49-64978C51084E}" type="slidenum">
              <a:rPr lang="fr-FR" smtClean="0"/>
              <a:pPr eaLnBrk="1" hangingPunct="1"/>
              <a:t>20</a:t>
            </a:fld>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08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2C5D9BD-49E9-47E5-AEEB-75A94515CAF8}" type="slidenum">
              <a:rPr lang="fr-FR" smtClean="0"/>
              <a:pPr eaLnBrk="1" hangingPunct="1"/>
              <a:t>21</a:t>
            </a:fld>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19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0D67ABE-DC6C-4708-AE98-88381C237B80}" type="slidenum">
              <a:rPr lang="fr-FR" smtClean="0"/>
              <a:pPr eaLnBrk="1" hangingPunct="1"/>
              <a:t>22</a:t>
            </a:fld>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29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BDF8668-649D-462B-A42D-D24A1F9B9869}" type="slidenum">
              <a:rPr lang="fr-FR" smtClean="0"/>
              <a:pPr eaLnBrk="1" hangingPunct="1"/>
              <a:t>23</a:t>
            </a:fld>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539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E0ECE6F-A8C6-4683-B87C-0CFF01EB8115}" type="slidenum">
              <a:rPr lang="fr-FR" smtClean="0"/>
              <a:pPr eaLnBrk="1" hangingPunct="1"/>
              <a:t>24</a:t>
            </a:fld>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25</a:t>
            </a:fld>
            <a:endParaRPr lang="fr-FR"/>
          </a:p>
        </p:txBody>
      </p:sp>
    </p:spTree>
    <p:extLst>
      <p:ext uri="{BB962C8B-B14F-4D97-AF65-F5344CB8AC3E}">
        <p14:creationId xmlns:p14="http://schemas.microsoft.com/office/powerpoint/2010/main" val="1250492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13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A441F0B-6FCB-45CB-87B7-E1D880BC1105}" type="slidenum">
              <a:rPr lang="fr-FR" smtClean="0"/>
              <a:pPr eaLnBrk="1" hangingPunct="1"/>
              <a:t>26</a:t>
            </a:fld>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23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396FB51-897D-4055-8ACA-3B61196199F4}" type="slidenum">
              <a:rPr lang="fr-FR" smtClean="0"/>
              <a:pPr eaLnBrk="1" hangingPunct="1"/>
              <a:t>27</a:t>
            </a:fld>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34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7AEB9AE-BA41-4221-A2B0-5CD7C71249E5}" type="slidenum">
              <a:rPr lang="fr-FR" smtClean="0"/>
              <a:pPr eaLnBrk="1" hangingPunct="1"/>
              <a:t>28</a:t>
            </a:fld>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44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CEF44B0-B96B-493C-A84B-DD078CF16EAB}" type="slidenum">
              <a:rPr lang="fr-FR" smtClean="0"/>
              <a:pPr eaLnBrk="1" hangingPunct="1"/>
              <a:t>29</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06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7403410-0EAB-493F-B640-59D456DEE675}" type="slidenum">
              <a:rPr lang="fr-FR" smtClean="0"/>
              <a:pPr eaLnBrk="1" hangingPunct="1"/>
              <a:t>3</a:t>
            </a:fld>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54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38BA75D-2DC4-4E26-9C26-F33B1F3CC5B9}" type="slidenum">
              <a:rPr lang="fr-FR" smtClean="0"/>
              <a:pPr eaLnBrk="1" hangingPunct="1"/>
              <a:t>30</a:t>
            </a:fld>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64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69513FF-2725-432C-A8E4-47EED5B34146}" type="slidenum">
              <a:rPr lang="fr-FR" smtClean="0"/>
              <a:pPr eaLnBrk="1" hangingPunct="1"/>
              <a:t>31</a:t>
            </a:fld>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7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AF1287F-53F9-4228-B31C-66B60E56143A}" type="slidenum">
              <a:rPr lang="fr-FR" smtClean="0"/>
              <a:pPr eaLnBrk="1" hangingPunct="1"/>
              <a:t>32</a:t>
            </a:fld>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85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47D928E-3933-46FD-9757-F87327CE0743}" type="slidenum">
              <a:rPr lang="fr-FR" smtClean="0"/>
              <a:pPr eaLnBrk="1" hangingPunct="1"/>
              <a:t>33</a:t>
            </a:fld>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4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78131EC-5B2F-41AA-A30A-84E32707ED8C}" type="slidenum">
              <a:rPr lang="fr-FR" smtClean="0"/>
              <a:pPr eaLnBrk="1" hangingPunct="1"/>
              <a:t>34</a:t>
            </a:fld>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5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DF16EF-41E3-4BC4-A350-EAB280EBC1E6}" type="slidenum">
              <a:rPr lang="fr-FR" smtClean="0"/>
              <a:pPr eaLnBrk="1" hangingPunct="1"/>
              <a:t>35</a:t>
            </a:fld>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6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4DF17FB-30C0-4027-BD5A-66643CD7BEAA}" type="slidenum">
              <a:rPr lang="fr-FR" smtClean="0"/>
              <a:pPr eaLnBrk="1" hangingPunct="1"/>
              <a:t>36</a:t>
            </a:fld>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7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BEE1042-65E7-41F8-91CE-0591C388E023}" type="slidenum">
              <a:rPr lang="fr-FR" smtClean="0"/>
              <a:pPr eaLnBrk="1" hangingPunct="1"/>
              <a:t>37</a:t>
            </a:fld>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87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4194540-CDA1-4228-9D82-1239BBE23A0C}" type="slidenum">
              <a:rPr lang="fr-FR" smtClean="0"/>
              <a:pPr eaLnBrk="1" hangingPunct="1"/>
              <a:t>38</a:t>
            </a:fld>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89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10FDEBA-7C94-48A0-BB49-3728CCB6B9E6}" type="slidenum">
              <a:rPr lang="fr-FR" smtClean="0"/>
              <a:pPr eaLnBrk="1" hangingPunct="1"/>
              <a:t>39</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16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D106472-1780-45C7-9785-D1A0D71FAB95}" type="slidenum">
              <a:rPr lang="fr-FR" smtClean="0"/>
              <a:pPr eaLnBrk="1" hangingPunct="1"/>
              <a:t>4</a:t>
            </a:fld>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40</a:t>
            </a:fld>
            <a:endParaRPr lang="fr-FR"/>
          </a:p>
        </p:txBody>
      </p:sp>
    </p:spTree>
    <p:extLst>
      <p:ext uri="{BB962C8B-B14F-4D97-AF65-F5344CB8AC3E}">
        <p14:creationId xmlns:p14="http://schemas.microsoft.com/office/powerpoint/2010/main" val="780472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20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4E50604-E353-4610-9DC5-C0DCAD855884}" type="slidenum">
              <a:rPr lang="fr-FR" smtClean="0"/>
              <a:pPr eaLnBrk="1" hangingPunct="1"/>
              <a:t>41</a:t>
            </a:fld>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31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33DD989-D066-4D11-8DD0-0B05CA740025}" type="slidenum">
              <a:rPr lang="fr-FR" smtClean="0"/>
              <a:pPr eaLnBrk="1" hangingPunct="1"/>
              <a:t>42</a:t>
            </a:fld>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41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3BCEAC8-C438-4697-8217-72EF1C76702C}" type="slidenum">
              <a:rPr lang="fr-FR" smtClean="0"/>
              <a:pPr eaLnBrk="1" hangingPunct="1"/>
              <a:t>43</a:t>
            </a:fld>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51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3E1F852-FD6F-44C0-B08B-0A3CA9B7C639}" type="slidenum">
              <a:rPr lang="fr-FR" smtClean="0"/>
              <a:pPr eaLnBrk="1" hangingPunct="1"/>
              <a:t>44</a:t>
            </a:fld>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45</a:t>
            </a:fld>
            <a:endParaRPr lang="fr-FR"/>
          </a:p>
        </p:txBody>
      </p:sp>
    </p:spTree>
    <p:extLst>
      <p:ext uri="{BB962C8B-B14F-4D97-AF65-F5344CB8AC3E}">
        <p14:creationId xmlns:p14="http://schemas.microsoft.com/office/powerpoint/2010/main" val="3467660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72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85D2429-64AF-4439-8D02-1EF6396F9A19}" type="slidenum">
              <a:rPr lang="fr-FR" smtClean="0"/>
              <a:pPr eaLnBrk="1" hangingPunct="1"/>
              <a:t>46</a:t>
            </a:fld>
            <a:endParaRPr lang="fr-F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82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E786D3F-1CA4-4354-BF2B-62209358DC25}" type="slidenum">
              <a:rPr lang="fr-FR" smtClean="0"/>
              <a:pPr eaLnBrk="1" hangingPunct="1"/>
              <a:t>47</a:t>
            </a:fld>
            <a:endParaRPr 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09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602AF3F-71E9-41B8-9372-58559E9B72FA}" type="slidenum">
              <a:rPr lang="fr-FR" smtClean="0"/>
              <a:pPr eaLnBrk="1" hangingPunct="1"/>
              <a:t>48</a:t>
            </a:fld>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02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92EB055-A3B0-4556-92A9-EA2B3CCEC17C}" type="slidenum">
              <a:rPr lang="fr-FR" smtClean="0"/>
              <a:pPr eaLnBrk="1" hangingPunct="1"/>
              <a:t>49</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26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DE27626-D6D7-46FA-9BB3-5917CBB95A93}" type="slidenum">
              <a:rPr lang="fr-FR" smtClean="0"/>
              <a:pPr eaLnBrk="1" hangingPunct="1"/>
              <a:t>5</a:t>
            </a:fld>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13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43A2F01-AA6A-4C11-9715-5F26745AA2C7}" type="slidenum">
              <a:rPr lang="fr-FR" smtClean="0"/>
              <a:pPr eaLnBrk="1" hangingPunct="1"/>
              <a:t>50</a:t>
            </a:fld>
            <a:endParaRPr lang="fr-F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23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2389960-59D8-4960-98D0-441554123059}" type="slidenum">
              <a:rPr lang="fr-FR" smtClean="0"/>
              <a:pPr eaLnBrk="1" hangingPunct="1"/>
              <a:t>51</a:t>
            </a:fld>
            <a:endParaRPr lang="fr-F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33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A62A704-1C55-40A5-B213-F13338DD8984}" type="slidenum">
              <a:rPr lang="fr-FR" smtClean="0"/>
              <a:pPr eaLnBrk="1" hangingPunct="1"/>
              <a:t>52</a:t>
            </a:fld>
            <a:endParaRPr lang="fr-F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4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3C03F4D-ACFD-4B94-B077-468AF420487C}" type="slidenum">
              <a:rPr lang="fr-FR" smtClean="0"/>
              <a:pPr eaLnBrk="1" hangingPunct="1"/>
              <a:t>53</a:t>
            </a:fld>
            <a:endParaRPr lang="fr-F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53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3D10576-1AE5-4C2E-A8B4-5CB11EA90071}" type="slidenum">
              <a:rPr lang="fr-FR" smtClean="0"/>
              <a:pPr eaLnBrk="1" hangingPunct="1"/>
              <a:t>54</a:t>
            </a:fld>
            <a:endParaRPr lang="fr-F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6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1365ABF-CC8D-4F37-B8EA-026144208C6C}" type="slidenum">
              <a:rPr lang="fr-FR" smtClean="0"/>
              <a:pPr eaLnBrk="1" hangingPunct="1"/>
              <a:t>55</a:t>
            </a:fld>
            <a:endParaRPr lang="fr-F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7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702FEC2-6D72-421E-B4A1-6181C1D2A8A0}" type="slidenum">
              <a:rPr lang="fr-FR" smtClean="0"/>
              <a:pPr eaLnBrk="1" hangingPunct="1"/>
              <a:t>56</a:t>
            </a:fld>
            <a:endParaRPr lang="fr-F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8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7A8A051-EAF2-48B3-8562-EA31A99FA1C6}" type="slidenum">
              <a:rPr lang="fr-FR" smtClean="0"/>
              <a:pPr eaLnBrk="1" hangingPunct="1"/>
              <a:t>57</a:t>
            </a:fld>
            <a:endParaRPr lang="fr-F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194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0810924-03AC-43A0-BF71-D244B91C6E29}" type="slidenum">
              <a:rPr lang="fr-FR" smtClean="0"/>
              <a:pPr eaLnBrk="1" hangingPunct="1"/>
              <a:t>58</a:t>
            </a:fld>
            <a:endParaRPr lang="fr-F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05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D480768-6A42-4EF7-A470-6F07847E2370}" type="slidenum">
              <a:rPr lang="fr-FR" smtClean="0"/>
              <a:pPr eaLnBrk="1" hangingPunct="1"/>
              <a:t>59</a:t>
            </a:fld>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37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7F42941-0D2E-4F08-9ABE-3E0C088F09F1}" type="slidenum">
              <a:rPr lang="fr-FR" smtClean="0"/>
              <a:pPr eaLnBrk="1" hangingPunct="1"/>
              <a:t>6</a:t>
            </a:fld>
            <a:endParaRPr lang="fr-F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15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C1A571A-8B31-4AE8-A5BD-5489CF494B49}" type="slidenum">
              <a:rPr lang="fr-FR" smtClean="0"/>
              <a:pPr eaLnBrk="1" hangingPunct="1"/>
              <a:t>60</a:t>
            </a:fld>
            <a:endParaRPr lang="fr-F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25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0FD614F-C1CF-418F-AF05-B59D556BCCA5}" type="slidenum">
              <a:rPr lang="fr-FR" smtClean="0"/>
              <a:pPr eaLnBrk="1" hangingPunct="1"/>
              <a:t>61</a:t>
            </a:fld>
            <a:endParaRPr lang="fr-F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35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AB02748-BB6C-46AB-BFC0-60C2752CB3C9}" type="slidenum">
              <a:rPr lang="fr-FR" smtClean="0"/>
              <a:pPr eaLnBrk="1" hangingPunct="1"/>
              <a:t>62</a:t>
            </a:fld>
            <a:endParaRPr lang="fr-F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46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4AF3542-B9E2-45E5-9466-B14A697CADEE}" type="slidenum">
              <a:rPr lang="fr-FR" smtClean="0"/>
              <a:pPr eaLnBrk="1" hangingPunct="1"/>
              <a:t>63</a:t>
            </a:fld>
            <a:endParaRPr lang="fr-F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56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DAF1438-0FD1-4BD0-B02E-4D7F47876A5D}" type="slidenum">
              <a:rPr lang="fr-FR" smtClean="0"/>
              <a:pPr eaLnBrk="1" hangingPunct="1"/>
              <a:t>64</a:t>
            </a:fld>
            <a:endParaRPr lang="fr-F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66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B19C7F1-A818-45F5-B17F-8D3E1D770B3E}" type="slidenum">
              <a:rPr lang="fr-FR" smtClean="0"/>
              <a:pPr eaLnBrk="1" hangingPunct="1"/>
              <a:t>65</a:t>
            </a:fld>
            <a:endParaRPr lang="fr-FR"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76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383C8E6-97C9-436E-9897-892BC27DA097}" type="slidenum">
              <a:rPr lang="fr-FR" smtClean="0"/>
              <a:pPr eaLnBrk="1" hangingPunct="1"/>
              <a:t>66</a:t>
            </a:fld>
            <a:endParaRPr lang="fr-F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87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8058608-6E0C-4227-8264-1B52B73C41D6}" type="slidenum">
              <a:rPr lang="fr-FR" smtClean="0"/>
              <a:pPr eaLnBrk="1" hangingPunct="1"/>
              <a:t>67</a:t>
            </a:fld>
            <a:endParaRPr lang="fr-F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297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916DDDD-1AD9-4A4A-A95F-C89849F17852}" type="slidenum">
              <a:rPr lang="fr-FR" smtClean="0"/>
              <a:pPr eaLnBrk="1" hangingPunct="1"/>
              <a:t>68</a:t>
            </a:fld>
            <a:endParaRPr lang="fr-F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307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E06FA58-8859-4B47-BF0B-147FF7C16712}" type="slidenum">
              <a:rPr lang="fr-FR" smtClean="0"/>
              <a:pPr eaLnBrk="1" hangingPunct="1"/>
              <a:t>69</a:t>
            </a:fld>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47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A383536-2FC5-4ACE-8229-DD8884F3EB61}" type="slidenum">
              <a:rPr lang="fr-FR" smtClean="0"/>
              <a:pPr eaLnBrk="1" hangingPunct="1"/>
              <a:t>7</a:t>
            </a:fld>
            <a:endParaRPr lang="fr-F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6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A512A43-54E4-4178-AC14-90C0A69877D1}" type="slidenum">
              <a:rPr lang="fr-FR" smtClean="0"/>
              <a:pPr eaLnBrk="1" hangingPunct="1"/>
              <a:t>70</a:t>
            </a:fld>
            <a:endParaRPr lang="fr-F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24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ECE4FD99-36FB-4506-AE05-E08EEF4336A8}" type="slidenum">
              <a:rPr lang="fr-FR" smtClean="0"/>
              <a:pPr eaLnBrk="1" hangingPunct="1"/>
              <a:t>71</a:t>
            </a:fld>
            <a:endParaRPr lang="fr-F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14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0B8B07B-A55E-4CD0-AC03-BD24565CC96F}" type="slidenum">
              <a:rPr lang="fr-FR" smtClean="0"/>
              <a:pPr eaLnBrk="1" hangingPunct="1"/>
              <a:t>72</a:t>
            </a:fld>
            <a:endParaRPr lang="fr-F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03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B462DF2-F5C0-487B-9342-ACC4441EC0FA}" type="slidenum">
              <a:rPr lang="fr-FR" smtClean="0"/>
              <a:pPr eaLnBrk="1" hangingPunct="1"/>
              <a:t>73</a:t>
            </a:fld>
            <a:endParaRPr lang="fr-F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7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0554F54-EA7F-4338-A430-CE0ADCD20F20}" type="slidenum">
              <a:rPr lang="fr-FR" smtClean="0"/>
              <a:pPr eaLnBrk="1" hangingPunct="1"/>
              <a:t>74</a:t>
            </a:fld>
            <a:endParaRPr lang="fr-FR"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83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92F81F5-1068-4333-B98B-69DC93F1A3B6}" type="slidenum">
              <a:rPr lang="fr-FR" smtClean="0"/>
              <a:pPr eaLnBrk="1" hangingPunct="1"/>
              <a:t>75</a:t>
            </a:fld>
            <a:endParaRPr lang="fr-F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3993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8F20BE6-8015-41ED-9B1D-6FA4050B726D}" type="slidenum">
              <a:rPr lang="fr-FR" smtClean="0"/>
              <a:pPr eaLnBrk="1" hangingPunct="1"/>
              <a:t>76</a:t>
            </a:fld>
            <a:endParaRPr lang="fr-FR"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34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F58496A-5652-4250-AA53-2B159F30C44E}" type="slidenum">
              <a:rPr lang="fr-FR" smtClean="0"/>
              <a:pPr eaLnBrk="1" hangingPunct="1"/>
              <a:t>77</a:t>
            </a:fld>
            <a:endParaRPr lang="fr-FR"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44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B30B97A-FFEB-4DC7-BE05-621C6CBC7373}" type="slidenum">
              <a:rPr lang="fr-FR" smtClean="0"/>
              <a:pPr eaLnBrk="1" hangingPunct="1"/>
              <a:t>78</a:t>
            </a:fld>
            <a:endParaRPr lang="fr-FR"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5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136105D-DC96-496D-9765-4EAB5041D909}" type="slidenum">
              <a:rPr lang="fr-FR" smtClean="0"/>
              <a:pPr eaLnBrk="1" hangingPunct="1"/>
              <a:t>79</a:t>
            </a:fld>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57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9B3C63F3-FABB-4ACE-97FA-01BE45EC213C}" type="slidenum">
              <a:rPr lang="fr-FR" smtClean="0"/>
              <a:pPr eaLnBrk="1" hangingPunct="1"/>
              <a:t>8</a:t>
            </a:fld>
            <a:endParaRPr lang="fr-F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65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712BD98-841B-4ED1-8FB0-DE9B394FB838}" type="slidenum">
              <a:rPr lang="fr-FR" smtClean="0"/>
              <a:pPr eaLnBrk="1" hangingPunct="1"/>
              <a:t>80</a:t>
            </a:fld>
            <a:endParaRPr lang="fr-FR"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7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6C19F1B-4F86-429D-B137-7195BE8FACF8}" type="slidenum">
              <a:rPr lang="fr-FR" smtClean="0"/>
              <a:pPr eaLnBrk="1" hangingPunct="1"/>
              <a:t>81</a:t>
            </a:fld>
            <a:endParaRPr lang="fr-F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85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54F847F-9AE9-4B51-B904-09D5E46D04EA}" type="slidenum">
              <a:rPr lang="fr-FR" smtClean="0"/>
              <a:pPr eaLnBrk="1" hangingPunct="1"/>
              <a:t>82</a:t>
            </a:fld>
            <a:endParaRPr lang="fr-F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09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39E92CA-3B51-40CE-AAAB-91BE1057CBA3}" type="slidenum">
              <a:rPr lang="fr-FR" smtClean="0"/>
              <a:pPr eaLnBrk="1" hangingPunct="1"/>
              <a:t>83</a:t>
            </a:fld>
            <a:endParaRPr lang="fr-FR"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10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578D5AE-3A92-44B9-B0FE-D2D0B4A8C989}" type="slidenum">
              <a:rPr lang="fr-FR" smtClean="0"/>
              <a:pPr eaLnBrk="1" hangingPunct="1"/>
              <a:t>84</a:t>
            </a:fld>
            <a:endParaRPr lang="fr-FR"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116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FEEE878-A5C4-457D-AAC7-27274E02E55B}" type="slidenum">
              <a:rPr lang="fr-FR" smtClean="0"/>
              <a:pPr eaLnBrk="1" hangingPunct="1"/>
              <a:t>85</a:t>
            </a:fld>
            <a:endParaRPr lang="fr-FR"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86</a:t>
            </a:fld>
            <a:endParaRPr lang="fr-FR"/>
          </a:p>
        </p:txBody>
      </p:sp>
    </p:spTree>
    <p:extLst>
      <p:ext uri="{BB962C8B-B14F-4D97-AF65-F5344CB8AC3E}">
        <p14:creationId xmlns:p14="http://schemas.microsoft.com/office/powerpoint/2010/main" val="26470339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87</a:t>
            </a:fld>
            <a:endParaRPr lang="fr-FR"/>
          </a:p>
        </p:txBody>
      </p:sp>
    </p:spTree>
    <p:extLst>
      <p:ext uri="{BB962C8B-B14F-4D97-AF65-F5344CB8AC3E}">
        <p14:creationId xmlns:p14="http://schemas.microsoft.com/office/powerpoint/2010/main" val="42416869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88</a:t>
            </a:fld>
            <a:endParaRPr lang="fr-FR"/>
          </a:p>
        </p:txBody>
      </p:sp>
    </p:spTree>
    <p:extLst>
      <p:ext uri="{BB962C8B-B14F-4D97-AF65-F5344CB8AC3E}">
        <p14:creationId xmlns:p14="http://schemas.microsoft.com/office/powerpoint/2010/main" val="23172937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89</a:t>
            </a:fld>
            <a:endParaRPr lang="fr-FR"/>
          </a:p>
        </p:txBody>
      </p:sp>
    </p:spTree>
    <p:extLst>
      <p:ext uri="{BB962C8B-B14F-4D97-AF65-F5344CB8AC3E}">
        <p14:creationId xmlns:p14="http://schemas.microsoft.com/office/powerpoint/2010/main" val="220295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467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56FE1C7-5BD5-412A-802E-1F33DB9AEC2B}" type="slidenum">
              <a:rPr lang="fr-FR" smtClean="0"/>
              <a:pPr eaLnBrk="1" hangingPunct="1"/>
              <a:t>9</a:t>
            </a:fld>
            <a:endParaRPr lang="fr-F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412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E49648D-AA0E-41C3-81AC-3193131C49A2}" type="slidenum">
              <a:rPr lang="fr-FR" smtClean="0"/>
              <a:pPr eaLnBrk="1" hangingPunct="1"/>
              <a:t>90</a:t>
            </a:fld>
            <a:endParaRPr lang="fr-F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91</a:t>
            </a:fld>
            <a:endParaRPr lang="fr-FR"/>
          </a:p>
        </p:txBody>
      </p:sp>
    </p:spTree>
    <p:extLst>
      <p:ext uri="{BB962C8B-B14F-4D97-AF65-F5344CB8AC3E}">
        <p14:creationId xmlns:p14="http://schemas.microsoft.com/office/powerpoint/2010/main" val="40816861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92</a:t>
            </a:fld>
            <a:endParaRPr lang="fr-FR"/>
          </a:p>
        </p:txBody>
      </p:sp>
    </p:spTree>
    <p:extLst>
      <p:ext uri="{BB962C8B-B14F-4D97-AF65-F5344CB8AC3E}">
        <p14:creationId xmlns:p14="http://schemas.microsoft.com/office/powerpoint/2010/main" val="5285309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93</a:t>
            </a:fld>
            <a:endParaRPr lang="fr-FR"/>
          </a:p>
        </p:txBody>
      </p:sp>
    </p:spTree>
    <p:extLst>
      <p:ext uri="{BB962C8B-B14F-4D97-AF65-F5344CB8AC3E}">
        <p14:creationId xmlns:p14="http://schemas.microsoft.com/office/powerpoint/2010/main" val="20784380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94</a:t>
            </a:fld>
            <a:endParaRPr lang="fr-FR"/>
          </a:p>
        </p:txBody>
      </p:sp>
    </p:spTree>
    <p:extLst>
      <p:ext uri="{BB962C8B-B14F-4D97-AF65-F5344CB8AC3E}">
        <p14:creationId xmlns:p14="http://schemas.microsoft.com/office/powerpoint/2010/main" val="5310166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95</a:t>
            </a:fld>
            <a:endParaRPr lang="fr-FR"/>
          </a:p>
        </p:txBody>
      </p:sp>
    </p:spTree>
    <p:extLst>
      <p:ext uri="{BB962C8B-B14F-4D97-AF65-F5344CB8AC3E}">
        <p14:creationId xmlns:p14="http://schemas.microsoft.com/office/powerpoint/2010/main" val="2565111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96</a:t>
            </a:fld>
            <a:endParaRPr lang="fr-FR"/>
          </a:p>
        </p:txBody>
      </p:sp>
    </p:spTree>
    <p:extLst>
      <p:ext uri="{BB962C8B-B14F-4D97-AF65-F5344CB8AC3E}">
        <p14:creationId xmlns:p14="http://schemas.microsoft.com/office/powerpoint/2010/main" val="11991117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97</a:t>
            </a:fld>
            <a:endParaRPr lang="fr-FR"/>
          </a:p>
        </p:txBody>
      </p:sp>
    </p:spTree>
    <p:extLst>
      <p:ext uri="{BB962C8B-B14F-4D97-AF65-F5344CB8AC3E}">
        <p14:creationId xmlns:p14="http://schemas.microsoft.com/office/powerpoint/2010/main" val="32788838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98</a:t>
            </a:fld>
            <a:endParaRPr lang="fr-FR"/>
          </a:p>
        </p:txBody>
      </p:sp>
    </p:spTree>
    <p:extLst>
      <p:ext uri="{BB962C8B-B14F-4D97-AF65-F5344CB8AC3E}">
        <p14:creationId xmlns:p14="http://schemas.microsoft.com/office/powerpoint/2010/main" val="42216616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C0E67CC-A0FE-4753-B583-37F2BA46F76B}" type="slidenum">
              <a:rPr lang="fr-FR" smtClean="0"/>
              <a:t>99</a:t>
            </a:fld>
            <a:endParaRPr lang="fr-FR"/>
          </a:p>
        </p:txBody>
      </p:sp>
    </p:spTree>
    <p:extLst>
      <p:ext uri="{BB962C8B-B14F-4D97-AF65-F5344CB8AC3E}">
        <p14:creationId xmlns:p14="http://schemas.microsoft.com/office/powerpoint/2010/main" val="2298277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49487BA-9736-47CE-8547-EB8170E90A6B}" type="datetimeFigureOut">
              <a:rPr lang="fr-FR" smtClean="0"/>
              <a:t>28/10/2020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30167305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49487BA-9736-47CE-8547-EB8170E90A6B}" type="datetimeFigureOut">
              <a:rPr lang="fr-FR" smtClean="0"/>
              <a:t>28/10/2020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1372921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49487BA-9736-47CE-8547-EB8170E90A6B}" type="datetimeFigureOut">
              <a:rPr lang="fr-FR" smtClean="0"/>
              <a:t>28/10/2020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321696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49487BA-9736-47CE-8547-EB8170E90A6B}" type="datetimeFigureOut">
              <a:rPr lang="fr-FR" smtClean="0"/>
              <a:t>28/10/2020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32026212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49487BA-9736-47CE-8547-EB8170E90A6B}" type="datetimeFigureOut">
              <a:rPr lang="fr-FR" smtClean="0"/>
              <a:t>28/10/2020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88113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49487BA-9736-47CE-8547-EB8170E90A6B}" type="datetimeFigureOut">
              <a:rPr lang="fr-FR" smtClean="0"/>
              <a:t>28/10/2020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95335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49487BA-9736-47CE-8547-EB8170E90A6B}" type="datetimeFigureOut">
              <a:rPr lang="fr-FR" smtClean="0"/>
              <a:t>28/10/2020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380919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49487BA-9736-47CE-8547-EB8170E90A6B}" type="datetimeFigureOut">
              <a:rPr lang="fr-FR" smtClean="0"/>
              <a:t>28/10/2020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336443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49487BA-9736-47CE-8547-EB8170E90A6B}" type="datetimeFigureOut">
              <a:rPr lang="fr-FR" smtClean="0"/>
              <a:t>28/10/2020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42357689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49487BA-9736-47CE-8547-EB8170E90A6B}" type="datetimeFigureOut">
              <a:rPr lang="fr-FR" smtClean="0"/>
              <a:t>28/10/2020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374556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49487BA-9736-47CE-8547-EB8170E90A6B}" type="datetimeFigureOut">
              <a:rPr lang="fr-FR" smtClean="0"/>
              <a:t>28/10/2020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CC8C8F-D3E7-41A7-8138-5D8B6B97F80D}" type="slidenum">
              <a:rPr lang="fr-FR" smtClean="0"/>
              <a:t>‹N°›</a:t>
            </a:fld>
            <a:endParaRPr lang="fr-FR"/>
          </a:p>
        </p:txBody>
      </p:sp>
    </p:spTree>
    <p:extLst>
      <p:ext uri="{BB962C8B-B14F-4D97-AF65-F5344CB8AC3E}">
        <p14:creationId xmlns:p14="http://schemas.microsoft.com/office/powerpoint/2010/main" val="134052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87BA-9736-47CE-8547-EB8170E90A6B}" type="datetimeFigureOut">
              <a:rPr lang="fr-FR" smtClean="0"/>
              <a:t>28/10/2020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C8C8F-D3E7-41A7-8138-5D8B6B97F80D}" type="slidenum">
              <a:rPr lang="fr-FR" smtClean="0"/>
              <a:t>‹N°›</a:t>
            </a:fld>
            <a:endParaRPr lang="fr-FR"/>
          </a:p>
        </p:txBody>
      </p:sp>
    </p:spTree>
    <p:extLst>
      <p:ext uri="{BB962C8B-B14F-4D97-AF65-F5344CB8AC3E}">
        <p14:creationId xmlns:p14="http://schemas.microsoft.com/office/powerpoint/2010/main" val="1632913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06.xml"/><Relationship Id="rId13" Type="http://schemas.openxmlformats.org/officeDocument/2006/relationships/slide" Target="slide120.xml"/><Relationship Id="rId3" Type="http://schemas.openxmlformats.org/officeDocument/2006/relationships/slide" Target="slide2.xml"/><Relationship Id="rId7" Type="http://schemas.openxmlformats.org/officeDocument/2006/relationships/slide" Target="slide63.xml"/><Relationship Id="rId12" Type="http://schemas.openxmlformats.org/officeDocument/2006/relationships/slide" Target="slide119.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45.xml"/><Relationship Id="rId11" Type="http://schemas.openxmlformats.org/officeDocument/2006/relationships/slide" Target="slide90.xml"/><Relationship Id="rId5" Type="http://schemas.openxmlformats.org/officeDocument/2006/relationships/slide" Target="slide25.xml"/><Relationship Id="rId10" Type="http://schemas.openxmlformats.org/officeDocument/2006/relationships/slide" Target="slide70.xml"/><Relationship Id="rId4" Type="http://schemas.openxmlformats.org/officeDocument/2006/relationships/slide" Target="slide12.xml"/><Relationship Id="rId9" Type="http://schemas.openxmlformats.org/officeDocument/2006/relationships/slide" Target="slide40.xml"/><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101.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102.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03.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04.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10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106.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slide" Target="slide112.xml"/><Relationship Id="rId18" Type="http://schemas.openxmlformats.org/officeDocument/2006/relationships/image" Target="../media/image210.png"/><Relationship Id="rId26" Type="http://schemas.openxmlformats.org/officeDocument/2006/relationships/image" Target="../media/image214.png"/><Relationship Id="rId3" Type="http://schemas.openxmlformats.org/officeDocument/2006/relationships/slide" Target="slide107.xml"/><Relationship Id="rId21" Type="http://schemas.openxmlformats.org/officeDocument/2006/relationships/slide" Target="slide116.xml"/><Relationship Id="rId7" Type="http://schemas.openxmlformats.org/officeDocument/2006/relationships/slide" Target="slide109.xml"/><Relationship Id="rId12" Type="http://schemas.openxmlformats.org/officeDocument/2006/relationships/image" Target="../media/image207.png"/><Relationship Id="rId17" Type="http://schemas.openxmlformats.org/officeDocument/2006/relationships/slide" Target="slide114.xml"/><Relationship Id="rId25" Type="http://schemas.openxmlformats.org/officeDocument/2006/relationships/slide" Target="slide118.xml"/><Relationship Id="rId2" Type="http://schemas.openxmlformats.org/officeDocument/2006/relationships/notesSlide" Target="../notesSlides/notesSlide106.xml"/><Relationship Id="rId16" Type="http://schemas.openxmlformats.org/officeDocument/2006/relationships/image" Target="../media/image209.png"/><Relationship Id="rId20" Type="http://schemas.openxmlformats.org/officeDocument/2006/relationships/image" Target="../media/image211.png"/><Relationship Id="rId1" Type="http://schemas.openxmlformats.org/officeDocument/2006/relationships/slideLayout" Target="../slideLayouts/slideLayout7.xml"/><Relationship Id="rId6" Type="http://schemas.openxmlformats.org/officeDocument/2006/relationships/image" Target="../media/image204.png"/><Relationship Id="rId11" Type="http://schemas.openxmlformats.org/officeDocument/2006/relationships/slide" Target="slide111.xml"/><Relationship Id="rId24" Type="http://schemas.openxmlformats.org/officeDocument/2006/relationships/image" Target="../media/image213.png"/><Relationship Id="rId5" Type="http://schemas.openxmlformats.org/officeDocument/2006/relationships/slide" Target="slide108.xml"/><Relationship Id="rId15" Type="http://schemas.openxmlformats.org/officeDocument/2006/relationships/slide" Target="slide113.xml"/><Relationship Id="rId23" Type="http://schemas.openxmlformats.org/officeDocument/2006/relationships/slide" Target="slide117.xml"/><Relationship Id="rId10" Type="http://schemas.openxmlformats.org/officeDocument/2006/relationships/image" Target="../media/image206.png"/><Relationship Id="rId19" Type="http://schemas.openxmlformats.org/officeDocument/2006/relationships/slide" Target="slide115.xml"/><Relationship Id="rId4" Type="http://schemas.openxmlformats.org/officeDocument/2006/relationships/image" Target="../media/image203.png"/><Relationship Id="rId9" Type="http://schemas.openxmlformats.org/officeDocument/2006/relationships/slide" Target="slide110.xml"/><Relationship Id="rId14" Type="http://schemas.openxmlformats.org/officeDocument/2006/relationships/image" Target="../media/image208.png"/><Relationship Id="rId22" Type="http://schemas.openxmlformats.org/officeDocument/2006/relationships/image" Target="../media/image212.png"/></Relationships>
</file>

<file path=ppt/slides/_rels/slide107.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108.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09.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111.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112.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113.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114.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115.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223.png"/></Relationships>
</file>

<file path=ppt/slides/_rels/slide116.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224.png"/></Relationships>
</file>

<file path=ppt/slides/_rels/slide117.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225.png"/></Relationships>
</file>

<file path=ppt/slides/_rels/slide118.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226.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slide" Target="slide21.xml"/><Relationship Id="rId3" Type="http://schemas.openxmlformats.org/officeDocument/2006/relationships/slide" Target="slide13.xml"/><Relationship Id="rId21" Type="http://schemas.openxmlformats.org/officeDocument/2006/relationships/image" Target="../media/image32.png"/><Relationship Id="rId7" Type="http://schemas.openxmlformats.org/officeDocument/2006/relationships/slide" Target="slide15.xml"/><Relationship Id="rId12" Type="http://schemas.openxmlformats.org/officeDocument/2006/relationships/image" Target="../media/image27.png"/><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notesSlide" Target="../notesSlides/notesSlide12.xml"/><Relationship Id="rId16" Type="http://schemas.openxmlformats.org/officeDocument/2006/relationships/slide" Target="slide20.xml"/><Relationship Id="rId20"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slide" Target="slide17.xml"/><Relationship Id="rId24" Type="http://schemas.openxmlformats.org/officeDocument/2006/relationships/slide" Target="slide24.xml"/><Relationship Id="rId5" Type="http://schemas.openxmlformats.org/officeDocument/2006/relationships/slide" Target="slide14.xml"/><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6.png"/><Relationship Id="rId19"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slide" Target="slide16.xml"/><Relationship Id="rId14" Type="http://schemas.openxmlformats.org/officeDocument/2006/relationships/slide" Target="slide19.xml"/><Relationship Id="rId22" Type="http://schemas.openxmlformats.org/officeDocument/2006/relationships/slide" Target="slide23.xml"/></Relationships>
</file>

<file path=ppt/slides/_rels/slide1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20.xml"/><Relationship Id="rId1" Type="http://schemas.openxmlformats.org/officeDocument/2006/relationships/slideLayout" Target="../slideLayouts/slideLayout7.xml"/><Relationship Id="rId5" Type="http://schemas.openxmlformats.org/officeDocument/2006/relationships/image" Target="../media/image228.png"/><Relationship Id="rId4" Type="http://schemas.openxmlformats.org/officeDocument/2006/relationships/image" Target="../media/image227.pn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8.xml"/><Relationship Id="rId18" Type="http://schemas.openxmlformats.org/officeDocument/2006/relationships/image" Target="../media/image9.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6.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slide" Target="slide7.xml"/><Relationship Id="rId5" Type="http://schemas.openxmlformats.org/officeDocument/2006/relationships/slide" Target="slide4.xml"/><Relationship Id="rId15" Type="http://schemas.openxmlformats.org/officeDocument/2006/relationships/slide" Target="slide9.xml"/><Relationship Id="rId10" Type="http://schemas.openxmlformats.org/officeDocument/2006/relationships/image" Target="../media/image5.png"/><Relationship Id="rId19" Type="http://schemas.openxmlformats.org/officeDocument/2006/relationships/slide" Target="slide11.xml"/><Relationship Id="rId4" Type="http://schemas.openxmlformats.org/officeDocument/2006/relationships/image" Target="../media/image2.png"/><Relationship Id="rId9" Type="http://schemas.openxmlformats.org/officeDocument/2006/relationships/slide" Target="slide6.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39.xml"/><Relationship Id="rId18" Type="http://schemas.openxmlformats.org/officeDocument/2006/relationships/image" Target="../media/image54.png"/><Relationship Id="rId26" Type="http://schemas.openxmlformats.org/officeDocument/2006/relationships/image" Target="../media/image58.png"/><Relationship Id="rId3" Type="http://schemas.openxmlformats.org/officeDocument/2006/relationships/slide" Target="slide38.xml"/><Relationship Id="rId21" Type="http://schemas.openxmlformats.org/officeDocument/2006/relationships/slide" Target="slide29.xml"/><Relationship Id="rId7" Type="http://schemas.openxmlformats.org/officeDocument/2006/relationships/slide" Target="slide36.xml"/><Relationship Id="rId12" Type="http://schemas.openxmlformats.org/officeDocument/2006/relationships/image" Target="../media/image51.png"/><Relationship Id="rId17" Type="http://schemas.openxmlformats.org/officeDocument/2006/relationships/slide" Target="slide27.xml"/><Relationship Id="rId25" Type="http://schemas.openxmlformats.org/officeDocument/2006/relationships/slide" Target="slide31.xml"/><Relationship Id="rId2" Type="http://schemas.openxmlformats.org/officeDocument/2006/relationships/notesSlide" Target="../notesSlides/notesSlide25.xml"/><Relationship Id="rId16" Type="http://schemas.openxmlformats.org/officeDocument/2006/relationships/image" Target="../media/image53.png"/><Relationship Id="rId20" Type="http://schemas.openxmlformats.org/officeDocument/2006/relationships/image" Target="../media/image55.png"/><Relationship Id="rId29" Type="http://schemas.openxmlformats.org/officeDocument/2006/relationships/slide" Target="slide33.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slide" Target="slide34.xml"/><Relationship Id="rId24" Type="http://schemas.openxmlformats.org/officeDocument/2006/relationships/image" Target="../media/image57.png"/><Relationship Id="rId5" Type="http://schemas.openxmlformats.org/officeDocument/2006/relationships/slide" Target="slide37.xml"/><Relationship Id="rId15" Type="http://schemas.openxmlformats.org/officeDocument/2006/relationships/slide" Target="slide26.xml"/><Relationship Id="rId23" Type="http://schemas.openxmlformats.org/officeDocument/2006/relationships/slide" Target="slide30.xml"/><Relationship Id="rId28" Type="http://schemas.openxmlformats.org/officeDocument/2006/relationships/image" Target="../media/image59.png"/><Relationship Id="rId10" Type="http://schemas.openxmlformats.org/officeDocument/2006/relationships/image" Target="../media/image50.png"/><Relationship Id="rId19" Type="http://schemas.openxmlformats.org/officeDocument/2006/relationships/slide" Target="slide28.xml"/><Relationship Id="rId4" Type="http://schemas.openxmlformats.org/officeDocument/2006/relationships/image" Target="../media/image47.png"/><Relationship Id="rId9" Type="http://schemas.openxmlformats.org/officeDocument/2006/relationships/slide" Target="slide35.xml"/><Relationship Id="rId14" Type="http://schemas.openxmlformats.org/officeDocument/2006/relationships/image" Target="../media/image52.png"/><Relationship Id="rId22" Type="http://schemas.openxmlformats.org/officeDocument/2006/relationships/image" Target="../media/image56.png"/><Relationship Id="rId27" Type="http://schemas.openxmlformats.org/officeDocument/2006/relationships/slide" Target="slide32.xml"/><Relationship Id="rId30"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 Target="slide41.xml"/><Relationship Id="rId7" Type="http://schemas.openxmlformats.org/officeDocument/2006/relationships/slide" Target="slide44.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slide" Target="slide43.xm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slide" Target="slide42.xml"/></Relationships>
</file>

<file path=ppt/slides/_rels/slide4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18" Type="http://schemas.openxmlformats.org/officeDocument/2006/relationships/slide" Target="slide52.xml"/><Relationship Id="rId26" Type="http://schemas.openxmlformats.org/officeDocument/2006/relationships/slide" Target="slide56.xml"/><Relationship Id="rId3" Type="http://schemas.openxmlformats.org/officeDocument/2006/relationships/slide" Target="slide61.xml"/><Relationship Id="rId21" Type="http://schemas.openxmlformats.org/officeDocument/2006/relationships/image" Target="../media/image97.png"/><Relationship Id="rId34" Type="http://schemas.openxmlformats.org/officeDocument/2006/relationships/slide" Target="slide60.xml"/><Relationship Id="rId7" Type="http://schemas.openxmlformats.org/officeDocument/2006/relationships/slide" Target="slide46.xml"/><Relationship Id="rId12" Type="http://schemas.openxmlformats.org/officeDocument/2006/relationships/slide" Target="slide49.xml"/><Relationship Id="rId17" Type="http://schemas.openxmlformats.org/officeDocument/2006/relationships/image" Target="../media/image95.png"/><Relationship Id="rId25" Type="http://schemas.openxmlformats.org/officeDocument/2006/relationships/image" Target="../media/image99.png"/><Relationship Id="rId33" Type="http://schemas.openxmlformats.org/officeDocument/2006/relationships/image" Target="../media/image103.png"/><Relationship Id="rId2" Type="http://schemas.openxmlformats.org/officeDocument/2006/relationships/notesSlide" Target="../notesSlides/notesSlide45.xml"/><Relationship Id="rId16" Type="http://schemas.openxmlformats.org/officeDocument/2006/relationships/slide" Target="slide51.xml"/><Relationship Id="rId20" Type="http://schemas.openxmlformats.org/officeDocument/2006/relationships/slide" Target="slide53.xml"/><Relationship Id="rId29"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hyperlink" Target="https://www.josephcornellbox.com/" TargetMode="External"/><Relationship Id="rId11" Type="http://schemas.openxmlformats.org/officeDocument/2006/relationships/image" Target="../media/image92.png"/><Relationship Id="rId24" Type="http://schemas.openxmlformats.org/officeDocument/2006/relationships/slide" Target="slide55.xml"/><Relationship Id="rId32" Type="http://schemas.openxmlformats.org/officeDocument/2006/relationships/slide" Target="slide59.xml"/><Relationship Id="rId5" Type="http://schemas.openxmlformats.org/officeDocument/2006/relationships/slide" Target="slide62.xml"/><Relationship Id="rId15" Type="http://schemas.openxmlformats.org/officeDocument/2006/relationships/image" Target="../media/image94.png"/><Relationship Id="rId23" Type="http://schemas.openxmlformats.org/officeDocument/2006/relationships/image" Target="../media/image98.png"/><Relationship Id="rId28" Type="http://schemas.openxmlformats.org/officeDocument/2006/relationships/slide" Target="slide57.xml"/><Relationship Id="rId10" Type="http://schemas.openxmlformats.org/officeDocument/2006/relationships/slide" Target="slide48.xml"/><Relationship Id="rId19" Type="http://schemas.openxmlformats.org/officeDocument/2006/relationships/image" Target="../media/image96.png"/><Relationship Id="rId31" Type="http://schemas.openxmlformats.org/officeDocument/2006/relationships/image" Target="../media/image102.png"/><Relationship Id="rId4" Type="http://schemas.openxmlformats.org/officeDocument/2006/relationships/slide" Target="slide47.xml"/><Relationship Id="rId9" Type="http://schemas.openxmlformats.org/officeDocument/2006/relationships/image" Target="../media/image91.png"/><Relationship Id="rId14" Type="http://schemas.openxmlformats.org/officeDocument/2006/relationships/slide" Target="slide50.xml"/><Relationship Id="rId22" Type="http://schemas.openxmlformats.org/officeDocument/2006/relationships/slide" Target="slide54.xml"/><Relationship Id="rId27" Type="http://schemas.openxmlformats.org/officeDocument/2006/relationships/image" Target="../media/image100.png"/><Relationship Id="rId30" Type="http://schemas.openxmlformats.org/officeDocument/2006/relationships/slide" Target="slide58.xml"/><Relationship Id="rId35"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slide" Target="slide69.xml"/><Relationship Id="rId3" Type="http://schemas.openxmlformats.org/officeDocument/2006/relationships/slide" Target="slide64.xml"/><Relationship Id="rId7" Type="http://schemas.openxmlformats.org/officeDocument/2006/relationships/slide" Target="slide66.xml"/><Relationship Id="rId12"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slide" Target="slide68.xml"/><Relationship Id="rId5" Type="http://schemas.openxmlformats.org/officeDocument/2006/relationships/slide" Target="slide65.xml"/><Relationship Id="rId10" Type="http://schemas.openxmlformats.org/officeDocument/2006/relationships/image" Target="../media/image126.png"/><Relationship Id="rId4" Type="http://schemas.openxmlformats.org/officeDocument/2006/relationships/image" Target="../media/image123.png"/><Relationship Id="rId9" Type="http://schemas.openxmlformats.org/officeDocument/2006/relationships/slide" Target="slide67.xml"/></Relationships>
</file>

<file path=ppt/slides/_rels/slide64.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68.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slide" Target="slide75.xml"/><Relationship Id="rId18" Type="http://schemas.openxmlformats.org/officeDocument/2006/relationships/image" Target="../media/image142.png"/><Relationship Id="rId26" Type="http://schemas.openxmlformats.org/officeDocument/2006/relationships/image" Target="../media/image146.png"/><Relationship Id="rId39" Type="http://schemas.openxmlformats.org/officeDocument/2006/relationships/slide" Target="slide89.xml"/><Relationship Id="rId3" Type="http://schemas.openxmlformats.org/officeDocument/2006/relationships/slide" Target="slide80.xml"/><Relationship Id="rId21" Type="http://schemas.openxmlformats.org/officeDocument/2006/relationships/slide" Target="slide71.xml"/><Relationship Id="rId34" Type="http://schemas.openxmlformats.org/officeDocument/2006/relationships/image" Target="../media/image150.png"/><Relationship Id="rId7" Type="http://schemas.openxmlformats.org/officeDocument/2006/relationships/slide" Target="slide78.xml"/><Relationship Id="rId12" Type="http://schemas.openxmlformats.org/officeDocument/2006/relationships/image" Target="../media/image139.png"/><Relationship Id="rId17" Type="http://schemas.openxmlformats.org/officeDocument/2006/relationships/slide" Target="slide73.xml"/><Relationship Id="rId25" Type="http://schemas.openxmlformats.org/officeDocument/2006/relationships/slide" Target="slide82.xml"/><Relationship Id="rId33" Type="http://schemas.openxmlformats.org/officeDocument/2006/relationships/slide" Target="slide86.xml"/><Relationship Id="rId38" Type="http://schemas.openxmlformats.org/officeDocument/2006/relationships/image" Target="../media/image152.png"/><Relationship Id="rId2" Type="http://schemas.openxmlformats.org/officeDocument/2006/relationships/notesSlide" Target="../notesSlides/notesSlide70.xml"/><Relationship Id="rId16" Type="http://schemas.openxmlformats.org/officeDocument/2006/relationships/image" Target="../media/image141.png"/><Relationship Id="rId20" Type="http://schemas.openxmlformats.org/officeDocument/2006/relationships/image" Target="../media/image143.png"/><Relationship Id="rId29" Type="http://schemas.openxmlformats.org/officeDocument/2006/relationships/slide" Target="slide84.xml"/><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slide" Target="slide74.xml"/><Relationship Id="rId24" Type="http://schemas.openxmlformats.org/officeDocument/2006/relationships/image" Target="../media/image145.png"/><Relationship Id="rId32" Type="http://schemas.openxmlformats.org/officeDocument/2006/relationships/image" Target="../media/image149.png"/><Relationship Id="rId37" Type="http://schemas.openxmlformats.org/officeDocument/2006/relationships/slide" Target="slide88.xml"/><Relationship Id="rId40" Type="http://schemas.openxmlformats.org/officeDocument/2006/relationships/image" Target="../media/image153.png"/><Relationship Id="rId5" Type="http://schemas.openxmlformats.org/officeDocument/2006/relationships/slide" Target="slide79.xml"/><Relationship Id="rId15" Type="http://schemas.openxmlformats.org/officeDocument/2006/relationships/slide" Target="slide76.xml"/><Relationship Id="rId23" Type="http://schemas.openxmlformats.org/officeDocument/2006/relationships/slide" Target="slide81.xml"/><Relationship Id="rId28" Type="http://schemas.openxmlformats.org/officeDocument/2006/relationships/image" Target="../media/image147.png"/><Relationship Id="rId36" Type="http://schemas.openxmlformats.org/officeDocument/2006/relationships/image" Target="../media/image151.png"/><Relationship Id="rId10" Type="http://schemas.openxmlformats.org/officeDocument/2006/relationships/image" Target="../media/image138.png"/><Relationship Id="rId19" Type="http://schemas.openxmlformats.org/officeDocument/2006/relationships/slide" Target="slide72.xml"/><Relationship Id="rId31" Type="http://schemas.openxmlformats.org/officeDocument/2006/relationships/slide" Target="slide85.xml"/><Relationship Id="rId4" Type="http://schemas.openxmlformats.org/officeDocument/2006/relationships/image" Target="../media/image135.png"/><Relationship Id="rId9" Type="http://schemas.openxmlformats.org/officeDocument/2006/relationships/slide" Target="slide77.xml"/><Relationship Id="rId14" Type="http://schemas.openxmlformats.org/officeDocument/2006/relationships/image" Target="../media/image140.png"/><Relationship Id="rId22" Type="http://schemas.openxmlformats.org/officeDocument/2006/relationships/image" Target="../media/image144.png"/><Relationship Id="rId27" Type="http://schemas.openxmlformats.org/officeDocument/2006/relationships/slide" Target="slide83.xml"/><Relationship Id="rId30" Type="http://schemas.openxmlformats.org/officeDocument/2006/relationships/image" Target="../media/image148.png"/><Relationship Id="rId35" Type="http://schemas.openxmlformats.org/officeDocument/2006/relationships/slide" Target="slide87.xml"/></Relationships>
</file>

<file path=ppt/slides/_rels/slide71.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72.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73.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74.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75.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76.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77.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78.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79.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81.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82.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83.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84.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85.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86.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87.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88.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89.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slide" Target="slide104.xml"/><Relationship Id="rId18" Type="http://schemas.openxmlformats.org/officeDocument/2006/relationships/image" Target="../media/image180.png"/><Relationship Id="rId26" Type="http://schemas.openxmlformats.org/officeDocument/2006/relationships/image" Target="../media/image184.png"/><Relationship Id="rId3" Type="http://schemas.openxmlformats.org/officeDocument/2006/relationships/slide" Target="slide99.xml"/><Relationship Id="rId21" Type="http://schemas.openxmlformats.org/officeDocument/2006/relationships/slide" Target="slide93.xml"/><Relationship Id="rId7" Type="http://schemas.openxmlformats.org/officeDocument/2006/relationships/slide" Target="slide101.xml"/><Relationship Id="rId12" Type="http://schemas.openxmlformats.org/officeDocument/2006/relationships/image" Target="../media/image177.png"/><Relationship Id="rId17" Type="http://schemas.openxmlformats.org/officeDocument/2006/relationships/slide" Target="slide91.xml"/><Relationship Id="rId25" Type="http://schemas.openxmlformats.org/officeDocument/2006/relationships/slide" Target="slide95.xml"/><Relationship Id="rId2" Type="http://schemas.openxmlformats.org/officeDocument/2006/relationships/notesSlide" Target="../notesSlides/notesSlide90.xml"/><Relationship Id="rId16" Type="http://schemas.openxmlformats.org/officeDocument/2006/relationships/image" Target="../media/image179.png"/><Relationship Id="rId20" Type="http://schemas.openxmlformats.org/officeDocument/2006/relationships/image" Target="../media/image181.png"/><Relationship Id="rId29" Type="http://schemas.openxmlformats.org/officeDocument/2006/relationships/slide" Target="slide97.xml"/><Relationship Id="rId1" Type="http://schemas.openxmlformats.org/officeDocument/2006/relationships/slideLayout" Target="../slideLayouts/slideLayout1.xml"/><Relationship Id="rId6" Type="http://schemas.openxmlformats.org/officeDocument/2006/relationships/image" Target="../media/image174.png"/><Relationship Id="rId11" Type="http://schemas.openxmlformats.org/officeDocument/2006/relationships/slide" Target="slide103.xml"/><Relationship Id="rId24" Type="http://schemas.openxmlformats.org/officeDocument/2006/relationships/image" Target="../media/image183.png"/><Relationship Id="rId32" Type="http://schemas.openxmlformats.org/officeDocument/2006/relationships/image" Target="../media/image187.png"/><Relationship Id="rId5" Type="http://schemas.openxmlformats.org/officeDocument/2006/relationships/slide" Target="slide100.xml"/><Relationship Id="rId15" Type="http://schemas.openxmlformats.org/officeDocument/2006/relationships/slide" Target="slide105.xml"/><Relationship Id="rId23" Type="http://schemas.openxmlformats.org/officeDocument/2006/relationships/slide" Target="slide94.xml"/><Relationship Id="rId28" Type="http://schemas.openxmlformats.org/officeDocument/2006/relationships/image" Target="../media/image185.png"/><Relationship Id="rId10" Type="http://schemas.openxmlformats.org/officeDocument/2006/relationships/image" Target="../media/image176.png"/><Relationship Id="rId19" Type="http://schemas.openxmlformats.org/officeDocument/2006/relationships/slide" Target="slide92.xml"/><Relationship Id="rId31" Type="http://schemas.openxmlformats.org/officeDocument/2006/relationships/slide" Target="slide98.xml"/><Relationship Id="rId4" Type="http://schemas.openxmlformats.org/officeDocument/2006/relationships/image" Target="../media/image173.png"/><Relationship Id="rId9" Type="http://schemas.openxmlformats.org/officeDocument/2006/relationships/slide" Target="slide102.xml"/><Relationship Id="rId14" Type="http://schemas.openxmlformats.org/officeDocument/2006/relationships/image" Target="../media/image178.png"/><Relationship Id="rId22" Type="http://schemas.openxmlformats.org/officeDocument/2006/relationships/image" Target="../media/image182.png"/><Relationship Id="rId27" Type="http://schemas.openxmlformats.org/officeDocument/2006/relationships/slide" Target="slide96.xml"/><Relationship Id="rId30" Type="http://schemas.openxmlformats.org/officeDocument/2006/relationships/image" Target="../media/image186.png"/></Relationships>
</file>

<file path=ppt/slides/_rels/slide91.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92.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93.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94.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9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96.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97.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94.png"/></Relationships>
</file>

<file path=ppt/slides/_rels/slide98.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99.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10 idées pour illustrer le poème</a:t>
            </a:r>
            <a:endParaRPr lang="fr-FR" sz="3600" b="1" dirty="0">
              <a:solidFill>
                <a:schemeClr val="bg1"/>
              </a:solidFill>
            </a:endParaRPr>
          </a:p>
        </p:txBody>
      </p:sp>
      <p:sp>
        <p:nvSpPr>
          <p:cNvPr id="2052" name="ZoneTexte 5">
            <a:hlinkClick r:id="rId3" action="ppaction://hlinksldjump"/>
          </p:cNvPr>
          <p:cNvSpPr txBox="1">
            <a:spLocks noChangeArrowheads="1"/>
          </p:cNvSpPr>
          <p:nvPr/>
        </p:nvSpPr>
        <p:spPr bwMode="auto">
          <a:xfrm>
            <a:off x="323850" y="1479106"/>
            <a:ext cx="3162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a:solidFill>
                  <a:srgbClr val="C00000"/>
                </a:solidFill>
              </a:rPr>
              <a:t>Écrire en utilisant des objets</a:t>
            </a:r>
          </a:p>
        </p:txBody>
      </p:sp>
      <p:sp>
        <p:nvSpPr>
          <p:cNvPr id="2053" name="ZoneTexte 6">
            <a:hlinkClick r:id="rId4" action="ppaction://hlinksldjump"/>
          </p:cNvPr>
          <p:cNvSpPr txBox="1">
            <a:spLocks noChangeArrowheads="1"/>
          </p:cNvSpPr>
          <p:nvPr/>
        </p:nvSpPr>
        <p:spPr bwMode="auto">
          <a:xfrm>
            <a:off x="323850" y="1911436"/>
            <a:ext cx="2562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smtClean="0">
                <a:solidFill>
                  <a:srgbClr val="C00000"/>
                </a:solidFill>
              </a:rPr>
              <a:t>Écrire dans une forme</a:t>
            </a:r>
            <a:endParaRPr lang="fr-FR" b="1" dirty="0">
              <a:solidFill>
                <a:srgbClr val="C00000"/>
              </a:solidFill>
            </a:endParaRPr>
          </a:p>
        </p:txBody>
      </p:sp>
      <p:sp>
        <p:nvSpPr>
          <p:cNvPr id="2054" name="ZoneTexte 7">
            <a:hlinkClick r:id="rId5" action="ppaction://hlinksldjump"/>
          </p:cNvPr>
          <p:cNvSpPr txBox="1">
            <a:spLocks noChangeArrowheads="1"/>
          </p:cNvSpPr>
          <p:nvPr/>
        </p:nvSpPr>
        <p:spPr bwMode="auto">
          <a:xfrm>
            <a:off x="323850" y="2343211"/>
            <a:ext cx="290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a:solidFill>
                  <a:srgbClr val="C00000"/>
                </a:solidFill>
              </a:rPr>
              <a:t>Jouer avec la typographie</a:t>
            </a:r>
          </a:p>
        </p:txBody>
      </p:sp>
      <p:sp>
        <p:nvSpPr>
          <p:cNvPr id="2056" name="ZoneTexte 9">
            <a:hlinkClick r:id="rId6" action="ppaction://hlinksldjump"/>
          </p:cNvPr>
          <p:cNvSpPr txBox="1">
            <a:spLocks noChangeArrowheads="1"/>
          </p:cNvSpPr>
          <p:nvPr/>
        </p:nvSpPr>
        <p:spPr bwMode="auto">
          <a:xfrm>
            <a:off x="323850" y="3204697"/>
            <a:ext cx="251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a:solidFill>
                  <a:srgbClr val="C00000"/>
                </a:solidFill>
              </a:rPr>
              <a:t>La boîte à sentiments</a:t>
            </a:r>
          </a:p>
        </p:txBody>
      </p:sp>
      <p:sp>
        <p:nvSpPr>
          <p:cNvPr id="2057" name="ZoneTexte 10">
            <a:hlinkClick r:id="rId7" action="ppaction://hlinksldjump"/>
          </p:cNvPr>
          <p:cNvSpPr txBox="1">
            <a:spLocks noChangeArrowheads="1"/>
          </p:cNvSpPr>
          <p:nvPr/>
        </p:nvSpPr>
        <p:spPr bwMode="auto">
          <a:xfrm>
            <a:off x="323850" y="3637028"/>
            <a:ext cx="3322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a:solidFill>
                  <a:srgbClr val="C00000"/>
                </a:solidFill>
              </a:rPr>
              <a:t>Écrire et illustrer un petit livre</a:t>
            </a:r>
          </a:p>
        </p:txBody>
      </p:sp>
      <p:sp>
        <p:nvSpPr>
          <p:cNvPr id="2059" name="ZoneTexte 12">
            <a:hlinkClick r:id="rId8" action="ppaction://hlinksldjump"/>
          </p:cNvPr>
          <p:cNvSpPr txBox="1">
            <a:spLocks noChangeArrowheads="1"/>
          </p:cNvSpPr>
          <p:nvPr/>
        </p:nvSpPr>
        <p:spPr bwMode="auto">
          <a:xfrm>
            <a:off x="325438" y="4931876"/>
            <a:ext cx="2460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smtClean="0">
                <a:solidFill>
                  <a:srgbClr val="C00000"/>
                </a:solidFill>
              </a:rPr>
              <a:t>Écrire à … l’art postal</a:t>
            </a:r>
            <a:endParaRPr lang="fr-FR" b="1" dirty="0">
              <a:solidFill>
                <a:srgbClr val="C00000"/>
              </a:solidFill>
            </a:endParaRPr>
          </a:p>
        </p:txBody>
      </p:sp>
      <p:sp>
        <p:nvSpPr>
          <p:cNvPr id="2064" name="ZoneTexte 8">
            <a:hlinkClick r:id="rId9" action="ppaction://hlinksldjump"/>
          </p:cNvPr>
          <p:cNvSpPr txBox="1">
            <a:spLocks noChangeArrowheads="1"/>
          </p:cNvSpPr>
          <p:nvPr/>
        </p:nvSpPr>
        <p:spPr bwMode="auto">
          <a:xfrm>
            <a:off x="323850" y="2773954"/>
            <a:ext cx="3781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a:solidFill>
                  <a:srgbClr val="C00000"/>
                </a:solidFill>
              </a:rPr>
              <a:t>Poème en bulle, poème en bouche</a:t>
            </a:r>
          </a:p>
        </p:txBody>
      </p:sp>
      <p:sp>
        <p:nvSpPr>
          <p:cNvPr id="2066" name="ZoneTexte 14">
            <a:hlinkClick r:id="rId10" action="ppaction://hlinksldjump"/>
          </p:cNvPr>
          <p:cNvSpPr txBox="1">
            <a:spLocks noChangeArrowheads="1"/>
          </p:cNvSpPr>
          <p:nvPr/>
        </p:nvSpPr>
        <p:spPr bwMode="auto">
          <a:xfrm>
            <a:off x="323850" y="4069358"/>
            <a:ext cx="300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a:solidFill>
                  <a:srgbClr val="C00000"/>
                </a:solidFill>
              </a:rPr>
              <a:t>Illustrer et citer en copiant</a:t>
            </a:r>
          </a:p>
        </p:txBody>
      </p:sp>
      <p:sp>
        <p:nvSpPr>
          <p:cNvPr id="2067" name="ZoneTexte 14">
            <a:hlinkClick r:id="rId11" action="ppaction://hlinksldjump"/>
          </p:cNvPr>
          <p:cNvSpPr txBox="1">
            <a:spLocks noChangeArrowheads="1"/>
          </p:cNvSpPr>
          <p:nvPr/>
        </p:nvSpPr>
        <p:spPr bwMode="auto">
          <a:xfrm>
            <a:off x="323850" y="4500101"/>
            <a:ext cx="4150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fr-FR" b="1" dirty="0">
                <a:solidFill>
                  <a:srgbClr val="C00000"/>
                </a:solidFill>
              </a:rPr>
              <a:t>Considérer le texte </a:t>
            </a:r>
            <a:r>
              <a:rPr lang="fr-FR" b="1" dirty="0" smtClean="0">
                <a:solidFill>
                  <a:srgbClr val="C00000"/>
                </a:solidFill>
              </a:rPr>
              <a:t>autrement, inscrire</a:t>
            </a:r>
            <a:endParaRPr lang="fr-FR" b="1" dirty="0">
              <a:solidFill>
                <a:srgbClr val="C00000"/>
              </a:solidFill>
            </a:endParaRPr>
          </a:p>
        </p:txBody>
      </p:sp>
      <p:sp>
        <p:nvSpPr>
          <p:cNvPr id="2" name="ZoneTexte 1">
            <a:hlinkClick r:id="rId12" action="ppaction://hlinksldjump"/>
          </p:cNvPr>
          <p:cNvSpPr txBox="1"/>
          <p:nvPr/>
        </p:nvSpPr>
        <p:spPr>
          <a:xfrm>
            <a:off x="350598" y="5949280"/>
            <a:ext cx="6830844" cy="369332"/>
          </a:xfrm>
          <a:prstGeom prst="rect">
            <a:avLst/>
          </a:prstGeom>
          <a:noFill/>
        </p:spPr>
        <p:txBody>
          <a:bodyPr wrap="none" rtlCol="0">
            <a:spAutoFit/>
          </a:bodyPr>
          <a:lstStyle/>
          <a:p>
            <a:pPr marL="285750" indent="-285750">
              <a:buFont typeface="Arial" pitchFamily="34" charset="0"/>
              <a:buChar char="•"/>
            </a:pPr>
            <a:r>
              <a:rPr lang="fr-FR" b="1" dirty="0" smtClean="0">
                <a:solidFill>
                  <a:srgbClr val="C00000"/>
                </a:solidFill>
              </a:rPr>
              <a:t>Et bien entendu, ne pas oublier le plaisir simple de copier la poésie</a:t>
            </a:r>
            <a:endParaRPr lang="fr-FR" b="1" dirty="0">
              <a:solidFill>
                <a:srgbClr val="C00000"/>
              </a:solidFill>
            </a:endParaRPr>
          </a:p>
        </p:txBody>
      </p:sp>
      <p:pic>
        <p:nvPicPr>
          <p:cNvPr id="10242" name="Picture 2">
            <a:hlinkClick r:id="rId13" action="ppaction://hlinksldjump"/>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292080" y="1196752"/>
            <a:ext cx="3206581" cy="452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780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433388"/>
            <a:ext cx="8096250"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4483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ZoneTexte 1"/>
          <p:cNvSpPr txBox="1">
            <a:spLocks noChangeArrowheads="1"/>
          </p:cNvSpPr>
          <p:nvPr/>
        </p:nvSpPr>
        <p:spPr bwMode="auto">
          <a:xfrm>
            <a:off x="395288" y="476250"/>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Un’idea brillante »</a:t>
            </a:r>
          </a:p>
          <a:p>
            <a:pPr algn="ctr" eaLnBrk="1" hangingPunct="1"/>
            <a:endParaRPr lang="fr-FR"/>
          </a:p>
          <a:p>
            <a:pPr algn="ctr" eaLnBrk="1" hangingPunct="1"/>
            <a:r>
              <a:rPr lang="fr-FR"/>
              <a:t>« Une idée brillante »</a:t>
            </a:r>
          </a:p>
        </p:txBody>
      </p:sp>
      <p:pic>
        <p:nvPicPr>
          <p:cNvPr id="19251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125413"/>
            <a:ext cx="677703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878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ZoneTexte 1"/>
          <p:cNvSpPr txBox="1">
            <a:spLocks noChangeArrowheads="1"/>
          </p:cNvSpPr>
          <p:nvPr/>
        </p:nvSpPr>
        <p:spPr bwMode="auto">
          <a:xfrm>
            <a:off x="395288" y="476250"/>
            <a:ext cx="1728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Far quadrare tutto »</a:t>
            </a:r>
          </a:p>
          <a:p>
            <a:pPr algn="ctr" eaLnBrk="1" hangingPunct="1"/>
            <a:endParaRPr lang="fr-FR"/>
          </a:p>
          <a:p>
            <a:pPr algn="ctr" eaLnBrk="1" hangingPunct="1"/>
            <a:r>
              <a:rPr lang="fr-FR"/>
              <a:t>« Tout va bien »</a:t>
            </a:r>
          </a:p>
        </p:txBody>
      </p:sp>
      <p:pic>
        <p:nvPicPr>
          <p:cNvPr id="193539"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25413"/>
            <a:ext cx="6911975"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2792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ZoneTexte 1"/>
          <p:cNvSpPr txBox="1">
            <a:spLocks noChangeArrowheads="1"/>
          </p:cNvSpPr>
          <p:nvPr/>
        </p:nvSpPr>
        <p:spPr bwMode="auto">
          <a:xfrm>
            <a:off x="395288" y="476250"/>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Divine astrazioni »</a:t>
            </a:r>
          </a:p>
          <a:p>
            <a:pPr algn="ctr" eaLnBrk="1" hangingPunct="1"/>
            <a:endParaRPr lang="fr-FR"/>
          </a:p>
          <a:p>
            <a:pPr algn="ctr" eaLnBrk="1" hangingPunct="1"/>
            <a:r>
              <a:rPr lang="fr-FR"/>
              <a:t>« Abstraction divine »</a:t>
            </a:r>
          </a:p>
        </p:txBody>
      </p:sp>
      <p:pic>
        <p:nvPicPr>
          <p:cNvPr id="194563"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78050" y="125413"/>
            <a:ext cx="6858000"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83102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ZoneTexte 1"/>
          <p:cNvSpPr txBox="1">
            <a:spLocks noChangeArrowheads="1"/>
          </p:cNvSpPr>
          <p:nvPr/>
        </p:nvSpPr>
        <p:spPr bwMode="auto">
          <a:xfrm>
            <a:off x="179388" y="476250"/>
            <a:ext cx="2293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Entre chien et loup»</a:t>
            </a:r>
          </a:p>
          <a:p>
            <a:pPr algn="ctr" eaLnBrk="1" hangingPunct="1"/>
            <a:endParaRPr lang="fr-FR"/>
          </a:p>
        </p:txBody>
      </p:sp>
      <p:pic>
        <p:nvPicPr>
          <p:cNvPr id="195587"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325" y="125413"/>
            <a:ext cx="6562725"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2508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ZoneTexte 1"/>
          <p:cNvSpPr txBox="1">
            <a:spLocks noChangeArrowheads="1"/>
          </p:cNvSpPr>
          <p:nvPr/>
        </p:nvSpPr>
        <p:spPr bwMode="auto">
          <a:xfrm>
            <a:off x="179388" y="476250"/>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Ammazzare il tempo »</a:t>
            </a:r>
          </a:p>
          <a:p>
            <a:pPr algn="ctr" eaLnBrk="1" hangingPunct="1"/>
            <a:endParaRPr lang="fr-FR"/>
          </a:p>
          <a:p>
            <a:pPr algn="ctr" eaLnBrk="1" hangingPunct="1"/>
            <a:r>
              <a:rPr lang="fr-FR"/>
              <a:t>« Tuer le temps »</a:t>
            </a:r>
          </a:p>
        </p:txBody>
      </p:sp>
      <p:pic>
        <p:nvPicPr>
          <p:cNvPr id="19661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225" y="196850"/>
            <a:ext cx="6989763"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418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ZoneTexte 1"/>
          <p:cNvSpPr txBox="1">
            <a:spLocks noChangeArrowheads="1"/>
          </p:cNvSpPr>
          <p:nvPr/>
        </p:nvSpPr>
        <p:spPr bwMode="auto">
          <a:xfrm>
            <a:off x="179388" y="476250"/>
            <a:ext cx="1728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Avere fame di vento »</a:t>
            </a:r>
          </a:p>
          <a:p>
            <a:pPr algn="ctr" eaLnBrk="1" hangingPunct="1"/>
            <a:endParaRPr lang="fr-FR"/>
          </a:p>
          <a:p>
            <a:pPr algn="ctr" eaLnBrk="1" hangingPunct="1"/>
            <a:r>
              <a:rPr lang="fr-FR"/>
              <a:t>« Avoir faim de vent »</a:t>
            </a:r>
          </a:p>
        </p:txBody>
      </p:sp>
      <p:pic>
        <p:nvPicPr>
          <p:cNvPr id="19763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125413"/>
            <a:ext cx="6696075"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7210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Écrire à… L’art postal.</a:t>
            </a:r>
            <a:endParaRPr lang="fr-FR" sz="3600" b="1" dirty="0">
              <a:solidFill>
                <a:schemeClr val="bg1"/>
              </a:solidFill>
            </a:endParaRPr>
          </a:p>
        </p:txBody>
      </p:sp>
      <p:sp>
        <p:nvSpPr>
          <p:cNvPr id="3" name="ZoneTexte 2"/>
          <p:cNvSpPr txBox="1"/>
          <p:nvPr/>
        </p:nvSpPr>
        <p:spPr>
          <a:xfrm>
            <a:off x="179388" y="1052513"/>
            <a:ext cx="8713787" cy="2554545"/>
          </a:xfrm>
          <a:prstGeom prst="rect">
            <a:avLst/>
          </a:prstGeom>
          <a:noFill/>
        </p:spPr>
        <p:txBody>
          <a:bodyPr>
            <a:spAutoFit/>
          </a:bodyPr>
          <a:lstStyle/>
          <a:p>
            <a:pPr fontAlgn="auto">
              <a:spcBef>
                <a:spcPts val="0"/>
              </a:spcBef>
              <a:spcAft>
                <a:spcPts val="0"/>
              </a:spcAft>
              <a:defRPr/>
            </a:pPr>
            <a:r>
              <a:rPr lang="fr-FR" sz="1600" dirty="0" smtClean="0"/>
              <a:t>Quand on aime un poème, on a envie de le partager.</a:t>
            </a:r>
          </a:p>
          <a:p>
            <a:pPr fontAlgn="auto">
              <a:spcBef>
                <a:spcPts val="0"/>
              </a:spcBef>
              <a:spcAft>
                <a:spcPts val="0"/>
              </a:spcAft>
              <a:defRPr/>
            </a:pPr>
            <a:r>
              <a:rPr lang="fr-FR" sz="1600" dirty="0" smtClean="0">
                <a:latin typeface="+mn-lt"/>
                <a:cs typeface="+mn-cs"/>
              </a:rPr>
              <a:t>Et si on envoyait ce poème, à un proche, à un élu de la République, à une association impliquée dans la lutte contre les violences…</a:t>
            </a:r>
          </a:p>
          <a:p>
            <a:pPr marL="285750" indent="-285750" fontAlgn="auto">
              <a:spcBef>
                <a:spcPts val="0"/>
              </a:spcBef>
              <a:spcAft>
                <a:spcPts val="0"/>
              </a:spcAft>
              <a:buFont typeface="Arial" pitchFamily="34" charset="0"/>
              <a:buChar char="•"/>
              <a:defRPr/>
            </a:pPr>
            <a:r>
              <a:rPr lang="fr-FR" sz="1600" dirty="0" smtClean="0">
                <a:latin typeface="+mn-lt"/>
                <a:cs typeface="+mn-cs"/>
              </a:rPr>
              <a:t>Inviter les élèves à réfléchir à l’identité des destinataires possibles.</a:t>
            </a:r>
            <a:endParaRPr lang="fr-FR" sz="1600" dirty="0">
              <a:latin typeface="+mn-lt"/>
              <a:cs typeface="+mn-cs"/>
            </a:endParaRPr>
          </a:p>
          <a:p>
            <a:pPr marL="285750" indent="-285750" fontAlgn="auto">
              <a:spcBef>
                <a:spcPts val="0"/>
              </a:spcBef>
              <a:spcAft>
                <a:spcPts val="0"/>
              </a:spcAft>
              <a:buFont typeface="Arial" pitchFamily="34" charset="0"/>
              <a:buChar char="•"/>
              <a:defRPr/>
            </a:pPr>
            <a:r>
              <a:rPr lang="fr-FR" sz="1600" dirty="0" smtClean="0">
                <a:latin typeface="+mn-lt"/>
                <a:cs typeface="+mn-cs"/>
              </a:rPr>
              <a:t>Leur demander de réfléchir à la manière de décorer l’enveloppe et d’écrire ou d’imprimer le texte du poème qui sera placé à l’intérieur. Les amener à réfléchir à l’utilisation de tous </a:t>
            </a:r>
            <a:r>
              <a:rPr lang="fr-FR" sz="1600" dirty="0">
                <a:latin typeface="+mn-lt"/>
                <a:cs typeface="+mn-cs"/>
              </a:rPr>
              <a:t>les espaces offerts par l’enveloppe pour ajouter des mots ou des dessins en relation avec le poème. </a:t>
            </a:r>
            <a:endParaRPr lang="fr-FR" sz="1600" dirty="0" smtClean="0">
              <a:latin typeface="+mn-lt"/>
              <a:cs typeface="+mn-cs"/>
            </a:endParaRPr>
          </a:p>
          <a:p>
            <a:pPr marL="285750" indent="-285750" fontAlgn="auto">
              <a:spcBef>
                <a:spcPts val="0"/>
              </a:spcBef>
              <a:spcAft>
                <a:spcPts val="0"/>
              </a:spcAft>
              <a:buFont typeface="Arial" pitchFamily="34" charset="0"/>
              <a:buChar char="•"/>
              <a:defRPr/>
            </a:pPr>
            <a:r>
              <a:rPr lang="fr-FR" sz="1600" dirty="0" smtClean="0"/>
              <a:t>Il ne reste plus ensuite qu’à envoyer le poème. </a:t>
            </a:r>
            <a:br>
              <a:rPr lang="fr-FR" sz="1600" dirty="0" smtClean="0"/>
            </a:br>
            <a:r>
              <a:rPr lang="fr-FR" sz="1600" dirty="0" smtClean="0"/>
              <a:t>Comme lors d’un lâcher de ballons ou du jet d’une bouteille à la mer, il y aura peut-être un retour. Qui sait?</a:t>
            </a:r>
            <a:endParaRPr lang="fr-FR" sz="1600" dirty="0">
              <a:latin typeface="+mn-lt"/>
              <a:cs typeface="+mn-cs"/>
            </a:endParaRPr>
          </a:p>
        </p:txBody>
      </p:sp>
      <p:sp>
        <p:nvSpPr>
          <p:cNvPr id="4" name="ZoneTexte 2"/>
          <p:cNvSpPr txBox="1">
            <a:spLocks noChangeArrowheads="1"/>
          </p:cNvSpPr>
          <p:nvPr/>
        </p:nvSpPr>
        <p:spPr bwMode="auto">
          <a:xfrm>
            <a:off x="3146425" y="3450903"/>
            <a:ext cx="2851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 d’art postal</a:t>
            </a:r>
          </a:p>
        </p:txBody>
      </p:sp>
      <p:pic>
        <p:nvPicPr>
          <p:cNvPr id="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688" y="3955330"/>
            <a:ext cx="8763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6191250" y="4663355"/>
            <a:ext cx="977900" cy="277813"/>
          </a:xfrm>
          <a:prstGeom prst="rect">
            <a:avLst/>
          </a:prstGeom>
          <a:noFill/>
        </p:spPr>
        <p:txBody>
          <a:bodyPr wrap="none">
            <a:spAutoFit/>
          </a:bodyPr>
          <a:lstStyle/>
          <a:p>
            <a:pPr algn="ctr" fontAlgn="auto">
              <a:spcBef>
                <a:spcPts val="0"/>
              </a:spcBef>
              <a:spcAft>
                <a:spcPts val="0"/>
              </a:spcAft>
              <a:defRPr/>
            </a:pPr>
            <a:r>
              <a:rPr lang="fr-FR" sz="1200" dirty="0">
                <a:solidFill>
                  <a:schemeClr val="accent5">
                    <a:lumMod val="50000"/>
                  </a:schemeClr>
                </a:solidFill>
                <a:latin typeface="+mn-lt"/>
                <a:cs typeface="+mn-cs"/>
              </a:rPr>
              <a:t>Chris </a:t>
            </a:r>
            <a:r>
              <a:rPr lang="fr-FR" sz="1200" dirty="0" err="1">
                <a:solidFill>
                  <a:schemeClr val="accent5">
                    <a:lumMod val="50000"/>
                  </a:schemeClr>
                </a:solidFill>
                <a:latin typeface="+mn-lt"/>
                <a:cs typeface="+mn-cs"/>
              </a:rPr>
              <a:t>Besser</a:t>
            </a:r>
            <a:r>
              <a:rPr lang="fr-FR" sz="1200" dirty="0">
                <a:solidFill>
                  <a:schemeClr val="accent5">
                    <a:lumMod val="50000"/>
                  </a:schemeClr>
                </a:solidFill>
                <a:latin typeface="+mn-lt"/>
                <a:cs typeface="+mn-cs"/>
              </a:rPr>
              <a:t> </a:t>
            </a:r>
          </a:p>
        </p:txBody>
      </p:sp>
      <p:pic>
        <p:nvPicPr>
          <p:cNvPr id="7"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150" y="3955330"/>
            <a:ext cx="9429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2100" y="3955330"/>
            <a:ext cx="7048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1038" y="3955330"/>
            <a:ext cx="14954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3373438" y="4663355"/>
            <a:ext cx="1270000" cy="277813"/>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Sylvie </a:t>
            </a:r>
            <a:r>
              <a:rPr lang="fr-FR" sz="1200" dirty="0" err="1">
                <a:solidFill>
                  <a:schemeClr val="accent5">
                    <a:lumMod val="50000"/>
                  </a:schemeClr>
                </a:solidFill>
                <a:latin typeface="+mn-lt"/>
                <a:cs typeface="+mn-cs"/>
              </a:rPr>
              <a:t>Graindorge</a:t>
            </a:r>
            <a:endParaRPr lang="fr-FR" sz="1200" dirty="0">
              <a:solidFill>
                <a:schemeClr val="accent5">
                  <a:lumMod val="50000"/>
                </a:schemeClr>
              </a:solidFill>
              <a:latin typeface="+mn-lt"/>
              <a:cs typeface="+mn-cs"/>
            </a:endParaRPr>
          </a:p>
        </p:txBody>
      </p:sp>
      <p:pic>
        <p:nvPicPr>
          <p:cNvPr id="11"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8763" y="3975968"/>
            <a:ext cx="923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p:cNvSpPr txBox="1"/>
          <p:nvPr/>
        </p:nvSpPr>
        <p:spPr>
          <a:xfrm>
            <a:off x="1111250" y="4663355"/>
            <a:ext cx="1928813" cy="277813"/>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Fabienne </a:t>
            </a:r>
            <a:r>
              <a:rPr lang="fr-FR" sz="1200" dirty="0" err="1">
                <a:solidFill>
                  <a:schemeClr val="accent5">
                    <a:lumMod val="50000"/>
                  </a:schemeClr>
                </a:solidFill>
                <a:latin typeface="+mn-lt"/>
                <a:cs typeface="+mn-cs"/>
              </a:rPr>
              <a:t>Ichtchenko</a:t>
            </a:r>
            <a:r>
              <a:rPr lang="fr-FR" sz="1200" dirty="0">
                <a:solidFill>
                  <a:schemeClr val="accent5">
                    <a:lumMod val="50000"/>
                  </a:schemeClr>
                </a:solidFill>
                <a:latin typeface="+mn-lt"/>
                <a:cs typeface="+mn-cs"/>
              </a:rPr>
              <a:t> </a:t>
            </a:r>
            <a:r>
              <a:rPr lang="fr-FR" sz="1200" dirty="0" err="1">
                <a:solidFill>
                  <a:schemeClr val="accent5">
                    <a:lumMod val="50000"/>
                  </a:schemeClr>
                </a:solidFill>
                <a:latin typeface="+mn-lt"/>
                <a:cs typeface="+mn-cs"/>
              </a:rPr>
              <a:t>Burdet</a:t>
            </a:r>
            <a:endParaRPr lang="fr-FR" sz="1200" dirty="0">
              <a:solidFill>
                <a:schemeClr val="accent5">
                  <a:lumMod val="50000"/>
                </a:schemeClr>
              </a:solidFill>
              <a:latin typeface="+mn-lt"/>
              <a:cs typeface="+mn-cs"/>
            </a:endParaRPr>
          </a:p>
        </p:txBody>
      </p:sp>
      <p:pic>
        <p:nvPicPr>
          <p:cNvPr id="13"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5056981"/>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0750" y="5056981"/>
            <a:ext cx="866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82938" y="5050631"/>
            <a:ext cx="8763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84650" y="5050631"/>
            <a:ext cx="885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16"/>
          <p:cNvSpPr txBox="1"/>
          <p:nvPr/>
        </p:nvSpPr>
        <p:spPr>
          <a:xfrm>
            <a:off x="5251450" y="5260181"/>
            <a:ext cx="2868613"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Les enveloppes décorées du facteur Pioche</a:t>
            </a:r>
          </a:p>
        </p:txBody>
      </p:sp>
      <p:sp>
        <p:nvSpPr>
          <p:cNvPr id="18" name="ZoneTexte 17"/>
          <p:cNvSpPr txBox="1"/>
          <p:nvPr/>
        </p:nvSpPr>
        <p:spPr>
          <a:xfrm>
            <a:off x="1466850" y="6103938"/>
            <a:ext cx="2574925" cy="277812"/>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Utiliser toutes les faces de l’enveloppe</a:t>
            </a:r>
          </a:p>
        </p:txBody>
      </p:sp>
      <p:pic>
        <p:nvPicPr>
          <p:cNvPr id="19" name="Picture 11">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73538" y="590391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72100" y="590391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3">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46850" y="590391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Bouton d'action : Accueil 21">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p14="http://schemas.microsoft.com/office/powerpoint/2010/main" val="6790736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314325"/>
            <a:ext cx="8096250"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13725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500063"/>
            <a:ext cx="819150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2622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190500"/>
            <a:ext cx="6724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882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376238"/>
            <a:ext cx="809625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4891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1538288"/>
            <a:ext cx="8372475"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3756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361950"/>
            <a:ext cx="8372475"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4471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157163"/>
            <a:ext cx="8191500" cy="654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5958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42888"/>
            <a:ext cx="8191500"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9537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61938"/>
            <a:ext cx="81915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7062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85750"/>
            <a:ext cx="81915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72318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4830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3003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36526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9388" y="846980"/>
            <a:ext cx="8713787"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sz="1300" dirty="0"/>
              <a:t>L’habitude scolaire de recopier des poèmes peut-être considérée de deux façons : soit il s’agit d’occuper les élèves en assurant les compétences de base (manuscrites et orthographiques), soit il s’agit de considérer une telle activité comme une véritable activité intellectuelle non dénuée de sensations qui touchent à une physique de la lecture ainsi que Walter Benjamin le signalait dans un beau texte (« Objets de Chine ») dont voici un extrait:</a:t>
            </a:r>
          </a:p>
          <a:p>
            <a:pPr algn="just"/>
            <a:r>
              <a:rPr lang="fr-FR" sz="1300" dirty="0"/>
              <a:t>« La force d’une route de campagne est autre, selon qu’on la parcourt à pied, ou qu’on la survole en aéroplane. La force d’un texte est autre également, selon qu’on le lit ou qu’on le copie. Qui vole voit seulement la route s’avancer à travers le paysage : elle se déroule à ses yeux selon les mêmes lois que le terrain qui l’entoure. Seul celui qui va sur cette route apprend quelque chose de sa puissance, et apprend comment, de cet espace qui n’est pour l’aviateur qu’une plaine déployée, elle fait sortir, à chacun de ses tournants, des lointains, des belvédères, des clairières, des perspectives, comme l’ordre d’un commandant qui fait sortir des soldats du rang. Il n’y a que le texte copié pour commander ainsi à l’âme de celui qui travaille sur lui, tandis que le simple lecteur ne découvre jamais les nouvelles perspectives de son intériorité, telles que les ouvre le texte, route qui traverse cette forêt primitive en nous-mêmes, qui va toujours s’épaississant : car le lecteur obéit au mouvement de son moi dans l’espace libre de la rêverie, tandis que celui qui copie le soumet à une discipline. Aussi l’art chinois de copier les livres fut-il la garantie incomparable d’une culture littéraire, et la copie une clé pour les énigmes de la Chine. » ( Walter Benjamin, 1950, 115-116)</a:t>
            </a:r>
          </a:p>
          <a:p>
            <a:pPr algn="just"/>
            <a:r>
              <a:rPr lang="fr-FR" sz="1300" dirty="0"/>
              <a:t>Demander régulièrement de copier des poèmes pour les lire demande de laisser les élèves effectuer ce travail à leur guise, c’est-à-dire en leur donnant le temps à l’issue de l’activité d’échanger rapidement sur leurs pratiques de la copie. </a:t>
            </a:r>
          </a:p>
          <a:p>
            <a:pPr algn="just"/>
            <a:r>
              <a:rPr lang="fr-FR" sz="1300" dirty="0"/>
              <a:t>D’autant plus qu’en poursuivant la proposition de Walter Benjamin et se rappelant du fait que les chinois calligraphient, on peut suggérer aux élèves de dessiner au cœur même de leur activité de copie. Plutôt que de séparer le dessin et la copie comme le faisait le cahier de poésies traditionnel, il serait judicieux d’engager les élèves à dessiner en même temps qu’ils copient. Non pour tout confondre, encore qu’un continu de la pensée du lecteur peut s’y inscrire, mais pour donner (prendre) le temps de la lecture. </a:t>
            </a:r>
          </a:p>
          <a:p>
            <a:pPr algn="just"/>
            <a:r>
              <a:rPr lang="fr-FR" sz="1300" dirty="0"/>
              <a:t>Les questions naïves des élèves copiant un texte sont des questions fondamentales de lecture : « pourquoi, comment aller à la ligne ? », « pourquoi, comment couper un mot ? », « pourquoi, comment des majuscules, des signes de ponctuation… ? » « pourquoi, comment disposer dans la page ? », etc.</a:t>
            </a:r>
          </a:p>
          <a:p>
            <a:pPr algn="just"/>
            <a:r>
              <a:rPr lang="fr-FR" sz="1300" dirty="0"/>
              <a:t>Tenant compte de ces objectifs et des possibilités d’accorder toute son importance à l’activité de copie de poèmes voire, de préférence, d’extraits choisis de poèmes, il paraît judicieux de continuer à utiliser le cahier de poésie. Cela demande alors de le transformer de deux points de vue : varier son format et surtout ne plus opposer texte et illustration en recherchant des formes libres d’association et en laissant s’accumuler des essais de copie mêlant écrits et dessins.</a:t>
            </a:r>
          </a:p>
        </p:txBody>
      </p:sp>
      <p:sp>
        <p:nvSpPr>
          <p:cNvPr id="5" name="ZoneTexte 3"/>
          <p:cNvSpPr txBox="1">
            <a:spLocks noChangeArrowheads="1"/>
          </p:cNvSpPr>
          <p:nvPr/>
        </p:nvSpPr>
        <p:spPr bwMode="auto">
          <a:xfrm>
            <a:off x="0" y="116632"/>
            <a:ext cx="9144000" cy="646331"/>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Copier la poésie </a:t>
            </a:r>
            <a:r>
              <a:rPr lang="fr-FR" b="1" dirty="0" smtClean="0">
                <a:solidFill>
                  <a:schemeClr val="bg1"/>
                </a:solidFill>
              </a:rPr>
              <a:t>(extraits d’un article de Serge Martin) </a:t>
            </a:r>
            <a:endParaRPr lang="fr-FR" sz="2800" b="1" dirty="0" smtClean="0">
              <a:solidFill>
                <a:schemeClr val="bg1"/>
              </a:solidFill>
            </a:endParaRPr>
          </a:p>
        </p:txBody>
      </p:sp>
      <p:sp>
        <p:nvSpPr>
          <p:cNvPr id="6" name="Bouton d'action : Accueil 5">
            <a:hlinkClick r:id="" action="ppaction://hlinkshowjump?jump=firstslide" highlightClick="1"/>
          </p:cNvPr>
          <p:cNvSpPr/>
          <p:nvPr/>
        </p:nvSpPr>
        <p:spPr>
          <a:xfrm>
            <a:off x="179388" y="188070"/>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p14="http://schemas.microsoft.com/office/powerpoint/2010/main" val="209628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Écrire dans une forme</a:t>
            </a:r>
            <a:endParaRPr lang="fr-FR" sz="3600" b="1" dirty="0">
              <a:solidFill>
                <a:schemeClr val="bg1"/>
              </a:solidFill>
            </a:endParaRPr>
          </a:p>
        </p:txBody>
      </p:sp>
      <p:sp>
        <p:nvSpPr>
          <p:cNvPr id="3" name="ZoneTexte 2"/>
          <p:cNvSpPr txBox="1"/>
          <p:nvPr/>
        </p:nvSpPr>
        <p:spPr>
          <a:xfrm>
            <a:off x="179388" y="1124744"/>
            <a:ext cx="8713787" cy="3139321"/>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fr-FR" dirty="0" smtClean="0">
                <a:latin typeface="+mn-lt"/>
                <a:cs typeface="+mn-cs"/>
              </a:rPr>
              <a:t>Il y a des mots qui évoquent des formes dans ce poème: homme, yeux, cœur…</a:t>
            </a:r>
            <a:endParaRPr lang="fr-FR" dirty="0">
              <a:latin typeface="+mn-lt"/>
              <a:cs typeface="+mn-cs"/>
            </a:endParaRPr>
          </a:p>
          <a:p>
            <a:pPr marL="285750" indent="-285750" fontAlgn="auto">
              <a:spcBef>
                <a:spcPts val="0"/>
              </a:spcBef>
              <a:spcAft>
                <a:spcPts val="0"/>
              </a:spcAft>
              <a:buFont typeface="Arial" pitchFamily="34" charset="0"/>
              <a:buChar char="•"/>
              <a:defRPr/>
            </a:pPr>
            <a:r>
              <a:rPr lang="fr-FR" dirty="0" smtClean="0">
                <a:latin typeface="+mn-lt"/>
                <a:cs typeface="+mn-cs"/>
              </a:rPr>
              <a:t>Inviter les élèves à choisir l’une de ces formes et à en tracer légèrement le contour à l’aide d’un crayon à papier.</a:t>
            </a:r>
            <a:endParaRPr lang="fr-FR" dirty="0">
              <a:latin typeface="+mn-lt"/>
              <a:cs typeface="+mn-cs"/>
            </a:endParaRPr>
          </a:p>
          <a:p>
            <a:pPr marL="285750" indent="-285750" fontAlgn="auto">
              <a:spcBef>
                <a:spcPts val="0"/>
              </a:spcBef>
              <a:spcAft>
                <a:spcPts val="0"/>
              </a:spcAft>
              <a:buFont typeface="Arial" pitchFamily="34" charset="0"/>
              <a:buChar char="•"/>
              <a:defRPr/>
            </a:pPr>
            <a:r>
              <a:rPr lang="fr-FR" dirty="0" smtClean="0">
                <a:latin typeface="+mn-lt"/>
                <a:cs typeface="+mn-cs"/>
              </a:rPr>
              <a:t>La forme sera ensuite remplie en copiant dedans une strophe du poème. (La copie peut d’abord être faite au crayon, puis reprise à l’aide d’un pinceau trempé dans de l’encre de chine ou avec un feutre à pointe large et biseautée.)</a:t>
            </a:r>
          </a:p>
          <a:p>
            <a:pPr marL="285750" indent="-285750" fontAlgn="auto">
              <a:spcBef>
                <a:spcPts val="0"/>
              </a:spcBef>
              <a:spcAft>
                <a:spcPts val="0"/>
              </a:spcAft>
              <a:buFont typeface="Arial" pitchFamily="34" charset="0"/>
              <a:buChar char="•"/>
              <a:defRPr/>
            </a:pPr>
            <a:r>
              <a:rPr lang="fr-FR" dirty="0" smtClean="0"/>
              <a:t>Pour renforcer le sens que l’on souhaite donner à son message, on peut alors ajouter un objet ou une image sur la feuille et p</a:t>
            </a:r>
            <a:r>
              <a:rPr lang="fr-FR" dirty="0" smtClean="0">
                <a:latin typeface="+mn-lt"/>
                <a:cs typeface="+mn-cs"/>
              </a:rPr>
              <a:t>rendre </a:t>
            </a:r>
            <a:r>
              <a:rPr lang="fr-FR" dirty="0">
                <a:latin typeface="+mn-lt"/>
                <a:cs typeface="+mn-cs"/>
              </a:rPr>
              <a:t>une photographie de la composition réalisée</a:t>
            </a:r>
            <a:r>
              <a:rPr lang="fr-FR" dirty="0" smtClean="0">
                <a:latin typeface="+mn-lt"/>
                <a:cs typeface="+mn-cs"/>
              </a:rPr>
              <a:t>.</a:t>
            </a:r>
          </a:p>
          <a:p>
            <a:pPr fontAlgn="auto">
              <a:spcBef>
                <a:spcPts val="0"/>
              </a:spcBef>
              <a:spcAft>
                <a:spcPts val="0"/>
              </a:spcAft>
              <a:defRPr/>
            </a:pPr>
            <a:r>
              <a:rPr lang="fr-FR" u="sng" dirty="0" smtClean="0"/>
              <a:t>Variante: </a:t>
            </a:r>
          </a:p>
          <a:p>
            <a:pPr marL="285750" indent="-285750" fontAlgn="auto">
              <a:spcBef>
                <a:spcPts val="0"/>
              </a:spcBef>
              <a:spcAft>
                <a:spcPts val="0"/>
              </a:spcAft>
              <a:buFont typeface="Arial" pitchFamily="34" charset="0"/>
              <a:buChar char="•"/>
              <a:defRPr/>
            </a:pPr>
            <a:r>
              <a:rPr lang="fr-FR" dirty="0" smtClean="0">
                <a:latin typeface="+mn-lt"/>
                <a:cs typeface="+mn-cs"/>
              </a:rPr>
              <a:t>Écrire sur le contour du dessin pour réaliser un calligramme.</a:t>
            </a:r>
            <a:endParaRPr lang="fr-FR" dirty="0">
              <a:latin typeface="+mn-lt"/>
              <a:cs typeface="+mn-cs"/>
            </a:endParaRPr>
          </a:p>
        </p:txBody>
      </p:sp>
      <p:sp>
        <p:nvSpPr>
          <p:cNvPr id="5" name="ZoneTexte 2"/>
          <p:cNvSpPr txBox="1">
            <a:spLocks noChangeArrowheads="1"/>
          </p:cNvSpPr>
          <p:nvPr/>
        </p:nvSpPr>
        <p:spPr bwMode="auto">
          <a:xfrm>
            <a:off x="3649663" y="4131958"/>
            <a:ext cx="184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16" name="Bouton d'action : Accueil 15">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7" name="Picture 9">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407" y="4521077"/>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882" y="4521077"/>
            <a:ext cx="476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ZoneTexte 18"/>
          <p:cNvSpPr txBox="1"/>
          <p:nvPr/>
        </p:nvSpPr>
        <p:spPr>
          <a:xfrm>
            <a:off x="1516782" y="5239420"/>
            <a:ext cx="1543050" cy="277812"/>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Tommaso </a:t>
            </a:r>
            <a:r>
              <a:rPr lang="fr-FR" sz="1200" dirty="0" err="1">
                <a:solidFill>
                  <a:schemeClr val="accent5">
                    <a:lumMod val="50000"/>
                  </a:schemeClr>
                </a:solidFill>
                <a:latin typeface="+mn-lt"/>
                <a:cs typeface="+mn-cs"/>
              </a:rPr>
              <a:t>Vidus</a:t>
            </a:r>
            <a:r>
              <a:rPr lang="fr-FR" sz="1200" dirty="0">
                <a:solidFill>
                  <a:schemeClr val="accent5">
                    <a:lumMod val="50000"/>
                  </a:schemeClr>
                </a:solidFill>
                <a:latin typeface="+mn-lt"/>
                <a:cs typeface="+mn-cs"/>
              </a:rPr>
              <a:t> </a:t>
            </a:r>
            <a:r>
              <a:rPr lang="fr-FR" sz="1200" dirty="0" err="1">
                <a:solidFill>
                  <a:schemeClr val="accent5">
                    <a:lumMod val="50000"/>
                  </a:schemeClr>
                </a:solidFill>
                <a:latin typeface="+mn-lt"/>
                <a:cs typeface="+mn-cs"/>
              </a:rPr>
              <a:t>Rosin</a:t>
            </a:r>
            <a:endParaRPr lang="fr-FR" sz="1200" dirty="0">
              <a:solidFill>
                <a:schemeClr val="accent5">
                  <a:lumMod val="50000"/>
                </a:schemeClr>
              </a:solidFill>
              <a:latin typeface="+mn-lt"/>
              <a:cs typeface="+mn-cs"/>
            </a:endParaRPr>
          </a:p>
        </p:txBody>
      </p:sp>
      <p:pic>
        <p:nvPicPr>
          <p:cNvPr id="20" name="Picture 21">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4521077"/>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8454" y="4521077"/>
            <a:ext cx="6461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4">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4865" y="4521077"/>
            <a:ext cx="6461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5">
            <a:hlinkClick r:id="rId11"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1276" y="4521077"/>
            <a:ext cx="6461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6">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47687" y="4521077"/>
            <a:ext cx="6461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7">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54096" y="4521077"/>
            <a:ext cx="6461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p:cNvSpPr txBox="1"/>
          <p:nvPr/>
        </p:nvSpPr>
        <p:spPr>
          <a:xfrm>
            <a:off x="5001396" y="5213227"/>
            <a:ext cx="132715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Tanya </a:t>
            </a:r>
            <a:r>
              <a:rPr lang="fr-FR" sz="1200" dirty="0" err="1">
                <a:solidFill>
                  <a:schemeClr val="accent5">
                    <a:lumMod val="50000"/>
                  </a:schemeClr>
                </a:solidFill>
                <a:latin typeface="+mn-lt"/>
                <a:cs typeface="+mn-cs"/>
              </a:rPr>
              <a:t>Yeremeyeva</a:t>
            </a:r>
            <a:endParaRPr lang="fr-FR" sz="1200" dirty="0">
              <a:solidFill>
                <a:schemeClr val="accent5">
                  <a:lumMod val="50000"/>
                </a:schemeClr>
              </a:solidFill>
              <a:latin typeface="+mn-lt"/>
              <a:cs typeface="+mn-cs"/>
            </a:endParaRPr>
          </a:p>
        </p:txBody>
      </p:sp>
      <p:pic>
        <p:nvPicPr>
          <p:cNvPr id="28" name="Picture 2">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91792" y="5661248"/>
            <a:ext cx="8191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25267" y="5661248"/>
            <a:ext cx="485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23779" y="5661248"/>
            <a:ext cx="4191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57204" y="5661248"/>
            <a:ext cx="1162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ZoneTexte 31"/>
          <p:cNvSpPr txBox="1"/>
          <p:nvPr/>
        </p:nvSpPr>
        <p:spPr>
          <a:xfrm>
            <a:off x="3709366" y="6453336"/>
            <a:ext cx="2447925" cy="277813"/>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Guillaume Apollinaire. Calligrammes</a:t>
            </a:r>
          </a:p>
        </p:txBody>
      </p:sp>
    </p:spTree>
    <p:extLst>
      <p:ext uri="{BB962C8B-B14F-4D97-AF65-F5344CB8AC3E}">
        <p14:creationId xmlns:p14="http://schemas.microsoft.com/office/powerpoint/2010/main" val="12068200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3667"/>
            <a:ext cx="3766343" cy="66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353" y="260648"/>
            <a:ext cx="4464496" cy="629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864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413" y="190500"/>
            <a:ext cx="482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585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763" y="190500"/>
            <a:ext cx="45624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67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119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584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826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71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724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Écrire en utilisant des objets</a:t>
            </a:r>
            <a:endParaRPr lang="fr-FR" sz="3600" b="1" dirty="0">
              <a:solidFill>
                <a:schemeClr val="bg1"/>
              </a:solidFill>
            </a:endParaRPr>
          </a:p>
        </p:txBody>
      </p:sp>
      <p:sp>
        <p:nvSpPr>
          <p:cNvPr id="5" name="ZoneTexte 4"/>
          <p:cNvSpPr txBox="1"/>
          <p:nvPr/>
        </p:nvSpPr>
        <p:spPr>
          <a:xfrm>
            <a:off x="179388" y="1196975"/>
            <a:ext cx="8713787" cy="2862322"/>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fr-FR" dirty="0" smtClean="0">
                <a:latin typeface="+mn-lt"/>
                <a:cs typeface="+mn-cs"/>
              </a:rPr>
              <a:t>Il y a des mots forts dans ce poème : humain, amour , humanité,  liberté, paix, dignité, vie…</a:t>
            </a:r>
          </a:p>
          <a:p>
            <a:pPr marL="285750" indent="-285750" fontAlgn="auto">
              <a:spcBef>
                <a:spcPts val="0"/>
              </a:spcBef>
              <a:spcAft>
                <a:spcPts val="0"/>
              </a:spcAft>
              <a:buFont typeface="Arial" pitchFamily="34" charset="0"/>
              <a:buChar char="•"/>
              <a:defRPr/>
            </a:pPr>
            <a:r>
              <a:rPr lang="fr-FR" dirty="0" smtClean="0">
                <a:latin typeface="+mn-lt"/>
                <a:cs typeface="+mn-cs"/>
              </a:rPr>
              <a:t>On peut inviter les élèves, individuellement ou en petits groupes, à en choisir un, puis à chercher </a:t>
            </a:r>
            <a:r>
              <a:rPr lang="fr-FR" dirty="0">
                <a:latin typeface="+mn-lt"/>
                <a:cs typeface="+mn-cs"/>
              </a:rPr>
              <a:t>des objets qui pourraient entrer en correspondance avec lui.</a:t>
            </a:r>
          </a:p>
          <a:p>
            <a:pPr marL="285750" indent="-285750" fontAlgn="auto">
              <a:spcBef>
                <a:spcPts val="0"/>
              </a:spcBef>
              <a:spcAft>
                <a:spcPts val="0"/>
              </a:spcAft>
              <a:buFont typeface="Arial" pitchFamily="34" charset="0"/>
              <a:buChar char="•"/>
              <a:defRPr/>
            </a:pPr>
            <a:r>
              <a:rPr lang="fr-FR" dirty="0" smtClean="0">
                <a:latin typeface="+mn-lt"/>
                <a:cs typeface="+mn-cs"/>
              </a:rPr>
              <a:t>Les objets sont ensuite disposés au sol (à l’extérieur ou à l’intérieur), sur une table, ou contre un mur pour </a:t>
            </a:r>
            <a:r>
              <a:rPr lang="fr-FR" dirty="0">
                <a:latin typeface="+mn-lt"/>
                <a:cs typeface="+mn-cs"/>
              </a:rPr>
              <a:t>composer le mot. </a:t>
            </a:r>
            <a:r>
              <a:rPr lang="fr-FR" dirty="0" smtClean="0">
                <a:latin typeface="+mn-lt"/>
                <a:cs typeface="+mn-cs"/>
              </a:rPr>
              <a:t>On peut pour cela juxtaposer, empiler, coller…</a:t>
            </a:r>
            <a:endParaRPr lang="fr-FR" dirty="0">
              <a:latin typeface="+mn-lt"/>
              <a:cs typeface="+mn-cs"/>
            </a:endParaRPr>
          </a:p>
          <a:p>
            <a:pPr marL="285750" indent="-285750" fontAlgn="auto">
              <a:spcBef>
                <a:spcPts val="0"/>
              </a:spcBef>
              <a:spcAft>
                <a:spcPts val="0"/>
              </a:spcAft>
              <a:buFont typeface="Arial" pitchFamily="34" charset="0"/>
              <a:buChar char="•"/>
              <a:defRPr/>
            </a:pPr>
            <a:r>
              <a:rPr lang="fr-FR" dirty="0" smtClean="0">
                <a:latin typeface="+mn-lt"/>
                <a:cs typeface="+mn-cs"/>
              </a:rPr>
              <a:t>Une </a:t>
            </a:r>
            <a:r>
              <a:rPr lang="fr-FR" dirty="0">
                <a:latin typeface="+mn-lt"/>
                <a:cs typeface="+mn-cs"/>
              </a:rPr>
              <a:t>photographie </a:t>
            </a:r>
            <a:r>
              <a:rPr lang="fr-FR" dirty="0" smtClean="0">
                <a:latin typeface="+mn-lt"/>
                <a:cs typeface="+mn-cs"/>
              </a:rPr>
              <a:t>permettra de garder la mémoire de </a:t>
            </a:r>
            <a:r>
              <a:rPr lang="fr-FR" dirty="0">
                <a:latin typeface="+mn-lt"/>
                <a:cs typeface="+mn-cs"/>
              </a:rPr>
              <a:t>la composition réalisée.</a:t>
            </a:r>
          </a:p>
          <a:p>
            <a:pPr fontAlgn="auto">
              <a:spcBef>
                <a:spcPts val="0"/>
              </a:spcBef>
              <a:spcAft>
                <a:spcPts val="0"/>
              </a:spcAft>
              <a:defRPr/>
            </a:pPr>
            <a:r>
              <a:rPr lang="fr-FR" u="sng" dirty="0">
                <a:latin typeface="+mn-lt"/>
                <a:cs typeface="+mn-cs"/>
              </a:rPr>
              <a:t>Variante</a:t>
            </a:r>
          </a:p>
          <a:p>
            <a:pPr marL="285750" indent="-285750" fontAlgn="auto">
              <a:spcBef>
                <a:spcPts val="0"/>
              </a:spcBef>
              <a:spcAft>
                <a:spcPts val="0"/>
              </a:spcAft>
              <a:buFont typeface="Arial" pitchFamily="34" charset="0"/>
              <a:buChar char="•"/>
              <a:defRPr/>
            </a:pPr>
            <a:r>
              <a:rPr lang="fr-FR" dirty="0">
                <a:latin typeface="+mn-lt"/>
                <a:cs typeface="+mn-cs"/>
              </a:rPr>
              <a:t>On peut remplacer </a:t>
            </a:r>
            <a:r>
              <a:rPr lang="fr-FR" dirty="0" smtClean="0">
                <a:latin typeface="+mn-lt"/>
                <a:cs typeface="+mn-cs"/>
              </a:rPr>
              <a:t>cette activité en trois dimensions par une activité de collage à partir d’ </a:t>
            </a:r>
            <a:r>
              <a:rPr lang="fr-FR" dirty="0">
                <a:latin typeface="+mn-lt"/>
                <a:cs typeface="+mn-cs"/>
              </a:rPr>
              <a:t>images </a:t>
            </a:r>
            <a:r>
              <a:rPr lang="fr-FR" dirty="0" smtClean="0">
                <a:latin typeface="+mn-lt"/>
                <a:cs typeface="+mn-cs"/>
              </a:rPr>
              <a:t>découpées </a:t>
            </a:r>
            <a:r>
              <a:rPr lang="fr-FR" dirty="0">
                <a:latin typeface="+mn-lt"/>
                <a:cs typeface="+mn-cs"/>
              </a:rPr>
              <a:t>dans des publications ou téléchargées et imprimées.</a:t>
            </a:r>
          </a:p>
        </p:txBody>
      </p:sp>
      <p:pic>
        <p:nvPicPr>
          <p:cNvPr id="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524375"/>
            <a:ext cx="9048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2"/>
          <p:cNvSpPr txBox="1">
            <a:spLocks noChangeArrowheads="1"/>
          </p:cNvSpPr>
          <p:nvPr/>
        </p:nvSpPr>
        <p:spPr bwMode="auto">
          <a:xfrm>
            <a:off x="3649663" y="3998913"/>
            <a:ext cx="184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863" y="4524375"/>
            <a:ext cx="18288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4056062" y="5228793"/>
            <a:ext cx="1031875" cy="277812"/>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Chris </a:t>
            </a:r>
            <a:r>
              <a:rPr lang="fr-FR" sz="1200" dirty="0" err="1">
                <a:solidFill>
                  <a:schemeClr val="accent5">
                    <a:lumMod val="50000"/>
                  </a:schemeClr>
                </a:solidFill>
                <a:latin typeface="+mn-lt"/>
                <a:cs typeface="+mn-cs"/>
              </a:rPr>
              <a:t>Labrooy</a:t>
            </a:r>
            <a:endParaRPr lang="fr-FR" sz="1200" dirty="0">
              <a:solidFill>
                <a:schemeClr val="accent5">
                  <a:lumMod val="50000"/>
                </a:schemeClr>
              </a:solidFill>
              <a:latin typeface="+mn-lt"/>
              <a:cs typeface="+mn-cs"/>
            </a:endParaRPr>
          </a:p>
        </p:txBody>
      </p:sp>
      <p:pic>
        <p:nvPicPr>
          <p:cNvPr id="10"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3013" y="4524375"/>
            <a:ext cx="15049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4524375"/>
            <a:ext cx="9620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9750" y="4535488"/>
            <a:ext cx="866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85113" y="4524375"/>
            <a:ext cx="857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08313" y="5640388"/>
            <a:ext cx="8953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78288" y="5640388"/>
            <a:ext cx="9144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48263" y="5640388"/>
            <a:ext cx="8953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16"/>
          <p:cNvSpPr txBox="1"/>
          <p:nvPr/>
        </p:nvSpPr>
        <p:spPr>
          <a:xfrm>
            <a:off x="1949135" y="6392361"/>
            <a:ext cx="5245731" cy="276999"/>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Annette Messager, série « Œuvres-mots » (filets de </a:t>
            </a:r>
            <a:r>
              <a:rPr lang="fr-FR" sz="1200" dirty="0" smtClean="0">
                <a:solidFill>
                  <a:schemeClr val="accent5">
                    <a:lumMod val="50000"/>
                  </a:schemeClr>
                </a:solidFill>
                <a:latin typeface="+mn-lt"/>
                <a:cs typeface="+mn-cs"/>
              </a:rPr>
              <a:t>pêche suspendus à des clous).</a:t>
            </a:r>
            <a:endParaRPr lang="fr-FR" sz="1200" dirty="0">
              <a:solidFill>
                <a:schemeClr val="accent5">
                  <a:lumMod val="50000"/>
                </a:schemeClr>
              </a:solidFill>
              <a:latin typeface="+mn-lt"/>
              <a:cs typeface="+mn-cs"/>
            </a:endParaRPr>
          </a:p>
        </p:txBody>
      </p:sp>
      <p:sp>
        <p:nvSpPr>
          <p:cNvPr id="18" name="Bouton d'action : Accueil 17">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p14="http://schemas.microsoft.com/office/powerpoint/2010/main" val="1207152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84150"/>
            <a:ext cx="6489700"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489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93663"/>
            <a:ext cx="8064500" cy="667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318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138" y="190500"/>
            <a:ext cx="46577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29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190500"/>
            <a:ext cx="40290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362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846138"/>
            <a:ext cx="8890000" cy="516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363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Jouer avec la typographie</a:t>
            </a:r>
            <a:endParaRPr lang="fr-FR" sz="3600" b="1" dirty="0">
              <a:solidFill>
                <a:schemeClr val="bg1"/>
              </a:solidFill>
            </a:endParaRPr>
          </a:p>
        </p:txBody>
      </p:sp>
      <p:sp>
        <p:nvSpPr>
          <p:cNvPr id="3" name="ZoneTexte 2"/>
          <p:cNvSpPr txBox="1"/>
          <p:nvPr/>
        </p:nvSpPr>
        <p:spPr>
          <a:xfrm>
            <a:off x="179388" y="1182688"/>
            <a:ext cx="8713787" cy="2062103"/>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fr-FR" sz="1600" dirty="0" smtClean="0">
                <a:latin typeface="+mn-lt"/>
                <a:cs typeface="+mn-cs"/>
              </a:rPr>
              <a:t>Inviter les élèves à extraire un mot fort de ce poème</a:t>
            </a:r>
            <a:r>
              <a:rPr lang="fr-FR" sz="1600" dirty="0">
                <a:latin typeface="+mn-lt"/>
                <a:cs typeface="+mn-cs"/>
              </a:rPr>
              <a:t>.</a:t>
            </a:r>
          </a:p>
          <a:p>
            <a:pPr marL="285750" indent="-285750" fontAlgn="auto">
              <a:spcBef>
                <a:spcPts val="0"/>
              </a:spcBef>
              <a:spcAft>
                <a:spcPts val="0"/>
              </a:spcAft>
              <a:buFont typeface="Arial" pitchFamily="34" charset="0"/>
              <a:buChar char="•"/>
              <a:defRPr/>
            </a:pPr>
            <a:r>
              <a:rPr lang="fr-FR" sz="1600" dirty="0" smtClean="0"/>
              <a:t>En s’inspirant des exemples ci-dessous, leur demander de c</a:t>
            </a:r>
            <a:r>
              <a:rPr lang="fr-FR" sz="1600" dirty="0" smtClean="0">
                <a:latin typeface="+mn-lt"/>
                <a:cs typeface="+mn-cs"/>
              </a:rPr>
              <a:t>hercher </a:t>
            </a:r>
            <a:r>
              <a:rPr lang="fr-FR" sz="1600" dirty="0">
                <a:latin typeface="+mn-lt"/>
                <a:cs typeface="+mn-cs"/>
              </a:rPr>
              <a:t>des manières de dessiner certaines des lettres qui pourraient entrer en correspondance avec le sens de l’extrait.</a:t>
            </a:r>
          </a:p>
          <a:p>
            <a:pPr marL="285750" indent="-285750" fontAlgn="auto">
              <a:spcBef>
                <a:spcPts val="0"/>
              </a:spcBef>
              <a:spcAft>
                <a:spcPts val="0"/>
              </a:spcAft>
              <a:buFont typeface="Arial" pitchFamily="34" charset="0"/>
              <a:buChar char="•"/>
              <a:defRPr/>
            </a:pPr>
            <a:r>
              <a:rPr lang="fr-FR" sz="1600" dirty="0">
                <a:latin typeface="+mn-lt"/>
                <a:cs typeface="+mn-cs"/>
              </a:rPr>
              <a:t>Sur une feuille de brouillon, effectuer plusieurs recherches.</a:t>
            </a:r>
          </a:p>
          <a:p>
            <a:pPr marL="285750" indent="-285750" fontAlgn="auto">
              <a:spcBef>
                <a:spcPts val="0"/>
              </a:spcBef>
              <a:spcAft>
                <a:spcPts val="0"/>
              </a:spcAft>
              <a:buFont typeface="Arial" pitchFamily="34" charset="0"/>
              <a:buChar char="•"/>
              <a:defRPr/>
            </a:pPr>
            <a:r>
              <a:rPr lang="fr-FR" sz="1600" dirty="0">
                <a:latin typeface="+mn-lt"/>
                <a:cs typeface="+mn-cs"/>
              </a:rPr>
              <a:t>Passer ensuite à la réalisation finale.</a:t>
            </a:r>
          </a:p>
          <a:p>
            <a:pPr fontAlgn="auto">
              <a:spcBef>
                <a:spcPts val="0"/>
              </a:spcBef>
              <a:spcAft>
                <a:spcPts val="0"/>
              </a:spcAft>
              <a:defRPr/>
            </a:pPr>
            <a:r>
              <a:rPr lang="fr-FR" sz="1600" u="sng" dirty="0" smtClean="0">
                <a:latin typeface="+mn-lt"/>
                <a:cs typeface="+mn-cs"/>
              </a:rPr>
              <a:t>Variantes</a:t>
            </a:r>
            <a:endParaRPr lang="fr-FR" sz="1600" u="sng" dirty="0">
              <a:latin typeface="+mn-lt"/>
              <a:cs typeface="+mn-cs"/>
            </a:endParaRPr>
          </a:p>
          <a:p>
            <a:pPr marL="285750" indent="-285750" fontAlgn="auto">
              <a:spcBef>
                <a:spcPts val="0"/>
              </a:spcBef>
              <a:spcAft>
                <a:spcPts val="0"/>
              </a:spcAft>
              <a:buFont typeface="Arial" pitchFamily="34" charset="0"/>
              <a:buChar char="•"/>
              <a:defRPr/>
            </a:pPr>
            <a:r>
              <a:rPr lang="fr-FR" sz="1600" dirty="0" smtClean="0">
                <a:latin typeface="+mn-lt"/>
                <a:cs typeface="+mn-cs"/>
              </a:rPr>
              <a:t>Intégrer le mot </a:t>
            </a:r>
            <a:r>
              <a:rPr lang="fr-FR" sz="1600" dirty="0">
                <a:latin typeface="+mn-lt"/>
                <a:cs typeface="+mn-cs"/>
              </a:rPr>
              <a:t>dans un décor.</a:t>
            </a:r>
          </a:p>
          <a:p>
            <a:pPr marL="285750" indent="-285750" fontAlgn="auto">
              <a:spcBef>
                <a:spcPts val="0"/>
              </a:spcBef>
              <a:spcAft>
                <a:spcPts val="0"/>
              </a:spcAft>
              <a:buFont typeface="Arial" pitchFamily="34" charset="0"/>
              <a:buChar char="•"/>
              <a:defRPr/>
            </a:pPr>
            <a:r>
              <a:rPr lang="fr-FR" sz="1600" dirty="0">
                <a:latin typeface="+mn-lt"/>
                <a:cs typeface="+mn-cs"/>
              </a:rPr>
              <a:t>Écrire </a:t>
            </a:r>
            <a:r>
              <a:rPr lang="fr-FR" sz="1600" dirty="0" smtClean="0">
                <a:latin typeface="+mn-lt"/>
                <a:cs typeface="+mn-cs"/>
              </a:rPr>
              <a:t>en utilisant une typographie faisant </a:t>
            </a:r>
            <a:r>
              <a:rPr lang="fr-FR" sz="1600" dirty="0">
                <a:latin typeface="+mn-lt"/>
                <a:cs typeface="+mn-cs"/>
              </a:rPr>
              <a:t>référence aux formes utilisées par un artiste.</a:t>
            </a:r>
          </a:p>
        </p:txBody>
      </p:sp>
      <p:sp>
        <p:nvSpPr>
          <p:cNvPr id="4" name="ZoneTexte 2"/>
          <p:cNvSpPr txBox="1">
            <a:spLocks noChangeArrowheads="1"/>
          </p:cNvSpPr>
          <p:nvPr/>
        </p:nvSpPr>
        <p:spPr bwMode="auto">
          <a:xfrm>
            <a:off x="3649663" y="3789363"/>
            <a:ext cx="184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pic>
        <p:nvPicPr>
          <p:cNvPr id="13" name="Picture 10">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94338" y="5494050"/>
            <a:ext cx="754062"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1075" y="5494050"/>
            <a:ext cx="441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079875" y="5494050"/>
            <a:ext cx="44926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578100" y="5494050"/>
            <a:ext cx="12398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5">
            <a:hlinkClick r:id="rId11" action="ppaction://hlinksldjump"/>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174750" y="5494050"/>
            <a:ext cx="114141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ZoneTexte 21"/>
          <p:cNvSpPr txBox="1"/>
          <p:nvPr/>
        </p:nvSpPr>
        <p:spPr>
          <a:xfrm>
            <a:off x="1331640" y="6184612"/>
            <a:ext cx="81280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Kandinsky</a:t>
            </a:r>
          </a:p>
        </p:txBody>
      </p:sp>
      <p:sp>
        <p:nvSpPr>
          <p:cNvPr id="23" name="ZoneTexte 22"/>
          <p:cNvSpPr txBox="1"/>
          <p:nvPr/>
        </p:nvSpPr>
        <p:spPr>
          <a:xfrm>
            <a:off x="2838450" y="6170325"/>
            <a:ext cx="674688"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Matisse</a:t>
            </a:r>
          </a:p>
        </p:txBody>
      </p:sp>
      <p:sp>
        <p:nvSpPr>
          <p:cNvPr id="24" name="ZoneTexte 23"/>
          <p:cNvSpPr txBox="1"/>
          <p:nvPr/>
        </p:nvSpPr>
        <p:spPr>
          <a:xfrm>
            <a:off x="3917950" y="6184612"/>
            <a:ext cx="67310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Matisse</a:t>
            </a:r>
          </a:p>
        </p:txBody>
      </p:sp>
      <p:sp>
        <p:nvSpPr>
          <p:cNvPr id="25" name="ZoneTexte 24"/>
          <p:cNvSpPr txBox="1"/>
          <p:nvPr/>
        </p:nvSpPr>
        <p:spPr>
          <a:xfrm>
            <a:off x="4700588" y="6184612"/>
            <a:ext cx="585787"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Seurat</a:t>
            </a:r>
          </a:p>
        </p:txBody>
      </p:sp>
      <p:sp>
        <p:nvSpPr>
          <p:cNvPr id="26" name="ZoneTexte 25"/>
          <p:cNvSpPr txBox="1"/>
          <p:nvPr/>
        </p:nvSpPr>
        <p:spPr>
          <a:xfrm>
            <a:off x="5502275" y="6184612"/>
            <a:ext cx="800100"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Mondrian</a:t>
            </a:r>
          </a:p>
        </p:txBody>
      </p:sp>
      <p:pic>
        <p:nvPicPr>
          <p:cNvPr id="27" name="Picture 17">
            <a:hlinkClick r:id="rId13" action="ppaction://hlinksldjump"/>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510338" y="5519450"/>
            <a:ext cx="1179512"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ZoneTexte 27"/>
          <p:cNvSpPr txBox="1"/>
          <p:nvPr/>
        </p:nvSpPr>
        <p:spPr>
          <a:xfrm>
            <a:off x="6962775" y="6170325"/>
            <a:ext cx="484188"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Miro</a:t>
            </a:r>
          </a:p>
        </p:txBody>
      </p:sp>
      <p:sp>
        <p:nvSpPr>
          <p:cNvPr id="29" name="Bouton d'action : Accueil 28">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33" name="Picture 2">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49862" y="4154463"/>
            <a:ext cx="725611"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033478" y="4176688"/>
            <a:ext cx="234106"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1525589" y="4156051"/>
            <a:ext cx="547411"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a:hlinkClick r:id="rId21" action="ppaction://hlinksldjump"/>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2331005" y="4205263"/>
            <a:ext cx="2756859"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a:hlinkClick r:id="rId23" action="ppaction://hlinksldjump"/>
          </p:cNvPr>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5345869" y="4176688"/>
            <a:ext cx="1277682"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7">
            <a:hlinkClick r:id="rId25" action="ppaction://hlinksldjump"/>
          </p:cNvPr>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6881555" y="4220716"/>
            <a:ext cx="2148882"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8">
            <a:hlinkClick r:id="rId27" action="ppaction://hlinksldjump"/>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4708001" y="4778708"/>
            <a:ext cx="58578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0">
            <a:hlinkClick r:id="rId29" action="ppaction://hlinksldjump"/>
          </p:cNvPr>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3754705" y="4778708"/>
            <a:ext cx="7239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68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Utilisateur\Documents\Animations\2018\Mon poirier\Images\Typo Good.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996950"/>
            <a:ext cx="89154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3847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Utilisateur\Documents\Animations\2018\Mon poirier\Images\Typo Idee.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404813"/>
            <a:ext cx="36195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733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Utilisateur\Documents\Animations\2018\Mon poirier\Images\Typo Manhattan.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333375"/>
            <a:ext cx="841375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198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Utilisateur\Documents\Animations\2018\Mon poirier\Images\Typo Morceaux.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1125538"/>
            <a:ext cx="84201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C:\Users\Utilisateur\Documents\Animations\2018\Mon poirier\Images\Typo Miro.jpg">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3213100"/>
            <a:ext cx="88011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087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323850"/>
            <a:ext cx="5386388"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4">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4576763"/>
            <a:ext cx="54006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9327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Utilisateur\Documents\Animations\2018\Mon poirier\Images\Typo Chaise.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8" y="315913"/>
            <a:ext cx="8586787"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C:\Users\Utilisateur\Documents\Animations\2018\Mon poirier\Images\Typo Pluie.jpg">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3860800"/>
            <a:ext cx="8115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618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Utilisateur\Documents\Animations\2018\Mon poirier\Images\Typo Ouest-Est.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25" y="431800"/>
            <a:ext cx="86106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C:\Users\Utilisateur\Documents\Animations\2018\Mon poirier\Images\Typo Clous.jpg">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1989138"/>
            <a:ext cx="86868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C:\Users\Utilisateur\Documents\Animations\2018\Mon poirier\Images\Typo Cirque.jpg">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13" y="4797425"/>
            <a:ext cx="85201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219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Utilisateur\Documents\Animations\2018\Mon poirier\Images\Typo Horizon.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75" y="79375"/>
            <a:ext cx="728345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268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115888"/>
            <a:ext cx="4186238" cy="321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115888"/>
            <a:ext cx="4186237" cy="31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 y="3519488"/>
            <a:ext cx="4186238"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6">
            <a:hlinkClick r:id="rId3"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3500438"/>
            <a:ext cx="4186237" cy="30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062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390650"/>
            <a:ext cx="8639175"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643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1609725"/>
            <a:ext cx="83724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074168" y="5588358"/>
            <a:ext cx="5053371" cy="369332"/>
          </a:xfrm>
          <a:prstGeom prst="rect">
            <a:avLst/>
          </a:prstGeom>
          <a:noFill/>
        </p:spPr>
        <p:txBody>
          <a:bodyPr wrap="none" rtlCol="0">
            <a:spAutoFit/>
          </a:bodyPr>
          <a:lstStyle/>
          <a:p>
            <a:r>
              <a:rPr lang="fr-FR" dirty="0" smtClean="0"/>
              <a:t>Des lettres en papier découpé ou en papier déchiré.</a:t>
            </a:r>
            <a:endParaRPr lang="fr-FR" dirty="0"/>
          </a:p>
        </p:txBody>
      </p:sp>
    </p:spTree>
    <p:extLst>
      <p:ext uri="{BB962C8B-B14F-4D97-AF65-F5344CB8AC3E}">
        <p14:creationId xmlns:p14="http://schemas.microsoft.com/office/powerpoint/2010/main" val="10149268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190500"/>
            <a:ext cx="5410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177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575" y="190500"/>
            <a:ext cx="52768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268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428625"/>
            <a:ext cx="8372475"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821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1408" b="3062"/>
          <a:stretch>
            <a:fillRect/>
          </a:stretch>
        </p:blipFill>
        <p:spPr bwMode="auto">
          <a:xfrm>
            <a:off x="19050" y="1414463"/>
            <a:ext cx="9105900"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304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404813"/>
            <a:ext cx="756285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 y="3489325"/>
            <a:ext cx="75628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693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Poème en bulle, poème en bouche</a:t>
            </a:r>
            <a:endParaRPr lang="fr-FR" sz="3600" b="1" dirty="0">
              <a:solidFill>
                <a:schemeClr val="bg1"/>
              </a:solidFill>
            </a:endParaRPr>
          </a:p>
        </p:txBody>
      </p:sp>
      <p:sp>
        <p:nvSpPr>
          <p:cNvPr id="3" name="ZoneTexte 2"/>
          <p:cNvSpPr txBox="1"/>
          <p:nvPr/>
        </p:nvSpPr>
        <p:spPr>
          <a:xfrm>
            <a:off x="179388" y="1052513"/>
            <a:ext cx="8713787" cy="3539430"/>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fr-FR" sz="1600" dirty="0" smtClean="0">
                <a:latin typeface="+mn-lt"/>
                <a:cs typeface="+mn-cs"/>
              </a:rPr>
              <a:t>Inviter les élèves à choisir un mot fort du poème.</a:t>
            </a:r>
          </a:p>
          <a:p>
            <a:pPr marL="285750" indent="-285750" fontAlgn="auto">
              <a:spcBef>
                <a:spcPts val="0"/>
              </a:spcBef>
              <a:spcAft>
                <a:spcPts val="0"/>
              </a:spcAft>
              <a:buFont typeface="Arial" pitchFamily="34" charset="0"/>
              <a:buChar char="•"/>
              <a:defRPr/>
            </a:pPr>
            <a:r>
              <a:rPr lang="fr-FR" sz="1600" dirty="0" smtClean="0"/>
              <a:t>Leur demander de l’é</a:t>
            </a:r>
            <a:r>
              <a:rPr lang="fr-FR" sz="1600" dirty="0" smtClean="0">
                <a:latin typeface="+mn-lt"/>
                <a:cs typeface="+mn-cs"/>
              </a:rPr>
              <a:t>crire dans </a:t>
            </a:r>
            <a:r>
              <a:rPr lang="fr-FR" sz="1600" dirty="0">
                <a:latin typeface="+mn-lt"/>
                <a:cs typeface="+mn-cs"/>
              </a:rPr>
              <a:t>une bulle qui correspond au </a:t>
            </a:r>
            <a:r>
              <a:rPr lang="fr-FR" sz="1600" dirty="0" smtClean="0">
                <a:latin typeface="+mn-lt"/>
                <a:cs typeface="+mn-cs"/>
              </a:rPr>
              <a:t>sentiment ou à l’émotion qu’ils ont envie d’associer à ce mot. </a:t>
            </a:r>
            <a:r>
              <a:rPr lang="fr-FR" sz="1600" dirty="0">
                <a:latin typeface="+mn-lt"/>
                <a:cs typeface="+mn-cs"/>
              </a:rPr>
              <a:t>(Les bulles peuvent être très anguleuses pour éclater, très rondes pour être douces, très nuageuses pour faire rêver</a:t>
            </a:r>
            <a:r>
              <a:rPr lang="fr-FR" sz="1600" dirty="0" smtClean="0">
                <a:latin typeface="+mn-lt"/>
                <a:cs typeface="+mn-cs"/>
              </a:rPr>
              <a:t>…)</a:t>
            </a:r>
          </a:p>
          <a:p>
            <a:pPr marL="285750" indent="-285750" fontAlgn="auto">
              <a:spcBef>
                <a:spcPts val="0"/>
              </a:spcBef>
              <a:spcAft>
                <a:spcPts val="0"/>
              </a:spcAft>
              <a:buFont typeface="Arial" pitchFamily="34" charset="0"/>
              <a:buChar char="•"/>
              <a:defRPr/>
            </a:pPr>
            <a:r>
              <a:rPr lang="fr-FR" sz="1600" dirty="0" smtClean="0"/>
              <a:t>Ils pourront jouer </a:t>
            </a:r>
            <a:r>
              <a:rPr lang="fr-FR" sz="1600" dirty="0"/>
              <a:t>avec la typographie pour renforcer le pouvoir émotionnel du mot, ajouter </a:t>
            </a:r>
            <a:r>
              <a:rPr lang="fr-FR" sz="1600" dirty="0" smtClean="0"/>
              <a:t> </a:t>
            </a:r>
            <a:r>
              <a:rPr lang="fr-FR" sz="1600" dirty="0"/>
              <a:t>des signes de ponctuation, colorer les bulles, </a:t>
            </a:r>
            <a:r>
              <a:rPr lang="fr-FR" sz="1600" dirty="0" smtClean="0"/>
              <a:t>ou ajouter </a:t>
            </a:r>
            <a:r>
              <a:rPr lang="fr-FR" sz="1600" dirty="0"/>
              <a:t>des éléments autour des </a:t>
            </a:r>
            <a:r>
              <a:rPr lang="fr-FR" sz="1600" dirty="0" smtClean="0"/>
              <a:t>bulles.</a:t>
            </a:r>
          </a:p>
          <a:p>
            <a:pPr marL="285750" indent="-285750" fontAlgn="auto">
              <a:spcBef>
                <a:spcPts val="0"/>
              </a:spcBef>
              <a:spcAft>
                <a:spcPts val="0"/>
              </a:spcAft>
              <a:buFont typeface="Arial" pitchFamily="34" charset="0"/>
              <a:buChar char="•"/>
              <a:defRPr/>
            </a:pPr>
            <a:r>
              <a:rPr lang="fr-FR" sz="1600" dirty="0" smtClean="0"/>
              <a:t>Les </a:t>
            </a:r>
            <a:r>
              <a:rPr lang="fr-FR" sz="1600" dirty="0"/>
              <a:t>bulles </a:t>
            </a:r>
            <a:r>
              <a:rPr lang="fr-FR" sz="1600" dirty="0" smtClean="0"/>
              <a:t>sont </a:t>
            </a:r>
            <a:r>
              <a:rPr lang="fr-FR" sz="1600" dirty="0"/>
              <a:t>ensuite </a:t>
            </a:r>
            <a:r>
              <a:rPr lang="fr-FR" sz="1600" dirty="0" smtClean="0"/>
              <a:t>découpées </a:t>
            </a:r>
            <a:r>
              <a:rPr lang="fr-FR" sz="1600" dirty="0"/>
              <a:t>et suspendues au plafond, à l’aide de fil nylon fin, ou accrochées à des porte-manteaux pour composer un mobile.</a:t>
            </a:r>
          </a:p>
          <a:p>
            <a:pPr marL="285750" indent="-285750" fontAlgn="auto">
              <a:spcBef>
                <a:spcPts val="0"/>
              </a:spcBef>
              <a:spcAft>
                <a:spcPts val="0"/>
              </a:spcAft>
              <a:buFont typeface="Arial" pitchFamily="34" charset="0"/>
              <a:buChar char="•"/>
              <a:defRPr/>
            </a:pPr>
            <a:r>
              <a:rPr lang="fr-FR" sz="1600" dirty="0" smtClean="0">
                <a:latin typeface="+mn-lt"/>
                <a:cs typeface="+mn-cs"/>
              </a:rPr>
              <a:t>Demander à chacun de s’exercer à prononcer son mot en mettant l’intonation qui correspond à la bulle.</a:t>
            </a:r>
          </a:p>
          <a:p>
            <a:pPr marL="285750" indent="-285750" fontAlgn="auto">
              <a:spcBef>
                <a:spcPts val="0"/>
              </a:spcBef>
              <a:spcAft>
                <a:spcPts val="0"/>
              </a:spcAft>
              <a:buFont typeface="Arial" pitchFamily="34" charset="0"/>
              <a:buChar char="•"/>
              <a:defRPr/>
            </a:pPr>
            <a:r>
              <a:rPr lang="fr-FR" sz="1600" dirty="0" smtClean="0">
                <a:latin typeface="+mn-lt"/>
                <a:cs typeface="+mn-cs"/>
              </a:rPr>
              <a:t>Organiser une déambulation sous les bulles ou autour d’elles en demandant aux élèves de dire leurs mots à tour de rôle ou tous ensemble. (Un chef d’orchestre peut organiser la </a:t>
            </a:r>
            <a:r>
              <a:rPr lang="fr-FR" sz="1600" dirty="0" smtClean="0"/>
              <a:t>diction. Lorsqu’il pointe du doigt un camarade, celui-ci dit son mot, lorsqu’il pointe du doigt une bulle tout le monde dit le mot désigné. Il peut aussi accélérer le rythme ou utiliser ses deux mains.)</a:t>
            </a:r>
            <a:endParaRPr lang="fr-FR" sz="1600" dirty="0">
              <a:latin typeface="+mn-lt"/>
              <a:cs typeface="+mn-cs"/>
            </a:endParaRPr>
          </a:p>
        </p:txBody>
      </p:sp>
      <p:sp>
        <p:nvSpPr>
          <p:cNvPr id="4" name="ZoneTexte 2"/>
          <p:cNvSpPr txBox="1">
            <a:spLocks noChangeArrowheads="1"/>
          </p:cNvSpPr>
          <p:nvPr/>
        </p:nvSpPr>
        <p:spPr bwMode="auto">
          <a:xfrm>
            <a:off x="3325813" y="4673803"/>
            <a:ext cx="1844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5" name="Bouton d'action : Accueil 4">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ZoneTexte 2"/>
          <p:cNvSpPr txBox="1">
            <a:spLocks noChangeArrowheads="1"/>
          </p:cNvSpPr>
          <p:nvPr/>
        </p:nvSpPr>
        <p:spPr bwMode="auto">
          <a:xfrm>
            <a:off x="4505325" y="5904115"/>
            <a:ext cx="155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Des bulles et des sons</a:t>
            </a:r>
          </a:p>
        </p:txBody>
      </p:sp>
      <p:pic>
        <p:nvPicPr>
          <p:cNvPr id="7"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113" y="5153228"/>
            <a:ext cx="7572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313" y="5153228"/>
            <a:ext cx="6540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82788" y="5153228"/>
            <a:ext cx="8429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5325" y="5153228"/>
            <a:ext cx="6477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28"/>
          <p:cNvSpPr txBox="1">
            <a:spLocks noChangeArrowheads="1"/>
          </p:cNvSpPr>
          <p:nvPr/>
        </p:nvSpPr>
        <p:spPr bwMode="auto">
          <a:xfrm>
            <a:off x="2487613" y="5904115"/>
            <a:ext cx="820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Des bulles</a:t>
            </a:r>
          </a:p>
        </p:txBody>
      </p:sp>
    </p:spTree>
    <p:extLst>
      <p:ext uri="{BB962C8B-B14F-4D97-AF65-F5344CB8AC3E}">
        <p14:creationId xmlns:p14="http://schemas.microsoft.com/office/powerpoint/2010/main" val="28672615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88900"/>
            <a:ext cx="7775575" cy="667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7531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15888"/>
            <a:ext cx="6626225"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631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11138"/>
            <a:ext cx="6408737" cy="636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5269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93675"/>
            <a:ext cx="8416925" cy="647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083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La boîte à sentiments</a:t>
            </a:r>
            <a:endParaRPr lang="fr-FR" sz="3600" b="1" dirty="0">
              <a:solidFill>
                <a:schemeClr val="bg1"/>
              </a:solidFill>
            </a:endParaRPr>
          </a:p>
        </p:txBody>
      </p:sp>
      <p:sp>
        <p:nvSpPr>
          <p:cNvPr id="3" name="ZoneTexte 2"/>
          <p:cNvSpPr txBox="1"/>
          <p:nvPr/>
        </p:nvSpPr>
        <p:spPr>
          <a:xfrm>
            <a:off x="179388" y="1052513"/>
            <a:ext cx="8713787" cy="2800767"/>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fr-FR" sz="1600" dirty="0" smtClean="0"/>
              <a:t>Inviter les élèves à chercher  </a:t>
            </a:r>
            <a:r>
              <a:rPr lang="fr-FR" sz="1600" dirty="0"/>
              <a:t>les mots ou les idées </a:t>
            </a:r>
            <a:r>
              <a:rPr lang="fr-FR" sz="1600" dirty="0" smtClean="0"/>
              <a:t>qu’ils aime nt dans </a:t>
            </a:r>
            <a:r>
              <a:rPr lang="fr-FR" sz="1600" dirty="0"/>
              <a:t>ce poème</a:t>
            </a:r>
            <a:endParaRPr lang="fr-FR" sz="1600" dirty="0" smtClean="0">
              <a:latin typeface="+mn-lt"/>
              <a:cs typeface="+mn-cs"/>
            </a:endParaRPr>
          </a:p>
          <a:p>
            <a:pPr marL="285750" indent="-285750" fontAlgn="auto">
              <a:spcBef>
                <a:spcPts val="0"/>
              </a:spcBef>
              <a:spcAft>
                <a:spcPts val="0"/>
              </a:spcAft>
              <a:buFont typeface="Arial" pitchFamily="34" charset="0"/>
              <a:buChar char="•"/>
              <a:defRPr/>
            </a:pPr>
            <a:r>
              <a:rPr lang="fr-FR" sz="1600" dirty="0" smtClean="0">
                <a:latin typeface="+mn-lt"/>
                <a:cs typeface="+mn-cs"/>
              </a:rPr>
              <a:t>Leur demander de prendre une petite boîte d’allumettes ou d’en fabriquer une selon le gabarit ci-dessous.</a:t>
            </a:r>
          </a:p>
          <a:p>
            <a:pPr marL="285750" indent="-285750" fontAlgn="auto">
              <a:spcBef>
                <a:spcPts val="0"/>
              </a:spcBef>
              <a:spcAft>
                <a:spcPts val="0"/>
              </a:spcAft>
              <a:buFont typeface="Arial" pitchFamily="34" charset="0"/>
              <a:buChar char="•"/>
              <a:defRPr/>
            </a:pPr>
            <a:r>
              <a:rPr lang="fr-FR" sz="1600" dirty="0" smtClean="0">
                <a:latin typeface="+mn-lt"/>
                <a:cs typeface="+mn-cs"/>
              </a:rPr>
              <a:t>Ils pourront alors décorer </a:t>
            </a:r>
            <a:r>
              <a:rPr lang="fr-FR" sz="1600" dirty="0">
                <a:latin typeface="+mn-lt"/>
                <a:cs typeface="+mn-cs"/>
              </a:rPr>
              <a:t>la boîte et mettre à l’intérieur des petits messages écrits ou dessinés pour parler du poème.        </a:t>
            </a:r>
            <a:r>
              <a:rPr lang="fr-FR" sz="1600" dirty="0">
                <a:latin typeface="+mn-lt"/>
                <a:cs typeface="+mn-cs"/>
                <a:hlinkClick r:id="rId3" action="ppaction://hlinksldjump"/>
              </a:rPr>
              <a:t>Gabarit petite boîte</a:t>
            </a:r>
            <a:r>
              <a:rPr lang="fr-FR" sz="1600" dirty="0">
                <a:latin typeface="+mn-lt"/>
                <a:cs typeface="+mn-cs"/>
                <a:hlinkClick r:id="rId4" action="ppaction://hlinksldjump"/>
              </a:rPr>
              <a:t>.</a:t>
            </a:r>
            <a:r>
              <a:rPr lang="fr-FR" sz="1600" dirty="0">
                <a:latin typeface="+mn-lt"/>
                <a:cs typeface="+mn-cs"/>
              </a:rPr>
              <a:t>          </a:t>
            </a:r>
            <a:r>
              <a:rPr lang="fr-FR" sz="1600" dirty="0">
                <a:latin typeface="+mn-lt"/>
                <a:cs typeface="+mn-cs"/>
                <a:hlinkClick r:id="rId5" action="ppaction://hlinksldjump"/>
              </a:rPr>
              <a:t>Gabarit grande boîte</a:t>
            </a:r>
            <a:endParaRPr lang="fr-FR" sz="1600" dirty="0">
              <a:latin typeface="+mn-lt"/>
              <a:cs typeface="+mn-cs"/>
            </a:endParaRPr>
          </a:p>
          <a:p>
            <a:pPr fontAlgn="auto">
              <a:spcBef>
                <a:spcPts val="0"/>
              </a:spcBef>
              <a:spcAft>
                <a:spcPts val="0"/>
              </a:spcAft>
              <a:defRPr/>
            </a:pPr>
            <a:r>
              <a:rPr lang="fr-FR" sz="1600" u="sng" dirty="0">
                <a:latin typeface="+mn-lt"/>
                <a:cs typeface="+mn-cs"/>
              </a:rPr>
              <a:t>Variante</a:t>
            </a:r>
          </a:p>
          <a:p>
            <a:pPr marL="285750" indent="-285750" fontAlgn="auto">
              <a:spcBef>
                <a:spcPts val="0"/>
              </a:spcBef>
              <a:spcAft>
                <a:spcPts val="0"/>
              </a:spcAft>
              <a:buFont typeface="Arial" pitchFamily="34" charset="0"/>
              <a:buChar char="•"/>
              <a:defRPr/>
            </a:pPr>
            <a:r>
              <a:rPr lang="fr-FR" sz="1600" dirty="0">
                <a:latin typeface="+mn-lt"/>
                <a:cs typeface="+mn-cs"/>
              </a:rPr>
              <a:t>Le travail peut être réalisé collectivement, </a:t>
            </a:r>
            <a:r>
              <a:rPr lang="fr-FR" sz="1600" dirty="0" smtClean="0">
                <a:latin typeface="+mn-lt"/>
                <a:cs typeface="+mn-cs"/>
              </a:rPr>
              <a:t>dans </a:t>
            </a:r>
            <a:r>
              <a:rPr lang="fr-FR" sz="1600" dirty="0">
                <a:latin typeface="+mn-lt"/>
                <a:cs typeface="+mn-cs"/>
              </a:rPr>
              <a:t>un carton à chaussures. </a:t>
            </a:r>
            <a:r>
              <a:rPr lang="fr-FR" sz="1600" dirty="0">
                <a:latin typeface="+mn-lt"/>
                <a:cs typeface="+mn-cs"/>
              </a:rPr>
              <a:t>(Chacun y ajoutant ses messages.)</a:t>
            </a:r>
            <a:br>
              <a:rPr lang="fr-FR" sz="1600" dirty="0">
                <a:latin typeface="+mn-lt"/>
                <a:cs typeface="+mn-cs"/>
              </a:rPr>
            </a:br>
            <a:r>
              <a:rPr lang="fr-FR" sz="1600" dirty="0">
                <a:latin typeface="+mn-lt"/>
                <a:cs typeface="+mn-cs"/>
              </a:rPr>
              <a:t>On pourra, à cette occasion, découvrir des œuvres de Joseph CORNELL (la plupart du temps des boîtes en bois à couvercle vitré, dans lesquelles il rassemblait des photos ou des objets divers. </a:t>
            </a:r>
            <a:r>
              <a:rPr lang="fr-FR" sz="1600" dirty="0">
                <a:latin typeface="+mn-lt"/>
                <a:cs typeface="+mn-cs"/>
                <a:hlinkClick r:id="rId6"/>
              </a:rPr>
              <a:t>https://www.josephcornellbox.com/</a:t>
            </a:r>
            <a:endParaRPr lang="fr-FR" sz="1600" dirty="0">
              <a:latin typeface="+mn-lt"/>
              <a:cs typeface="+mn-cs"/>
            </a:endParaRPr>
          </a:p>
        </p:txBody>
      </p:sp>
      <p:sp>
        <p:nvSpPr>
          <p:cNvPr id="4" name="ZoneTexte 2"/>
          <p:cNvSpPr txBox="1">
            <a:spLocks noChangeArrowheads="1"/>
          </p:cNvSpPr>
          <p:nvPr/>
        </p:nvSpPr>
        <p:spPr bwMode="auto">
          <a:xfrm>
            <a:off x="3649663" y="4241800"/>
            <a:ext cx="1844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5" name="Rectangle 4"/>
          <p:cNvSpPr/>
          <p:nvPr/>
        </p:nvSpPr>
        <p:spPr>
          <a:xfrm>
            <a:off x="179388" y="4551363"/>
            <a:ext cx="8856662" cy="461962"/>
          </a:xfrm>
          <a:prstGeom prst="rect">
            <a:avLst/>
          </a:prstGeom>
        </p:spPr>
        <p:txBody>
          <a:bodyPr>
            <a:spAutoFit/>
          </a:bodyPr>
          <a:lstStyle/>
          <a:p>
            <a:pPr fontAlgn="auto">
              <a:spcBef>
                <a:spcPts val="0"/>
              </a:spcBef>
              <a:spcAft>
                <a:spcPts val="0"/>
              </a:spcAft>
              <a:defRPr/>
            </a:pPr>
            <a:r>
              <a:rPr lang="fr-FR" sz="1200" dirty="0">
                <a:solidFill>
                  <a:schemeClr val="accent5">
                    <a:lumMod val="50000"/>
                  </a:schemeClr>
                </a:solidFill>
                <a:latin typeface="+mn-lt"/>
                <a:cs typeface="+mn-cs"/>
              </a:rPr>
              <a:t>L’artiste Vietnamienne </a:t>
            </a:r>
            <a:r>
              <a:rPr lang="fr-FR" sz="1200" dirty="0" err="1">
                <a:solidFill>
                  <a:schemeClr val="accent5">
                    <a:lumMod val="50000"/>
                  </a:schemeClr>
                </a:solidFill>
                <a:latin typeface="+mn-lt"/>
                <a:cs typeface="+mn-cs"/>
              </a:rPr>
              <a:t>Trang</a:t>
            </a:r>
            <a:r>
              <a:rPr lang="fr-FR" sz="1200" dirty="0">
                <a:solidFill>
                  <a:schemeClr val="accent5">
                    <a:lumMod val="50000"/>
                  </a:schemeClr>
                </a:solidFill>
                <a:latin typeface="+mn-lt"/>
                <a:cs typeface="+mn-cs"/>
              </a:rPr>
              <a:t> Hoang s’amuse à cacher des messages d’amour dans des petites boîtes d’allumettes. Elle deviennent des mini colis cadeaux  avec des  des proverbes, des encouragements, des remerciements, des mots doux, des bouquets de fleurs…</a:t>
            </a:r>
          </a:p>
        </p:txBody>
      </p:sp>
      <p:pic>
        <p:nvPicPr>
          <p:cNvPr id="6"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5056188"/>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hlinkClick r:id="rId4"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4763" y="5049838"/>
            <a:ext cx="8572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5538" y="5056188"/>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8713" y="5056188"/>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1888" y="5056188"/>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81688" y="505618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92938" y="504983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04188" y="505618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4963" y="5805488"/>
            <a:ext cx="781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1">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74763" y="580548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2">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24088" y="5805488"/>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3">
            <a:hlinkClick r:id="rId28" action="ppaction://hlinksldjump"/>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06738" y="5805488"/>
            <a:ext cx="11239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4">
            <a:hlinkClick r:id="rId30" action="ppaction://hlinksldjump"/>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954713" y="5803900"/>
            <a:ext cx="8001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5">
            <a:hlinkClick r:id="rId32" action="ppaction://hlinksldjump"/>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969125" y="5803900"/>
            <a:ext cx="628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7">
            <a:hlinkClick r:id="rId34" action="ppaction://hlinksldjump"/>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740650" y="5803900"/>
            <a:ext cx="11525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ZoneTexte 20"/>
          <p:cNvSpPr txBox="1"/>
          <p:nvPr/>
        </p:nvSpPr>
        <p:spPr>
          <a:xfrm>
            <a:off x="6892925" y="6534150"/>
            <a:ext cx="947738" cy="276225"/>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Mais aussi…</a:t>
            </a:r>
          </a:p>
        </p:txBody>
      </p:sp>
      <p:sp>
        <p:nvSpPr>
          <p:cNvPr id="22" name="Bouton d'action : Accueil 21">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extLst>
      <p:ext uri="{BB962C8B-B14F-4D97-AF65-F5344CB8AC3E}">
        <p14:creationId xmlns:p14="http://schemas.microsoft.com/office/powerpoint/2010/main" val="22964381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084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90500"/>
            <a:ext cx="8248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1792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0488" y="441325"/>
            <a:ext cx="8963025"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7637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3363" y="536575"/>
            <a:ext cx="8677275"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990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3825"/>
            <a:ext cx="59626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19820" b="12207"/>
          <a:stretch>
            <a:fillRect/>
          </a:stretch>
        </p:blipFill>
        <p:spPr bwMode="auto">
          <a:xfrm>
            <a:off x="1828800" y="3560763"/>
            <a:ext cx="5962650"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920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9371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90500"/>
            <a:ext cx="80962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20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295275"/>
            <a:ext cx="782955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8662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295275"/>
            <a:ext cx="782955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428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190500"/>
            <a:ext cx="74866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0670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90500"/>
            <a:ext cx="80962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1066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7342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1081088"/>
            <a:ext cx="782955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8956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190500"/>
            <a:ext cx="77057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6684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190500"/>
            <a:ext cx="6000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5" name="ZoneTexte 1"/>
          <p:cNvSpPr txBox="1">
            <a:spLocks noChangeArrowheads="1"/>
          </p:cNvSpPr>
          <p:nvPr/>
        </p:nvSpPr>
        <p:spPr bwMode="auto">
          <a:xfrm>
            <a:off x="107950" y="5075238"/>
            <a:ext cx="22669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a:t>On peut lire le poème par la fente aménagée dans le bas de la boîte.</a:t>
            </a:r>
          </a:p>
          <a:p>
            <a:pPr eaLnBrk="1" hangingPunct="1"/>
            <a:r>
              <a:rPr lang="fr-FR" sz="1600"/>
              <a:t>Un mécanisme permet de l’enrouler et le dérouler.</a:t>
            </a:r>
          </a:p>
        </p:txBody>
      </p:sp>
    </p:spTree>
    <p:extLst>
      <p:ext uri="{BB962C8B-B14F-4D97-AF65-F5344CB8AC3E}">
        <p14:creationId xmlns:p14="http://schemas.microsoft.com/office/powerpoint/2010/main" val="2055920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04813"/>
            <a:ext cx="8642350"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1679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1133475"/>
            <a:ext cx="782955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6451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863" y="79375"/>
            <a:ext cx="4740275" cy="669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8127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2710"/>
          <a:stretch>
            <a:fillRect/>
          </a:stretch>
        </p:blipFill>
        <p:spPr bwMode="auto">
          <a:xfrm>
            <a:off x="179388" y="596900"/>
            <a:ext cx="4279900" cy="542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7" name="Picture 4">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65175"/>
            <a:ext cx="4392613"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7053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Écrire et illustrer un petit livre</a:t>
            </a:r>
            <a:endParaRPr lang="fr-FR" sz="3600" b="1" dirty="0">
              <a:solidFill>
                <a:schemeClr val="bg1"/>
              </a:solidFill>
            </a:endParaRPr>
          </a:p>
        </p:txBody>
      </p:sp>
      <p:sp>
        <p:nvSpPr>
          <p:cNvPr id="2" name="ZoneTexte 1"/>
          <p:cNvSpPr txBox="1"/>
          <p:nvPr/>
        </p:nvSpPr>
        <p:spPr>
          <a:xfrm>
            <a:off x="179388" y="1052513"/>
            <a:ext cx="8713787" cy="2554545"/>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fr-FR" sz="1600" dirty="0" smtClean="0">
                <a:latin typeface="+mn-lt"/>
                <a:cs typeface="+mn-cs"/>
              </a:rPr>
              <a:t>Inviter les élèves à chercher les mots ou les idées qu’ils aiment dans ce poème.</a:t>
            </a:r>
          </a:p>
          <a:p>
            <a:pPr marL="285750" indent="-285750" fontAlgn="auto">
              <a:spcBef>
                <a:spcPts val="0"/>
              </a:spcBef>
              <a:spcAft>
                <a:spcPts val="0"/>
              </a:spcAft>
              <a:buFont typeface="Arial" pitchFamily="34" charset="0"/>
              <a:buChar char="•"/>
              <a:defRPr/>
            </a:pPr>
            <a:r>
              <a:rPr lang="fr-FR" sz="1600" dirty="0" smtClean="0">
                <a:latin typeface="+mn-lt"/>
                <a:cs typeface="+mn-cs"/>
              </a:rPr>
              <a:t>Leur demander de prendre </a:t>
            </a:r>
            <a:r>
              <a:rPr lang="fr-FR" sz="1600" dirty="0">
                <a:latin typeface="+mn-lt"/>
                <a:cs typeface="+mn-cs"/>
              </a:rPr>
              <a:t>une feuille de papier et </a:t>
            </a:r>
            <a:r>
              <a:rPr lang="fr-FR" sz="1600" dirty="0" smtClean="0">
                <a:latin typeface="+mn-lt"/>
                <a:cs typeface="+mn-cs"/>
              </a:rPr>
              <a:t>de la </a:t>
            </a:r>
            <a:r>
              <a:rPr lang="fr-FR" sz="1600" dirty="0">
                <a:latin typeface="+mn-lt"/>
                <a:cs typeface="+mn-cs"/>
              </a:rPr>
              <a:t>plier, selon le modèle ci-dessous, pour réaliser un livret.</a:t>
            </a:r>
          </a:p>
          <a:p>
            <a:pPr marL="285750" indent="-285750" fontAlgn="auto">
              <a:spcBef>
                <a:spcPts val="0"/>
              </a:spcBef>
              <a:spcAft>
                <a:spcPts val="0"/>
              </a:spcAft>
              <a:buFont typeface="Arial" pitchFamily="34" charset="0"/>
              <a:buChar char="•"/>
              <a:defRPr/>
            </a:pPr>
            <a:r>
              <a:rPr lang="fr-FR" sz="1600" dirty="0">
                <a:latin typeface="+mn-lt"/>
                <a:cs typeface="+mn-cs"/>
              </a:rPr>
              <a:t>On dispose alors d’une page de couverture, de trois doubles pages  et d’une page de fin. </a:t>
            </a:r>
            <a:br>
              <a:rPr lang="fr-FR" sz="1600" dirty="0">
                <a:latin typeface="+mn-lt"/>
                <a:cs typeface="+mn-cs"/>
              </a:rPr>
            </a:br>
            <a:r>
              <a:rPr lang="fr-FR" sz="1600" dirty="0">
                <a:latin typeface="+mn-lt"/>
                <a:cs typeface="+mn-cs"/>
              </a:rPr>
              <a:t>(2 espaces restreints et 3 plus grands)</a:t>
            </a:r>
            <a:br>
              <a:rPr lang="fr-FR" sz="1600" dirty="0">
                <a:latin typeface="+mn-lt"/>
                <a:cs typeface="+mn-cs"/>
              </a:rPr>
            </a:br>
            <a:r>
              <a:rPr lang="fr-FR" sz="1600" dirty="0">
                <a:latin typeface="+mn-lt"/>
                <a:cs typeface="+mn-cs"/>
              </a:rPr>
              <a:t>Le livret peut être pris dans le sens horizontal ou vertical.</a:t>
            </a:r>
          </a:p>
          <a:p>
            <a:pPr marL="285750" indent="-285750" fontAlgn="auto">
              <a:spcBef>
                <a:spcPts val="0"/>
              </a:spcBef>
              <a:spcAft>
                <a:spcPts val="0"/>
              </a:spcAft>
              <a:buFont typeface="Arial" pitchFamily="34" charset="0"/>
              <a:buChar char="•"/>
              <a:defRPr/>
            </a:pPr>
            <a:r>
              <a:rPr lang="fr-FR" sz="1600" dirty="0">
                <a:latin typeface="+mn-lt"/>
                <a:cs typeface="+mn-cs"/>
              </a:rPr>
              <a:t>Utiliser tous les espaces disponibles pour écrire ou dessiner à propos du poème.</a:t>
            </a:r>
            <a:br>
              <a:rPr lang="fr-FR" sz="1600" dirty="0">
                <a:latin typeface="+mn-lt"/>
                <a:cs typeface="+mn-cs"/>
              </a:rPr>
            </a:br>
            <a:r>
              <a:rPr lang="fr-FR" sz="1600" dirty="0">
                <a:latin typeface="+mn-lt"/>
                <a:cs typeface="+mn-cs"/>
              </a:rPr>
              <a:t>(On peut, par exemple, réserver la première page au titre et la dernière au nom de l’auteur.)</a:t>
            </a:r>
          </a:p>
          <a:p>
            <a:pPr fontAlgn="auto">
              <a:spcBef>
                <a:spcPts val="0"/>
              </a:spcBef>
              <a:spcAft>
                <a:spcPts val="0"/>
              </a:spcAft>
              <a:defRPr/>
            </a:pPr>
            <a:r>
              <a:rPr lang="fr-FR" sz="1600" u="sng" dirty="0" smtClean="0">
                <a:latin typeface="+mn-lt"/>
                <a:cs typeface="+mn-cs"/>
              </a:rPr>
              <a:t>Variante</a:t>
            </a:r>
            <a:r>
              <a:rPr lang="fr-FR" sz="1600" u="sng" dirty="0">
                <a:latin typeface="+mn-lt"/>
                <a:cs typeface="+mn-cs"/>
              </a:rPr>
              <a:t>:</a:t>
            </a:r>
          </a:p>
          <a:p>
            <a:pPr fontAlgn="auto">
              <a:spcBef>
                <a:spcPts val="0"/>
              </a:spcBef>
              <a:spcAft>
                <a:spcPts val="0"/>
              </a:spcAft>
              <a:defRPr/>
            </a:pPr>
            <a:r>
              <a:rPr lang="fr-FR" sz="1600" dirty="0">
                <a:latin typeface="+mn-lt"/>
                <a:cs typeface="+mn-cs"/>
              </a:rPr>
              <a:t>Créer un album « pochette d’allumettes » selon le modèle présenté ci-dessous.</a:t>
            </a:r>
          </a:p>
        </p:txBody>
      </p:sp>
      <p:sp>
        <p:nvSpPr>
          <p:cNvPr id="89092" name="ZoneTexte 2"/>
          <p:cNvSpPr txBox="1">
            <a:spLocks noChangeArrowheads="1"/>
          </p:cNvSpPr>
          <p:nvPr/>
        </p:nvSpPr>
        <p:spPr bwMode="auto">
          <a:xfrm>
            <a:off x="1446213" y="3861048"/>
            <a:ext cx="6251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 d’explications pour la fabrication du livret pas à pas</a:t>
            </a:r>
          </a:p>
        </p:txBody>
      </p:sp>
      <p:pic>
        <p:nvPicPr>
          <p:cNvPr id="89093"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4243636"/>
            <a:ext cx="9620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375" y="4243636"/>
            <a:ext cx="9620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5"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38" y="4243636"/>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Bouton d'action : Accueil 25">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89097" name="Picture 9">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9088" y="4210298"/>
            <a:ext cx="79851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8" name="Picture 10">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7850" y="5146923"/>
            <a:ext cx="8509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9" name="ZoneTexte 2"/>
          <p:cNvSpPr txBox="1">
            <a:spLocks noChangeArrowheads="1"/>
          </p:cNvSpPr>
          <p:nvPr/>
        </p:nvSpPr>
        <p:spPr bwMode="auto">
          <a:xfrm>
            <a:off x="5324475" y="5280273"/>
            <a:ext cx="1911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dirty="0">
                <a:hlinkClick r:id="rId13" action="ppaction://hlinksldjump"/>
              </a:rPr>
              <a:t>Le gabarit de l’album</a:t>
            </a:r>
            <a:endParaRPr lang="fr-FR" sz="1600" dirty="0"/>
          </a:p>
        </p:txBody>
      </p:sp>
      <p:sp>
        <p:nvSpPr>
          <p:cNvPr id="89100" name="ZoneTexte 2"/>
          <p:cNvSpPr txBox="1">
            <a:spLocks noChangeArrowheads="1"/>
          </p:cNvSpPr>
          <p:nvPr/>
        </p:nvSpPr>
        <p:spPr bwMode="auto">
          <a:xfrm>
            <a:off x="1555750" y="5312023"/>
            <a:ext cx="2736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L’album pochette d’allumettes</a:t>
            </a:r>
          </a:p>
        </p:txBody>
      </p:sp>
    </p:spTree>
    <p:extLst>
      <p:ext uri="{BB962C8B-B14F-4D97-AF65-F5344CB8AC3E}">
        <p14:creationId xmlns:p14="http://schemas.microsoft.com/office/powerpoint/2010/main" val="36164451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013"/>
            <a:ext cx="9144000" cy="640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1795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296863"/>
            <a:ext cx="8943975"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352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214313"/>
            <a:ext cx="476250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0105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Utilisateur\Documents\Animations\2018\Mon poirier\Images\Livret explication.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52388"/>
            <a:ext cx="8505825"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8769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oneTexte 1"/>
          <p:cNvSpPr txBox="1">
            <a:spLocks noChangeArrowheads="1"/>
          </p:cNvSpPr>
          <p:nvPr/>
        </p:nvSpPr>
        <p:spPr bwMode="auto">
          <a:xfrm>
            <a:off x="2484438" y="1052513"/>
            <a:ext cx="344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a:t>1 Plier la couverture et l’intérieur comme sur cette illustration </a:t>
            </a:r>
          </a:p>
        </p:txBody>
      </p:sp>
      <p:sp>
        <p:nvSpPr>
          <p:cNvPr id="94211" name="Rectangle 2"/>
          <p:cNvSpPr>
            <a:spLocks noChangeArrowheads="1"/>
          </p:cNvSpPr>
          <p:nvPr/>
        </p:nvSpPr>
        <p:spPr bwMode="auto">
          <a:xfrm>
            <a:off x="3887788" y="2649538"/>
            <a:ext cx="464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dirty="0"/>
              <a:t>2 Coller la plus grande surface de l’intérieur sur la plus grande surface de la couverture.</a:t>
            </a:r>
          </a:p>
          <a:p>
            <a:r>
              <a:rPr lang="fr-FR" dirty="0"/>
              <a:t>Bloquer ensuite le rabat du bas à l’aide d’une agrafe</a:t>
            </a:r>
          </a:p>
        </p:txBody>
      </p:sp>
      <p:sp>
        <p:nvSpPr>
          <p:cNvPr id="94212" name="Rectangle 3"/>
          <p:cNvSpPr>
            <a:spLocks noChangeArrowheads="1"/>
          </p:cNvSpPr>
          <p:nvPr/>
        </p:nvSpPr>
        <p:spPr bwMode="auto">
          <a:xfrm>
            <a:off x="323850" y="4081463"/>
            <a:ext cx="46386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t>3 Utiliser toutes les surfaces disponibles pour évoquer le poème par des mots, des dessins ou des images.</a:t>
            </a:r>
          </a:p>
          <a:p>
            <a:r>
              <a:rPr lang="fr-FR"/>
              <a:t>(Réserver le dos s’il doit être collé dans le cahier de poésie.)</a:t>
            </a:r>
          </a:p>
        </p:txBody>
      </p:sp>
      <p:pic>
        <p:nvPicPr>
          <p:cNvPr id="94213"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395288"/>
            <a:ext cx="2447925"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4" name="ZoneTexte 4"/>
          <p:cNvSpPr txBox="1">
            <a:spLocks noChangeArrowheads="1"/>
          </p:cNvSpPr>
          <p:nvPr/>
        </p:nvSpPr>
        <p:spPr bwMode="auto">
          <a:xfrm>
            <a:off x="396875" y="368300"/>
            <a:ext cx="4662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2800" b="1" u="sng"/>
              <a:t>L’album pochette d’allumettes</a:t>
            </a:r>
          </a:p>
        </p:txBody>
      </p:sp>
      <p:pic>
        <p:nvPicPr>
          <p:cNvPr id="94215"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8" y="1755775"/>
            <a:ext cx="3240087"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4">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3025" y="3863975"/>
            <a:ext cx="3484563"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8279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5963" y="1433513"/>
            <a:ext cx="2339975" cy="257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p:cNvSpPr/>
          <p:nvPr/>
        </p:nvSpPr>
        <p:spPr>
          <a:xfrm>
            <a:off x="8135938" y="1433513"/>
            <a:ext cx="539750" cy="257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3"/>
          <p:cNvSpPr/>
          <p:nvPr/>
        </p:nvSpPr>
        <p:spPr>
          <a:xfrm>
            <a:off x="5435600" y="1433513"/>
            <a:ext cx="360363" cy="257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Rectangle 4"/>
          <p:cNvSpPr/>
          <p:nvPr/>
        </p:nvSpPr>
        <p:spPr>
          <a:xfrm>
            <a:off x="3455988" y="1433513"/>
            <a:ext cx="1979612" cy="257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5"/>
          <p:cNvSpPr/>
          <p:nvPr/>
        </p:nvSpPr>
        <p:spPr>
          <a:xfrm>
            <a:off x="7343775" y="4375150"/>
            <a:ext cx="1620838" cy="215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6"/>
          <p:cNvSpPr/>
          <p:nvPr/>
        </p:nvSpPr>
        <p:spPr>
          <a:xfrm>
            <a:off x="4105275" y="4371975"/>
            <a:ext cx="1620838" cy="2160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7"/>
          <p:cNvSpPr/>
          <p:nvPr/>
        </p:nvSpPr>
        <p:spPr>
          <a:xfrm>
            <a:off x="5724525" y="4371975"/>
            <a:ext cx="1619250" cy="2160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8"/>
          <p:cNvSpPr/>
          <p:nvPr/>
        </p:nvSpPr>
        <p:spPr>
          <a:xfrm>
            <a:off x="2486025" y="4375150"/>
            <a:ext cx="1619250" cy="215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9"/>
          <p:cNvSpPr/>
          <p:nvPr/>
        </p:nvSpPr>
        <p:spPr>
          <a:xfrm>
            <a:off x="504825" y="4375150"/>
            <a:ext cx="1981200" cy="215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5243" name="ZoneTexte 11"/>
          <p:cNvSpPr txBox="1">
            <a:spLocks noChangeArrowheads="1"/>
          </p:cNvSpPr>
          <p:nvPr/>
        </p:nvSpPr>
        <p:spPr bwMode="auto">
          <a:xfrm>
            <a:off x="1619250" y="1916113"/>
            <a:ext cx="12557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b="1"/>
              <a:t>Couverture</a:t>
            </a:r>
          </a:p>
        </p:txBody>
      </p:sp>
      <p:sp>
        <p:nvSpPr>
          <p:cNvPr id="95244" name="ZoneTexte 12"/>
          <p:cNvSpPr txBox="1">
            <a:spLocks noChangeArrowheads="1"/>
          </p:cNvSpPr>
          <p:nvPr/>
        </p:nvSpPr>
        <p:spPr bwMode="auto">
          <a:xfrm>
            <a:off x="1619250" y="3708400"/>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b="1"/>
              <a:t>Intérieur</a:t>
            </a:r>
          </a:p>
        </p:txBody>
      </p:sp>
      <p:sp>
        <p:nvSpPr>
          <p:cNvPr id="95245" name="ZoneTexte 13"/>
          <p:cNvSpPr txBox="1">
            <a:spLocks noChangeArrowheads="1"/>
          </p:cNvSpPr>
          <p:nvPr/>
        </p:nvSpPr>
        <p:spPr bwMode="auto">
          <a:xfrm>
            <a:off x="8135938" y="1125538"/>
            <a:ext cx="3810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1,5</a:t>
            </a:r>
          </a:p>
        </p:txBody>
      </p:sp>
      <p:sp>
        <p:nvSpPr>
          <p:cNvPr id="95246" name="ZoneTexte 14"/>
          <p:cNvSpPr txBox="1">
            <a:spLocks noChangeArrowheads="1"/>
          </p:cNvSpPr>
          <p:nvPr/>
        </p:nvSpPr>
        <p:spPr bwMode="auto">
          <a:xfrm>
            <a:off x="5475288" y="1138238"/>
            <a:ext cx="26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1</a:t>
            </a:r>
          </a:p>
        </p:txBody>
      </p:sp>
      <p:sp>
        <p:nvSpPr>
          <p:cNvPr id="95247" name="ZoneTexte 15"/>
          <p:cNvSpPr txBox="1">
            <a:spLocks noChangeArrowheads="1"/>
          </p:cNvSpPr>
          <p:nvPr/>
        </p:nvSpPr>
        <p:spPr bwMode="auto">
          <a:xfrm>
            <a:off x="6586538" y="1138238"/>
            <a:ext cx="379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6,5</a:t>
            </a:r>
          </a:p>
        </p:txBody>
      </p:sp>
      <p:sp>
        <p:nvSpPr>
          <p:cNvPr id="95248" name="ZoneTexte 16"/>
          <p:cNvSpPr txBox="1">
            <a:spLocks noChangeArrowheads="1"/>
          </p:cNvSpPr>
          <p:nvPr/>
        </p:nvSpPr>
        <p:spPr bwMode="auto">
          <a:xfrm>
            <a:off x="4256088" y="1125538"/>
            <a:ext cx="379412"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5,5</a:t>
            </a:r>
          </a:p>
        </p:txBody>
      </p:sp>
      <p:sp>
        <p:nvSpPr>
          <p:cNvPr id="95249" name="ZoneTexte 17"/>
          <p:cNvSpPr txBox="1">
            <a:spLocks noChangeArrowheads="1"/>
          </p:cNvSpPr>
          <p:nvPr/>
        </p:nvSpPr>
        <p:spPr bwMode="auto">
          <a:xfrm>
            <a:off x="8080375" y="4090988"/>
            <a:ext cx="379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4,5</a:t>
            </a:r>
          </a:p>
        </p:txBody>
      </p:sp>
      <p:sp>
        <p:nvSpPr>
          <p:cNvPr id="95250" name="ZoneTexte 18"/>
          <p:cNvSpPr txBox="1">
            <a:spLocks noChangeArrowheads="1"/>
          </p:cNvSpPr>
          <p:nvPr/>
        </p:nvSpPr>
        <p:spPr bwMode="auto">
          <a:xfrm>
            <a:off x="6207125" y="4076700"/>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4,5</a:t>
            </a:r>
          </a:p>
        </p:txBody>
      </p:sp>
      <p:sp>
        <p:nvSpPr>
          <p:cNvPr id="95251" name="ZoneTexte 19"/>
          <p:cNvSpPr txBox="1">
            <a:spLocks noChangeArrowheads="1"/>
          </p:cNvSpPr>
          <p:nvPr/>
        </p:nvSpPr>
        <p:spPr bwMode="auto">
          <a:xfrm>
            <a:off x="4546600" y="4076700"/>
            <a:ext cx="37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4,5</a:t>
            </a:r>
          </a:p>
        </p:txBody>
      </p:sp>
      <p:sp>
        <p:nvSpPr>
          <p:cNvPr id="95252" name="ZoneTexte 20"/>
          <p:cNvSpPr txBox="1">
            <a:spLocks noChangeArrowheads="1"/>
          </p:cNvSpPr>
          <p:nvPr/>
        </p:nvSpPr>
        <p:spPr bwMode="auto">
          <a:xfrm>
            <a:off x="2914650" y="4090988"/>
            <a:ext cx="381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4,5</a:t>
            </a:r>
          </a:p>
        </p:txBody>
      </p:sp>
      <p:sp>
        <p:nvSpPr>
          <p:cNvPr id="95253" name="ZoneTexte 21"/>
          <p:cNvSpPr txBox="1">
            <a:spLocks noChangeArrowheads="1"/>
          </p:cNvSpPr>
          <p:nvPr/>
        </p:nvSpPr>
        <p:spPr bwMode="auto">
          <a:xfrm>
            <a:off x="884238" y="4092575"/>
            <a:ext cx="381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5,5</a:t>
            </a:r>
          </a:p>
        </p:txBody>
      </p:sp>
      <p:sp>
        <p:nvSpPr>
          <p:cNvPr id="95254" name="ZoneTexte 22"/>
          <p:cNvSpPr txBox="1">
            <a:spLocks noChangeArrowheads="1"/>
          </p:cNvSpPr>
          <p:nvPr/>
        </p:nvSpPr>
        <p:spPr bwMode="auto">
          <a:xfrm rot="-5400000">
            <a:off x="3012281" y="2567782"/>
            <a:ext cx="379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6,5</a:t>
            </a:r>
          </a:p>
        </p:txBody>
      </p:sp>
      <p:sp>
        <p:nvSpPr>
          <p:cNvPr id="95255" name="ZoneTexte 23"/>
          <p:cNvSpPr txBox="1">
            <a:spLocks noChangeArrowheads="1"/>
          </p:cNvSpPr>
          <p:nvPr/>
        </p:nvSpPr>
        <p:spPr bwMode="auto">
          <a:xfrm rot="-5400000">
            <a:off x="186531" y="5315745"/>
            <a:ext cx="263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200"/>
              <a:t>6</a:t>
            </a:r>
          </a:p>
        </p:txBody>
      </p:sp>
      <p:sp>
        <p:nvSpPr>
          <p:cNvPr id="95256" name="ZoneTexte 30"/>
          <p:cNvSpPr txBox="1">
            <a:spLocks noChangeArrowheads="1"/>
          </p:cNvSpPr>
          <p:nvPr/>
        </p:nvSpPr>
        <p:spPr bwMode="auto">
          <a:xfrm>
            <a:off x="1935163" y="368300"/>
            <a:ext cx="5273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2400" u="sng">
                <a:solidFill>
                  <a:srgbClr val="C00000"/>
                </a:solidFill>
              </a:rPr>
              <a:t>Gabarit de l’album pochette d’allumettes</a:t>
            </a:r>
          </a:p>
        </p:txBody>
      </p:sp>
      <p:sp>
        <p:nvSpPr>
          <p:cNvPr id="95257" name="ZoneTexte 26"/>
          <p:cNvSpPr txBox="1">
            <a:spLocks noChangeArrowheads="1"/>
          </p:cNvSpPr>
          <p:nvPr/>
        </p:nvSpPr>
        <p:spPr bwMode="auto">
          <a:xfrm>
            <a:off x="3049588" y="765175"/>
            <a:ext cx="304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400">
                <a:solidFill>
                  <a:srgbClr val="C00000"/>
                </a:solidFill>
              </a:rPr>
              <a:t>(Les dimensions sont exprimées en cm)</a:t>
            </a:r>
          </a:p>
        </p:txBody>
      </p:sp>
      <p:sp>
        <p:nvSpPr>
          <p:cNvPr id="28" name="Rectangle 27">
            <a:hlinkClick r:id="rId3" action="ppaction://hlinksldjump"/>
          </p:cNvPr>
          <p:cNvSpPr/>
          <p:nvPr/>
        </p:nvSpPr>
        <p:spPr>
          <a:xfrm>
            <a:off x="317500" y="260350"/>
            <a:ext cx="8647113" cy="6481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5890421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8" y="260350"/>
            <a:ext cx="815022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2928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Illustrer et citer en copiant</a:t>
            </a:r>
            <a:endParaRPr lang="fr-FR" sz="3600" b="1" dirty="0">
              <a:solidFill>
                <a:schemeClr val="bg1"/>
              </a:solidFill>
            </a:endParaRPr>
          </a:p>
        </p:txBody>
      </p:sp>
      <p:sp>
        <p:nvSpPr>
          <p:cNvPr id="2" name="ZoneTexte 1"/>
          <p:cNvSpPr txBox="1"/>
          <p:nvPr/>
        </p:nvSpPr>
        <p:spPr>
          <a:xfrm>
            <a:off x="179388" y="1052513"/>
            <a:ext cx="8713787" cy="3293209"/>
          </a:xfrm>
          <a:prstGeom prst="rect">
            <a:avLst/>
          </a:prstGeom>
          <a:noFill/>
        </p:spPr>
        <p:txBody>
          <a:bodyPr>
            <a:spAutoFit/>
          </a:bodyPr>
          <a:lstStyle/>
          <a:p>
            <a:pPr fontAlgn="auto">
              <a:spcBef>
                <a:spcPts val="0"/>
              </a:spcBef>
              <a:spcAft>
                <a:spcPts val="0"/>
              </a:spcAft>
              <a:defRPr/>
            </a:pPr>
            <a:r>
              <a:rPr lang="fr-FR" sz="1600" dirty="0" smtClean="0">
                <a:latin typeface="+mn-lt"/>
                <a:cs typeface="+mn-cs"/>
              </a:rPr>
              <a:t>Lorsqu’on </a:t>
            </a:r>
            <a:r>
              <a:rPr lang="fr-FR" sz="1600" dirty="0">
                <a:latin typeface="+mn-lt"/>
                <a:cs typeface="+mn-cs"/>
              </a:rPr>
              <a:t>fredonne une chanson, on ne la chante pas en entier. </a:t>
            </a:r>
            <a:r>
              <a:rPr lang="fr-FR" sz="1600" dirty="0">
                <a:latin typeface="+mn-lt"/>
                <a:cs typeface="+mn-cs"/>
              </a:rPr>
              <a:t>On reprend simplement quelques phrases ou le refrain. Parce qu’il s’agit d’un passage dont on aime la musicalité, ou parce qu’il nous semble facile à retenir.</a:t>
            </a:r>
          </a:p>
          <a:p>
            <a:pPr fontAlgn="auto">
              <a:spcBef>
                <a:spcPts val="0"/>
              </a:spcBef>
              <a:spcAft>
                <a:spcPts val="0"/>
              </a:spcAft>
              <a:defRPr/>
            </a:pPr>
            <a:r>
              <a:rPr lang="fr-FR" sz="1600" dirty="0">
                <a:latin typeface="+mn-lt"/>
                <a:cs typeface="+mn-cs"/>
              </a:rPr>
              <a:t>Pour un poème, on peut faire la même chose en recopiant à la main un court extrait en y intégrant un dessin. Tout comme on joue avec les intonations de notre voix pour chanter, on pourra jouer avec la façon de dessiner les lettres pour écrire. (Sans se soucier des règles ordinaires de l’écriture, car chanter n’est pas parler.)</a:t>
            </a:r>
          </a:p>
          <a:p>
            <a:pPr marL="285750" indent="-285750" fontAlgn="auto">
              <a:spcBef>
                <a:spcPts val="0"/>
              </a:spcBef>
              <a:spcAft>
                <a:spcPts val="0"/>
              </a:spcAft>
              <a:buFont typeface="Arial" pitchFamily="34" charset="0"/>
              <a:buChar char="•"/>
              <a:defRPr/>
            </a:pPr>
            <a:r>
              <a:rPr lang="fr-FR" sz="1600" dirty="0" smtClean="0">
                <a:latin typeface="+mn-lt"/>
                <a:cs typeface="+mn-cs"/>
              </a:rPr>
              <a:t>Inviter les élèves à choisir </a:t>
            </a:r>
            <a:r>
              <a:rPr lang="fr-FR" sz="1600" dirty="0">
                <a:latin typeface="+mn-lt"/>
                <a:cs typeface="+mn-cs"/>
              </a:rPr>
              <a:t>un court extrait. </a:t>
            </a:r>
            <a:r>
              <a:rPr lang="fr-FR" sz="1600" dirty="0">
                <a:latin typeface="+mn-lt"/>
                <a:cs typeface="+mn-cs"/>
              </a:rPr>
              <a:t>(Une strophe, un ou deux vers, une ou deux phrases.)</a:t>
            </a:r>
          </a:p>
          <a:p>
            <a:pPr marL="285750" indent="-285750" fontAlgn="auto">
              <a:spcBef>
                <a:spcPts val="0"/>
              </a:spcBef>
              <a:spcAft>
                <a:spcPts val="0"/>
              </a:spcAft>
              <a:buFont typeface="Arial" pitchFamily="34" charset="0"/>
              <a:buChar char="•"/>
              <a:defRPr/>
            </a:pPr>
            <a:r>
              <a:rPr lang="fr-FR" sz="1600" dirty="0" smtClean="0">
                <a:latin typeface="+mn-lt"/>
                <a:cs typeface="+mn-cs"/>
              </a:rPr>
              <a:t>Leur demander de réfléchir </a:t>
            </a:r>
            <a:r>
              <a:rPr lang="fr-FR" sz="1600" dirty="0">
                <a:latin typeface="+mn-lt"/>
                <a:cs typeface="+mn-cs"/>
              </a:rPr>
              <a:t>au dessin </a:t>
            </a:r>
            <a:r>
              <a:rPr lang="fr-FR" sz="1600" dirty="0" smtClean="0">
                <a:latin typeface="+mn-lt"/>
                <a:cs typeface="+mn-cs"/>
              </a:rPr>
              <a:t>qu’ils  auraient </a:t>
            </a:r>
            <a:r>
              <a:rPr lang="fr-FR" sz="1600" dirty="0">
                <a:latin typeface="+mn-lt"/>
                <a:cs typeface="+mn-cs"/>
              </a:rPr>
              <a:t>envie de réaliser pour l’associer à cet extrait.</a:t>
            </a:r>
          </a:p>
          <a:p>
            <a:pPr marL="285750" indent="-285750" fontAlgn="auto">
              <a:spcBef>
                <a:spcPts val="0"/>
              </a:spcBef>
              <a:spcAft>
                <a:spcPts val="0"/>
              </a:spcAft>
              <a:buFont typeface="Arial" pitchFamily="34" charset="0"/>
              <a:buChar char="•"/>
              <a:defRPr/>
            </a:pPr>
            <a:r>
              <a:rPr lang="fr-FR" sz="1600" dirty="0" smtClean="0">
                <a:latin typeface="+mn-lt"/>
                <a:cs typeface="+mn-cs"/>
              </a:rPr>
              <a:t>Les interroger sur </a:t>
            </a:r>
            <a:r>
              <a:rPr lang="fr-FR" sz="1600" dirty="0">
                <a:latin typeface="+mn-lt"/>
                <a:cs typeface="+mn-cs"/>
              </a:rPr>
              <a:t>la façon d’associer l’écriture et le dessin. </a:t>
            </a:r>
            <a:r>
              <a:rPr lang="fr-FR" sz="1600" dirty="0">
                <a:latin typeface="+mn-lt"/>
                <a:cs typeface="+mn-cs"/>
              </a:rPr>
              <a:t>(Le dessin peut être dans le texte ou autour du texte, le texte peut être dans le dessin. Voir les exemples ci-dessous.)</a:t>
            </a:r>
            <a:br>
              <a:rPr lang="fr-FR" sz="1600" dirty="0">
                <a:latin typeface="+mn-lt"/>
                <a:cs typeface="+mn-cs"/>
              </a:rPr>
            </a:br>
            <a:r>
              <a:rPr lang="fr-FR" sz="1600" dirty="0">
                <a:latin typeface="+mn-lt"/>
                <a:cs typeface="+mn-cs"/>
              </a:rPr>
              <a:t>Pour que le texte reste lisible il est souvent préférable d’utiliser des couleurs peu opaques. (De l’encre diluée, de l’aquarelle ou des crayons de couleur.)</a:t>
            </a:r>
          </a:p>
        </p:txBody>
      </p:sp>
      <p:sp>
        <p:nvSpPr>
          <p:cNvPr id="5" name="ZoneTexte 4"/>
          <p:cNvSpPr txBox="1"/>
          <p:nvPr/>
        </p:nvSpPr>
        <p:spPr>
          <a:xfrm>
            <a:off x="4854575" y="6391002"/>
            <a:ext cx="2238375" cy="277812"/>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Des enluminures et  des lettrines</a:t>
            </a:r>
          </a:p>
        </p:txBody>
      </p:sp>
      <p:sp>
        <p:nvSpPr>
          <p:cNvPr id="28" name="Bouton d'action : Accueil 27">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ZoneTexte 16"/>
          <p:cNvSpPr txBox="1"/>
          <p:nvPr/>
        </p:nvSpPr>
        <p:spPr>
          <a:xfrm>
            <a:off x="6310313" y="5440089"/>
            <a:ext cx="2438400" cy="276225"/>
          </a:xfrm>
          <a:prstGeom prst="rect">
            <a:avLst/>
          </a:prstGeom>
          <a:noFill/>
        </p:spPr>
        <p:txBody>
          <a:bodyPr wrap="none">
            <a:spAutoFit/>
          </a:bodyPr>
          <a:lstStyle/>
          <a:p>
            <a:pPr>
              <a:defRPr/>
            </a:pPr>
            <a:r>
              <a:rPr lang="fr-FR" sz="1200" dirty="0">
                <a:solidFill>
                  <a:schemeClr val="accent5">
                    <a:lumMod val="50000"/>
                  </a:schemeClr>
                </a:solidFill>
              </a:rPr>
              <a:t>Des illustrations de David  </a:t>
            </a:r>
            <a:r>
              <a:rPr lang="fr-FR" sz="1200" dirty="0" err="1">
                <a:solidFill>
                  <a:schemeClr val="accent5">
                    <a:lumMod val="50000"/>
                  </a:schemeClr>
                </a:solidFill>
              </a:rPr>
              <a:t>Clemesha</a:t>
            </a:r>
            <a:endParaRPr lang="fr-FR" sz="1200" dirty="0">
              <a:solidFill>
                <a:schemeClr val="accent5">
                  <a:lumMod val="50000"/>
                </a:schemeClr>
              </a:solidFill>
            </a:endParaRPr>
          </a:p>
        </p:txBody>
      </p:sp>
      <p:sp>
        <p:nvSpPr>
          <p:cNvPr id="160775" name="ZoneTexte 2"/>
          <p:cNvSpPr txBox="1">
            <a:spLocks noChangeArrowheads="1"/>
          </p:cNvSpPr>
          <p:nvPr/>
        </p:nvSpPr>
        <p:spPr bwMode="auto">
          <a:xfrm>
            <a:off x="3649663" y="4365104"/>
            <a:ext cx="184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pic>
        <p:nvPicPr>
          <p:cNvPr id="160776" name="Picture 20">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0" y="4797152"/>
            <a:ext cx="638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7" name="Picture 21">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075" y="4797152"/>
            <a:ext cx="636588"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8" name="Picture 2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0675" y="4797152"/>
            <a:ext cx="638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9" name="Picture 23">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9788" y="4797152"/>
            <a:ext cx="638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0"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2963" y="4816202"/>
            <a:ext cx="9017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1" name="Picture 24">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8325" y="4817789"/>
            <a:ext cx="8413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2" name="Picture 25">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351463" y="4811439"/>
            <a:ext cx="4445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3" name="Picture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8038" y="4801914"/>
            <a:ext cx="477837"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4" name="Picture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30338" y="4801914"/>
            <a:ext cx="477837"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5" name="Picture 2">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8175" y="4797152"/>
            <a:ext cx="477838"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ZoneTexte 32"/>
          <p:cNvSpPr txBox="1"/>
          <p:nvPr/>
        </p:nvSpPr>
        <p:spPr>
          <a:xfrm>
            <a:off x="219075" y="5448027"/>
            <a:ext cx="2859088" cy="277812"/>
          </a:xfrm>
          <a:prstGeom prst="rect">
            <a:avLst/>
          </a:prstGeom>
          <a:noFill/>
        </p:spPr>
        <p:txBody>
          <a:bodyPr wrap="none">
            <a:spAutoFit/>
          </a:bodyPr>
          <a:lstStyle/>
          <a:p>
            <a:pPr algn="ctr">
              <a:defRPr/>
            </a:pPr>
            <a:r>
              <a:rPr lang="fr-FR" sz="1200" dirty="0">
                <a:solidFill>
                  <a:schemeClr val="accent5">
                    <a:lumMod val="50000"/>
                  </a:schemeClr>
                </a:solidFill>
              </a:rPr>
              <a:t>Joan Miro  «Adonides » de Jacques Prévert</a:t>
            </a:r>
          </a:p>
        </p:txBody>
      </p:sp>
      <p:pic>
        <p:nvPicPr>
          <p:cNvPr id="160787" name="Picture 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51275" y="5743302"/>
            <a:ext cx="5762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8" name="Picture 2">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18025" y="5743302"/>
            <a:ext cx="5365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89" name="Picture 2">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45088" y="5743302"/>
            <a:ext cx="960437"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0" name="Picture 2">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96013" y="5743302"/>
            <a:ext cx="1273175"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1" name="Picture 2">
            <a:hlinkClick r:id="rId31" action="ppaction://hlinksldjump"/>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559675" y="5743302"/>
            <a:ext cx="1333500"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ZoneTexte 39"/>
          <p:cNvSpPr txBox="1"/>
          <p:nvPr/>
        </p:nvSpPr>
        <p:spPr>
          <a:xfrm>
            <a:off x="35496" y="6379888"/>
            <a:ext cx="3705117" cy="276999"/>
          </a:xfrm>
          <a:prstGeom prst="rect">
            <a:avLst/>
          </a:prstGeom>
          <a:noFill/>
        </p:spPr>
        <p:txBody>
          <a:bodyPr wrap="none">
            <a:spAutoFit/>
          </a:bodyPr>
          <a:lstStyle/>
          <a:p>
            <a:pPr fontAlgn="auto">
              <a:spcBef>
                <a:spcPts val="0"/>
              </a:spcBef>
              <a:spcAft>
                <a:spcPts val="0"/>
              </a:spcAft>
              <a:defRPr/>
            </a:pPr>
            <a:r>
              <a:rPr lang="fr-FR" sz="1200" dirty="0" smtClean="0">
                <a:solidFill>
                  <a:schemeClr val="accent5">
                    <a:lumMod val="50000"/>
                  </a:schemeClr>
                </a:solidFill>
                <a:latin typeface="+mn-lt"/>
                <a:cs typeface="+mn-cs"/>
              </a:rPr>
              <a:t>Mêler </a:t>
            </a:r>
            <a:r>
              <a:rPr lang="fr-FR" sz="1200" dirty="0">
                <a:solidFill>
                  <a:schemeClr val="accent5">
                    <a:lumMod val="50000"/>
                  </a:schemeClr>
                </a:solidFill>
                <a:latin typeface="+mn-lt"/>
                <a:cs typeface="+mn-cs"/>
              </a:rPr>
              <a:t>dessin </a:t>
            </a:r>
            <a:r>
              <a:rPr lang="fr-FR" sz="1200" dirty="0" smtClean="0">
                <a:solidFill>
                  <a:schemeClr val="accent5">
                    <a:lumMod val="50000"/>
                  </a:schemeClr>
                </a:solidFill>
                <a:latin typeface="+mn-lt"/>
                <a:cs typeface="+mn-cs"/>
              </a:rPr>
              <a:t> peinture et écriture</a:t>
            </a:r>
            <a:r>
              <a:rPr lang="fr-FR" sz="1200" dirty="0" smtClean="0">
                <a:solidFill>
                  <a:schemeClr val="accent5">
                    <a:lumMod val="50000"/>
                  </a:schemeClr>
                </a:solidFill>
              </a:rPr>
              <a:t>. </a:t>
            </a:r>
            <a:r>
              <a:rPr lang="fr-FR" sz="1200" dirty="0" smtClean="0">
                <a:solidFill>
                  <a:schemeClr val="accent5">
                    <a:lumMod val="50000"/>
                  </a:schemeClr>
                </a:solidFill>
                <a:latin typeface="+mn-lt"/>
                <a:cs typeface="+mn-cs"/>
              </a:rPr>
              <a:t> </a:t>
            </a:r>
            <a:r>
              <a:rPr lang="fr-FR" sz="1200" dirty="0">
                <a:solidFill>
                  <a:schemeClr val="accent5">
                    <a:lumMod val="50000"/>
                  </a:schemeClr>
                </a:solidFill>
                <a:latin typeface="+mn-lt"/>
                <a:cs typeface="+mn-cs"/>
              </a:rPr>
              <a:t>Jean Michel </a:t>
            </a:r>
            <a:r>
              <a:rPr lang="fr-FR" sz="1200" dirty="0" err="1">
                <a:solidFill>
                  <a:schemeClr val="accent5">
                    <a:lumMod val="50000"/>
                  </a:schemeClr>
                </a:solidFill>
                <a:latin typeface="+mn-lt"/>
                <a:cs typeface="+mn-cs"/>
              </a:rPr>
              <a:t>Basquiat</a:t>
            </a:r>
            <a:endParaRPr lang="fr-FR" sz="1200" dirty="0">
              <a:solidFill>
                <a:schemeClr val="accent5">
                  <a:lumMod val="50000"/>
                </a:schemeClr>
              </a:solidFill>
              <a:latin typeface="+mn-lt"/>
              <a:cs typeface="+mn-cs"/>
            </a:endParaRPr>
          </a:p>
        </p:txBody>
      </p:sp>
      <p:pic>
        <p:nvPicPr>
          <p:cNvPr id="160793" name="Picture 27">
            <a:hlinkClick r:id="rId33" action="ppaction://hlinksldjump"/>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55575" y="5754414"/>
            <a:ext cx="846138"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4" name="Picture 28">
            <a:hlinkClick r:id="rId35" action="ppaction://hlinksldjump"/>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162050" y="5754414"/>
            <a:ext cx="4746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5" name="Picture 29">
            <a:hlinkClick r:id="rId37" action="ppaction://hlinksldjump"/>
          </p:cNvPr>
          <p:cNvPicPr>
            <a:picLocks noChangeAspect="1" noChangeArrowheads="1"/>
          </p:cNvPicPr>
          <p:nvPr/>
        </p:nvPicPr>
        <p:blipFill>
          <a:blip r:embed="rId38" cstate="email">
            <a:extLst>
              <a:ext uri="{28A0092B-C50C-407E-A947-70E740481C1C}">
                <a14:useLocalDpi xmlns:a14="http://schemas.microsoft.com/office/drawing/2010/main" val="0"/>
              </a:ext>
            </a:extLst>
          </a:blip>
          <a:srcRect/>
          <a:stretch>
            <a:fillRect/>
          </a:stretch>
        </p:blipFill>
        <p:spPr bwMode="auto">
          <a:xfrm>
            <a:off x="1824038" y="5754414"/>
            <a:ext cx="636587"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96" name="Picture 30">
            <a:hlinkClick r:id="rId39" action="ppaction://hlinksldjump"/>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568575" y="5754414"/>
            <a:ext cx="8509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2438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65100"/>
            <a:ext cx="4895850" cy="65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2279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3" y="117475"/>
            <a:ext cx="4968875" cy="662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4594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65100"/>
            <a:ext cx="4895850" cy="65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1588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476250"/>
            <a:ext cx="8555038"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7475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368300"/>
            <a:ext cx="809942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428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84150"/>
            <a:ext cx="4537075"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3800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s://i0.wp.com/www.brainpickings.org/wp-content/uploads/2012/09/clemesha7.jpg?w=680&amp;ssl=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620713"/>
            <a:ext cx="6096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1"/>
          <p:cNvSpPr>
            <a:spLocks noChangeArrowheads="1"/>
          </p:cNvSpPr>
          <p:nvPr/>
        </p:nvSpPr>
        <p:spPr bwMode="auto">
          <a:xfrm>
            <a:off x="147638" y="366713"/>
            <a:ext cx="2592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The Soul has Bandaged moments —</a:t>
            </a:r>
          </a:p>
          <a:p>
            <a:r>
              <a:rPr lang="en-US" sz="1200"/>
              <a:t>When too appalled to stir —</a:t>
            </a:r>
          </a:p>
          <a:p>
            <a:r>
              <a:rPr lang="en-US" sz="1200"/>
              <a:t>She feels some ghastly Fright come up</a:t>
            </a:r>
          </a:p>
          <a:p>
            <a:r>
              <a:rPr lang="en-US" sz="1200"/>
              <a:t>And stop to look at her —</a:t>
            </a:r>
          </a:p>
          <a:p>
            <a:endParaRPr lang="en-US" sz="1200"/>
          </a:p>
          <a:p>
            <a:r>
              <a:rPr lang="en-US" sz="1200"/>
              <a:t>Extrait de poème d’Emily Dickinson</a:t>
            </a:r>
            <a:endParaRPr lang="fr-FR" sz="1200"/>
          </a:p>
        </p:txBody>
      </p:sp>
    </p:spTree>
    <p:extLst>
      <p:ext uri="{BB962C8B-B14F-4D97-AF65-F5344CB8AC3E}">
        <p14:creationId xmlns:p14="http://schemas.microsoft.com/office/powerpoint/2010/main" val="28855259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549275"/>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3" name="Rectangle 1"/>
          <p:cNvSpPr>
            <a:spLocks noChangeArrowheads="1"/>
          </p:cNvSpPr>
          <p:nvPr/>
        </p:nvSpPr>
        <p:spPr bwMode="auto">
          <a:xfrm>
            <a:off x="323850" y="530225"/>
            <a:ext cx="228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I like to see it lap the Miles –</a:t>
            </a:r>
          </a:p>
          <a:p>
            <a:r>
              <a:rPr lang="en-US" sz="1200"/>
              <a:t>And lick the Valleys up —</a:t>
            </a:r>
          </a:p>
          <a:p>
            <a:r>
              <a:rPr lang="en-US" sz="1200"/>
              <a:t>And stop to feed itself at Tanks —</a:t>
            </a:r>
          </a:p>
          <a:p>
            <a:r>
              <a:rPr lang="en-US" sz="1200"/>
              <a:t>And then — prodigious step</a:t>
            </a:r>
          </a:p>
          <a:p>
            <a:endParaRPr lang="en-US" sz="1200"/>
          </a:p>
          <a:p>
            <a:r>
              <a:rPr lang="fr-FR" sz="1200"/>
              <a:t>Extrait de « Railway train »</a:t>
            </a:r>
          </a:p>
          <a:p>
            <a:r>
              <a:rPr lang="fr-FR" sz="1200"/>
              <a:t>Emily Dickinson</a:t>
            </a:r>
          </a:p>
          <a:p>
            <a:endParaRPr lang="fr-FR" sz="1200"/>
          </a:p>
        </p:txBody>
      </p:sp>
    </p:spTree>
    <p:extLst>
      <p:ext uri="{BB962C8B-B14F-4D97-AF65-F5344CB8AC3E}">
        <p14:creationId xmlns:p14="http://schemas.microsoft.com/office/powerpoint/2010/main" val="15788278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16238" y="333375"/>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Rectangle 1"/>
          <p:cNvSpPr>
            <a:spLocks noChangeArrowheads="1"/>
          </p:cNvSpPr>
          <p:nvPr/>
        </p:nvSpPr>
        <p:spPr bwMode="auto">
          <a:xfrm>
            <a:off x="250825" y="1341438"/>
            <a:ext cx="2592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A narrow wind complains all day</a:t>
            </a:r>
          </a:p>
          <a:p>
            <a:r>
              <a:rPr lang="en-US" sz="1200"/>
              <a:t>How some one treated him;</a:t>
            </a:r>
          </a:p>
          <a:p>
            <a:r>
              <a:rPr lang="en-US" sz="1200"/>
              <a:t>Nature, like us, is sometimes caught</a:t>
            </a:r>
          </a:p>
          <a:p>
            <a:r>
              <a:rPr lang="en-US" sz="1200"/>
              <a:t>Without her diadem. </a:t>
            </a:r>
          </a:p>
          <a:p>
            <a:endParaRPr lang="en-US" sz="1200"/>
          </a:p>
          <a:p>
            <a:r>
              <a:rPr lang="fr-FR" sz="1200"/>
              <a:t>Extrait de poème d’Emily Dickinson</a:t>
            </a:r>
          </a:p>
        </p:txBody>
      </p:sp>
    </p:spTree>
    <p:extLst>
      <p:ext uri="{BB962C8B-B14F-4D97-AF65-F5344CB8AC3E}">
        <p14:creationId xmlns:p14="http://schemas.microsoft.com/office/powerpoint/2010/main" val="38936175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788" y="595313"/>
            <a:ext cx="7210425"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1993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47625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1" name="Rectangle 1"/>
          <p:cNvSpPr>
            <a:spLocks noChangeArrowheads="1"/>
          </p:cNvSpPr>
          <p:nvPr/>
        </p:nvSpPr>
        <p:spPr bwMode="auto">
          <a:xfrm>
            <a:off x="250825" y="333375"/>
            <a:ext cx="245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I did not reach Thee</a:t>
            </a:r>
          </a:p>
          <a:p>
            <a:r>
              <a:rPr lang="en-US" sz="1200"/>
              <a:t>But my feet slip nearer every day</a:t>
            </a:r>
          </a:p>
          <a:p>
            <a:r>
              <a:rPr lang="en-US" sz="1200"/>
              <a:t>Three Rivers and a Hill to cross</a:t>
            </a:r>
          </a:p>
          <a:p>
            <a:r>
              <a:rPr lang="en-US" sz="1200"/>
              <a:t>One Desert and a Sea</a:t>
            </a:r>
          </a:p>
          <a:p>
            <a:endParaRPr lang="en-US" sz="1200"/>
          </a:p>
          <a:p>
            <a:r>
              <a:rPr lang="fr-FR" sz="1200"/>
              <a:t>Extrait de poème d’Emily Dickinson</a:t>
            </a:r>
          </a:p>
        </p:txBody>
      </p:sp>
    </p:spTree>
    <p:extLst>
      <p:ext uri="{BB962C8B-B14F-4D97-AF65-F5344CB8AC3E}">
        <p14:creationId xmlns:p14="http://schemas.microsoft.com/office/powerpoint/2010/main" val="9235997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850" y="136525"/>
            <a:ext cx="5956300"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2130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88900"/>
            <a:ext cx="5622925"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6536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541338"/>
            <a:ext cx="8705850" cy="577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8282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0825" y="1268413"/>
            <a:ext cx="864235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7117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0825" y="1362075"/>
            <a:ext cx="8642350" cy="41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496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0825" y="174625"/>
            <a:ext cx="8642350" cy="650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9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97088" y="125413"/>
            <a:ext cx="4948237"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6718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76350" y="125413"/>
            <a:ext cx="6589713"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0609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3">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0825" y="187325"/>
            <a:ext cx="8642350" cy="648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531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385763"/>
            <a:ext cx="8096250"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1755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ZoneTexte 3"/>
          <p:cNvSpPr txBox="1">
            <a:spLocks noChangeArrowheads="1"/>
          </p:cNvSpPr>
          <p:nvPr/>
        </p:nvSpPr>
        <p:spPr bwMode="auto">
          <a:xfrm>
            <a:off x="0" y="333375"/>
            <a:ext cx="9144000" cy="646113"/>
          </a:xfrm>
          <a:prstGeom prst="rect">
            <a:avLst/>
          </a:prstGeom>
          <a:solidFill>
            <a:srgbClr val="BB15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sz="3600" b="1" dirty="0" smtClean="0">
                <a:solidFill>
                  <a:schemeClr val="bg1"/>
                </a:solidFill>
              </a:rPr>
              <a:t>Considérer le texte autrement, inscrire</a:t>
            </a:r>
            <a:endParaRPr lang="fr-FR" sz="3600" b="1" dirty="0">
              <a:solidFill>
                <a:schemeClr val="bg1"/>
              </a:solidFill>
            </a:endParaRPr>
          </a:p>
        </p:txBody>
      </p:sp>
      <p:sp>
        <p:nvSpPr>
          <p:cNvPr id="2" name="ZoneTexte 1"/>
          <p:cNvSpPr txBox="1"/>
          <p:nvPr/>
        </p:nvSpPr>
        <p:spPr>
          <a:xfrm>
            <a:off x="179388" y="1052513"/>
            <a:ext cx="8713787" cy="2031325"/>
          </a:xfrm>
          <a:prstGeom prst="rect">
            <a:avLst/>
          </a:prstGeom>
          <a:noFill/>
        </p:spPr>
        <p:txBody>
          <a:bodyPr>
            <a:spAutoFit/>
          </a:bodyPr>
          <a:lstStyle/>
          <a:p>
            <a:pPr fontAlgn="auto">
              <a:spcBef>
                <a:spcPts val="0"/>
              </a:spcBef>
              <a:spcAft>
                <a:spcPts val="0"/>
              </a:spcAft>
              <a:defRPr/>
            </a:pPr>
            <a:r>
              <a:rPr lang="fr-FR" sz="1400" dirty="0" smtClean="0">
                <a:latin typeface="+mn-lt"/>
                <a:cs typeface="+mn-cs"/>
              </a:rPr>
              <a:t>Nous sommes habitués  à prendre connaissance de textes imprimés ou manuscrits sur du papier. Lorsque l’écrit est inscrit sur un support inhabituel, on le considère autrement.</a:t>
            </a:r>
            <a:endParaRPr lang="fr-FR" sz="1400" dirty="0">
              <a:latin typeface="+mn-lt"/>
              <a:cs typeface="+mn-cs"/>
            </a:endParaRPr>
          </a:p>
          <a:p>
            <a:pPr marL="285750" indent="-285750" fontAlgn="auto">
              <a:spcBef>
                <a:spcPts val="0"/>
              </a:spcBef>
              <a:spcAft>
                <a:spcPts val="0"/>
              </a:spcAft>
              <a:buFont typeface="Arial" pitchFamily="34" charset="0"/>
              <a:buChar char="•"/>
              <a:defRPr/>
            </a:pPr>
            <a:r>
              <a:rPr lang="fr-FR" sz="1400" dirty="0"/>
              <a:t>Inviter les élèves à choisir un court extrait. (Une strophe</a:t>
            </a:r>
            <a:r>
              <a:rPr lang="fr-FR" sz="1400" dirty="0" smtClean="0"/>
              <a:t>, </a:t>
            </a:r>
            <a:r>
              <a:rPr lang="fr-FR" sz="1400" dirty="0"/>
              <a:t>une ou deux </a:t>
            </a:r>
            <a:r>
              <a:rPr lang="fr-FR" sz="1400" dirty="0" smtClean="0"/>
              <a:t>phrases, voire un seul mot.)</a:t>
            </a:r>
            <a:endParaRPr lang="fr-FR" sz="1400" dirty="0"/>
          </a:p>
          <a:p>
            <a:pPr marL="285750" indent="-285750" fontAlgn="auto">
              <a:spcBef>
                <a:spcPts val="0"/>
              </a:spcBef>
              <a:spcAft>
                <a:spcPts val="0"/>
              </a:spcAft>
              <a:buFont typeface="Arial" pitchFamily="34" charset="0"/>
              <a:buChar char="•"/>
              <a:defRPr/>
            </a:pPr>
            <a:r>
              <a:rPr lang="fr-FR" sz="1400" dirty="0"/>
              <a:t>Leur </a:t>
            </a:r>
            <a:r>
              <a:rPr lang="fr-FR" sz="1400" dirty="0" smtClean="0"/>
              <a:t>proposer de l’inscrire sur un support inhabituel (papier journal imprimé, bois, pierre, feuille, métal, verre…) Il faudra alors réfléchir aux outils nécessaires pour que l’inscription devienne lisible (pinceaux et peinture, marqueurs…)</a:t>
            </a:r>
            <a:endParaRPr lang="fr-FR" sz="1400" dirty="0"/>
          </a:p>
          <a:p>
            <a:pPr marL="285750" indent="-285750" fontAlgn="auto">
              <a:spcBef>
                <a:spcPts val="0"/>
              </a:spcBef>
              <a:spcAft>
                <a:spcPts val="0"/>
              </a:spcAft>
              <a:buFont typeface="Arial" pitchFamily="34" charset="0"/>
              <a:buChar char="•"/>
              <a:defRPr/>
            </a:pPr>
            <a:endParaRPr lang="fr-FR" sz="1400" dirty="0" smtClean="0">
              <a:latin typeface="+mn-lt"/>
              <a:cs typeface="+mn-cs"/>
            </a:endParaRPr>
          </a:p>
          <a:p>
            <a:pPr fontAlgn="auto">
              <a:spcBef>
                <a:spcPts val="0"/>
              </a:spcBef>
              <a:spcAft>
                <a:spcPts val="0"/>
              </a:spcAft>
              <a:defRPr/>
            </a:pPr>
            <a:r>
              <a:rPr lang="fr-FR" sz="1400" u="sng" dirty="0" smtClean="0">
                <a:latin typeface="+mn-lt"/>
                <a:cs typeface="+mn-cs"/>
              </a:rPr>
              <a:t>Variante:</a:t>
            </a:r>
            <a:endParaRPr lang="fr-FR" sz="1400" u="sng" dirty="0">
              <a:latin typeface="+mn-lt"/>
              <a:cs typeface="+mn-cs"/>
            </a:endParaRPr>
          </a:p>
          <a:p>
            <a:pPr marL="285750" indent="-285750" fontAlgn="auto">
              <a:spcBef>
                <a:spcPts val="0"/>
              </a:spcBef>
              <a:spcAft>
                <a:spcPts val="0"/>
              </a:spcAft>
              <a:buFont typeface="Arial" pitchFamily="34" charset="0"/>
              <a:buChar char="•"/>
              <a:defRPr/>
            </a:pPr>
            <a:r>
              <a:rPr lang="fr-FR" sz="1400" dirty="0" smtClean="0">
                <a:latin typeface="+mn-lt"/>
                <a:cs typeface="+mn-cs"/>
              </a:rPr>
              <a:t>Écrire le texte de façon inhabituelle. Verticalement par exemple..</a:t>
            </a:r>
            <a:endParaRPr lang="fr-FR" sz="1400" dirty="0">
              <a:latin typeface="+mn-lt"/>
              <a:cs typeface="+mn-cs"/>
            </a:endParaRPr>
          </a:p>
        </p:txBody>
      </p:sp>
      <p:sp>
        <p:nvSpPr>
          <p:cNvPr id="28" name="Bouton d'action : Accueil 27">
            <a:hlinkClick r:id="" action="ppaction://hlinkshowjump?jump=firstslide" highlightClick="1"/>
          </p:cNvPr>
          <p:cNvSpPr/>
          <p:nvPr/>
        </p:nvSpPr>
        <p:spPr>
          <a:xfrm>
            <a:off x="179388" y="404813"/>
            <a:ext cx="431800" cy="501650"/>
          </a:xfrm>
          <a:prstGeom prst="actionButtonHom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1253" name="ZoneTexte 2"/>
          <p:cNvSpPr txBox="1">
            <a:spLocks noChangeArrowheads="1"/>
          </p:cNvSpPr>
          <p:nvPr/>
        </p:nvSpPr>
        <p:spPr bwMode="auto">
          <a:xfrm>
            <a:off x="3602255" y="3261373"/>
            <a:ext cx="184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sz="1600" b="1">
                <a:solidFill>
                  <a:srgbClr val="BB1515"/>
                </a:solidFill>
              </a:rPr>
              <a:t>Quelques exemples</a:t>
            </a:r>
          </a:p>
        </p:txBody>
      </p:sp>
      <p:sp>
        <p:nvSpPr>
          <p:cNvPr id="40" name="ZoneTexte 39"/>
          <p:cNvSpPr txBox="1"/>
          <p:nvPr/>
        </p:nvSpPr>
        <p:spPr>
          <a:xfrm>
            <a:off x="1506468" y="5301208"/>
            <a:ext cx="6294800" cy="276999"/>
          </a:xfrm>
          <a:prstGeom prst="rect">
            <a:avLst/>
          </a:prstGeom>
          <a:noFill/>
        </p:spPr>
        <p:txBody>
          <a:bodyPr wrap="none">
            <a:spAutoFit/>
          </a:bodyPr>
          <a:lstStyle/>
          <a:p>
            <a:pPr fontAlgn="auto">
              <a:spcBef>
                <a:spcPts val="0"/>
              </a:spcBef>
              <a:spcAft>
                <a:spcPts val="0"/>
              </a:spcAft>
              <a:defRPr/>
            </a:pPr>
            <a:r>
              <a:rPr lang="fr-FR" sz="1200" dirty="0">
                <a:solidFill>
                  <a:schemeClr val="accent5">
                    <a:lumMod val="50000"/>
                  </a:schemeClr>
                </a:solidFill>
                <a:latin typeface="+mn-lt"/>
                <a:cs typeface="+mn-cs"/>
              </a:rPr>
              <a:t>Œuvres d’</a:t>
            </a:r>
            <a:r>
              <a:rPr lang="fr-FR" sz="1200" dirty="0" err="1">
                <a:solidFill>
                  <a:schemeClr val="accent5">
                    <a:lumMod val="50000"/>
                  </a:schemeClr>
                </a:solidFill>
                <a:latin typeface="+mn-lt"/>
                <a:cs typeface="+mn-cs"/>
              </a:rPr>
              <a:t>Alighiero</a:t>
            </a:r>
            <a:r>
              <a:rPr lang="fr-FR" sz="1200" dirty="0">
                <a:solidFill>
                  <a:schemeClr val="accent5">
                    <a:lumMod val="50000"/>
                  </a:schemeClr>
                </a:solidFill>
                <a:latin typeface="+mn-lt"/>
                <a:cs typeface="+mn-cs"/>
              </a:rPr>
              <a:t> e </a:t>
            </a:r>
            <a:r>
              <a:rPr lang="fr-FR" sz="1200" dirty="0" err="1" smtClean="0">
                <a:solidFill>
                  <a:schemeClr val="accent5">
                    <a:lumMod val="50000"/>
                  </a:schemeClr>
                </a:solidFill>
                <a:latin typeface="+mn-lt"/>
                <a:cs typeface="+mn-cs"/>
              </a:rPr>
              <a:t>Boettti</a:t>
            </a:r>
            <a:r>
              <a:rPr lang="fr-FR" sz="1200" dirty="0" smtClean="0">
                <a:solidFill>
                  <a:schemeClr val="accent5">
                    <a:lumMod val="50000"/>
                  </a:schemeClr>
                </a:solidFill>
                <a:latin typeface="+mn-lt"/>
                <a:cs typeface="+mn-cs"/>
              </a:rPr>
              <a:t>. (M</a:t>
            </a:r>
            <a:r>
              <a:rPr lang="fr-FR" sz="1200" dirty="0" smtClean="0">
                <a:solidFill>
                  <a:schemeClr val="accent5">
                    <a:lumMod val="50000"/>
                  </a:schemeClr>
                </a:solidFill>
              </a:rPr>
              <a:t>essages  à lecture verticale sont tissés par des femmes Afghanes.) </a:t>
            </a:r>
            <a:endParaRPr lang="fr-FR" sz="1200" dirty="0">
              <a:solidFill>
                <a:schemeClr val="accent5">
                  <a:lumMod val="50000"/>
                </a:schemeClr>
              </a:solidFill>
              <a:latin typeface="+mn-lt"/>
              <a:cs typeface="+mn-cs"/>
            </a:endParaRPr>
          </a:p>
        </p:txBody>
      </p:sp>
      <p:pic>
        <p:nvPicPr>
          <p:cNvPr id="181265" name="Picture 11">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14128" y="4534473"/>
            <a:ext cx="62706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6" name="Picture 12">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58678" y="4515423"/>
            <a:ext cx="65405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7" name="Picture 13">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330215" y="4515423"/>
            <a:ext cx="6635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8" name="Picture 14">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11278" y="4534473"/>
            <a:ext cx="663575"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69" name="Picture 15">
            <a:hlinkClick r:id="rId11" action="ppaction://hlinksldjump"/>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090753" y="4534473"/>
            <a:ext cx="636587"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70" name="Picture 16">
            <a:hlinkClick r:id="rId13" action="ppaction://hlinksldjump"/>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944828" y="4534473"/>
            <a:ext cx="69056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71" name="Picture 17">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852878" y="4534473"/>
            <a:ext cx="64611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41897" y="3703164"/>
            <a:ext cx="3905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99903" y="3703163"/>
            <a:ext cx="4095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76959" y="3715562"/>
            <a:ext cx="7239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68340" y="3703162"/>
            <a:ext cx="7239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59721" y="3715561"/>
            <a:ext cx="9525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79702" y="3730873"/>
            <a:ext cx="43815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85333" y="3737800"/>
            <a:ext cx="7239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a:hlinkClick r:id="rId31" action="ppaction://hlinksldjump"/>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076715" y="3765509"/>
            <a:ext cx="8001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0470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52388"/>
            <a:ext cx="4857750"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7718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52388"/>
            <a:ext cx="5067300"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6704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590550"/>
            <a:ext cx="756285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5639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52388"/>
            <a:ext cx="9001125"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3982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957263"/>
            <a:ext cx="8639175"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1750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52388"/>
            <a:ext cx="5400675"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14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34122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85775"/>
            <a:ext cx="8639175"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4092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25413"/>
            <a:ext cx="6526212"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1" name="ZoneTexte 1"/>
          <p:cNvSpPr txBox="1">
            <a:spLocks noChangeArrowheads="1"/>
          </p:cNvSpPr>
          <p:nvPr/>
        </p:nvSpPr>
        <p:spPr bwMode="auto">
          <a:xfrm>
            <a:off x="395288" y="476250"/>
            <a:ext cx="17287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FR"/>
              <a:t>« Niente da veder e niente da nascondere »</a:t>
            </a:r>
          </a:p>
          <a:p>
            <a:pPr algn="ctr" eaLnBrk="1" hangingPunct="1"/>
            <a:endParaRPr lang="fr-FR"/>
          </a:p>
          <a:p>
            <a:pPr algn="ctr" eaLnBrk="1" hangingPunct="1"/>
            <a:r>
              <a:rPr lang="fr-FR"/>
              <a:t>« Rien à voir et rien à cacher »</a:t>
            </a:r>
          </a:p>
        </p:txBody>
      </p:sp>
    </p:spTree>
    <p:extLst>
      <p:ext uri="{BB962C8B-B14F-4D97-AF65-F5344CB8AC3E}">
        <p14:creationId xmlns:p14="http://schemas.microsoft.com/office/powerpoint/2010/main" val="7509584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03f8c47b548f4841d448d5fadcd867f20529fa"/>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TotalTime>
  <Words>2368</Words>
  <Application>Microsoft Office PowerPoint</Application>
  <PresentationFormat>Affichage à l'écran (4:3)</PresentationFormat>
  <Paragraphs>303</Paragraphs>
  <Slides>120</Slides>
  <Notes>120</Notes>
  <HiddenSlides>0</HiddenSlides>
  <MMClips>0</MMClips>
  <ScaleCrop>false</ScaleCrop>
  <HeadingPairs>
    <vt:vector size="4" baseType="variant">
      <vt:variant>
        <vt:lpstr>Thème</vt:lpstr>
      </vt:variant>
      <vt:variant>
        <vt:i4>1</vt:i4>
      </vt:variant>
      <vt:variant>
        <vt:lpstr>Titres des diapositives</vt:lpstr>
      </vt:variant>
      <vt:variant>
        <vt:i4>120</vt:i4>
      </vt:variant>
    </vt:vector>
  </HeadingPairs>
  <TitlesOfParts>
    <vt:vector size="121"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Men - IA27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31</cp:revision>
  <dcterms:created xsi:type="dcterms:W3CDTF">2020-10-28T18:28:52Z</dcterms:created>
  <dcterms:modified xsi:type="dcterms:W3CDTF">2020-10-29T09:43:50Z</dcterms:modified>
</cp:coreProperties>
</file>