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2" r:id="rId3"/>
    <p:sldId id="284" r:id="rId4"/>
    <p:sldId id="285" r:id="rId5"/>
    <p:sldId id="286" r:id="rId6"/>
    <p:sldId id="287" r:id="rId7"/>
    <p:sldId id="288" r:id="rId8"/>
    <p:sldId id="257" r:id="rId9"/>
    <p:sldId id="259" r:id="rId10"/>
    <p:sldId id="258" r:id="rId11"/>
    <p:sldId id="260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301" r:id="rId24"/>
    <p:sldId id="299" r:id="rId25"/>
    <p:sldId id="264" r:id="rId26"/>
    <p:sldId id="266" r:id="rId27"/>
    <p:sldId id="267" r:id="rId28"/>
    <p:sldId id="268" r:id="rId29"/>
    <p:sldId id="26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E34C1F-CA4B-4572-89E0-0730D220688E}" type="datetimeFigureOut">
              <a:rPr lang="fr-FR" smtClean="0"/>
              <a:pPr/>
              <a:t>18/06/2019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3EA7DD-4FCB-4203-A0AC-B3A34678E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ate.org.uk/art/artworks/greenfield-still-life-with-flowers-p014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ate.org.uk/art/artworks/thornhill-thetis-accepting-the-shield-of-achilles-from-vulcan-t008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</a:t>
            </a:r>
            <a:r>
              <a:rPr lang="fr-FR" b="1" dirty="0"/>
              <a:t>Académie royale de peinture et de sculpture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  ancienne institution d’État chargée en France, de 1648 à 1793, de réguler et d’enseigner la peinture et la sculpture en France durant l’Ancien Régime</a:t>
            </a: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563888" y="404664"/>
            <a:ext cx="230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genres en peinture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88640"/>
            <a:ext cx="8229600" cy="10081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8000" dirty="0"/>
              <a:t>Giotto Di </a:t>
            </a:r>
            <a:r>
              <a:rPr lang="fr-FR" sz="8000" dirty="0" err="1"/>
              <a:t>Bondone</a:t>
            </a:r>
            <a:r>
              <a:rPr lang="fr-FR" sz="8000" dirty="0"/>
              <a:t> 1266-1337 peintre, architecte, sculpteur</a:t>
            </a:r>
          </a:p>
          <a:p>
            <a:pPr>
              <a:buNone/>
            </a:pPr>
            <a:r>
              <a:rPr lang="fr-FR" sz="8000" b="1" dirty="0"/>
              <a:t>Fresque chapelle </a:t>
            </a:r>
            <a:r>
              <a:rPr lang="fr-FR" sz="8000" b="1" dirty="0" err="1"/>
              <a:t>Scrovegni</a:t>
            </a:r>
            <a:r>
              <a:rPr lang="fr-FR" sz="8000" b="1" dirty="0"/>
              <a:t> (Padoue)  Fuite en Egypte</a:t>
            </a:r>
          </a:p>
          <a:p>
            <a:pPr>
              <a:buNone/>
            </a:pP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/>
              <a:t> </a:t>
            </a:r>
          </a:p>
          <a:p>
            <a:endParaRPr lang="fr-FR" dirty="0"/>
          </a:p>
        </p:txBody>
      </p:sp>
      <p:pic>
        <p:nvPicPr>
          <p:cNvPr id="6" name="Picture 2" descr="C:\Users\Utilisateur\Documents\Stage LV interdisciplinarité\Giotto_di_Bondone_-_No._20_Scenes_from_the_Life_of_Christ_-_4._Flight_into_Egypt_-_WGA09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5447725" cy="5616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6632"/>
            <a:ext cx="8229600" cy="20448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sz="2000" dirty="0"/>
              <a:t>Sandro Botticelli 1444 1445-1510</a:t>
            </a:r>
          </a:p>
          <a:p>
            <a:pPr>
              <a:buNone/>
            </a:pPr>
            <a:r>
              <a:rPr lang="fr-FR" sz="2000" b="1" dirty="0"/>
              <a:t>Annonciation,</a:t>
            </a:r>
            <a:r>
              <a:rPr lang="fr-FR" sz="2000" dirty="0"/>
              <a:t> 1449 1450, détrempe-peinture sur bois, 1,5 x 1,56 m commande pour l’église </a:t>
            </a:r>
            <a:r>
              <a:rPr lang="fr-FR" sz="2000" dirty="0" err="1"/>
              <a:t>Cestello</a:t>
            </a:r>
            <a:r>
              <a:rPr lang="fr-FR" sz="2000" dirty="0"/>
              <a:t>, Florence, galerie des Offices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 descr="C:\Users\Utilisateur\Documents\Stage LV interdisciplinarité\07-509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893560" cy="5197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Portrait/Autoportrait</a:t>
            </a:r>
            <a:br>
              <a:rPr lang="fr-FR" dirty="0"/>
            </a:br>
            <a:r>
              <a:rPr lang="fr-FR" dirty="0"/>
              <a:t>Portrait/Self-portrait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Longtemps seul moyen de conserver une image d’une personne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Genre autonome à partir de la Renaissance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Âge d’or au XVIIIème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Portrait d’apparat, de famille, d’enfants, de groupe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Cadrage : en pied, en buste, tête seule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Point de vue: de profil, de face , de ¾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0"/>
            <a:ext cx="8229600" cy="1412776"/>
          </a:xfrm>
        </p:spPr>
        <p:txBody>
          <a:bodyPr/>
          <a:lstStyle/>
          <a:p>
            <a:pPr>
              <a:buNone/>
            </a:pPr>
            <a:r>
              <a:rPr lang="fr-FR" sz="2000" dirty="0"/>
              <a:t>Reynolds Joshua, Sir (1723-1792)</a:t>
            </a:r>
          </a:p>
          <a:p>
            <a:pPr>
              <a:buNone/>
            </a:pPr>
            <a:r>
              <a:rPr lang="fr-FR" sz="2000" b="1" dirty="0"/>
              <a:t>Miss Anna Ward et son chien,</a:t>
            </a:r>
            <a:r>
              <a:rPr lang="fr-FR" sz="2000" dirty="0"/>
              <a:t>1787,</a:t>
            </a:r>
            <a:r>
              <a:rPr lang="fr-FR" sz="2000" b="1" dirty="0"/>
              <a:t> </a:t>
            </a:r>
            <a:r>
              <a:rPr lang="fr-FR" sz="2000" dirty="0"/>
              <a:t>huile sur toile,1,41 x1,13 m, </a:t>
            </a:r>
          </a:p>
          <a:p>
            <a:pPr>
              <a:buNone/>
            </a:pPr>
            <a:r>
              <a:rPr lang="fr-FR" sz="2000" dirty="0"/>
              <a:t>Fort Worth , </a:t>
            </a:r>
            <a:r>
              <a:rPr lang="fr-FR" sz="2000" dirty="0" err="1"/>
              <a:t>Kimbell</a:t>
            </a:r>
            <a:r>
              <a:rPr lang="fr-FR" sz="2000" dirty="0"/>
              <a:t> </a:t>
            </a:r>
            <a:r>
              <a:rPr lang="fr-FR" sz="2000" dirty="0" err="1"/>
              <a:t>Museum</a:t>
            </a:r>
            <a:endParaRPr lang="fr-FR" sz="2000" dirty="0"/>
          </a:p>
          <a:p>
            <a:pPr>
              <a:buNone/>
            </a:pPr>
            <a:endParaRPr lang="fr-FR" dirty="0"/>
          </a:p>
        </p:txBody>
      </p:sp>
      <p:pic>
        <p:nvPicPr>
          <p:cNvPr id="6146" name="Picture 2" descr="C:\Users\Utilisateur\Documents\Stage LV interdisciplinarité\18-520277.jpg"/>
          <p:cNvPicPr>
            <a:picLocks noChangeAspect="1" noChangeArrowheads="1"/>
          </p:cNvPicPr>
          <p:nvPr/>
        </p:nvPicPr>
        <p:blipFill>
          <a:blip r:embed="rId2" cstate="print"/>
          <a:srcRect l="3492" t="5405"/>
          <a:stretch>
            <a:fillRect/>
          </a:stretch>
        </p:blipFill>
        <p:spPr bwMode="auto">
          <a:xfrm>
            <a:off x="2915816" y="1216373"/>
            <a:ext cx="4248472" cy="5381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0"/>
            <a:ext cx="8229600" cy="1340768"/>
          </a:xfrm>
        </p:spPr>
        <p:txBody>
          <a:bodyPr/>
          <a:lstStyle/>
          <a:p>
            <a:pPr>
              <a:buNone/>
            </a:pPr>
            <a:r>
              <a:rPr lang="fr-FR" sz="2000" dirty="0"/>
              <a:t>Leslie Charles Robert (1794-1859)</a:t>
            </a:r>
          </a:p>
          <a:p>
            <a:pPr>
              <a:buNone/>
            </a:pPr>
            <a:r>
              <a:rPr lang="fr-FR" sz="2000" b="1" dirty="0"/>
              <a:t>La Reine Victoria en costume de sacre</a:t>
            </a:r>
            <a:r>
              <a:rPr lang="fr-FR" sz="2000" dirty="0"/>
              <a:t>,1838,</a:t>
            </a:r>
            <a:r>
              <a:rPr lang="en-US" sz="2000" dirty="0"/>
              <a:t> huile sur toile ,</a:t>
            </a:r>
          </a:p>
          <a:p>
            <a:pPr>
              <a:buNone/>
            </a:pPr>
            <a:r>
              <a:rPr lang="en-US" sz="2000" dirty="0"/>
              <a:t>45,7 x61 cm Londres, Victoria and Albert Museum</a:t>
            </a:r>
            <a:endParaRPr lang="fr-FR" sz="2000" b="1" dirty="0"/>
          </a:p>
          <a:p>
            <a:endParaRPr lang="fr-FR" dirty="0"/>
          </a:p>
        </p:txBody>
      </p:sp>
      <p:pic>
        <p:nvPicPr>
          <p:cNvPr id="7170" name="Picture 2" descr="C:\Users\Utilisateur\Documents\Stage LV interdisciplinarité\15-501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6696744" cy="4956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1196752"/>
          </a:xfrm>
        </p:spPr>
        <p:txBody>
          <a:bodyPr/>
          <a:lstStyle/>
          <a:p>
            <a:pPr>
              <a:buNone/>
            </a:pPr>
            <a:r>
              <a:rPr lang="fr-FR" sz="2000" dirty="0" err="1"/>
              <a:t>Wilkie</a:t>
            </a:r>
            <a:r>
              <a:rPr lang="fr-FR" sz="2000" dirty="0"/>
              <a:t> David, Sir (1785-1841)</a:t>
            </a:r>
          </a:p>
          <a:p>
            <a:pPr>
              <a:buNone/>
            </a:pPr>
            <a:r>
              <a:rPr lang="fr-FR" sz="2000" b="1" dirty="0"/>
              <a:t>Le Roi George IV, </a:t>
            </a:r>
            <a:r>
              <a:rPr lang="fr-FR" sz="2000" dirty="0"/>
              <a:t>1833, huile sur toile, 2,67x1,73 m,</a:t>
            </a:r>
            <a:r>
              <a:rPr lang="en-US" sz="2000" dirty="0"/>
              <a:t>  Londres,  Apsley House, Wellington Museum</a:t>
            </a:r>
            <a:endParaRPr lang="fr-FR" sz="2000" dirty="0"/>
          </a:p>
          <a:p>
            <a:endParaRPr lang="fr-FR" dirty="0"/>
          </a:p>
        </p:txBody>
      </p:sp>
      <p:pic>
        <p:nvPicPr>
          <p:cNvPr id="9218" name="Picture 2" descr="C:\Users\Utilisateur\Documents\Stage LV interdisciplinarité\15-50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46018"/>
            <a:ext cx="3672408" cy="560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88641"/>
            <a:ext cx="8229600" cy="1584176"/>
          </a:xfrm>
        </p:spPr>
        <p:txBody>
          <a:bodyPr/>
          <a:lstStyle/>
          <a:p>
            <a:pPr>
              <a:buNone/>
            </a:pPr>
            <a:r>
              <a:rPr lang="fr-FR" sz="2000" dirty="0"/>
              <a:t>Bacon Francis (1909-1992)</a:t>
            </a:r>
          </a:p>
          <a:p>
            <a:pPr>
              <a:buNone/>
            </a:pPr>
            <a:r>
              <a:rPr lang="fr-FR" sz="2000" b="1" dirty="0"/>
              <a:t>Trois Etudes pour un autoportrait (</a:t>
            </a:r>
            <a:r>
              <a:rPr lang="en-US" sz="2000" b="1" dirty="0"/>
              <a:t>Three Studies for a Self-Portrait</a:t>
            </a:r>
            <a:r>
              <a:rPr lang="en-US" sz="2000" dirty="0"/>
              <a:t>), 1979-1980,huile sur toile, 37,5 x31,8 cm, New-York , The Metropolitan Museum of Art</a:t>
            </a:r>
            <a:endParaRPr lang="fr-FR" sz="2000" b="1" dirty="0"/>
          </a:p>
          <a:p>
            <a:endParaRPr lang="fr-FR" dirty="0"/>
          </a:p>
        </p:txBody>
      </p:sp>
      <p:pic>
        <p:nvPicPr>
          <p:cNvPr id="8194" name="Picture 2" descr="C:\Users\Utilisateur\Documents\Stage LV interdisciplinarité\14-503954.jpg"/>
          <p:cNvPicPr>
            <a:picLocks noChangeAspect="1" noChangeArrowheads="1"/>
          </p:cNvPicPr>
          <p:nvPr/>
        </p:nvPicPr>
        <p:blipFill>
          <a:blip r:embed="rId2" cstate="print"/>
          <a:srcRect l="1394" r="829" b="11777"/>
          <a:stretch>
            <a:fillRect/>
          </a:stretch>
        </p:blipFill>
        <p:spPr bwMode="auto">
          <a:xfrm>
            <a:off x="647056" y="2132856"/>
            <a:ext cx="8496944" cy="323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Scène de genre /vie quotidienne</a:t>
            </a:r>
            <a:br>
              <a:rPr lang="fr-FR" dirty="0"/>
            </a:br>
            <a:r>
              <a:rPr lang="fr-FR" dirty="0" err="1"/>
              <a:t>Scene</a:t>
            </a:r>
            <a:r>
              <a:rPr lang="fr-FR" dirty="0"/>
              <a:t> of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day</a:t>
            </a:r>
            <a:r>
              <a:rPr lang="fr-FR" dirty="0"/>
              <a:t> life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Représentation d’un moment de la vie quotidienne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Montrer les personnages dans leurs occupations (l’accent n’est pas mis sur l’identité des personnages):</a:t>
            </a:r>
          </a:p>
          <a:p>
            <a:pPr>
              <a:buNone/>
            </a:pPr>
            <a:r>
              <a:rPr lang="fr-FR" dirty="0"/>
              <a:t>Souvent paysans ou bourgeois</a:t>
            </a:r>
          </a:p>
          <a:p>
            <a:pPr>
              <a:buNone/>
            </a:pPr>
            <a:r>
              <a:rPr lang="fr-FR" dirty="0"/>
              <a:t>Scènes intérieures et extérieures, ville ou campagne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Peintes surtout aux XVIIe et XVIIIe siècle</a:t>
            </a:r>
          </a:p>
          <a:p>
            <a:pPr>
              <a:buNone/>
            </a:pPr>
            <a:r>
              <a:rPr lang="fr-FR" dirty="0"/>
              <a:t>XVIIe : peintres hollandais </a:t>
            </a:r>
          </a:p>
          <a:p>
            <a:pPr>
              <a:buNone/>
            </a:pPr>
            <a:r>
              <a:rPr lang="fr-FR" dirty="0"/>
              <a:t>XVIIIe : développement en France et en Italie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Petits formats (≠ peinture d’histoire): </a:t>
            </a:r>
          </a:p>
          <a:p>
            <a:pPr>
              <a:buNone/>
            </a:pPr>
            <a:r>
              <a:rPr lang="fr-FR" dirty="0"/>
              <a:t>genre considéré comme mineur, </a:t>
            </a:r>
          </a:p>
          <a:p>
            <a:pPr>
              <a:buNone/>
            </a:pPr>
            <a:r>
              <a:rPr lang="fr-FR" dirty="0"/>
              <a:t>œuvres conçues pour décorer les murs des maisons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0"/>
            <a:ext cx="8229600" cy="10801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2900" dirty="0"/>
              <a:t>Collins Richard (actif de 1726 à 1732) </a:t>
            </a:r>
          </a:p>
          <a:p>
            <a:pPr>
              <a:buNone/>
            </a:pPr>
            <a:r>
              <a:rPr lang="fr-FR" sz="2900" b="1" dirty="0"/>
              <a:t>Famille prenant le thé, </a:t>
            </a:r>
            <a:r>
              <a:rPr lang="fr-FR" sz="2900" dirty="0"/>
              <a:t>peinture à l’huile, 64,2 x76,3 cm, Londres Victoria et Albert </a:t>
            </a:r>
            <a:r>
              <a:rPr lang="fr-FR" sz="2900" dirty="0" err="1"/>
              <a:t>museum</a:t>
            </a:r>
            <a:r>
              <a:rPr lang="fr-FR" sz="2900" dirty="0"/>
              <a:t> 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074" name="Picture 2" descr="C:\Users\Utilisateur\Documents\Stage LV interdisciplinarité\15-502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696744" cy="55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14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err="1"/>
              <a:t>Wilkie</a:t>
            </a:r>
            <a:r>
              <a:rPr lang="fr-FR" sz="2000" dirty="0"/>
              <a:t> David, Sir (1785-1841)</a:t>
            </a:r>
          </a:p>
          <a:p>
            <a:pPr>
              <a:buNone/>
            </a:pPr>
            <a:r>
              <a:rPr lang="fr-FR" sz="2000" b="1" dirty="0"/>
              <a:t>Le </a:t>
            </a:r>
            <a:r>
              <a:rPr lang="fr-FR" sz="2000" b="1" dirty="0" err="1"/>
              <a:t>Violiniste</a:t>
            </a:r>
            <a:r>
              <a:rPr lang="fr-FR" sz="2000" b="1" dirty="0"/>
              <a:t> aveugle, </a:t>
            </a:r>
            <a:r>
              <a:rPr lang="fr-FR" sz="2000" dirty="0"/>
              <a:t>1806, peinture sur bois, 57,8 x79,4 cm, </a:t>
            </a:r>
          </a:p>
          <a:p>
            <a:pPr>
              <a:buNone/>
            </a:pPr>
            <a:r>
              <a:rPr lang="fr-FR" sz="2000" dirty="0" err="1"/>
              <a:t>Londres,Tate</a:t>
            </a:r>
            <a:r>
              <a:rPr lang="fr-FR" sz="2000" dirty="0"/>
              <a:t> collection</a:t>
            </a:r>
          </a:p>
          <a:p>
            <a:endParaRPr lang="fr-FR" dirty="0"/>
          </a:p>
        </p:txBody>
      </p:sp>
      <p:pic>
        <p:nvPicPr>
          <p:cNvPr id="4098" name="Picture 2" descr="C:\Users\Utilisateur\Documents\Stage LV interdisciplinarité\10-52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7098652" cy="5178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Hiérarchie des genres dans la peinture académique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peinture d’histoire,</a:t>
            </a:r>
          </a:p>
          <a:p>
            <a:r>
              <a:rPr lang="fr-FR" dirty="0"/>
              <a:t>le portrait,</a:t>
            </a:r>
          </a:p>
          <a:p>
            <a:r>
              <a:rPr lang="fr-FR" dirty="0"/>
              <a:t>la scène de genre,</a:t>
            </a:r>
          </a:p>
          <a:p>
            <a:r>
              <a:rPr lang="fr-FR" dirty="0"/>
              <a:t>le paysage,</a:t>
            </a:r>
          </a:p>
          <a:p>
            <a:r>
              <a:rPr lang="fr-FR" dirty="0"/>
              <a:t>la nature morte.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88641"/>
            <a:ext cx="822960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err="1"/>
              <a:t>Pasley</a:t>
            </a:r>
            <a:r>
              <a:rPr lang="fr-FR" sz="2000" dirty="0"/>
              <a:t> Nancy Adair Sabine (1865-1903)</a:t>
            </a:r>
          </a:p>
          <a:p>
            <a:pPr>
              <a:buNone/>
            </a:pPr>
            <a:r>
              <a:rPr lang="fr-FR" sz="2000" dirty="0"/>
              <a:t> </a:t>
            </a:r>
            <a:r>
              <a:rPr lang="fr-FR" sz="2000" b="1" dirty="0"/>
              <a:t>Intérieur avec un couple jouant aux cartes,</a:t>
            </a:r>
          </a:p>
          <a:p>
            <a:pPr>
              <a:buNone/>
            </a:pPr>
            <a:r>
              <a:rPr lang="en-US" sz="2000" b="1" dirty="0"/>
              <a:t>(Interior with a couple playing cards), </a:t>
            </a:r>
            <a:r>
              <a:rPr lang="en-US" sz="2000" dirty="0"/>
              <a:t>vers 1887-1891, huile sur toile, 19,4x29,6 cm,</a:t>
            </a:r>
            <a:r>
              <a:rPr lang="fr-FR" sz="2000" dirty="0"/>
              <a:t> Londres, </a:t>
            </a:r>
            <a:r>
              <a:rPr lang="fr-FR" sz="2000" dirty="0" err="1"/>
              <a:t>Geffrye</a:t>
            </a:r>
            <a:r>
              <a:rPr lang="fr-FR" sz="2000" dirty="0"/>
              <a:t> </a:t>
            </a:r>
            <a:r>
              <a:rPr lang="fr-FR" sz="2000" dirty="0" err="1"/>
              <a:t>Museum</a:t>
            </a:r>
            <a:endParaRPr lang="fr-FR" sz="2000" b="1" dirty="0"/>
          </a:p>
          <a:p>
            <a:pPr>
              <a:buNone/>
            </a:pPr>
            <a:endParaRPr lang="fr-FR" dirty="0"/>
          </a:p>
        </p:txBody>
      </p:sp>
      <p:pic>
        <p:nvPicPr>
          <p:cNvPr id="5123" name="Picture 3" descr="C:\Users\Utilisateur\Documents\Stage LV interdisciplinarité\15-508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24832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Paysage /Marine</a:t>
            </a:r>
            <a:br>
              <a:rPr lang="fr-FR" dirty="0"/>
            </a:br>
            <a:r>
              <a:rPr lang="fr-FR" dirty="0" err="1"/>
              <a:t>Landscape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En Occident, apparition de la peinture de paysage  vers 1420 en Flandre : </a:t>
            </a:r>
            <a:r>
              <a:rPr lang="fr-FR" b="1" dirty="0" err="1"/>
              <a:t>veduta</a:t>
            </a:r>
            <a:r>
              <a:rPr lang="fr-FR" dirty="0"/>
              <a:t> ( fenêtre intérieure au tableau qui cernait une part d’environnement et l’isolait de la scène religieuse du premier plan).  </a:t>
            </a:r>
            <a:r>
              <a:rPr lang="fr-FR" i="1" dirty="0"/>
              <a:t>Jan van Eyck</a:t>
            </a:r>
            <a:r>
              <a:rPr lang="fr-FR" dirty="0"/>
              <a:t>.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b="1" dirty="0"/>
              <a:t>Naissance du mot </a:t>
            </a:r>
            <a:r>
              <a:rPr lang="fr-FR" dirty="0"/>
              <a:t>: à la fin du XVe siècle, en Flandre (</a:t>
            </a:r>
            <a:r>
              <a:rPr lang="fr-FR" dirty="0" err="1"/>
              <a:t>landskap</a:t>
            </a:r>
            <a:r>
              <a:rPr lang="fr-FR" dirty="0"/>
              <a:t>), en Angleterre (</a:t>
            </a:r>
            <a:r>
              <a:rPr lang="fr-FR" dirty="0" err="1"/>
              <a:t>landscape</a:t>
            </a:r>
            <a:r>
              <a:rPr lang="fr-FR" dirty="0"/>
              <a:t>), en Allemagne (</a:t>
            </a:r>
            <a:r>
              <a:rPr lang="fr-FR" dirty="0" err="1"/>
              <a:t>landschaft</a:t>
            </a:r>
            <a:r>
              <a:rPr lang="fr-FR" dirty="0"/>
              <a:t>), en Italie (</a:t>
            </a:r>
            <a:r>
              <a:rPr lang="fr-FR" dirty="0" err="1"/>
              <a:t>paesaggio</a:t>
            </a:r>
            <a:r>
              <a:rPr lang="fr-FR" dirty="0"/>
              <a:t>) et en France (paysage)      environnement et sa représentation par l’homme.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  <a:p>
            <a:pPr>
              <a:buFont typeface="Wingdings" pitchFamily="2" charset="2"/>
              <a:buChar char="§"/>
            </a:pP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4020CA0-585C-4568-A18F-F3193A3CBDE2}"/>
              </a:ext>
            </a:extLst>
          </p:cNvPr>
          <p:cNvCxnSpPr/>
          <p:nvPr/>
        </p:nvCxnSpPr>
        <p:spPr>
          <a:xfrm>
            <a:off x="4932040" y="551723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3180BD-BEAE-4C20-B901-DD225712A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Emancipation d’un genre    le paysage est le sujet principal de l’œuvre :  </a:t>
            </a:r>
          </a:p>
          <a:p>
            <a:pPr marL="82296" indent="0">
              <a:buNone/>
            </a:pPr>
            <a:r>
              <a:rPr lang="fr-FR" dirty="0"/>
              <a:t>   en Occident au XVIIe siècle dans la  peinture des Pays-Bas, avec des artistes tels que la famille van Ruisdael.</a:t>
            </a:r>
          </a:p>
          <a:p>
            <a:pPr marL="82296" indent="0">
              <a:buNone/>
            </a:pPr>
            <a:r>
              <a:rPr lang="fr-FR" dirty="0"/>
              <a:t>  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CC78132-1E45-4F6C-813E-D89ED1D4810B}"/>
              </a:ext>
            </a:extLst>
          </p:cNvPr>
          <p:cNvCxnSpPr>
            <a:cxnSpLocks/>
          </p:cNvCxnSpPr>
          <p:nvPr/>
        </p:nvCxnSpPr>
        <p:spPr>
          <a:xfrm>
            <a:off x="6012160" y="83671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9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3CA68-3D01-44D9-8C7B-26F7CEA9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sz="2000" dirty="0"/>
              <a:t>Jan Van Eyck</a:t>
            </a:r>
          </a:p>
          <a:p>
            <a:pPr marL="82296" indent="0">
              <a:buNone/>
            </a:pPr>
            <a:r>
              <a:rPr lang="fr-FR" sz="2000" b="1" dirty="0"/>
              <a:t>La Vierge du chancelier Rolin</a:t>
            </a:r>
            <a:r>
              <a:rPr lang="fr-FR" sz="2000" dirty="0"/>
              <a:t>,vers1435, huile sur panneau, 66x62 cm, Paris, musée du Louvre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65180F-9074-4B9E-8369-75463463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48006"/>
            <a:ext cx="4680520" cy="49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2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91855"/>
            <a:ext cx="8229600" cy="1264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/>
              <a:t>Van Ruisdael Jacob </a:t>
            </a:r>
            <a:r>
              <a:rPr lang="fr-FR" sz="2000" dirty="0" err="1"/>
              <a:t>Isaakszoon</a:t>
            </a:r>
            <a:r>
              <a:rPr lang="fr-FR" sz="2000" dirty="0"/>
              <a:t> (1628/1629-1682)</a:t>
            </a:r>
          </a:p>
          <a:p>
            <a:pPr>
              <a:buNone/>
            </a:pPr>
            <a:r>
              <a:rPr lang="fr-FR" sz="2000" b="1" dirty="0"/>
              <a:t>Torrent dans un paysage montagneux, </a:t>
            </a:r>
            <a:r>
              <a:rPr lang="fr-FR" sz="2000" dirty="0"/>
              <a:t>vers 1665-1670, 1,22x1,3 m, huile sur toile, Londres, National </a:t>
            </a:r>
            <a:r>
              <a:rPr lang="fr-FR" sz="2000" dirty="0" err="1"/>
              <a:t>Gallery</a:t>
            </a:r>
            <a:endParaRPr lang="fr-FR" sz="2000" dirty="0"/>
          </a:p>
        </p:txBody>
      </p:sp>
      <p:pic>
        <p:nvPicPr>
          <p:cNvPr id="11266" name="Picture 2" descr="C:\Users\Utilisateur\Documents\Stage LV interdisciplinarité\09-502677.jpg"/>
          <p:cNvPicPr>
            <a:picLocks noChangeAspect="1" noChangeArrowheads="1"/>
          </p:cNvPicPr>
          <p:nvPr/>
        </p:nvPicPr>
        <p:blipFill rotWithShape="1">
          <a:blip r:embed="rId2" cstate="print"/>
          <a:srcRect b="2578"/>
          <a:stretch/>
        </p:blipFill>
        <p:spPr bwMode="auto">
          <a:xfrm>
            <a:off x="2051720" y="1487120"/>
            <a:ext cx="5544616" cy="517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Nature morte </a:t>
            </a:r>
            <a:br>
              <a:rPr lang="fr-FR" dirty="0"/>
            </a:br>
            <a:r>
              <a:rPr lang="fr-FR" dirty="0" err="1"/>
              <a:t>Still</a:t>
            </a:r>
            <a:r>
              <a:rPr lang="fr-FR" dirty="0"/>
              <a:t> life / </a:t>
            </a:r>
            <a:r>
              <a:rPr lang="fr-FR" dirty="0" err="1"/>
              <a:t>bodegones</a:t>
            </a:r>
            <a:r>
              <a:rPr lang="fr-FR" dirty="0"/>
              <a:t> (coins de cuisine)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Représentation de sujets inanimés :objets, fleurs, fruits, légumes, poissons morts, gibiers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Sujet autonome à partir du XVIIème siècle, d’abord en hollande puis en Espagne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Fonction des objets : délivrer un message     la vie sur terre est éphémère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les fleurs, le sablier, le crâne (vanités), les bulles de savon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Prouver son habileté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Genre mineur jusqu’au XVIIIème siècle en France (Talent de J.S. Chardin)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8D190BE-C24D-4D0D-850A-FAB71E7B457D}"/>
              </a:ext>
            </a:extLst>
          </p:cNvPr>
          <p:cNvCxnSpPr/>
          <p:nvPr/>
        </p:nvCxnSpPr>
        <p:spPr>
          <a:xfrm>
            <a:off x="7668344" y="321297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6033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sz="2200" dirty="0">
                <a:solidFill>
                  <a:schemeClr val="tx1"/>
                </a:solidFill>
              </a:rPr>
              <a:t>Philippe de Champaigne</a:t>
            </a:r>
            <a:r>
              <a:rPr lang="fr-FR" sz="2200" b="1" dirty="0">
                <a:solidFill>
                  <a:schemeClr val="tx1"/>
                </a:solidFill>
              </a:rPr>
              <a:t/>
            </a:r>
            <a:br>
              <a:rPr lang="fr-FR" sz="2200" b="1" dirty="0">
                <a:solidFill>
                  <a:schemeClr val="tx1"/>
                </a:solidFill>
              </a:rPr>
            </a:br>
            <a:r>
              <a:rPr lang="fr-FR" sz="2200" b="1" dirty="0">
                <a:solidFill>
                  <a:schemeClr val="tx1"/>
                </a:solidFill>
              </a:rPr>
              <a:t>Vanité, ou Allégorie de la vie humaine, </a:t>
            </a:r>
            <a:r>
              <a:rPr lang="fr-FR" sz="2200" dirty="0">
                <a:solidFill>
                  <a:schemeClr val="tx1"/>
                </a:solidFill>
              </a:rPr>
              <a:t>première moitié du XVII</a:t>
            </a:r>
            <a:r>
              <a:rPr lang="fr-FR" sz="2200" baseline="30000" dirty="0">
                <a:solidFill>
                  <a:schemeClr val="tx1"/>
                </a:solidFill>
              </a:rPr>
              <a:t>e,</a:t>
            </a:r>
            <a:r>
              <a:rPr lang="fr-FR" sz="2200" dirty="0">
                <a:solidFill>
                  <a:schemeClr val="tx1"/>
                </a:solidFill>
              </a:rPr>
              <a:t/>
            </a: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huile sur bois, 28 cm x 37 cm, Le Mans, musée de </a:t>
            </a:r>
            <a:r>
              <a:rPr lang="fr-FR" sz="2200" dirty="0" err="1">
                <a:solidFill>
                  <a:schemeClr val="tx1"/>
                </a:solidFill>
              </a:rPr>
              <a:t>Tessé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7170" name="Picture 2" descr="C:\Users\Utilisateur\Documents\Stage LV interdisciplinarité\800px-StillLifeWithASk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397" y="1412776"/>
            <a:ext cx="6710291" cy="5148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1256" y="168225"/>
            <a:ext cx="8229600" cy="1249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/>
              <a:t>Chardin Jean-Baptiste Siméon (1699-1779)</a:t>
            </a:r>
          </a:p>
          <a:p>
            <a:pPr>
              <a:buNone/>
            </a:pPr>
            <a:r>
              <a:rPr lang="fr-FR" sz="2000" b="1" dirty="0"/>
              <a:t>La Raie, </a:t>
            </a:r>
            <a:r>
              <a:rPr lang="fr-FR" sz="2000" dirty="0"/>
              <a:t>vers 1727 huile sur toile, 114 x146 cm, Paris, musée du Louvre</a:t>
            </a:r>
          </a:p>
          <a:p>
            <a:pPr>
              <a:buNone/>
            </a:pPr>
            <a:r>
              <a:rPr lang="fr-FR" sz="2000" b="1" dirty="0"/>
              <a:t>Fruits, </a:t>
            </a:r>
            <a:r>
              <a:rPr lang="fr-FR" sz="2000" dirty="0"/>
              <a:t>1756, huile sur toile, 21x32 cm, Angers, musée des Beaux-arts</a:t>
            </a:r>
          </a:p>
          <a:p>
            <a:pPr>
              <a:buNone/>
            </a:pPr>
            <a:endParaRPr lang="fr-FR" sz="2400" b="1" dirty="0"/>
          </a:p>
          <a:p>
            <a:pPr>
              <a:buNone/>
            </a:pPr>
            <a:endParaRPr lang="fr-FR" dirty="0"/>
          </a:p>
        </p:txBody>
      </p:sp>
      <p:pic>
        <p:nvPicPr>
          <p:cNvPr id="1027" name="Picture 3" descr="C:\Users\Utilisateur\Documents\Stage LV interdisciplinarité\14-549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720" y="4002461"/>
            <a:ext cx="4306520" cy="2687314"/>
          </a:xfrm>
          <a:prstGeom prst="rect">
            <a:avLst/>
          </a:prstGeom>
          <a:noFill/>
        </p:spPr>
      </p:pic>
      <p:pic>
        <p:nvPicPr>
          <p:cNvPr id="1028" name="Picture 4" descr="C:\Users\Utilisateur\Documents\Stage LV interdisciplinarité\12-586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33" y="1495180"/>
            <a:ext cx="4398472" cy="345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32656"/>
            <a:ext cx="8229600" cy="1296143"/>
          </a:xfrm>
        </p:spPr>
        <p:txBody>
          <a:bodyPr/>
          <a:lstStyle/>
          <a:p>
            <a:pPr>
              <a:buNone/>
            </a:pPr>
            <a:r>
              <a:rPr lang="fr-FR" sz="2000" dirty="0" err="1"/>
              <a:t>Heem</a:t>
            </a:r>
            <a:r>
              <a:rPr lang="fr-FR" sz="2000" dirty="0"/>
              <a:t> Jan </a:t>
            </a:r>
            <a:r>
              <a:rPr lang="fr-FR" sz="2000" dirty="0" err="1"/>
              <a:t>Davidz</a:t>
            </a:r>
            <a:r>
              <a:rPr lang="fr-FR" sz="2000" dirty="0"/>
              <a:t> de (1606-1683)</a:t>
            </a:r>
          </a:p>
          <a:p>
            <a:pPr>
              <a:buNone/>
            </a:pPr>
            <a:r>
              <a:rPr lang="fr-FR" sz="2000" b="1" dirty="0"/>
              <a:t>Nature morte aux fruits et au homard, </a:t>
            </a:r>
            <a:r>
              <a:rPr lang="fr-FR" sz="2000" dirty="0"/>
              <a:t>huile sur toile, 95 x120 cm Berlin, </a:t>
            </a:r>
            <a:r>
              <a:rPr lang="fr-FR" sz="2000" dirty="0" err="1"/>
              <a:t>Gemäldegalerie</a:t>
            </a:r>
            <a:endParaRPr lang="fr-FR" sz="2000" dirty="0"/>
          </a:p>
          <a:p>
            <a:pPr>
              <a:buNone/>
            </a:pPr>
            <a:endParaRPr lang="fr-FR" dirty="0"/>
          </a:p>
        </p:txBody>
      </p:sp>
      <p:pic>
        <p:nvPicPr>
          <p:cNvPr id="2051" name="Picture 3" descr="C:\Users\Utilisateur\Documents\Stage LV interdisciplinarité\08-500978.jpg"/>
          <p:cNvPicPr>
            <a:picLocks noChangeAspect="1" noChangeArrowheads="1"/>
          </p:cNvPicPr>
          <p:nvPr/>
        </p:nvPicPr>
        <p:blipFill rotWithShape="1">
          <a:blip r:embed="rId2" cstate="print"/>
          <a:srcRect l="1525" r="3814"/>
          <a:stretch/>
        </p:blipFill>
        <p:spPr bwMode="auto">
          <a:xfrm>
            <a:off x="1890879" y="1556792"/>
            <a:ext cx="6338721" cy="5141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116632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chemeClr val="tx1"/>
                </a:solidFill>
              </a:rPr>
              <a:t>Greenfield Graham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Still Life with Flowers </a:t>
            </a:r>
            <a:r>
              <a:rPr lang="en-US" sz="2200" dirty="0">
                <a:solidFill>
                  <a:schemeClr val="tx1"/>
                </a:solidFill>
              </a:rPr>
              <a:t>1974, impression </a:t>
            </a:r>
            <a:r>
              <a:rPr lang="en-US" sz="2200" dirty="0" err="1">
                <a:solidFill>
                  <a:schemeClr val="tx1"/>
                </a:solidFill>
              </a:rPr>
              <a:t>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taille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douce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fr-FR" sz="2200" dirty="0" err="1">
                <a:solidFill>
                  <a:schemeClr val="tx1"/>
                </a:solidFill>
              </a:rPr>
              <a:t>Intaglio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print</a:t>
            </a:r>
            <a:r>
              <a:rPr lang="fr-FR" sz="2200" dirty="0">
                <a:solidFill>
                  <a:schemeClr val="tx1"/>
                </a:solidFill>
              </a:rPr>
              <a:t> on </a:t>
            </a:r>
            <a:r>
              <a:rPr lang="fr-FR" sz="2200" dirty="0" err="1">
                <a:solidFill>
                  <a:schemeClr val="tx1"/>
                </a:solidFill>
              </a:rPr>
              <a:t>paper</a:t>
            </a:r>
            <a:r>
              <a:rPr lang="fr-FR" sz="2200" dirty="0">
                <a:solidFill>
                  <a:schemeClr val="tx1"/>
                </a:solidFill>
              </a:rPr>
              <a:t>) </a:t>
            </a:r>
            <a:r>
              <a:rPr lang="en-US" sz="2200" dirty="0">
                <a:solidFill>
                  <a:schemeClr val="tx1"/>
                </a:solidFill>
              </a:rPr>
              <a:t> sur papier, 30,2 x 20,3 cm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pic>
        <p:nvPicPr>
          <p:cNvPr id="6146" name="Picture 2" descr="C:\Users\Utilisateur\Documents\Stage LV interdisciplinarité\P01410_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39" y="1052737"/>
            <a:ext cx="4007505" cy="5731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Peinture d’histoire,« grande » peinture</a:t>
            </a:r>
            <a:br>
              <a:rPr lang="fr-FR" dirty="0"/>
            </a:br>
            <a:r>
              <a:rPr lang="fr-FR" dirty="0" err="1"/>
              <a:t>History</a:t>
            </a:r>
            <a:r>
              <a:rPr lang="fr-FR" dirty="0"/>
              <a:t> painting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  Tableaux qui s’inspirent de l’histoire antique et de l’histoire chrétienne et des grands évènements historiques.</a:t>
            </a:r>
          </a:p>
          <a:p>
            <a:pPr marL="596646" indent="-514350">
              <a:buFont typeface="Wingdings" pitchFamily="2" charset="2"/>
              <a:buChar char="§"/>
            </a:pPr>
            <a:r>
              <a:rPr lang="fr-FR" dirty="0"/>
              <a:t>Représentation de faits héroïques véhiculant des valeurs morales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   Souvent tableaux de très grands formats</a:t>
            </a:r>
          </a:p>
          <a:p>
            <a:pPr marL="630238" indent="-547688">
              <a:buFont typeface="Wingdings" pitchFamily="2" charset="2"/>
              <a:buChar char="§"/>
            </a:pPr>
            <a:r>
              <a:rPr lang="fr-FR" dirty="0"/>
              <a:t>Apogée 2</a:t>
            </a:r>
            <a:r>
              <a:rPr lang="fr-FR" baseline="30000" dirty="0"/>
              <a:t>nde</a:t>
            </a:r>
            <a:r>
              <a:rPr lang="fr-FR" dirty="0"/>
              <a:t> moitié du XVIIIème   S’essouffle au XIXème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0"/>
            <a:ext cx="7643192" cy="1440159"/>
          </a:xfrm>
        </p:spPr>
        <p:txBody>
          <a:bodyPr/>
          <a:lstStyle/>
          <a:p>
            <a:pPr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 </a:t>
            </a:r>
            <a:r>
              <a:rPr lang="en-US" sz="2000" b="1" dirty="0"/>
              <a:t>Carrick Gow Andrew (1848-1920), </a:t>
            </a:r>
          </a:p>
          <a:p>
            <a:pPr>
              <a:buNone/>
            </a:pPr>
            <a:r>
              <a:rPr lang="en-US" sz="2000" b="1" dirty="0"/>
              <a:t>     Cromwell à Dunbar</a:t>
            </a:r>
            <a:r>
              <a:rPr lang="en-US" sz="2000" dirty="0"/>
              <a:t>,1886, huile sur toile,1,20 x1,51 cm,</a:t>
            </a:r>
            <a:r>
              <a:rPr lang="fr-FR" sz="2000" dirty="0"/>
              <a:t> Londres, Tate  Collection</a:t>
            </a:r>
            <a:endParaRPr lang="en-US" sz="2000" dirty="0"/>
          </a:p>
          <a:p>
            <a:endParaRPr lang="fr-FR" dirty="0"/>
          </a:p>
        </p:txBody>
      </p:sp>
      <p:pic>
        <p:nvPicPr>
          <p:cNvPr id="10242" name="Picture 2" descr="C:\Users\Utilisateur\Documents\Stage LV interdisciplinarité\15-539695.jpg"/>
          <p:cNvPicPr>
            <a:picLocks noChangeAspect="1" noChangeArrowheads="1"/>
          </p:cNvPicPr>
          <p:nvPr/>
        </p:nvPicPr>
        <p:blipFill>
          <a:blip r:embed="rId2" cstate="print"/>
          <a:srcRect l="1823" t="2864" r="6438" b="2614"/>
          <a:stretch>
            <a:fillRect/>
          </a:stretch>
        </p:blipFill>
        <p:spPr bwMode="auto">
          <a:xfrm>
            <a:off x="2123728" y="1772816"/>
            <a:ext cx="597666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Peinture mythologique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Mythological</a:t>
            </a:r>
            <a:r>
              <a:rPr lang="fr-FR" dirty="0"/>
              <a:t> painting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Sources d’inspiration : récits légendaires de l’Antiquité, dieux et héros de la mythologie grecque ou romaine mis en scène par les artistes.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Peintres de la Renaissance qui représentent les dieux à l’image des hommes (beauté et perfection du corps humain-nudité)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Exemple : Hercule et ses douze travaux, Achille et son talon, Œdipe et l’énigme du Sphinx, Ulysse et l’appel des sirènes, etc.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332656"/>
            <a:ext cx="8229600" cy="16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/>
              <a:t>Botticelli Sandro </a:t>
            </a:r>
          </a:p>
          <a:p>
            <a:pPr>
              <a:buNone/>
            </a:pPr>
            <a:r>
              <a:rPr lang="fr-FR" sz="2000" b="1" dirty="0"/>
              <a:t>La naissance de Vénus</a:t>
            </a:r>
            <a:r>
              <a:rPr lang="fr-FR" sz="2000" dirty="0"/>
              <a:t>, 1485-1486, détrempe-peinture sur toile </a:t>
            </a:r>
          </a:p>
          <a:p>
            <a:pPr>
              <a:buNone/>
            </a:pPr>
            <a:r>
              <a:rPr lang="fr-FR" sz="2000" dirty="0"/>
              <a:t>1,72 x 2,78 m, Galerie des Offices Florence</a:t>
            </a:r>
          </a:p>
        </p:txBody>
      </p:sp>
      <p:pic>
        <p:nvPicPr>
          <p:cNvPr id="4098" name="Picture 2" descr="C:\Users\Utilisateur\Documents\Stage LV interdisciplinarité\07-509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319" y="1700808"/>
            <a:ext cx="743292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Thornhill James, Sir (1675-1734)</a:t>
            </a:r>
            <a:endParaRPr lang="en-US" sz="2000" b="1" dirty="0"/>
          </a:p>
          <a:p>
            <a:pPr>
              <a:buNone/>
            </a:pPr>
            <a:r>
              <a:rPr lang="en-US" sz="2000" b="1" dirty="0"/>
              <a:t>Thetis Accepting the Shield of Achilles from Vulcan</a:t>
            </a:r>
            <a:r>
              <a:rPr lang="en-US" sz="2000" dirty="0"/>
              <a:t>,1710, huile sur bois, 48,9 x 49,8 cm,Londres, Tate collection</a:t>
            </a:r>
          </a:p>
          <a:p>
            <a:pPr>
              <a:buNone/>
            </a:pPr>
            <a:r>
              <a:rPr lang="en-US" sz="1600" dirty="0">
                <a:hlinkClick r:id="rId2"/>
              </a:rPr>
              <a:t>https://www.tate.org.uk/art/artworks/thornhill-thetis-accepting-the-shield-of-achilles-from-vulcan-t00814</a:t>
            </a:r>
            <a:r>
              <a:rPr lang="en-US" sz="1600" dirty="0"/>
              <a:t> </a:t>
            </a:r>
          </a:p>
          <a:p>
            <a:endParaRPr lang="fr-FR" dirty="0"/>
          </a:p>
        </p:txBody>
      </p:sp>
      <p:pic>
        <p:nvPicPr>
          <p:cNvPr id="5122" name="Picture 2" descr="C:\Users\Utilisateur\Documents\Stage LV interdisciplinarité\15-604617.jpg"/>
          <p:cNvPicPr>
            <a:picLocks noChangeAspect="1" noChangeArrowheads="1"/>
          </p:cNvPicPr>
          <p:nvPr/>
        </p:nvPicPr>
        <p:blipFill>
          <a:blip r:embed="rId3" cstate="print"/>
          <a:srcRect l="4137" t="3774" r="4847" b="13191"/>
          <a:stretch>
            <a:fillRect/>
          </a:stretch>
        </p:blipFill>
        <p:spPr bwMode="auto">
          <a:xfrm>
            <a:off x="2699792" y="1556792"/>
            <a:ext cx="5085184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Scènes religieuses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 err="1"/>
              <a:t>Religious</a:t>
            </a:r>
            <a:r>
              <a:rPr lang="fr-FR" dirty="0"/>
              <a:t> painting /</a:t>
            </a:r>
            <a:r>
              <a:rPr lang="fr-FR" dirty="0" err="1"/>
              <a:t>scene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/>
              <a:t>Grande place dans la peinture à partir du Moyen-âge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Nombreuses commandes du clergé aux artistes:</a:t>
            </a:r>
          </a:p>
          <a:p>
            <a:pPr>
              <a:buNone/>
            </a:pPr>
            <a:r>
              <a:rPr lang="fr-FR" dirty="0"/>
              <a:t>Ornementation des églises et des couvents</a:t>
            </a:r>
          </a:p>
          <a:p>
            <a:pPr>
              <a:buNone/>
            </a:pPr>
            <a:r>
              <a:rPr lang="fr-FR" dirty="0"/>
              <a:t>Représentation de la Vierge et de l’Enfant Jésus sur fond doré (espace divin), de la vie des Saints 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A partir du XVème siècle, nouveaux sujets liés à la vie du Christ (Annonciation, Adoration, miracles accomplis par le Christ et ses apôtres, Crucifixion) avec de « vrais » paysages en fond de scènes.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Du XVIIème siècle au XIXème siècle, renforcement et poursuite des commandes de l’église.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88640"/>
            <a:ext cx="822960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/>
              <a:t>Simone Martini vers 1284-1344</a:t>
            </a:r>
          </a:p>
          <a:p>
            <a:pPr>
              <a:buNone/>
            </a:pPr>
            <a:r>
              <a:rPr lang="fr-FR" sz="2000" b="1" dirty="0"/>
              <a:t>Vierge à l’enfant, </a:t>
            </a:r>
            <a:r>
              <a:rPr lang="fr-FR" sz="2000" dirty="0"/>
              <a:t>1326, détrempe - peinture sur bois,58,7 x39,4 cm</a:t>
            </a:r>
          </a:p>
          <a:p>
            <a:pPr>
              <a:buNone/>
            </a:pPr>
            <a:r>
              <a:rPr lang="fr-FR" sz="2000" dirty="0"/>
              <a:t> </a:t>
            </a:r>
            <a:r>
              <a:rPr lang="en-US" sz="2000" dirty="0"/>
              <a:t>New-York , The Metropolitan Museum of Art</a:t>
            </a:r>
            <a:endParaRPr lang="fr-FR" sz="2000" dirty="0"/>
          </a:p>
        </p:txBody>
      </p:sp>
      <p:pic>
        <p:nvPicPr>
          <p:cNvPr id="2050" name="Picture 2" descr="C:\Users\Utilisateur\Documents\Stage LV interdisciplinarité\08-512724.jpg"/>
          <p:cNvPicPr>
            <a:picLocks noChangeAspect="1" noChangeArrowheads="1"/>
          </p:cNvPicPr>
          <p:nvPr/>
        </p:nvPicPr>
        <p:blipFill>
          <a:blip r:embed="rId2" cstate="print"/>
          <a:srcRect l="2877" t="2058" r="5048" b="5314"/>
          <a:stretch>
            <a:fillRect/>
          </a:stretch>
        </p:blipFill>
        <p:spPr bwMode="auto">
          <a:xfrm>
            <a:off x="2987824" y="1389892"/>
            <a:ext cx="3888432" cy="546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378</TotalTime>
  <Words>1027</Words>
  <Application>Microsoft Office PowerPoint</Application>
  <PresentationFormat>Affichage à l'écran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Gill Sans MT</vt:lpstr>
      <vt:lpstr>Verdana</vt:lpstr>
      <vt:lpstr>Wingdings</vt:lpstr>
      <vt:lpstr>Wingdings 2</vt:lpstr>
      <vt:lpstr>Solstice</vt:lpstr>
      <vt:lpstr>Présentation PowerPoint</vt:lpstr>
      <vt:lpstr>Hiérarchie des genres dans la peinture académique </vt:lpstr>
      <vt:lpstr>Peinture d’histoire,« grande » peinture History painting</vt:lpstr>
      <vt:lpstr>Présentation PowerPoint</vt:lpstr>
      <vt:lpstr> Peinture mythologique  Mythological painting</vt:lpstr>
      <vt:lpstr>Présentation PowerPoint</vt:lpstr>
      <vt:lpstr>Présentation PowerPoint</vt:lpstr>
      <vt:lpstr> Scènes religieuses  Religious painting /scene</vt:lpstr>
      <vt:lpstr>Présentation PowerPoint</vt:lpstr>
      <vt:lpstr>Présentation PowerPoint</vt:lpstr>
      <vt:lpstr>Présentation PowerPoint</vt:lpstr>
      <vt:lpstr>Portrait/Autoportrait Portrait/Self-portrait</vt:lpstr>
      <vt:lpstr>Présentation PowerPoint</vt:lpstr>
      <vt:lpstr>Présentation PowerPoint</vt:lpstr>
      <vt:lpstr>Présentation PowerPoint</vt:lpstr>
      <vt:lpstr>Présentation PowerPoint</vt:lpstr>
      <vt:lpstr>Scène de genre /vie quotidienne Scene of every day life </vt:lpstr>
      <vt:lpstr>Présentation PowerPoint</vt:lpstr>
      <vt:lpstr>Présentation PowerPoint</vt:lpstr>
      <vt:lpstr>Présentation PowerPoint</vt:lpstr>
      <vt:lpstr>Paysage /Marine Landscape</vt:lpstr>
      <vt:lpstr>Présentation PowerPoint</vt:lpstr>
      <vt:lpstr>Présentation PowerPoint</vt:lpstr>
      <vt:lpstr>Présentation PowerPoint</vt:lpstr>
      <vt:lpstr>Nature morte  Still life / bodegones (coins de cuisine)</vt:lpstr>
      <vt:lpstr> Philippe de Champaigne Vanité, ou Allégorie de la vie humaine, première moitié du XVIIe, huile sur bois, 28 cm x 37 cm, Le Mans, musée de Tessé </vt:lpstr>
      <vt:lpstr> </vt:lpstr>
      <vt:lpstr>Présentation PowerPoint</vt:lpstr>
      <vt:lpstr> Greenfield Graham Still Life with Flowers 1974, impression en taille douce (Intaglio print on paper)  sur papier, 30,2 x 20,3 cm    </vt:lpstr>
    </vt:vector>
  </TitlesOfParts>
  <Company>Men - IA27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genres en peinture</dc:title>
  <dc:creator>Utilisateur</dc:creator>
  <cp:lastModifiedBy>Hewlett-Packard Company</cp:lastModifiedBy>
  <cp:revision>50</cp:revision>
  <dcterms:created xsi:type="dcterms:W3CDTF">2019-06-03T12:38:41Z</dcterms:created>
  <dcterms:modified xsi:type="dcterms:W3CDTF">2019-06-18T12:43:01Z</dcterms:modified>
</cp:coreProperties>
</file>