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98" r:id="rId2"/>
    <p:sldId id="257" r:id="rId3"/>
    <p:sldId id="297" r:id="rId4"/>
    <p:sldId id="299" r:id="rId5"/>
    <p:sldId id="300" r:id="rId6"/>
    <p:sldId id="301" r:id="rId7"/>
    <p:sldId id="302" r:id="rId8"/>
    <p:sldId id="303" r:id="rId9"/>
    <p:sldId id="288" r:id="rId10"/>
    <p:sldId id="290" r:id="rId11"/>
    <p:sldId id="291" r:id="rId12"/>
    <p:sldId id="256" r:id="rId13"/>
    <p:sldId id="268" r:id="rId14"/>
    <p:sldId id="269" r:id="rId15"/>
    <p:sldId id="271" r:id="rId16"/>
    <p:sldId id="270" r:id="rId17"/>
    <p:sldId id="272" r:id="rId18"/>
    <p:sldId id="294" r:id="rId19"/>
    <p:sldId id="258" r:id="rId20"/>
    <p:sldId id="259" r:id="rId21"/>
    <p:sldId id="260" r:id="rId22"/>
  </p:sldIdLst>
  <p:sldSz cx="9144000" cy="6858000" type="screen4x3"/>
  <p:notesSz cx="6858000" cy="9144000"/>
  <p:custDataLst>
    <p:tags r:id="rId24"/>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94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C8839B-7F81-4B1F-B109-B96F7BF05B22}" type="doc">
      <dgm:prSet loTypeId="urn:microsoft.com/office/officeart/2005/8/layout/chevron1" loCatId="process" qsTypeId="urn:microsoft.com/office/officeart/2005/8/quickstyle/simple5" qsCatId="simple" csTypeId="urn:microsoft.com/office/officeart/2005/8/colors/colorful1" csCatId="colorful" phldr="1"/>
      <dgm:spPr/>
      <dgm:t>
        <a:bodyPr/>
        <a:lstStyle/>
        <a:p>
          <a:endParaRPr lang="fr-FR"/>
        </a:p>
      </dgm:t>
    </dgm:pt>
    <dgm:pt modelId="{69ACA864-0B00-4EE2-BD19-669C90618BB4}">
      <dgm:prSet phldrT="[Texte]"/>
      <dgm:spPr/>
      <dgm:t>
        <a:bodyPr/>
        <a:lstStyle/>
        <a:p>
          <a:r>
            <a:rPr lang="fr-FR" dirty="0" smtClean="0"/>
            <a:t>J’observe</a:t>
          </a:r>
          <a:endParaRPr lang="fr-FR" dirty="0"/>
        </a:p>
      </dgm:t>
    </dgm:pt>
    <dgm:pt modelId="{CE975750-EB70-4B30-9CF2-FF0CF11EFD2A}" type="parTrans" cxnId="{17D1CBD7-FB6E-4026-A119-90B2F93719FE}">
      <dgm:prSet/>
      <dgm:spPr/>
      <dgm:t>
        <a:bodyPr/>
        <a:lstStyle/>
        <a:p>
          <a:endParaRPr lang="fr-FR"/>
        </a:p>
      </dgm:t>
    </dgm:pt>
    <dgm:pt modelId="{F0A7E77C-04CF-436C-898E-F3BA1A22ED4D}" type="sibTrans" cxnId="{17D1CBD7-FB6E-4026-A119-90B2F93719FE}">
      <dgm:prSet/>
      <dgm:spPr/>
      <dgm:t>
        <a:bodyPr/>
        <a:lstStyle/>
        <a:p>
          <a:endParaRPr lang="fr-FR"/>
        </a:p>
      </dgm:t>
    </dgm:pt>
    <dgm:pt modelId="{99CCDABC-AD36-4BDB-AECF-0BCCE321C04B}">
      <dgm:prSet phldrT="[Texte]"/>
      <dgm:spPr/>
      <dgm:t>
        <a:bodyPr/>
        <a:lstStyle/>
        <a:p>
          <a:r>
            <a:rPr lang="fr-FR" dirty="0" smtClean="0"/>
            <a:t>J’en parle</a:t>
          </a:r>
          <a:endParaRPr lang="fr-FR" dirty="0"/>
        </a:p>
      </dgm:t>
    </dgm:pt>
    <dgm:pt modelId="{47519276-3526-45BE-A06B-C9A0F029D4E2}" type="parTrans" cxnId="{A38063FC-6B11-49F6-91A4-42FB564382F2}">
      <dgm:prSet/>
      <dgm:spPr/>
      <dgm:t>
        <a:bodyPr/>
        <a:lstStyle/>
        <a:p>
          <a:endParaRPr lang="fr-FR"/>
        </a:p>
      </dgm:t>
    </dgm:pt>
    <dgm:pt modelId="{899861F6-610D-44C4-9D9F-F67EB5BD0F4A}" type="sibTrans" cxnId="{A38063FC-6B11-49F6-91A4-42FB564382F2}">
      <dgm:prSet/>
      <dgm:spPr/>
      <dgm:t>
        <a:bodyPr/>
        <a:lstStyle/>
        <a:p>
          <a:endParaRPr lang="fr-FR"/>
        </a:p>
      </dgm:t>
    </dgm:pt>
    <dgm:pt modelId="{C58127B0-7195-4C9B-82BA-A2FF54FB0E2F}">
      <dgm:prSet phldrT="[Texte]"/>
      <dgm:spPr/>
      <dgm:t>
        <a:bodyPr/>
        <a:lstStyle/>
        <a:p>
          <a:r>
            <a:rPr lang="fr-FR" dirty="0" smtClean="0"/>
            <a:t>J’apprends</a:t>
          </a:r>
          <a:endParaRPr lang="fr-FR" dirty="0"/>
        </a:p>
      </dgm:t>
    </dgm:pt>
    <dgm:pt modelId="{F0A850B2-94AA-4040-8D84-0FFEFE4C6B29}" type="parTrans" cxnId="{FF02922C-164E-4E17-A890-E5AE0CAA24CD}">
      <dgm:prSet/>
      <dgm:spPr/>
      <dgm:t>
        <a:bodyPr/>
        <a:lstStyle/>
        <a:p>
          <a:endParaRPr lang="fr-FR"/>
        </a:p>
      </dgm:t>
    </dgm:pt>
    <dgm:pt modelId="{C45887D7-C680-4C53-A35B-9BC99B948447}" type="sibTrans" cxnId="{FF02922C-164E-4E17-A890-E5AE0CAA24CD}">
      <dgm:prSet/>
      <dgm:spPr/>
      <dgm:t>
        <a:bodyPr/>
        <a:lstStyle/>
        <a:p>
          <a:endParaRPr lang="fr-FR"/>
        </a:p>
      </dgm:t>
    </dgm:pt>
    <dgm:pt modelId="{782E33A8-44BD-47C5-9AB6-1E14DD6BB0CF}">
      <dgm:prSet phldrT="[Texte]"/>
      <dgm:spPr/>
      <dgm:t>
        <a:bodyPr/>
        <a:lstStyle/>
        <a:p>
          <a:r>
            <a:rPr lang="fr-FR" dirty="0" smtClean="0"/>
            <a:t>Je fais</a:t>
          </a:r>
          <a:endParaRPr lang="fr-FR" dirty="0"/>
        </a:p>
      </dgm:t>
    </dgm:pt>
    <dgm:pt modelId="{45717D82-27C2-4E35-9A98-E1AB173B5EAD}" type="parTrans" cxnId="{F5AC3F31-88A0-40CA-B629-4FCFF383C396}">
      <dgm:prSet/>
      <dgm:spPr/>
      <dgm:t>
        <a:bodyPr/>
        <a:lstStyle/>
        <a:p>
          <a:endParaRPr lang="fr-FR"/>
        </a:p>
      </dgm:t>
    </dgm:pt>
    <dgm:pt modelId="{186A5F88-3671-44CE-83D2-4EF67382878D}" type="sibTrans" cxnId="{F5AC3F31-88A0-40CA-B629-4FCFF383C396}">
      <dgm:prSet/>
      <dgm:spPr/>
      <dgm:t>
        <a:bodyPr/>
        <a:lstStyle/>
        <a:p>
          <a:endParaRPr lang="fr-FR"/>
        </a:p>
      </dgm:t>
    </dgm:pt>
    <dgm:pt modelId="{5D3E7305-8009-450B-8A2F-CB58D78AC5A7}" type="pres">
      <dgm:prSet presAssocID="{6AC8839B-7F81-4B1F-B109-B96F7BF05B22}" presName="Name0" presStyleCnt="0">
        <dgm:presLayoutVars>
          <dgm:dir/>
          <dgm:animLvl val="lvl"/>
          <dgm:resizeHandles val="exact"/>
        </dgm:presLayoutVars>
      </dgm:prSet>
      <dgm:spPr/>
      <dgm:t>
        <a:bodyPr/>
        <a:lstStyle/>
        <a:p>
          <a:endParaRPr lang="fr-FR"/>
        </a:p>
      </dgm:t>
    </dgm:pt>
    <dgm:pt modelId="{807E4086-BB96-4BF8-A381-26606F82B239}" type="pres">
      <dgm:prSet presAssocID="{69ACA864-0B00-4EE2-BD19-669C90618BB4}" presName="parTxOnly" presStyleLbl="node1" presStyleIdx="0" presStyleCnt="4">
        <dgm:presLayoutVars>
          <dgm:chMax val="0"/>
          <dgm:chPref val="0"/>
          <dgm:bulletEnabled val="1"/>
        </dgm:presLayoutVars>
      </dgm:prSet>
      <dgm:spPr/>
      <dgm:t>
        <a:bodyPr/>
        <a:lstStyle/>
        <a:p>
          <a:endParaRPr lang="fr-FR"/>
        </a:p>
      </dgm:t>
    </dgm:pt>
    <dgm:pt modelId="{EDD6F042-5CCE-4AC9-85EB-764412720324}" type="pres">
      <dgm:prSet presAssocID="{F0A7E77C-04CF-436C-898E-F3BA1A22ED4D}" presName="parTxOnlySpace" presStyleCnt="0"/>
      <dgm:spPr/>
    </dgm:pt>
    <dgm:pt modelId="{3DF057FA-B057-4070-A2B6-3EC760B9B577}" type="pres">
      <dgm:prSet presAssocID="{99CCDABC-AD36-4BDB-AECF-0BCCE321C04B}" presName="parTxOnly" presStyleLbl="node1" presStyleIdx="1" presStyleCnt="4">
        <dgm:presLayoutVars>
          <dgm:chMax val="0"/>
          <dgm:chPref val="0"/>
          <dgm:bulletEnabled val="1"/>
        </dgm:presLayoutVars>
      </dgm:prSet>
      <dgm:spPr/>
      <dgm:t>
        <a:bodyPr/>
        <a:lstStyle/>
        <a:p>
          <a:endParaRPr lang="fr-FR"/>
        </a:p>
      </dgm:t>
    </dgm:pt>
    <dgm:pt modelId="{E1454C23-9615-4445-BF12-9C37EB048F15}" type="pres">
      <dgm:prSet presAssocID="{899861F6-610D-44C4-9D9F-F67EB5BD0F4A}" presName="parTxOnlySpace" presStyleCnt="0"/>
      <dgm:spPr/>
    </dgm:pt>
    <dgm:pt modelId="{D78A64AB-25F1-4246-89E3-D53D8F675A83}" type="pres">
      <dgm:prSet presAssocID="{C58127B0-7195-4C9B-82BA-A2FF54FB0E2F}" presName="parTxOnly" presStyleLbl="node1" presStyleIdx="2" presStyleCnt="4">
        <dgm:presLayoutVars>
          <dgm:chMax val="0"/>
          <dgm:chPref val="0"/>
          <dgm:bulletEnabled val="1"/>
        </dgm:presLayoutVars>
      </dgm:prSet>
      <dgm:spPr/>
      <dgm:t>
        <a:bodyPr/>
        <a:lstStyle/>
        <a:p>
          <a:endParaRPr lang="fr-FR"/>
        </a:p>
      </dgm:t>
    </dgm:pt>
    <dgm:pt modelId="{9B4F3FC5-2304-4DAE-BE95-2ACF019A09C1}" type="pres">
      <dgm:prSet presAssocID="{C45887D7-C680-4C53-A35B-9BC99B948447}" presName="parTxOnlySpace" presStyleCnt="0"/>
      <dgm:spPr/>
    </dgm:pt>
    <dgm:pt modelId="{996F8A17-EFC3-4ACC-BA08-EEFBFA120533}" type="pres">
      <dgm:prSet presAssocID="{782E33A8-44BD-47C5-9AB6-1E14DD6BB0CF}" presName="parTxOnly" presStyleLbl="node1" presStyleIdx="3" presStyleCnt="4">
        <dgm:presLayoutVars>
          <dgm:chMax val="0"/>
          <dgm:chPref val="0"/>
          <dgm:bulletEnabled val="1"/>
        </dgm:presLayoutVars>
      </dgm:prSet>
      <dgm:spPr/>
      <dgm:t>
        <a:bodyPr/>
        <a:lstStyle/>
        <a:p>
          <a:endParaRPr lang="fr-FR"/>
        </a:p>
      </dgm:t>
    </dgm:pt>
  </dgm:ptLst>
  <dgm:cxnLst>
    <dgm:cxn modelId="{F5AC3F31-88A0-40CA-B629-4FCFF383C396}" srcId="{6AC8839B-7F81-4B1F-B109-B96F7BF05B22}" destId="{782E33A8-44BD-47C5-9AB6-1E14DD6BB0CF}" srcOrd="3" destOrd="0" parTransId="{45717D82-27C2-4E35-9A98-E1AB173B5EAD}" sibTransId="{186A5F88-3671-44CE-83D2-4EF67382878D}"/>
    <dgm:cxn modelId="{A25E771B-3B72-43AF-B551-B1E234B9B397}" type="presOf" srcId="{69ACA864-0B00-4EE2-BD19-669C90618BB4}" destId="{807E4086-BB96-4BF8-A381-26606F82B239}" srcOrd="0" destOrd="0" presId="urn:microsoft.com/office/officeart/2005/8/layout/chevron1"/>
    <dgm:cxn modelId="{A38063FC-6B11-49F6-91A4-42FB564382F2}" srcId="{6AC8839B-7F81-4B1F-B109-B96F7BF05B22}" destId="{99CCDABC-AD36-4BDB-AECF-0BCCE321C04B}" srcOrd="1" destOrd="0" parTransId="{47519276-3526-45BE-A06B-C9A0F029D4E2}" sibTransId="{899861F6-610D-44C4-9D9F-F67EB5BD0F4A}"/>
    <dgm:cxn modelId="{0E8C4D62-4526-466A-A438-92F509DBD290}" type="presOf" srcId="{6AC8839B-7F81-4B1F-B109-B96F7BF05B22}" destId="{5D3E7305-8009-450B-8A2F-CB58D78AC5A7}" srcOrd="0" destOrd="0" presId="urn:microsoft.com/office/officeart/2005/8/layout/chevron1"/>
    <dgm:cxn modelId="{17D1CBD7-FB6E-4026-A119-90B2F93719FE}" srcId="{6AC8839B-7F81-4B1F-B109-B96F7BF05B22}" destId="{69ACA864-0B00-4EE2-BD19-669C90618BB4}" srcOrd="0" destOrd="0" parTransId="{CE975750-EB70-4B30-9CF2-FF0CF11EFD2A}" sibTransId="{F0A7E77C-04CF-436C-898E-F3BA1A22ED4D}"/>
    <dgm:cxn modelId="{7A2069E8-4F01-4C66-9E13-FB2254712CC7}" type="presOf" srcId="{99CCDABC-AD36-4BDB-AECF-0BCCE321C04B}" destId="{3DF057FA-B057-4070-A2B6-3EC760B9B577}" srcOrd="0" destOrd="0" presId="urn:microsoft.com/office/officeart/2005/8/layout/chevron1"/>
    <dgm:cxn modelId="{FAF71F19-9C68-43C9-B3F7-ADCB83E39879}" type="presOf" srcId="{C58127B0-7195-4C9B-82BA-A2FF54FB0E2F}" destId="{D78A64AB-25F1-4246-89E3-D53D8F675A83}" srcOrd="0" destOrd="0" presId="urn:microsoft.com/office/officeart/2005/8/layout/chevron1"/>
    <dgm:cxn modelId="{FF02922C-164E-4E17-A890-E5AE0CAA24CD}" srcId="{6AC8839B-7F81-4B1F-B109-B96F7BF05B22}" destId="{C58127B0-7195-4C9B-82BA-A2FF54FB0E2F}" srcOrd="2" destOrd="0" parTransId="{F0A850B2-94AA-4040-8D84-0FFEFE4C6B29}" sibTransId="{C45887D7-C680-4C53-A35B-9BC99B948447}"/>
    <dgm:cxn modelId="{805D3C35-1629-44C7-95AC-B6C5657895DD}" type="presOf" srcId="{782E33A8-44BD-47C5-9AB6-1E14DD6BB0CF}" destId="{996F8A17-EFC3-4ACC-BA08-EEFBFA120533}" srcOrd="0" destOrd="0" presId="urn:microsoft.com/office/officeart/2005/8/layout/chevron1"/>
    <dgm:cxn modelId="{208D597D-12A9-4000-A372-E4D1F074938F}" type="presParOf" srcId="{5D3E7305-8009-450B-8A2F-CB58D78AC5A7}" destId="{807E4086-BB96-4BF8-A381-26606F82B239}" srcOrd="0" destOrd="0" presId="urn:microsoft.com/office/officeart/2005/8/layout/chevron1"/>
    <dgm:cxn modelId="{39B3B598-FE86-4983-AA92-B994E36FAA16}" type="presParOf" srcId="{5D3E7305-8009-450B-8A2F-CB58D78AC5A7}" destId="{EDD6F042-5CCE-4AC9-85EB-764412720324}" srcOrd="1" destOrd="0" presId="urn:microsoft.com/office/officeart/2005/8/layout/chevron1"/>
    <dgm:cxn modelId="{D6CAF135-F80C-443E-A21C-5E0F1AF35F96}" type="presParOf" srcId="{5D3E7305-8009-450B-8A2F-CB58D78AC5A7}" destId="{3DF057FA-B057-4070-A2B6-3EC760B9B577}" srcOrd="2" destOrd="0" presId="urn:microsoft.com/office/officeart/2005/8/layout/chevron1"/>
    <dgm:cxn modelId="{F7DC605F-21FF-40AF-BA01-D05B10698C84}" type="presParOf" srcId="{5D3E7305-8009-450B-8A2F-CB58D78AC5A7}" destId="{E1454C23-9615-4445-BF12-9C37EB048F15}" srcOrd="3" destOrd="0" presId="urn:microsoft.com/office/officeart/2005/8/layout/chevron1"/>
    <dgm:cxn modelId="{E086D4E9-54D9-46FE-97DE-3E98B7732AF1}" type="presParOf" srcId="{5D3E7305-8009-450B-8A2F-CB58D78AC5A7}" destId="{D78A64AB-25F1-4246-89E3-D53D8F675A83}" srcOrd="4" destOrd="0" presId="urn:microsoft.com/office/officeart/2005/8/layout/chevron1"/>
    <dgm:cxn modelId="{FDB1E8F9-2D09-4D78-8AC4-B305A570C3D5}" type="presParOf" srcId="{5D3E7305-8009-450B-8A2F-CB58D78AC5A7}" destId="{9B4F3FC5-2304-4DAE-BE95-2ACF019A09C1}" srcOrd="5" destOrd="0" presId="urn:microsoft.com/office/officeart/2005/8/layout/chevron1"/>
    <dgm:cxn modelId="{101EFDFA-FBA0-4ED7-8D4F-688E4F544E34}" type="presParOf" srcId="{5D3E7305-8009-450B-8A2F-CB58D78AC5A7}" destId="{996F8A17-EFC3-4ACC-BA08-EEFBFA120533}"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7E4086-BB96-4BF8-A381-26606F82B239}">
      <dsp:nvSpPr>
        <dsp:cNvPr id="0" name=""/>
        <dsp:cNvSpPr/>
      </dsp:nvSpPr>
      <dsp:spPr>
        <a:xfrm>
          <a:off x="4008" y="271754"/>
          <a:ext cx="2333227" cy="933291"/>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fr-FR" sz="2300" kern="1200" dirty="0" smtClean="0"/>
            <a:t>J’observe</a:t>
          </a:r>
          <a:endParaRPr lang="fr-FR" sz="2300" kern="1200" dirty="0"/>
        </a:p>
      </dsp:txBody>
      <dsp:txXfrm>
        <a:off x="470654" y="271754"/>
        <a:ext cx="1399936" cy="933291"/>
      </dsp:txXfrm>
    </dsp:sp>
    <dsp:sp modelId="{3DF057FA-B057-4070-A2B6-3EC760B9B577}">
      <dsp:nvSpPr>
        <dsp:cNvPr id="0" name=""/>
        <dsp:cNvSpPr/>
      </dsp:nvSpPr>
      <dsp:spPr>
        <a:xfrm>
          <a:off x="2103913" y="271754"/>
          <a:ext cx="2333227" cy="933291"/>
        </a:xfrm>
        <a:prstGeom prst="chevron">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fr-FR" sz="2300" kern="1200" dirty="0" smtClean="0"/>
            <a:t>J’en parle</a:t>
          </a:r>
          <a:endParaRPr lang="fr-FR" sz="2300" kern="1200" dirty="0"/>
        </a:p>
      </dsp:txBody>
      <dsp:txXfrm>
        <a:off x="2570559" y="271754"/>
        <a:ext cx="1399936" cy="933291"/>
      </dsp:txXfrm>
    </dsp:sp>
    <dsp:sp modelId="{D78A64AB-25F1-4246-89E3-D53D8F675A83}">
      <dsp:nvSpPr>
        <dsp:cNvPr id="0" name=""/>
        <dsp:cNvSpPr/>
      </dsp:nvSpPr>
      <dsp:spPr>
        <a:xfrm>
          <a:off x="4203818" y="271754"/>
          <a:ext cx="2333227" cy="933291"/>
        </a:xfrm>
        <a:prstGeom prst="chevr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fr-FR" sz="2300" kern="1200" dirty="0" smtClean="0"/>
            <a:t>J’apprends</a:t>
          </a:r>
          <a:endParaRPr lang="fr-FR" sz="2300" kern="1200" dirty="0"/>
        </a:p>
      </dsp:txBody>
      <dsp:txXfrm>
        <a:off x="4670464" y="271754"/>
        <a:ext cx="1399936" cy="933291"/>
      </dsp:txXfrm>
    </dsp:sp>
    <dsp:sp modelId="{996F8A17-EFC3-4ACC-BA08-EEFBFA120533}">
      <dsp:nvSpPr>
        <dsp:cNvPr id="0" name=""/>
        <dsp:cNvSpPr/>
      </dsp:nvSpPr>
      <dsp:spPr>
        <a:xfrm>
          <a:off x="6303723" y="271754"/>
          <a:ext cx="2333227" cy="933291"/>
        </a:xfrm>
        <a:prstGeom prst="chevron">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fr-FR" sz="2300" kern="1200" dirty="0" smtClean="0"/>
            <a:t>Je fais</a:t>
          </a:r>
          <a:endParaRPr lang="fr-FR" sz="2300" kern="1200" dirty="0"/>
        </a:p>
      </dsp:txBody>
      <dsp:txXfrm>
        <a:off x="6770369" y="271754"/>
        <a:ext cx="1399936" cy="93329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786BDE-C14D-4A82-8722-A4D569CAC252}" type="datetimeFigureOut">
              <a:rPr lang="fr-FR" smtClean="0"/>
              <a:t>27/09/2020</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E2BABF-6413-4DB7-BC48-599B1CCD7D83}" type="slidenum">
              <a:rPr lang="fr-FR" smtClean="0"/>
              <a:t>‹N°›</a:t>
            </a:fld>
            <a:endParaRPr lang="fr-FR"/>
          </a:p>
        </p:txBody>
      </p:sp>
    </p:spTree>
    <p:extLst>
      <p:ext uri="{BB962C8B-B14F-4D97-AF65-F5344CB8AC3E}">
        <p14:creationId xmlns:p14="http://schemas.microsoft.com/office/powerpoint/2010/main" val="3759076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7"/>
          <p:cNvSpPr txBox="1">
            <a:spLocks noGrp="1"/>
          </p:cNvSpPr>
          <p:nvPr>
            <p:ph type="sldNum" sz="quarter" idx="5"/>
          </p:nvPr>
        </p:nvSpPr>
        <p:spPr>
          <a:ln/>
        </p:spPr>
        <p:txBody>
          <a:bodyPr vert="horz" wrap="square" lIns="90000" tIns="46800" rIns="90000" bIns="46800" anchor="b" anchorCtr="0" compatLnSpc="1">
            <a:noAutofit/>
          </a:bodyPr>
          <a:lstStyle/>
          <a:p>
            <a:pPr lvl="0"/>
            <a:fld id="{676516B8-946B-4D86-9877-B030DB460E1F}" type="slidenum">
              <a:t>9</a:t>
            </a:fld>
            <a:endParaRPr lang="fr-FR"/>
          </a:p>
        </p:txBody>
      </p:sp>
      <p:sp>
        <p:nvSpPr>
          <p:cNvPr id="2" name="Espace réservé de l'image des diapositives 1"/>
          <p:cNvSpPr>
            <a:spLocks noGrp="1" noRot="1" noChangeAspect="1" noResize="1"/>
          </p:cNvSpPr>
          <p:nvPr>
            <p:ph type="sldImg"/>
          </p:nvPr>
        </p:nvSpPr>
        <p:spPr>
          <a:xfrm>
            <a:off x="942975" y="746125"/>
            <a:ext cx="4972050" cy="3729038"/>
          </a:xfrm>
          <a:solidFill>
            <a:schemeClr val="accent1"/>
          </a:solidFill>
          <a:ln w="25400">
            <a:solidFill>
              <a:schemeClr val="accent1">
                <a:shade val="50000"/>
              </a:schemeClr>
            </a:solidFill>
            <a:prstDash val="solid"/>
          </a:ln>
        </p:spPr>
      </p:sp>
      <p:sp>
        <p:nvSpPr>
          <p:cNvPr id="3" name="Espace réservé des commentaires 2"/>
          <p:cNvSpPr txBox="1">
            <a:spLocks noGrp="1"/>
          </p:cNvSpPr>
          <p:nvPr>
            <p:ph type="body" sz="quarter" idx="1"/>
          </p:nvPr>
        </p:nvSpPr>
        <p:spPr>
          <a:xfrm>
            <a:off x="685799" y="4723920"/>
            <a:ext cx="5486399" cy="4479120"/>
          </a:xfrm>
        </p:spPr>
        <p:txBody>
          <a:bodyPr/>
          <a:lstStyle/>
          <a:p>
            <a:endParaRPr lang="fr-FR"/>
          </a:p>
        </p:txBody>
      </p:sp>
    </p:spTree>
    <p:extLst>
      <p:ext uri="{BB962C8B-B14F-4D97-AF65-F5344CB8AC3E}">
        <p14:creationId xmlns:p14="http://schemas.microsoft.com/office/powerpoint/2010/main" val="2443349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7"/>
          <p:cNvSpPr txBox="1">
            <a:spLocks noGrp="1"/>
          </p:cNvSpPr>
          <p:nvPr>
            <p:ph type="sldNum" sz="quarter" idx="5"/>
          </p:nvPr>
        </p:nvSpPr>
        <p:spPr>
          <a:ln/>
        </p:spPr>
        <p:txBody>
          <a:bodyPr vert="horz" wrap="square" lIns="90000" tIns="46800" rIns="90000" bIns="46800" anchor="b" anchorCtr="0" compatLnSpc="1">
            <a:noAutofit/>
          </a:bodyPr>
          <a:lstStyle/>
          <a:p>
            <a:pPr lvl="0"/>
            <a:fld id="{1B91866E-74FA-4586-AF99-027F9473725E}" type="slidenum">
              <a:t>10</a:t>
            </a:fld>
            <a:endParaRPr lang="fr-FR"/>
          </a:p>
        </p:txBody>
      </p:sp>
      <p:sp>
        <p:nvSpPr>
          <p:cNvPr id="2" name="Espace réservé de l'image des diapositives 1"/>
          <p:cNvSpPr>
            <a:spLocks noGrp="1" noRot="1" noChangeAspect="1" noResize="1"/>
          </p:cNvSpPr>
          <p:nvPr>
            <p:ph type="sldImg"/>
          </p:nvPr>
        </p:nvSpPr>
        <p:spPr>
          <a:xfrm>
            <a:off x="942975" y="746125"/>
            <a:ext cx="4972050" cy="3729038"/>
          </a:xfrm>
          <a:solidFill>
            <a:schemeClr val="accent1"/>
          </a:solidFill>
          <a:ln w="25400">
            <a:solidFill>
              <a:schemeClr val="accent1">
                <a:shade val="50000"/>
              </a:schemeClr>
            </a:solidFill>
            <a:prstDash val="solid"/>
          </a:ln>
        </p:spPr>
      </p:sp>
      <p:sp>
        <p:nvSpPr>
          <p:cNvPr id="3" name="Espace réservé des commentaires 2"/>
          <p:cNvSpPr txBox="1">
            <a:spLocks noGrp="1"/>
          </p:cNvSpPr>
          <p:nvPr>
            <p:ph type="body" sz="quarter" idx="1"/>
          </p:nvPr>
        </p:nvSpPr>
        <p:spPr>
          <a:xfrm>
            <a:off x="685799" y="4723920"/>
            <a:ext cx="5486399" cy="4569480"/>
          </a:xfrm>
        </p:spPr>
        <p:txBody>
          <a:bodyPr/>
          <a:lstStyle/>
          <a:p>
            <a:endParaRPr lang="fr-FR"/>
          </a:p>
        </p:txBody>
      </p:sp>
    </p:spTree>
    <p:extLst>
      <p:ext uri="{BB962C8B-B14F-4D97-AF65-F5344CB8AC3E}">
        <p14:creationId xmlns:p14="http://schemas.microsoft.com/office/powerpoint/2010/main" val="1659016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7"/>
          <p:cNvSpPr txBox="1">
            <a:spLocks noGrp="1"/>
          </p:cNvSpPr>
          <p:nvPr>
            <p:ph type="sldNum" sz="quarter" idx="5"/>
          </p:nvPr>
        </p:nvSpPr>
        <p:spPr>
          <a:ln/>
        </p:spPr>
        <p:txBody>
          <a:bodyPr vert="horz" wrap="square" lIns="90000" tIns="46800" rIns="90000" bIns="46800" anchor="b" anchorCtr="0" compatLnSpc="1">
            <a:noAutofit/>
          </a:bodyPr>
          <a:lstStyle/>
          <a:p>
            <a:pPr lvl="0"/>
            <a:fld id="{B66F2ABA-CE9E-4BA9-886D-AD672BB4C81E}" type="slidenum">
              <a:t>11</a:t>
            </a:fld>
            <a:endParaRPr lang="fr-FR"/>
          </a:p>
        </p:txBody>
      </p:sp>
      <p:sp>
        <p:nvSpPr>
          <p:cNvPr id="2" name="Espace réservé de l'image des diapositives 1"/>
          <p:cNvSpPr>
            <a:spLocks noGrp="1" noRot="1" noChangeAspect="1" noResize="1"/>
          </p:cNvSpPr>
          <p:nvPr>
            <p:ph type="sldImg"/>
          </p:nvPr>
        </p:nvSpPr>
        <p:spPr>
          <a:xfrm>
            <a:off x="942975" y="746125"/>
            <a:ext cx="4972050" cy="3729038"/>
          </a:xfrm>
          <a:solidFill>
            <a:schemeClr val="accent1"/>
          </a:solidFill>
          <a:ln w="25400">
            <a:solidFill>
              <a:schemeClr val="accent1">
                <a:shade val="50000"/>
              </a:schemeClr>
            </a:solidFill>
            <a:prstDash val="solid"/>
          </a:ln>
        </p:spPr>
      </p:sp>
      <p:sp>
        <p:nvSpPr>
          <p:cNvPr id="3" name="Espace réservé des commentaires 2"/>
          <p:cNvSpPr txBox="1">
            <a:spLocks noGrp="1"/>
          </p:cNvSpPr>
          <p:nvPr>
            <p:ph type="body" sz="quarter" idx="1"/>
          </p:nvPr>
        </p:nvSpPr>
        <p:spPr>
          <a:xfrm>
            <a:off x="685799" y="4723920"/>
            <a:ext cx="5486399" cy="4569480"/>
          </a:xfrm>
        </p:spPr>
        <p:txBody>
          <a:bodyPr/>
          <a:lstStyle/>
          <a:p>
            <a:endParaRPr lang="fr-FR"/>
          </a:p>
        </p:txBody>
      </p:sp>
    </p:spTree>
    <p:extLst>
      <p:ext uri="{BB962C8B-B14F-4D97-AF65-F5344CB8AC3E}">
        <p14:creationId xmlns:p14="http://schemas.microsoft.com/office/powerpoint/2010/main" val="3480685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FE2BABF-6413-4DB7-BC48-599B1CCD7D83}" type="slidenum">
              <a:rPr lang="fr-FR" smtClean="0"/>
              <a:t>13</a:t>
            </a:fld>
            <a:endParaRPr lang="fr-FR"/>
          </a:p>
        </p:txBody>
      </p:sp>
    </p:spTree>
    <p:extLst>
      <p:ext uri="{BB962C8B-B14F-4D97-AF65-F5344CB8AC3E}">
        <p14:creationId xmlns:p14="http://schemas.microsoft.com/office/powerpoint/2010/main" val="335260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FE2BABF-6413-4DB7-BC48-599B1CCD7D83}" type="slidenum">
              <a:rPr lang="fr-FR" smtClean="0"/>
              <a:t>14</a:t>
            </a:fld>
            <a:endParaRPr lang="fr-FR"/>
          </a:p>
        </p:txBody>
      </p:sp>
    </p:spTree>
    <p:extLst>
      <p:ext uri="{BB962C8B-B14F-4D97-AF65-F5344CB8AC3E}">
        <p14:creationId xmlns:p14="http://schemas.microsoft.com/office/powerpoint/2010/main" val="2210780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FE2BABF-6413-4DB7-BC48-599B1CCD7D83}" type="slidenum">
              <a:rPr lang="fr-FR" smtClean="0"/>
              <a:t>15</a:t>
            </a:fld>
            <a:endParaRPr lang="fr-FR"/>
          </a:p>
        </p:txBody>
      </p:sp>
    </p:spTree>
    <p:extLst>
      <p:ext uri="{BB962C8B-B14F-4D97-AF65-F5344CB8AC3E}">
        <p14:creationId xmlns:p14="http://schemas.microsoft.com/office/powerpoint/2010/main" val="3656685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FE2BABF-6413-4DB7-BC48-599B1CCD7D83}" type="slidenum">
              <a:rPr lang="fr-FR" smtClean="0"/>
              <a:t>16</a:t>
            </a:fld>
            <a:endParaRPr lang="fr-FR"/>
          </a:p>
        </p:txBody>
      </p:sp>
    </p:spTree>
    <p:extLst>
      <p:ext uri="{BB962C8B-B14F-4D97-AF65-F5344CB8AC3E}">
        <p14:creationId xmlns:p14="http://schemas.microsoft.com/office/powerpoint/2010/main" val="1391186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7A636B9-D6DD-40D3-9247-F3070D2B8912}"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E27D3D-7005-4932-AA45-24668E9AFBB6}" type="slidenum">
              <a:rPr lang="fr-FR" smtClean="0"/>
              <a:pPr/>
              <a:t>‹N°›</a:t>
            </a:fld>
            <a:endParaRPr lang="fr-F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7A636B9-D6DD-40D3-9247-F3070D2B8912}"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E27D3D-7005-4932-AA45-24668E9AFBB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7A636B9-D6DD-40D3-9247-F3070D2B8912}"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E27D3D-7005-4932-AA45-24668E9AFBB6}"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9/27/2020</a:t>
            </a:fld>
            <a:endParaRPr lang="en-US"/>
          </a:p>
        </p:txBody>
      </p:sp>
      <p:sp>
        <p:nvSpPr>
          <p:cNvPr id="4" name="Holder 4"/>
          <p:cNvSpPr>
            <a:spLocks noGrp="1"/>
          </p:cNvSpPr>
          <p:nvPr>
            <p:ph type="sldNum" sz="quarter" idx="7"/>
          </p:nvPr>
        </p:nvSpPr>
        <p:spPr/>
        <p:txBody>
          <a:bodyPr lIns="0" tIns="0" rIns="0" bIns="0"/>
          <a:lstStyle>
            <a:lvl1pPr>
              <a:defRPr sz="941" b="0" i="0">
                <a:solidFill>
                  <a:schemeClr val="tx1"/>
                </a:solidFill>
                <a:latin typeface="Arial"/>
                <a:cs typeface="Arial"/>
              </a:defRPr>
            </a:lvl1pPr>
          </a:lstStyle>
          <a:p>
            <a:pPr marL="21720">
              <a:lnSpc>
                <a:spcPts val="983"/>
              </a:lnSpc>
            </a:pPr>
            <a:fld id="{81D60167-4931-47E6-BA6A-407CBD079E47}" type="slidenum">
              <a:rPr lang="fr-FR" spc="-47" smtClean="0"/>
              <a:pPr marL="21720">
                <a:lnSpc>
                  <a:spcPts val="983"/>
                </a:lnSpc>
              </a:pPr>
              <a:t>‹N°›</a:t>
            </a:fld>
            <a:endParaRPr lang="fr-FR" spc="-47" dirty="0"/>
          </a:p>
        </p:txBody>
      </p:sp>
    </p:spTree>
    <p:extLst>
      <p:ext uri="{BB962C8B-B14F-4D97-AF65-F5344CB8AC3E}">
        <p14:creationId xmlns:p14="http://schemas.microsoft.com/office/powerpoint/2010/main" val="333644980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Title Only">
    <p:bg>
      <p:bgPr>
        <a:solidFill>
          <a:schemeClr val="bg1"/>
        </a:solidFill>
        <a:effectLst/>
      </p:bgPr>
    </p:bg>
    <p:spTree>
      <p:nvGrpSpPr>
        <p:cNvPr id="1" name=""/>
        <p:cNvGrpSpPr/>
        <p:nvPr/>
      </p:nvGrpSpPr>
      <p:grpSpPr>
        <a:xfrm>
          <a:off x="0" y="0"/>
          <a:ext cx="0" cy="0"/>
          <a:chOff x="0" y="0"/>
          <a:chExt cx="0" cy="0"/>
        </a:xfrm>
      </p:grpSpPr>
      <p:sp>
        <p:nvSpPr>
          <p:cNvPr id="3" name="Holder 3"/>
          <p:cNvSpPr>
            <a:spLocks noGrp="1"/>
          </p:cNvSpPr>
          <p:nvPr>
            <p:ph type="ftr" sz="quarter" idx="5"/>
          </p:nvPr>
        </p:nvSpPr>
        <p:spPr>
          <a:xfrm>
            <a:off x="7443140" y="6608002"/>
            <a:ext cx="122173" cy="129559"/>
          </a:xfrm>
          <a:prstGeom prst="rect">
            <a:avLst/>
          </a:prstGeom>
        </p:spPr>
        <p:txBody>
          <a:bodyPr lIns="0" tIns="0" rIns="0" bIns="0"/>
          <a:lstStyle>
            <a:lvl1pPr>
              <a:defRPr sz="700" b="0" i="0">
                <a:solidFill>
                  <a:srgbClr val="231F20"/>
                </a:solidFill>
                <a:latin typeface="Marianne"/>
                <a:cs typeface="Marianne"/>
              </a:defRPr>
            </a:lvl1pPr>
          </a:lstStyle>
          <a:p>
            <a:pPr marL="11132">
              <a:spcBef>
                <a:spcPts val="75"/>
              </a:spcBef>
            </a:pPr>
            <a:r>
              <a:rPr lang="fr-FR" spc="9" smtClean="0"/>
              <a:t>00</a:t>
            </a:r>
            <a:endParaRPr lang="fr-FR" spc="9" dirty="0"/>
          </a:p>
        </p:txBody>
      </p:sp>
      <p:sp>
        <p:nvSpPr>
          <p:cNvPr id="4" name="Holder 4"/>
          <p:cNvSpPr>
            <a:spLocks noGrp="1"/>
          </p:cNvSpPr>
          <p:nvPr>
            <p:ph type="dt" sz="half" idx="6"/>
          </p:nvPr>
        </p:nvSpPr>
        <p:spPr>
          <a:xfrm>
            <a:off x="8223629" y="6608002"/>
            <a:ext cx="561455" cy="129559"/>
          </a:xfrm>
          <a:prstGeom prst="rect">
            <a:avLst/>
          </a:prstGeom>
        </p:spPr>
        <p:txBody>
          <a:bodyPr lIns="0" tIns="0" rIns="0" bIns="0"/>
          <a:lstStyle>
            <a:lvl1pPr>
              <a:defRPr sz="700" b="0" i="0">
                <a:solidFill>
                  <a:srgbClr val="231F20"/>
                </a:solidFill>
                <a:latin typeface="Marianne"/>
                <a:cs typeface="Marianne"/>
              </a:defRPr>
            </a:lvl1pPr>
          </a:lstStyle>
          <a:p>
            <a:pPr marL="11132">
              <a:spcBef>
                <a:spcPts val="75"/>
              </a:spcBef>
            </a:pPr>
            <a:r>
              <a:rPr lang="fr-FR" spc="9" smtClean="0"/>
              <a:t>XX/XX/XXXX</a:t>
            </a:r>
            <a:endParaRPr lang="fr-FR" spc="9" dirty="0"/>
          </a:p>
        </p:txBody>
      </p:sp>
      <p:sp>
        <p:nvSpPr>
          <p:cNvPr id="6" name="object 2"/>
          <p:cNvSpPr/>
          <p:nvPr userDrawn="1"/>
        </p:nvSpPr>
        <p:spPr>
          <a:xfrm>
            <a:off x="369405" y="391742"/>
            <a:ext cx="509358" cy="196365"/>
          </a:xfrm>
          <a:prstGeom prst="rect">
            <a:avLst/>
          </a:prstGeom>
          <a:blipFill>
            <a:blip r:embed="rId2" cstate="print"/>
            <a:stretch>
              <a:fillRect/>
            </a:stretch>
          </a:blipFill>
        </p:spPr>
        <p:txBody>
          <a:bodyPr wrap="square" lIns="0" tIns="0" rIns="0" bIns="0" rtlCol="0"/>
          <a:lstStyle/>
          <a:p>
            <a:endParaRPr/>
          </a:p>
        </p:txBody>
      </p:sp>
      <p:sp>
        <p:nvSpPr>
          <p:cNvPr id="7" name="object 3"/>
          <p:cNvSpPr/>
          <p:nvPr userDrawn="1"/>
        </p:nvSpPr>
        <p:spPr>
          <a:xfrm>
            <a:off x="369406" y="1142205"/>
            <a:ext cx="481298" cy="359252"/>
          </a:xfrm>
          <a:prstGeom prst="rect">
            <a:avLst/>
          </a:prstGeom>
          <a:blipFill>
            <a:blip r:embed="rId3" cstate="print"/>
            <a:stretch>
              <a:fillRect/>
            </a:stretch>
          </a:blipFill>
        </p:spPr>
        <p:txBody>
          <a:bodyPr wrap="square" lIns="0" tIns="0" rIns="0" bIns="0" rtlCol="0"/>
          <a:lstStyle/>
          <a:p>
            <a:endParaRPr/>
          </a:p>
        </p:txBody>
      </p:sp>
      <p:sp>
        <p:nvSpPr>
          <p:cNvPr id="8" name="object 4"/>
          <p:cNvSpPr/>
          <p:nvPr userDrawn="1"/>
        </p:nvSpPr>
        <p:spPr>
          <a:xfrm>
            <a:off x="369407" y="681000"/>
            <a:ext cx="424354" cy="155148"/>
          </a:xfrm>
          <a:prstGeom prst="rect">
            <a:avLst/>
          </a:prstGeom>
          <a:blipFill>
            <a:blip r:embed="rId4" cstate="print"/>
            <a:stretch>
              <a:fillRect/>
            </a:stretch>
          </a:blipFill>
        </p:spPr>
        <p:txBody>
          <a:bodyPr wrap="square" lIns="0" tIns="0" rIns="0" bIns="0" rtlCol="0"/>
          <a:lstStyle/>
          <a:p>
            <a:endParaRPr/>
          </a:p>
        </p:txBody>
      </p:sp>
      <p:sp>
        <p:nvSpPr>
          <p:cNvPr id="9" name="object 5"/>
          <p:cNvSpPr/>
          <p:nvPr userDrawn="1"/>
        </p:nvSpPr>
        <p:spPr>
          <a:xfrm>
            <a:off x="816720" y="685191"/>
            <a:ext cx="125887" cy="146764"/>
          </a:xfrm>
          <a:prstGeom prst="rect">
            <a:avLst/>
          </a:prstGeom>
          <a:blipFill>
            <a:blip r:embed="rId5" cstate="print"/>
            <a:stretch>
              <a:fillRect/>
            </a:stretch>
          </a:blipFill>
        </p:spPr>
        <p:txBody>
          <a:bodyPr wrap="square" lIns="0" tIns="0" rIns="0" bIns="0" rtlCol="0"/>
          <a:lstStyle/>
          <a:p>
            <a:endParaRPr/>
          </a:p>
        </p:txBody>
      </p:sp>
      <p:sp>
        <p:nvSpPr>
          <p:cNvPr id="10" name="object 6"/>
          <p:cNvSpPr/>
          <p:nvPr userDrawn="1"/>
        </p:nvSpPr>
        <p:spPr>
          <a:xfrm>
            <a:off x="971210" y="644313"/>
            <a:ext cx="79385" cy="187647"/>
          </a:xfrm>
          <a:prstGeom prst="rect">
            <a:avLst/>
          </a:prstGeom>
          <a:blipFill>
            <a:blip r:embed="rId6" cstate="print"/>
            <a:stretch>
              <a:fillRect/>
            </a:stretch>
          </a:blipFill>
        </p:spPr>
        <p:txBody>
          <a:bodyPr wrap="square" lIns="0" tIns="0" rIns="0" bIns="0" rtlCol="0"/>
          <a:lstStyle/>
          <a:p>
            <a:endParaRPr/>
          </a:p>
        </p:txBody>
      </p:sp>
      <p:sp>
        <p:nvSpPr>
          <p:cNvPr id="11" name="object 7"/>
          <p:cNvSpPr/>
          <p:nvPr userDrawn="1"/>
        </p:nvSpPr>
        <p:spPr>
          <a:xfrm>
            <a:off x="1084640" y="685196"/>
            <a:ext cx="135422" cy="146764"/>
          </a:xfrm>
          <a:prstGeom prst="rect">
            <a:avLst/>
          </a:prstGeom>
          <a:blipFill>
            <a:blip r:embed="rId7" cstate="print"/>
            <a:stretch>
              <a:fillRect/>
            </a:stretch>
          </a:blipFill>
        </p:spPr>
        <p:txBody>
          <a:bodyPr wrap="square" lIns="0" tIns="0" rIns="0" bIns="0" rtlCol="0"/>
          <a:lstStyle/>
          <a:p>
            <a:endParaRPr/>
          </a:p>
        </p:txBody>
      </p:sp>
      <p:sp>
        <p:nvSpPr>
          <p:cNvPr id="12" name="object 8"/>
          <p:cNvSpPr/>
          <p:nvPr userDrawn="1"/>
        </p:nvSpPr>
        <p:spPr>
          <a:xfrm>
            <a:off x="1273763" y="685189"/>
            <a:ext cx="0" cy="146834"/>
          </a:xfrm>
          <a:custGeom>
            <a:avLst/>
            <a:gdLst/>
            <a:ahLst/>
            <a:cxnLst/>
            <a:rect l="l" t="t" r="r" b="b"/>
            <a:pathLst>
              <a:path h="161925">
                <a:moveTo>
                  <a:pt x="0" y="0"/>
                </a:moveTo>
                <a:lnTo>
                  <a:pt x="0" y="161848"/>
                </a:lnTo>
              </a:path>
            </a:pathLst>
          </a:custGeom>
          <a:ln w="32308">
            <a:solidFill>
              <a:srgbClr val="231F20"/>
            </a:solidFill>
          </a:ln>
        </p:spPr>
        <p:txBody>
          <a:bodyPr wrap="square" lIns="0" tIns="0" rIns="0" bIns="0" rtlCol="0"/>
          <a:lstStyle/>
          <a:p>
            <a:endParaRPr/>
          </a:p>
        </p:txBody>
      </p:sp>
      <p:sp>
        <p:nvSpPr>
          <p:cNvPr id="13" name="object 9"/>
          <p:cNvSpPr/>
          <p:nvPr userDrawn="1"/>
        </p:nvSpPr>
        <p:spPr>
          <a:xfrm>
            <a:off x="1327652" y="818786"/>
            <a:ext cx="79820" cy="0"/>
          </a:xfrm>
          <a:custGeom>
            <a:avLst/>
            <a:gdLst/>
            <a:ahLst/>
            <a:cxnLst/>
            <a:rect l="l" t="t" r="r" b="b"/>
            <a:pathLst>
              <a:path w="93344">
                <a:moveTo>
                  <a:pt x="0" y="0"/>
                </a:moveTo>
                <a:lnTo>
                  <a:pt x="92836" y="0"/>
                </a:lnTo>
              </a:path>
            </a:pathLst>
          </a:custGeom>
          <a:ln w="27940">
            <a:solidFill>
              <a:srgbClr val="231F20"/>
            </a:solidFill>
          </a:ln>
        </p:spPr>
        <p:txBody>
          <a:bodyPr wrap="square" lIns="0" tIns="0" rIns="0" bIns="0" rtlCol="0"/>
          <a:lstStyle/>
          <a:p>
            <a:endParaRPr/>
          </a:p>
        </p:txBody>
      </p:sp>
      <p:sp>
        <p:nvSpPr>
          <p:cNvPr id="14" name="object 10"/>
          <p:cNvSpPr/>
          <p:nvPr userDrawn="1"/>
        </p:nvSpPr>
        <p:spPr>
          <a:xfrm>
            <a:off x="1327652" y="770417"/>
            <a:ext cx="27692" cy="35701"/>
          </a:xfrm>
          <a:custGeom>
            <a:avLst/>
            <a:gdLst/>
            <a:ahLst/>
            <a:cxnLst/>
            <a:rect l="l" t="t" r="r" b="b"/>
            <a:pathLst>
              <a:path w="32384" h="39369">
                <a:moveTo>
                  <a:pt x="0" y="39370"/>
                </a:moveTo>
                <a:lnTo>
                  <a:pt x="32308" y="39370"/>
                </a:lnTo>
                <a:lnTo>
                  <a:pt x="32308" y="0"/>
                </a:lnTo>
                <a:lnTo>
                  <a:pt x="0" y="0"/>
                </a:lnTo>
                <a:lnTo>
                  <a:pt x="0" y="39370"/>
                </a:lnTo>
                <a:close/>
              </a:path>
            </a:pathLst>
          </a:custGeom>
          <a:solidFill>
            <a:srgbClr val="231F20"/>
          </a:solidFill>
        </p:spPr>
        <p:txBody>
          <a:bodyPr wrap="square" lIns="0" tIns="0" rIns="0" bIns="0" rtlCol="0"/>
          <a:lstStyle/>
          <a:p>
            <a:endParaRPr/>
          </a:p>
        </p:txBody>
      </p:sp>
      <p:sp>
        <p:nvSpPr>
          <p:cNvPr id="15" name="object 11"/>
          <p:cNvSpPr/>
          <p:nvPr userDrawn="1"/>
        </p:nvSpPr>
        <p:spPr>
          <a:xfrm>
            <a:off x="1327652" y="745081"/>
            <a:ext cx="71675" cy="25336"/>
          </a:xfrm>
          <a:custGeom>
            <a:avLst/>
            <a:gdLst/>
            <a:ahLst/>
            <a:cxnLst/>
            <a:rect l="l" t="t" r="r" b="b"/>
            <a:pathLst>
              <a:path w="83819" h="27940">
                <a:moveTo>
                  <a:pt x="0" y="27939"/>
                </a:moveTo>
                <a:lnTo>
                  <a:pt x="83731" y="27939"/>
                </a:lnTo>
                <a:lnTo>
                  <a:pt x="83731" y="0"/>
                </a:lnTo>
                <a:lnTo>
                  <a:pt x="0" y="0"/>
                </a:lnTo>
                <a:lnTo>
                  <a:pt x="0" y="27939"/>
                </a:lnTo>
                <a:close/>
              </a:path>
            </a:pathLst>
          </a:custGeom>
          <a:solidFill>
            <a:srgbClr val="231F20"/>
          </a:solidFill>
        </p:spPr>
        <p:txBody>
          <a:bodyPr wrap="square" lIns="0" tIns="0" rIns="0" bIns="0" rtlCol="0"/>
          <a:lstStyle/>
          <a:p>
            <a:endParaRPr/>
          </a:p>
        </p:txBody>
      </p:sp>
      <p:sp>
        <p:nvSpPr>
          <p:cNvPr id="16" name="object 12"/>
          <p:cNvSpPr/>
          <p:nvPr userDrawn="1"/>
        </p:nvSpPr>
        <p:spPr>
          <a:xfrm>
            <a:off x="1327652" y="710532"/>
            <a:ext cx="27692" cy="34549"/>
          </a:xfrm>
          <a:custGeom>
            <a:avLst/>
            <a:gdLst/>
            <a:ahLst/>
            <a:cxnLst/>
            <a:rect l="l" t="t" r="r" b="b"/>
            <a:pathLst>
              <a:path w="32384" h="38100">
                <a:moveTo>
                  <a:pt x="0" y="38099"/>
                </a:moveTo>
                <a:lnTo>
                  <a:pt x="32308" y="38099"/>
                </a:lnTo>
                <a:lnTo>
                  <a:pt x="32308" y="0"/>
                </a:lnTo>
                <a:lnTo>
                  <a:pt x="0" y="0"/>
                </a:lnTo>
                <a:lnTo>
                  <a:pt x="0" y="38099"/>
                </a:lnTo>
                <a:close/>
              </a:path>
            </a:pathLst>
          </a:custGeom>
          <a:solidFill>
            <a:srgbClr val="231F20"/>
          </a:solidFill>
        </p:spPr>
        <p:txBody>
          <a:bodyPr wrap="square" lIns="0" tIns="0" rIns="0" bIns="0" rtlCol="0"/>
          <a:lstStyle/>
          <a:p>
            <a:endParaRPr/>
          </a:p>
        </p:txBody>
      </p:sp>
      <p:sp>
        <p:nvSpPr>
          <p:cNvPr id="17" name="object 13"/>
          <p:cNvSpPr/>
          <p:nvPr userDrawn="1"/>
        </p:nvSpPr>
        <p:spPr>
          <a:xfrm>
            <a:off x="1327652" y="697864"/>
            <a:ext cx="79820" cy="0"/>
          </a:xfrm>
          <a:custGeom>
            <a:avLst/>
            <a:gdLst/>
            <a:ahLst/>
            <a:cxnLst/>
            <a:rect l="l" t="t" r="r" b="b"/>
            <a:pathLst>
              <a:path w="93344">
                <a:moveTo>
                  <a:pt x="0" y="0"/>
                </a:moveTo>
                <a:lnTo>
                  <a:pt x="92836" y="0"/>
                </a:lnTo>
              </a:path>
            </a:pathLst>
          </a:custGeom>
          <a:ln w="27940">
            <a:solidFill>
              <a:srgbClr val="231F20"/>
            </a:solidFill>
          </a:ln>
        </p:spPr>
        <p:txBody>
          <a:bodyPr wrap="square" lIns="0" tIns="0" rIns="0" bIns="0" rtlCol="0"/>
          <a:lstStyle/>
          <a:p>
            <a:endParaRPr/>
          </a:p>
        </p:txBody>
      </p:sp>
      <p:sp>
        <p:nvSpPr>
          <p:cNvPr id="18" name="object 14"/>
          <p:cNvSpPr/>
          <p:nvPr userDrawn="1"/>
        </p:nvSpPr>
        <p:spPr>
          <a:xfrm>
            <a:off x="369807" y="897360"/>
            <a:ext cx="125887" cy="146753"/>
          </a:xfrm>
          <a:prstGeom prst="rect">
            <a:avLst/>
          </a:prstGeom>
          <a:blipFill>
            <a:blip r:embed="rId8" cstate="print"/>
            <a:stretch>
              <a:fillRect/>
            </a:stretch>
          </a:blipFill>
        </p:spPr>
        <p:txBody>
          <a:bodyPr wrap="square" lIns="0" tIns="0" rIns="0" bIns="0" rtlCol="0"/>
          <a:lstStyle/>
          <a:p>
            <a:endParaRPr/>
          </a:p>
        </p:txBody>
      </p:sp>
      <p:sp>
        <p:nvSpPr>
          <p:cNvPr id="19" name="object 15"/>
          <p:cNvSpPr/>
          <p:nvPr userDrawn="1"/>
        </p:nvSpPr>
        <p:spPr>
          <a:xfrm>
            <a:off x="524293" y="1030944"/>
            <a:ext cx="79820" cy="0"/>
          </a:xfrm>
          <a:custGeom>
            <a:avLst/>
            <a:gdLst/>
            <a:ahLst/>
            <a:cxnLst/>
            <a:rect l="l" t="t" r="r" b="b"/>
            <a:pathLst>
              <a:path w="93345">
                <a:moveTo>
                  <a:pt x="0" y="0"/>
                </a:moveTo>
                <a:lnTo>
                  <a:pt x="92837" y="0"/>
                </a:lnTo>
              </a:path>
            </a:pathLst>
          </a:custGeom>
          <a:ln w="27939">
            <a:solidFill>
              <a:srgbClr val="231F20"/>
            </a:solidFill>
          </a:ln>
        </p:spPr>
        <p:txBody>
          <a:bodyPr wrap="square" lIns="0" tIns="0" rIns="0" bIns="0" rtlCol="0"/>
          <a:lstStyle/>
          <a:p>
            <a:endParaRPr/>
          </a:p>
        </p:txBody>
      </p:sp>
      <p:sp>
        <p:nvSpPr>
          <p:cNvPr id="20" name="object 16"/>
          <p:cNvSpPr/>
          <p:nvPr userDrawn="1"/>
        </p:nvSpPr>
        <p:spPr>
          <a:xfrm>
            <a:off x="524292" y="982575"/>
            <a:ext cx="27692" cy="35701"/>
          </a:xfrm>
          <a:custGeom>
            <a:avLst/>
            <a:gdLst/>
            <a:ahLst/>
            <a:cxnLst/>
            <a:rect l="l" t="t" r="r" b="b"/>
            <a:pathLst>
              <a:path w="32384" h="39369">
                <a:moveTo>
                  <a:pt x="0" y="39370"/>
                </a:moveTo>
                <a:lnTo>
                  <a:pt x="32308" y="39370"/>
                </a:lnTo>
                <a:lnTo>
                  <a:pt x="32308" y="0"/>
                </a:lnTo>
                <a:lnTo>
                  <a:pt x="0" y="0"/>
                </a:lnTo>
                <a:lnTo>
                  <a:pt x="0" y="39370"/>
                </a:lnTo>
                <a:close/>
              </a:path>
            </a:pathLst>
          </a:custGeom>
          <a:solidFill>
            <a:srgbClr val="231F20"/>
          </a:solidFill>
        </p:spPr>
        <p:txBody>
          <a:bodyPr wrap="square" lIns="0" tIns="0" rIns="0" bIns="0" rtlCol="0"/>
          <a:lstStyle/>
          <a:p>
            <a:endParaRPr/>
          </a:p>
        </p:txBody>
      </p:sp>
      <p:sp>
        <p:nvSpPr>
          <p:cNvPr id="21" name="object 17"/>
          <p:cNvSpPr/>
          <p:nvPr userDrawn="1"/>
        </p:nvSpPr>
        <p:spPr>
          <a:xfrm>
            <a:off x="524293" y="957239"/>
            <a:ext cx="71675" cy="25336"/>
          </a:xfrm>
          <a:custGeom>
            <a:avLst/>
            <a:gdLst/>
            <a:ahLst/>
            <a:cxnLst/>
            <a:rect l="l" t="t" r="r" b="b"/>
            <a:pathLst>
              <a:path w="83820" h="27940">
                <a:moveTo>
                  <a:pt x="0" y="27939"/>
                </a:moveTo>
                <a:lnTo>
                  <a:pt x="83731" y="27939"/>
                </a:lnTo>
                <a:lnTo>
                  <a:pt x="83731" y="0"/>
                </a:lnTo>
                <a:lnTo>
                  <a:pt x="0" y="0"/>
                </a:lnTo>
                <a:lnTo>
                  <a:pt x="0" y="27939"/>
                </a:lnTo>
                <a:close/>
              </a:path>
            </a:pathLst>
          </a:custGeom>
          <a:solidFill>
            <a:srgbClr val="231F20"/>
          </a:solidFill>
        </p:spPr>
        <p:txBody>
          <a:bodyPr wrap="square" lIns="0" tIns="0" rIns="0" bIns="0" rtlCol="0"/>
          <a:lstStyle/>
          <a:p>
            <a:endParaRPr/>
          </a:p>
        </p:txBody>
      </p:sp>
      <p:sp>
        <p:nvSpPr>
          <p:cNvPr id="22" name="object 18"/>
          <p:cNvSpPr/>
          <p:nvPr userDrawn="1"/>
        </p:nvSpPr>
        <p:spPr>
          <a:xfrm>
            <a:off x="524292" y="922690"/>
            <a:ext cx="27692" cy="34549"/>
          </a:xfrm>
          <a:custGeom>
            <a:avLst/>
            <a:gdLst/>
            <a:ahLst/>
            <a:cxnLst/>
            <a:rect l="l" t="t" r="r" b="b"/>
            <a:pathLst>
              <a:path w="32384" h="38100">
                <a:moveTo>
                  <a:pt x="0" y="38099"/>
                </a:moveTo>
                <a:lnTo>
                  <a:pt x="32308" y="38099"/>
                </a:lnTo>
                <a:lnTo>
                  <a:pt x="32308" y="0"/>
                </a:lnTo>
                <a:lnTo>
                  <a:pt x="0" y="0"/>
                </a:lnTo>
                <a:lnTo>
                  <a:pt x="0" y="38099"/>
                </a:lnTo>
                <a:close/>
              </a:path>
            </a:pathLst>
          </a:custGeom>
          <a:solidFill>
            <a:srgbClr val="231F20"/>
          </a:solidFill>
        </p:spPr>
        <p:txBody>
          <a:bodyPr wrap="square" lIns="0" tIns="0" rIns="0" bIns="0" rtlCol="0"/>
          <a:lstStyle/>
          <a:p>
            <a:endParaRPr/>
          </a:p>
        </p:txBody>
      </p:sp>
      <p:sp>
        <p:nvSpPr>
          <p:cNvPr id="23" name="object 19"/>
          <p:cNvSpPr/>
          <p:nvPr userDrawn="1"/>
        </p:nvSpPr>
        <p:spPr>
          <a:xfrm>
            <a:off x="524293" y="910022"/>
            <a:ext cx="79820" cy="0"/>
          </a:xfrm>
          <a:custGeom>
            <a:avLst/>
            <a:gdLst/>
            <a:ahLst/>
            <a:cxnLst/>
            <a:rect l="l" t="t" r="r" b="b"/>
            <a:pathLst>
              <a:path w="93345">
                <a:moveTo>
                  <a:pt x="0" y="0"/>
                </a:moveTo>
                <a:lnTo>
                  <a:pt x="92837" y="0"/>
                </a:lnTo>
              </a:path>
            </a:pathLst>
          </a:custGeom>
          <a:ln w="27940">
            <a:solidFill>
              <a:srgbClr val="231F20"/>
            </a:solidFill>
          </a:ln>
        </p:spPr>
        <p:txBody>
          <a:bodyPr wrap="square" lIns="0" tIns="0" rIns="0" bIns="0" rtlCol="0"/>
          <a:lstStyle/>
          <a:p>
            <a:endParaRPr/>
          </a:p>
        </p:txBody>
      </p:sp>
      <p:sp>
        <p:nvSpPr>
          <p:cNvPr id="24" name="object 20"/>
          <p:cNvSpPr/>
          <p:nvPr userDrawn="1"/>
        </p:nvSpPr>
        <p:spPr>
          <a:xfrm>
            <a:off x="690259" y="897354"/>
            <a:ext cx="123943" cy="146764"/>
          </a:xfrm>
          <a:prstGeom prst="rect">
            <a:avLst/>
          </a:prstGeom>
          <a:blipFill>
            <a:blip r:embed="rId9" cstate="print"/>
            <a:stretch>
              <a:fillRect/>
            </a:stretch>
          </a:blipFill>
        </p:spPr>
        <p:txBody>
          <a:bodyPr wrap="square" lIns="0" tIns="0" rIns="0" bIns="0" rtlCol="0"/>
          <a:lstStyle/>
          <a:p>
            <a:endParaRPr/>
          </a:p>
        </p:txBody>
      </p:sp>
      <p:sp>
        <p:nvSpPr>
          <p:cNvPr id="25" name="object 21"/>
          <p:cNvSpPr/>
          <p:nvPr userDrawn="1"/>
        </p:nvSpPr>
        <p:spPr>
          <a:xfrm>
            <a:off x="842606" y="893161"/>
            <a:ext cx="144566" cy="155148"/>
          </a:xfrm>
          <a:prstGeom prst="rect">
            <a:avLst/>
          </a:prstGeom>
          <a:blipFill>
            <a:blip r:embed="rId10" cstate="print"/>
            <a:stretch>
              <a:fillRect/>
            </a:stretch>
          </a:blipFill>
        </p:spPr>
        <p:txBody>
          <a:bodyPr wrap="square" lIns="0" tIns="0" rIns="0" bIns="0" rtlCol="0"/>
          <a:lstStyle/>
          <a:p>
            <a:endParaRPr/>
          </a:p>
        </p:txBody>
      </p:sp>
      <p:sp>
        <p:nvSpPr>
          <p:cNvPr id="26" name="object 22"/>
          <p:cNvSpPr/>
          <p:nvPr userDrawn="1"/>
        </p:nvSpPr>
        <p:spPr>
          <a:xfrm>
            <a:off x="1015579" y="897353"/>
            <a:ext cx="111096" cy="146764"/>
          </a:xfrm>
          <a:prstGeom prst="rect">
            <a:avLst/>
          </a:prstGeom>
          <a:blipFill>
            <a:blip r:embed="rId11" cstate="print"/>
            <a:stretch>
              <a:fillRect/>
            </a:stretch>
          </a:blipFill>
        </p:spPr>
        <p:txBody>
          <a:bodyPr wrap="square" lIns="0" tIns="0" rIns="0" bIns="0" rtlCol="0"/>
          <a:lstStyle/>
          <a:p>
            <a:endParaRPr/>
          </a:p>
        </p:txBody>
      </p:sp>
      <p:sp>
        <p:nvSpPr>
          <p:cNvPr id="27" name="object 23"/>
          <p:cNvSpPr/>
          <p:nvPr userDrawn="1"/>
        </p:nvSpPr>
        <p:spPr>
          <a:xfrm>
            <a:off x="1145741" y="897354"/>
            <a:ext cx="135422" cy="146764"/>
          </a:xfrm>
          <a:prstGeom prst="rect">
            <a:avLst/>
          </a:prstGeom>
          <a:blipFill>
            <a:blip r:embed="rId7" cstate="print"/>
            <a:stretch>
              <a:fillRect/>
            </a:stretch>
          </a:blipFill>
        </p:spPr>
        <p:txBody>
          <a:bodyPr wrap="square" lIns="0" tIns="0" rIns="0" bIns="0" rtlCol="0"/>
          <a:lstStyle/>
          <a:p>
            <a:endParaRPr/>
          </a:p>
        </p:txBody>
      </p:sp>
      <p:sp>
        <p:nvSpPr>
          <p:cNvPr id="28" name="object 24"/>
          <p:cNvSpPr/>
          <p:nvPr userDrawn="1"/>
        </p:nvSpPr>
        <p:spPr>
          <a:xfrm>
            <a:off x="1303925" y="897348"/>
            <a:ext cx="139310" cy="146764"/>
          </a:xfrm>
          <a:prstGeom prst="rect">
            <a:avLst/>
          </a:prstGeom>
          <a:blipFill>
            <a:blip r:embed="rId12" cstate="print"/>
            <a:stretch>
              <a:fillRect/>
            </a:stretch>
          </a:blipFill>
        </p:spPr>
        <p:txBody>
          <a:bodyPr wrap="square" lIns="0" tIns="0" rIns="0" bIns="0" rtlCol="0"/>
          <a:lstStyle/>
          <a:p>
            <a:endParaRPr/>
          </a:p>
        </p:txBody>
      </p:sp>
      <p:sp>
        <p:nvSpPr>
          <p:cNvPr id="29" name="object 25"/>
          <p:cNvSpPr/>
          <p:nvPr userDrawn="1"/>
        </p:nvSpPr>
        <p:spPr>
          <a:xfrm>
            <a:off x="1466193" y="897354"/>
            <a:ext cx="123943" cy="146764"/>
          </a:xfrm>
          <a:prstGeom prst="rect">
            <a:avLst/>
          </a:prstGeom>
          <a:blipFill>
            <a:blip r:embed="rId13" cstate="print"/>
            <a:stretch>
              <a:fillRect/>
            </a:stretch>
          </a:blipFill>
        </p:spPr>
        <p:txBody>
          <a:bodyPr wrap="square" lIns="0" tIns="0" rIns="0" bIns="0" rtlCol="0"/>
          <a:lstStyle/>
          <a:p>
            <a:endParaRPr/>
          </a:p>
        </p:txBody>
      </p:sp>
      <p:sp>
        <p:nvSpPr>
          <p:cNvPr id="30" name="object 26"/>
          <p:cNvSpPr/>
          <p:nvPr userDrawn="1"/>
        </p:nvSpPr>
        <p:spPr>
          <a:xfrm>
            <a:off x="1630215" y="897360"/>
            <a:ext cx="125887" cy="146753"/>
          </a:xfrm>
          <a:prstGeom prst="rect">
            <a:avLst/>
          </a:prstGeom>
          <a:blipFill>
            <a:blip r:embed="rId8" cstate="print"/>
            <a:stretch>
              <a:fillRect/>
            </a:stretch>
          </a:blipFill>
        </p:spPr>
        <p:txBody>
          <a:bodyPr wrap="square" lIns="0" tIns="0" rIns="0" bIns="0" rtlCol="0"/>
          <a:lstStyle/>
          <a:p>
            <a:endParaRPr/>
          </a:p>
        </p:txBody>
      </p:sp>
      <p:sp>
        <p:nvSpPr>
          <p:cNvPr id="31" name="object 27"/>
          <p:cNvSpPr/>
          <p:nvPr userDrawn="1"/>
        </p:nvSpPr>
        <p:spPr>
          <a:xfrm>
            <a:off x="1798511" y="897355"/>
            <a:ext cx="0" cy="146834"/>
          </a:xfrm>
          <a:custGeom>
            <a:avLst/>
            <a:gdLst/>
            <a:ahLst/>
            <a:cxnLst/>
            <a:rect l="l" t="t" r="r" b="b"/>
            <a:pathLst>
              <a:path h="161925">
                <a:moveTo>
                  <a:pt x="0" y="0"/>
                </a:moveTo>
                <a:lnTo>
                  <a:pt x="0" y="161836"/>
                </a:lnTo>
              </a:path>
            </a:pathLst>
          </a:custGeom>
          <a:ln w="32308">
            <a:solidFill>
              <a:srgbClr val="231F20"/>
            </a:solidFill>
          </a:ln>
        </p:spPr>
        <p:txBody>
          <a:bodyPr wrap="square" lIns="0" tIns="0" rIns="0" bIns="0" rtlCol="0"/>
          <a:lstStyle/>
          <a:p>
            <a:endParaRPr/>
          </a:p>
        </p:txBody>
      </p:sp>
      <p:sp>
        <p:nvSpPr>
          <p:cNvPr id="32" name="object 28"/>
          <p:cNvSpPr/>
          <p:nvPr userDrawn="1"/>
        </p:nvSpPr>
        <p:spPr>
          <a:xfrm>
            <a:off x="1852411" y="1030944"/>
            <a:ext cx="79820" cy="0"/>
          </a:xfrm>
          <a:custGeom>
            <a:avLst/>
            <a:gdLst/>
            <a:ahLst/>
            <a:cxnLst/>
            <a:rect l="l" t="t" r="r" b="b"/>
            <a:pathLst>
              <a:path w="93344">
                <a:moveTo>
                  <a:pt x="0" y="0"/>
                </a:moveTo>
                <a:lnTo>
                  <a:pt x="92837" y="0"/>
                </a:lnTo>
              </a:path>
            </a:pathLst>
          </a:custGeom>
          <a:ln w="27939">
            <a:solidFill>
              <a:srgbClr val="231F20"/>
            </a:solidFill>
          </a:ln>
        </p:spPr>
        <p:txBody>
          <a:bodyPr wrap="square" lIns="0" tIns="0" rIns="0" bIns="0" rtlCol="0"/>
          <a:lstStyle/>
          <a:p>
            <a:endParaRPr/>
          </a:p>
        </p:txBody>
      </p:sp>
      <p:sp>
        <p:nvSpPr>
          <p:cNvPr id="33" name="object 29"/>
          <p:cNvSpPr/>
          <p:nvPr userDrawn="1"/>
        </p:nvSpPr>
        <p:spPr>
          <a:xfrm>
            <a:off x="1852410" y="982575"/>
            <a:ext cx="27692" cy="35701"/>
          </a:xfrm>
          <a:custGeom>
            <a:avLst/>
            <a:gdLst/>
            <a:ahLst/>
            <a:cxnLst/>
            <a:rect l="l" t="t" r="r" b="b"/>
            <a:pathLst>
              <a:path w="32385" h="39369">
                <a:moveTo>
                  <a:pt x="0" y="39370"/>
                </a:moveTo>
                <a:lnTo>
                  <a:pt x="32308" y="39370"/>
                </a:lnTo>
                <a:lnTo>
                  <a:pt x="32308" y="0"/>
                </a:lnTo>
                <a:lnTo>
                  <a:pt x="0" y="0"/>
                </a:lnTo>
                <a:lnTo>
                  <a:pt x="0" y="39370"/>
                </a:lnTo>
                <a:close/>
              </a:path>
            </a:pathLst>
          </a:custGeom>
          <a:solidFill>
            <a:srgbClr val="231F20"/>
          </a:solidFill>
        </p:spPr>
        <p:txBody>
          <a:bodyPr wrap="square" lIns="0" tIns="0" rIns="0" bIns="0" rtlCol="0"/>
          <a:lstStyle/>
          <a:p>
            <a:endParaRPr/>
          </a:p>
        </p:txBody>
      </p:sp>
      <p:sp>
        <p:nvSpPr>
          <p:cNvPr id="34" name="object 30"/>
          <p:cNvSpPr/>
          <p:nvPr userDrawn="1"/>
        </p:nvSpPr>
        <p:spPr>
          <a:xfrm>
            <a:off x="1852410" y="957239"/>
            <a:ext cx="71675" cy="25336"/>
          </a:xfrm>
          <a:custGeom>
            <a:avLst/>
            <a:gdLst/>
            <a:ahLst/>
            <a:cxnLst/>
            <a:rect l="l" t="t" r="r" b="b"/>
            <a:pathLst>
              <a:path w="83819" h="27940">
                <a:moveTo>
                  <a:pt x="0" y="27939"/>
                </a:moveTo>
                <a:lnTo>
                  <a:pt x="83731" y="27939"/>
                </a:lnTo>
                <a:lnTo>
                  <a:pt x="83731" y="0"/>
                </a:lnTo>
                <a:lnTo>
                  <a:pt x="0" y="0"/>
                </a:lnTo>
                <a:lnTo>
                  <a:pt x="0" y="27939"/>
                </a:lnTo>
                <a:close/>
              </a:path>
            </a:pathLst>
          </a:custGeom>
          <a:solidFill>
            <a:srgbClr val="231F20"/>
          </a:solidFill>
        </p:spPr>
        <p:txBody>
          <a:bodyPr wrap="square" lIns="0" tIns="0" rIns="0" bIns="0" rtlCol="0"/>
          <a:lstStyle/>
          <a:p>
            <a:endParaRPr/>
          </a:p>
        </p:txBody>
      </p:sp>
      <p:sp>
        <p:nvSpPr>
          <p:cNvPr id="35" name="object 31"/>
          <p:cNvSpPr/>
          <p:nvPr userDrawn="1"/>
        </p:nvSpPr>
        <p:spPr>
          <a:xfrm>
            <a:off x="1852410" y="922690"/>
            <a:ext cx="27692" cy="34549"/>
          </a:xfrm>
          <a:custGeom>
            <a:avLst/>
            <a:gdLst/>
            <a:ahLst/>
            <a:cxnLst/>
            <a:rect l="l" t="t" r="r" b="b"/>
            <a:pathLst>
              <a:path w="32385" h="38100">
                <a:moveTo>
                  <a:pt x="0" y="38099"/>
                </a:moveTo>
                <a:lnTo>
                  <a:pt x="32308" y="38099"/>
                </a:lnTo>
                <a:lnTo>
                  <a:pt x="32308" y="0"/>
                </a:lnTo>
                <a:lnTo>
                  <a:pt x="0" y="0"/>
                </a:lnTo>
                <a:lnTo>
                  <a:pt x="0" y="38099"/>
                </a:lnTo>
                <a:close/>
              </a:path>
            </a:pathLst>
          </a:custGeom>
          <a:solidFill>
            <a:srgbClr val="231F20"/>
          </a:solidFill>
        </p:spPr>
        <p:txBody>
          <a:bodyPr wrap="square" lIns="0" tIns="0" rIns="0" bIns="0" rtlCol="0"/>
          <a:lstStyle/>
          <a:p>
            <a:endParaRPr/>
          </a:p>
        </p:txBody>
      </p:sp>
      <p:sp>
        <p:nvSpPr>
          <p:cNvPr id="36" name="object 32"/>
          <p:cNvSpPr/>
          <p:nvPr userDrawn="1"/>
        </p:nvSpPr>
        <p:spPr>
          <a:xfrm>
            <a:off x="1852411" y="910022"/>
            <a:ext cx="79820" cy="0"/>
          </a:xfrm>
          <a:custGeom>
            <a:avLst/>
            <a:gdLst/>
            <a:ahLst/>
            <a:cxnLst/>
            <a:rect l="l" t="t" r="r" b="b"/>
            <a:pathLst>
              <a:path w="93344">
                <a:moveTo>
                  <a:pt x="0" y="0"/>
                </a:moveTo>
                <a:lnTo>
                  <a:pt x="92837" y="0"/>
                </a:lnTo>
              </a:path>
            </a:pathLst>
          </a:custGeom>
          <a:ln w="27940">
            <a:solidFill>
              <a:srgbClr val="231F20"/>
            </a:solidFill>
          </a:ln>
        </p:spPr>
        <p:txBody>
          <a:bodyPr wrap="square" lIns="0" tIns="0" rIns="0" bIns="0" rtlCol="0"/>
          <a:lstStyle/>
          <a:p>
            <a:endParaRPr/>
          </a:p>
        </p:txBody>
      </p:sp>
    </p:spTree>
    <p:extLst>
      <p:ext uri="{BB962C8B-B14F-4D97-AF65-F5344CB8AC3E}">
        <p14:creationId xmlns:p14="http://schemas.microsoft.com/office/powerpoint/2010/main" val="136439178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7A636B9-D6DD-40D3-9247-F3070D2B8912}"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E27D3D-7005-4932-AA45-24668E9AFBB6}" type="slidenum">
              <a:rPr lang="fr-FR" smtClean="0"/>
              <a:pPr/>
              <a:t>‹N°›</a:t>
            </a:fld>
            <a:endParaRPr lang="fr-F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7A636B9-D6DD-40D3-9247-F3070D2B8912}"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E27D3D-7005-4932-AA45-24668E9AFBB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7A636B9-D6DD-40D3-9247-F3070D2B8912}" type="datetimeFigureOut">
              <a:rPr lang="fr-FR" smtClean="0"/>
              <a:pPr/>
              <a:t>27/09/2020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E27D3D-7005-4932-AA45-24668E9AFBB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7A636B9-D6DD-40D3-9247-F3070D2B8912}" type="datetimeFigureOut">
              <a:rPr lang="fr-FR" smtClean="0"/>
              <a:pPr/>
              <a:t>27/09/2020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FE27D3D-7005-4932-AA45-24668E9AFBB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7A636B9-D6DD-40D3-9247-F3070D2B8912}" type="datetimeFigureOut">
              <a:rPr lang="fr-FR" smtClean="0"/>
              <a:pPr/>
              <a:t>27/09/2020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FE27D3D-7005-4932-AA45-24668E9AFBB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7A636B9-D6DD-40D3-9247-F3070D2B8912}" type="datetimeFigureOut">
              <a:rPr lang="fr-FR" smtClean="0"/>
              <a:pPr/>
              <a:t>27/09/2020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FE27D3D-7005-4932-AA45-24668E9AFBB6}" type="slidenum">
              <a:rPr lang="fr-FR" smtClean="0"/>
              <a:pPr/>
              <a:t>‹N°›</a:t>
            </a:fld>
            <a:endParaRPr lang="fr-F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7A636B9-D6DD-40D3-9247-F3070D2B8912}" type="datetimeFigureOut">
              <a:rPr lang="fr-FR" smtClean="0"/>
              <a:pPr/>
              <a:t>27/09/2020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E27D3D-7005-4932-AA45-24668E9AFBB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7A636B9-D6DD-40D3-9247-F3070D2B8912}" type="datetimeFigureOut">
              <a:rPr lang="fr-FR" smtClean="0"/>
              <a:pPr/>
              <a:t>27/09/2020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E27D3D-7005-4932-AA45-24668E9AFBB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A636B9-D6DD-40D3-9247-F3070D2B8912}" type="datetimeFigureOut">
              <a:rPr lang="fr-FR" smtClean="0"/>
              <a:pPr/>
              <a:t>27/09/2020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E27D3D-7005-4932-AA45-24668E9AFBB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4.jpg"/><Relationship Id="rId7" Type="http://schemas.openxmlformats.org/officeDocument/2006/relationships/hyperlink" Target="mailto:eric.villedieu@ac-normandie.fr" TargetMode="External"/><Relationship Id="rId2" Type="http://schemas.openxmlformats.org/officeDocument/2006/relationships/image" Target="../media/image13.jpg"/><Relationship Id="rId1" Type="http://schemas.openxmlformats.org/officeDocument/2006/relationships/slideLayout" Target="../slideLayouts/slideLayout13.xml"/><Relationship Id="rId6" Type="http://schemas.openxmlformats.org/officeDocument/2006/relationships/hyperlink" Target="mailto:nathalie.villedieu1@ac-normandie.fr" TargetMode="External"/><Relationship Id="rId5" Type="http://schemas.openxmlformats.org/officeDocument/2006/relationships/hyperlink" Target="mailto:blandine.bienfait1@ac-normandie.fr" TargetMode="External"/><Relationship Id="rId4" Type="http://schemas.openxmlformats.org/officeDocument/2006/relationships/image" Target="../media/image15.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hyperlink" Target="http://www.education.gouv.fr/pid285/bulletin_officiel.html?cid_bo=103533" TargetMode="External"/><Relationship Id="rId3" Type="http://schemas.openxmlformats.org/officeDocument/2006/relationships/hyperlink" Target="https://www.legifrance.gouv.fr/affichTexte.do?cidTexte=JORFTEXT000027677984&amp;categorieLien=id" TargetMode="External"/><Relationship Id="rId7" Type="http://schemas.openxmlformats.org/officeDocument/2006/relationships/hyperlink" Target="http://cache.media.education.gouv.fr/file/12_Decembre/43/1/Guide-parcours-EAC_288431.pdf" TargetMode="External"/><Relationship Id="rId2" Type="http://schemas.openxmlformats.org/officeDocument/2006/relationships/hyperlink" Target="http://www.education.gouv.fr/pid25535/bulletin_officiel.html?cid_bo=71673" TargetMode="External"/><Relationship Id="rId1" Type="http://schemas.openxmlformats.org/officeDocument/2006/relationships/slideLayout" Target="../slideLayouts/slideLayout1.xml"/><Relationship Id="rId6" Type="http://schemas.openxmlformats.org/officeDocument/2006/relationships/hyperlink" Target="http://www.education.gouv.fr/pid285/bulletin_officiel.html?cid_bo=118371" TargetMode="External"/><Relationship Id="rId5" Type="http://schemas.openxmlformats.org/officeDocument/2006/relationships/hyperlink" Target="http://www.education.gouv.fr/cid104769/presentation-de-la-charte-pour-l-education-artistique-et-cultrelle.html" TargetMode="External"/><Relationship Id="rId10" Type="http://schemas.openxmlformats.org/officeDocument/2006/relationships/hyperlink" Target="http://cache.media.eduscol.education.fr/file/Sante/32/5/Guide_PES_v6_688325.pdf" TargetMode="External"/><Relationship Id="rId4" Type="http://schemas.openxmlformats.org/officeDocument/2006/relationships/hyperlink" Target="http://www.education.gouv.fr/pid25535/bulletin_officiel.html?cid_bo=91164" TargetMode="External"/><Relationship Id="rId9" Type="http://schemas.openxmlformats.org/officeDocument/2006/relationships/hyperlink" Target="http://www.education.gouv.fr/pid285/bulletin_officiel.html?cid_bo=97990"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semaineessecole.coop/" TargetMode="External"/><Relationship Id="rId3" Type="http://schemas.openxmlformats.org/officeDocument/2006/relationships/hyperlink" Target="https://www.inegalites.fr/Participez-au-Prix-Jeunesse-pour-l-egalite-2017-2018" TargetMode="External"/><Relationship Id="rId7" Type="http://schemas.openxmlformats.org/officeDocument/2006/relationships/hyperlink" Target="http://www.education.gouv.fr/cid122362/non-harcelement-harcelement-pour-arreter-faut-parler.html"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hyperlink" Target="http://8mars.info/" TargetMode="External"/><Relationship Id="rId11" Type="http://schemas.openxmlformats.org/officeDocument/2006/relationships/hyperlink" Target="https://europa.eu/european-union/about-eu/symbols/europe-day_fr" TargetMode="External"/><Relationship Id="rId5" Type="http://schemas.openxmlformats.org/officeDocument/2006/relationships/hyperlink" Target="http://www.un.org/fr/events/endviolenceday/" TargetMode="External"/><Relationship Id="rId10" Type="http://schemas.openxmlformats.org/officeDocument/2006/relationships/hyperlink" Target="https://www.festivaldessolidarites.org/" TargetMode="External"/><Relationship Id="rId4" Type="http://schemas.openxmlformats.org/officeDocument/2006/relationships/hyperlink" Target="http://mag.casden.fr/Suivre-nos-actualites/Concours-Nous-Autres-2018-les-inscriptions-sont-closes" TargetMode="External"/><Relationship Id="rId9" Type="http://schemas.openxmlformats.org/officeDocument/2006/relationships/hyperlink" Target="http://teledebout.org/concours/qui-quoi-comment/"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eduscol.education.fr/cid96047/journee-de-la-laicite-a-l-ecole-de-la-republique.html" TargetMode="External"/><Relationship Id="rId3" Type="http://schemas.openxmlformats.org/officeDocument/2006/relationships/hyperlink" Target="http://solidaritevacances.jpa.asso.fr/" TargetMode="External"/><Relationship Id="rId7" Type="http://schemas.openxmlformats.org/officeDocument/2006/relationships/hyperlink" Target="https://my.unicef.fr/contenu/creez-votre-club-unicef"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hyperlink" Target="http://eduscol.education.fr/cid77421/campagne-de-solidarite-internationale-pas-d-education-pas-d-avenir.html" TargetMode="External"/><Relationship Id="rId11" Type="http://schemas.openxmlformats.org/officeDocument/2006/relationships/hyperlink" Target="http://reseauecoleetnature.org/evenement/appel-projet-eco-parlement-des-jeunes.html" TargetMode="External"/><Relationship Id="rId5" Type="http://schemas.openxmlformats.org/officeDocument/2006/relationships/hyperlink" Target="http://www2.occe.coop/contenu/lecole-comme-au-jardin-cooperons-pour-demain-ecoles-fleuries" TargetMode="External"/><Relationship Id="rId10" Type="http://schemas.openxmlformats.org/officeDocument/2006/relationships/hyperlink" Target="http://www.conseil-constitutionnel.fr/conseil-constitutionnel/francais/publications/contributions-et-discours/2016/lancement-du-concours-decouvrons-notre-constitution.147760.html" TargetMode="External"/><Relationship Id="rId4" Type="http://schemas.openxmlformats.org/officeDocument/2006/relationships/hyperlink" Target="http://www.aroeven.fr/cap-delegue-explorer-la-fonction-de-delegue-par-le-jeu" TargetMode="External"/><Relationship Id="rId9" Type="http://schemas.openxmlformats.org/officeDocument/2006/relationships/hyperlink" Target="http://eduscol.education.fr/cid83790/la-croix-rouge-francaise.html"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www.occe.coop/~ecocoop/" TargetMode="External"/><Relationship Id="rId13" Type="http://schemas.openxmlformats.org/officeDocument/2006/relationships/hyperlink" Target="http://www.education.gouv.fr/cid58496/journee-internationale-des-droits-de-l-homme.html" TargetMode="External"/><Relationship Id="rId3" Type="http://schemas.openxmlformats.org/officeDocument/2006/relationships/hyperlink" Target="http://refuserlamisere.org/article/presentation-generale-de-la-journee-mondiale-du-refus-de-la-misere" TargetMode="External"/><Relationship Id="rId7" Type="http://schemas.openxmlformats.org/officeDocument/2006/relationships/hyperlink" Target="http://www.parlementdesenfants.fr/" TargetMode="External"/><Relationship Id="rId12" Type="http://schemas.openxmlformats.org/officeDocument/2006/relationships/hyperlink" Target="http://www.un.org/fr/events/peaceday/"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hyperlink" Target="http://agispourtesdroits.org/" TargetMode="External"/><Relationship Id="rId11" Type="http://schemas.openxmlformats.org/officeDocument/2006/relationships/hyperlink" Target="http://www.piecesjaunes.fr/" TargetMode="External"/><Relationship Id="rId5" Type="http://schemas.openxmlformats.org/officeDocument/2006/relationships/hyperlink" Target="http://www.pasdeducationpasdavenir.org/" TargetMode="External"/><Relationship Id="rId10" Type="http://schemas.openxmlformats.org/officeDocument/2006/relationships/hyperlink" Target="http://eduscol.education.fr/cid58439/prix-de-l-education-citoyenne.html" TargetMode="External"/><Relationship Id="rId4" Type="http://schemas.openxmlformats.org/officeDocument/2006/relationships/hyperlink" Target="http://eduscol.education.fr/cid66251/journee-internationale-des-droits-de-l-enfant.html" TargetMode="External"/><Relationship Id="rId9" Type="http://schemas.openxmlformats.org/officeDocument/2006/relationships/hyperlink" Target="https://www.nonauharcelement.education.gouv.fr/ressources/prix-non-au-harcelement-2017-categorie-meilleure-video-lycee/" TargetMode="External"/><Relationship Id="rId14" Type="http://schemas.openxmlformats.org/officeDocument/2006/relationships/hyperlink" Target="https://edl.ecml.at/Home/tabid/1455/language/fr-FR/Default.aspx"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fondationresistance.org/pages/action_pedag/concours_p.htm" TargetMode="External"/><Relationship Id="rId7" Type="http://schemas.openxmlformats.org/officeDocument/2006/relationships/hyperlink" Target="http://eduscol.education.fr/cid45786/journee-nationale-des-memoires-de-la-traite-de-l-esclavage-et-de-leurs-abolitions.html"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hyperlink" Target="https://fondationmemoiredeportation.com/" TargetMode="External"/><Relationship Id="rId5" Type="http://schemas.openxmlformats.org/officeDocument/2006/relationships/hyperlink" Target="http://centenaire.org/fr/espace-pedagogique/mobilisation-de-la-communaute-educative/les-petits-artistes-de-la-memoire-la" TargetMode="External"/><Relationship Id="rId4" Type="http://schemas.openxmlformats.org/officeDocument/2006/relationships/hyperlink" Target="http://eduscol.education.fr/cid45608/memoire-des-genocides-et-prevention-des-crimes-contre-l-humanite.html"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eduscol.education.fr/cid79194/journee-nationale-de-la-resistance.html" TargetMode="External"/><Relationship Id="rId2" Type="http://schemas.openxmlformats.org/officeDocument/2006/relationships/hyperlink" Target="http://www.laflammedelegalite.org/" TargetMode="Externa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6.png"/><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095953" y="457776"/>
            <a:ext cx="6906869" cy="804206"/>
          </a:xfrm>
          <a:prstGeom prst="rect">
            <a:avLst/>
          </a:prstGeom>
          <a:solidFill>
            <a:srgbClr val="0A9469"/>
          </a:solidFill>
        </p:spPr>
        <p:txBody>
          <a:bodyPr wrap="square" lIns="80147" tIns="40074" rIns="80147" bIns="40074" rtlCol="0">
            <a:spAutoFit/>
          </a:bodyPr>
          <a:lstStyle/>
          <a:p>
            <a:pPr algn="ctr"/>
            <a:r>
              <a:rPr lang="fr-FR" sz="4700" dirty="0">
                <a:solidFill>
                  <a:schemeClr val="bg1"/>
                </a:solidFill>
              </a:rPr>
              <a:t>Les parcours éducatifs</a:t>
            </a:r>
            <a:endParaRPr lang="fr-FR" sz="4700" dirty="0">
              <a:solidFill>
                <a:schemeClr val="bg1"/>
              </a:solidFill>
            </a:endParaRPr>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5953" y="1798326"/>
            <a:ext cx="2125466" cy="3142842"/>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6654" y="1798326"/>
            <a:ext cx="2125466" cy="3142842"/>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7355" y="1798326"/>
            <a:ext cx="2125466" cy="3142842"/>
          </a:xfrm>
          <a:prstGeom prst="rect">
            <a:avLst/>
          </a:prstGeom>
        </p:spPr>
      </p:pic>
      <p:sp>
        <p:nvSpPr>
          <p:cNvPr id="2" name="ZoneTexte 1"/>
          <p:cNvSpPr txBox="1"/>
          <p:nvPr/>
        </p:nvSpPr>
        <p:spPr>
          <a:xfrm>
            <a:off x="179512" y="5301208"/>
            <a:ext cx="8823309" cy="830997"/>
          </a:xfrm>
          <a:prstGeom prst="rect">
            <a:avLst/>
          </a:prstGeom>
          <a:noFill/>
        </p:spPr>
        <p:txBody>
          <a:bodyPr wrap="square" rtlCol="0">
            <a:spAutoFit/>
          </a:bodyPr>
          <a:lstStyle/>
          <a:p>
            <a:pPr marL="285750" indent="-285750">
              <a:buClr>
                <a:srgbClr val="0A9469"/>
              </a:buClr>
              <a:buFont typeface="Arial" pitchFamily="34" charset="0"/>
              <a:buChar char="•"/>
            </a:pPr>
            <a:r>
              <a:rPr lang="fr-FR" sz="1600" b="1" dirty="0" smtClean="0"/>
              <a:t>Blandine Bienfait</a:t>
            </a:r>
            <a:r>
              <a:rPr lang="fr-FR" sz="1600" dirty="0" smtClean="0"/>
              <a:t>, Conseillère pédagogique en arts </a:t>
            </a:r>
            <a:r>
              <a:rPr lang="fr-FR" sz="1600" dirty="0"/>
              <a:t>plastiques. </a:t>
            </a:r>
            <a:r>
              <a:rPr lang="fr-FR" sz="1400" dirty="0" smtClean="0">
                <a:hlinkClick r:id="rId5"/>
              </a:rPr>
              <a:t>blandine.bienfait1@ac-normandie.fr</a:t>
            </a:r>
            <a:endParaRPr lang="fr-FR" sz="1400" dirty="0" smtClean="0"/>
          </a:p>
          <a:p>
            <a:pPr marL="285750" indent="-285750">
              <a:buClr>
                <a:srgbClr val="0A9469"/>
              </a:buClr>
              <a:buFont typeface="Arial" pitchFamily="34" charset="0"/>
              <a:buChar char="•"/>
            </a:pPr>
            <a:r>
              <a:rPr lang="fr-FR" sz="1600" b="1" dirty="0" smtClean="0"/>
              <a:t>Nathalie Villedieu</a:t>
            </a:r>
            <a:r>
              <a:rPr lang="fr-FR" sz="1600" dirty="0" smtClean="0"/>
              <a:t>, Conseillère pédagogique en éducation </a:t>
            </a:r>
            <a:r>
              <a:rPr lang="fr-FR" sz="1600" dirty="0"/>
              <a:t>musicale. </a:t>
            </a:r>
            <a:r>
              <a:rPr lang="fr-FR" sz="1400" dirty="0" smtClean="0">
                <a:hlinkClick r:id="rId6"/>
              </a:rPr>
              <a:t>nathalie.villedieu1@ac-normandie.fr</a:t>
            </a:r>
            <a:endParaRPr lang="fr-FR" sz="1400" dirty="0" smtClean="0"/>
          </a:p>
          <a:p>
            <a:pPr marL="285750" indent="-285750">
              <a:buClr>
                <a:srgbClr val="0A9469"/>
              </a:buClr>
              <a:buFont typeface="Arial" pitchFamily="34" charset="0"/>
              <a:buChar char="•"/>
            </a:pPr>
            <a:r>
              <a:rPr lang="fr-FR" sz="1600" b="1" dirty="0" smtClean="0"/>
              <a:t>Éric Villedieu</a:t>
            </a:r>
            <a:r>
              <a:rPr lang="fr-FR" sz="1600" dirty="0" smtClean="0"/>
              <a:t>, Conseiller pédagogique en arts plastiques. </a:t>
            </a:r>
            <a:r>
              <a:rPr lang="fr-FR" sz="1400" dirty="0" smtClean="0">
                <a:hlinkClick r:id="rId7"/>
              </a:rPr>
              <a:t>eric.villedieu@ac-normandie.fr</a:t>
            </a:r>
            <a:endParaRPr lang="fr-FR" sz="1400" dirty="0"/>
          </a:p>
        </p:txBody>
      </p:sp>
    </p:spTree>
    <p:extLst>
      <p:ext uri="{BB962C8B-B14F-4D97-AF65-F5344CB8AC3E}">
        <p14:creationId xmlns:p14="http://schemas.microsoft.com/office/powerpoint/2010/main" val="14351316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txBox="1">
            <a:spLocks noGrp="1"/>
          </p:cNvSpPr>
          <p:nvPr>
            <p:ph type="body" idx="4294967295"/>
          </p:nvPr>
        </p:nvSpPr>
        <p:spPr>
          <a:xfrm>
            <a:off x="914400" y="1600200"/>
            <a:ext cx="7772400" cy="3120854"/>
          </a:xfrm>
        </p:spPr>
        <p:txBody>
          <a:bodyPr wrap="square" anchor="t" anchorCtr="0">
            <a:spAutoFit/>
          </a:bodyPr>
          <a:lstStyle/>
          <a:p>
            <a:pPr lvl="0">
              <a:buClr>
                <a:srgbClr val="0A9469"/>
              </a:buClr>
              <a:buSzPct val="90000"/>
              <a:buFont typeface="Wingdings" pitchFamily="2" charset="2"/>
              <a:buChar char="Ø"/>
            </a:pPr>
            <a:r>
              <a:rPr lang="fr-FR" sz="2400" b="1" dirty="0" smtClean="0">
                <a:solidFill>
                  <a:srgbClr val="0A9469"/>
                </a:solidFill>
              </a:rPr>
              <a:t>Connaître</a:t>
            </a:r>
            <a:r>
              <a:rPr lang="fr-FR" sz="2400" dirty="0" smtClean="0">
                <a:solidFill>
                  <a:srgbClr val="0A9469"/>
                </a:solidFill>
              </a:rPr>
              <a:t> </a:t>
            </a:r>
            <a:r>
              <a:rPr lang="fr-FR" sz="2400" dirty="0"/>
              <a:t>la (les) réalité (s) de l’école</a:t>
            </a:r>
          </a:p>
          <a:p>
            <a:pPr marL="342720" lvl="0" indent="-342720">
              <a:tabLst>
                <a:tab pos="914040" algn="l"/>
                <a:tab pos="1828439" algn="l"/>
                <a:tab pos="2742839" algn="l"/>
                <a:tab pos="3657239" algn="l"/>
                <a:tab pos="4571639" algn="l"/>
                <a:tab pos="5486040" algn="l"/>
                <a:tab pos="6400440" algn="l"/>
                <a:tab pos="7314840" algn="l"/>
                <a:tab pos="8229240" algn="l"/>
                <a:tab pos="9143640" algn="l"/>
                <a:tab pos="10058040" algn="l"/>
              </a:tabLst>
            </a:pPr>
            <a:endParaRPr lang="fr-FR" sz="2400" dirty="0"/>
          </a:p>
          <a:p>
            <a:pPr lvl="0">
              <a:buClr>
                <a:srgbClr val="0A9469"/>
              </a:buClr>
              <a:buSzPct val="90000"/>
              <a:buFont typeface="Wingdings" pitchFamily="2" charset="2"/>
              <a:buChar char="Ø"/>
            </a:pPr>
            <a:r>
              <a:rPr lang="fr-FR" sz="2400" b="1" dirty="0">
                <a:solidFill>
                  <a:srgbClr val="0A9469"/>
                </a:solidFill>
              </a:rPr>
              <a:t>Analyser</a:t>
            </a:r>
            <a:r>
              <a:rPr lang="fr-FR" sz="2400" dirty="0"/>
              <a:t>, chercher les causes</a:t>
            </a:r>
          </a:p>
          <a:p>
            <a:pPr lvl="0">
              <a:buClr>
                <a:srgbClr val="B2B2B2"/>
              </a:buClr>
              <a:buSzPct val="90000"/>
              <a:buFont typeface="Wingdings" pitchFamily="2"/>
              <a:buChar char=""/>
            </a:pPr>
            <a:endParaRPr lang="fr-FR" sz="2400" dirty="0"/>
          </a:p>
          <a:p>
            <a:pPr lvl="0">
              <a:buClr>
                <a:srgbClr val="0A9469"/>
              </a:buClr>
              <a:buSzPct val="90000"/>
              <a:buFont typeface="Wingdings" pitchFamily="2" charset="2"/>
              <a:buChar char="Ø"/>
            </a:pPr>
            <a:r>
              <a:rPr lang="fr-FR" sz="2400" b="1" dirty="0">
                <a:solidFill>
                  <a:srgbClr val="0A9469"/>
                </a:solidFill>
              </a:rPr>
              <a:t>Définir</a:t>
            </a:r>
            <a:r>
              <a:rPr lang="fr-FR" sz="2400" dirty="0">
                <a:solidFill>
                  <a:srgbClr val="0A9469"/>
                </a:solidFill>
              </a:rPr>
              <a:t> </a:t>
            </a:r>
            <a:r>
              <a:rPr lang="fr-FR" sz="2400" dirty="0"/>
              <a:t>des objectifs</a:t>
            </a:r>
          </a:p>
          <a:p>
            <a:pPr lvl="0">
              <a:buClr>
                <a:srgbClr val="B2B2B2"/>
              </a:buClr>
              <a:buSzPct val="90000"/>
              <a:buFont typeface="Wingdings" pitchFamily="2"/>
              <a:buChar char=""/>
            </a:pPr>
            <a:endParaRPr lang="fr-FR" sz="2400" dirty="0"/>
          </a:p>
          <a:p>
            <a:pPr lvl="0">
              <a:buClr>
                <a:srgbClr val="0A9469"/>
              </a:buClr>
              <a:buSzPct val="90000"/>
              <a:buFont typeface="Wingdings" pitchFamily="2" charset="2"/>
              <a:buChar char="Ø"/>
            </a:pPr>
            <a:r>
              <a:rPr lang="fr-FR" sz="2400" b="1" dirty="0">
                <a:solidFill>
                  <a:srgbClr val="0A9469"/>
                </a:solidFill>
              </a:rPr>
              <a:t>Concevoir</a:t>
            </a:r>
            <a:r>
              <a:rPr lang="fr-FR" sz="2400" dirty="0"/>
              <a:t>, réguler, évaluer des actions</a:t>
            </a:r>
          </a:p>
        </p:txBody>
      </p:sp>
      <p:sp>
        <p:nvSpPr>
          <p:cNvPr id="4" name="Rectangle 2"/>
          <p:cNvSpPr>
            <a:spLocks noChangeArrowheads="1"/>
          </p:cNvSpPr>
          <p:nvPr/>
        </p:nvSpPr>
        <p:spPr bwMode="auto">
          <a:xfrm>
            <a:off x="0" y="311150"/>
            <a:ext cx="9144000" cy="584775"/>
          </a:xfrm>
          <a:prstGeom prst="rect">
            <a:avLst/>
          </a:prstGeom>
          <a:solidFill>
            <a:srgbClr val="0A9469"/>
          </a:solidFill>
          <a:ln>
            <a:noFill/>
          </a:ln>
        </p:spPr>
        <p:txBody>
          <a:bodyPr>
            <a:spAutoFit/>
          </a:bodyPr>
          <a:lstStyle/>
          <a:p>
            <a:pPr algn="ctr"/>
            <a:r>
              <a:rPr lang="fr-FR" sz="3200" b="1" cap="all" dirty="0">
                <a:solidFill>
                  <a:schemeClr val="bg1"/>
                </a:solidFill>
              </a:rPr>
              <a:t>Le pilotage pédagogique…</a:t>
            </a:r>
          </a:p>
        </p:txBody>
      </p:sp>
    </p:spTree>
    <p:extLst>
      <p:ext uri="{BB962C8B-B14F-4D97-AF65-F5344CB8AC3E}">
        <p14:creationId xmlns:p14="http://schemas.microsoft.com/office/powerpoint/2010/main" val="1464247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txBox="1">
            <a:spLocks noGrp="1"/>
          </p:cNvSpPr>
          <p:nvPr>
            <p:ph type="body" idx="4294967295"/>
          </p:nvPr>
        </p:nvSpPr>
        <p:spPr>
          <a:xfrm>
            <a:off x="611560" y="1124744"/>
            <a:ext cx="8075240" cy="4893647"/>
          </a:xfrm>
        </p:spPr>
        <p:txBody>
          <a:bodyPr wrap="square" anchor="t" anchorCtr="0">
            <a:spAutoFit/>
          </a:bodyPr>
          <a:lstStyle/>
          <a:p>
            <a:pPr lvl="0">
              <a:spcBef>
                <a:spcPts val="598"/>
              </a:spcBef>
              <a:buClr>
                <a:srgbClr val="0A9469"/>
              </a:buClr>
              <a:buSzPct val="90000"/>
              <a:buFont typeface="Wingdings" pitchFamily="2" charset="2"/>
              <a:buChar char="Ø"/>
            </a:pPr>
            <a:r>
              <a:rPr lang="fr-FR" dirty="0" smtClean="0">
                <a:solidFill>
                  <a:srgbClr val="0A9469"/>
                </a:solidFill>
              </a:rPr>
              <a:t>Résultats </a:t>
            </a:r>
            <a:r>
              <a:rPr lang="fr-FR" dirty="0">
                <a:solidFill>
                  <a:srgbClr val="0A9469"/>
                </a:solidFill>
              </a:rPr>
              <a:t>des élèves</a:t>
            </a:r>
          </a:p>
          <a:p>
            <a:pPr marL="342900" lvl="2" indent="-342900">
              <a:lnSpc>
                <a:spcPct val="100000"/>
              </a:lnSpc>
              <a:spcBef>
                <a:spcPts val="524"/>
              </a:spcBef>
              <a:buClr>
                <a:srgbClr val="0A9469"/>
              </a:buClr>
              <a:buSzPct val="55000"/>
              <a:tabLst>
                <a:tab pos="571320" algn="l"/>
                <a:tab pos="1485719" algn="l"/>
                <a:tab pos="2400119" algn="l"/>
                <a:tab pos="3314519" algn="l"/>
                <a:tab pos="4228919" algn="l"/>
                <a:tab pos="5143320" algn="l"/>
                <a:tab pos="6057720" algn="l"/>
                <a:tab pos="6972120" algn="l"/>
                <a:tab pos="7886520" algn="l"/>
                <a:tab pos="8800920" algn="l"/>
                <a:tab pos="9715320" algn="l"/>
              </a:tabLst>
            </a:pPr>
            <a:r>
              <a:rPr lang="fr-FR" dirty="0" smtClean="0">
                <a:solidFill>
                  <a:srgbClr val="000000"/>
                </a:solidFill>
                <a:latin typeface="Calibri" panose="020F0502020204030204" pitchFamily="34" charset="0"/>
                <a:ea typeface="Arial Unicode MS" pitchFamily="2"/>
                <a:cs typeface="Tahoma" pitchFamily="2"/>
              </a:rPr>
              <a:t> Modalités </a:t>
            </a:r>
            <a:r>
              <a:rPr lang="fr-FR" dirty="0">
                <a:solidFill>
                  <a:srgbClr val="000000"/>
                </a:solidFill>
                <a:latin typeface="Calibri" panose="020F0502020204030204" pitchFamily="34" charset="0"/>
                <a:ea typeface="Arial Unicode MS" pitchFamily="2"/>
                <a:cs typeface="Tahoma" pitchFamily="2"/>
              </a:rPr>
              <a:t>d’évaluation</a:t>
            </a:r>
          </a:p>
          <a:p>
            <a:pPr marL="342900" lvl="2" indent="-342900">
              <a:lnSpc>
                <a:spcPct val="100000"/>
              </a:lnSpc>
              <a:spcBef>
                <a:spcPts val="524"/>
              </a:spcBef>
              <a:buClr>
                <a:srgbClr val="0A9469"/>
              </a:buClr>
              <a:buSzPct val="55000"/>
              <a:tabLst>
                <a:tab pos="571320" algn="l"/>
                <a:tab pos="1485719" algn="l"/>
                <a:tab pos="2400119" algn="l"/>
                <a:tab pos="3314519" algn="l"/>
                <a:tab pos="4228919" algn="l"/>
                <a:tab pos="5143320" algn="l"/>
                <a:tab pos="6057720" algn="l"/>
                <a:tab pos="6972120" algn="l"/>
                <a:tab pos="7886520" algn="l"/>
                <a:tab pos="8800920" algn="l"/>
                <a:tab pos="9715320" algn="l"/>
              </a:tabLst>
            </a:pPr>
            <a:r>
              <a:rPr lang="fr-FR" dirty="0" smtClean="0">
                <a:solidFill>
                  <a:srgbClr val="000000"/>
                </a:solidFill>
                <a:latin typeface="Calibri" panose="020F0502020204030204" pitchFamily="34" charset="0"/>
                <a:ea typeface="Arial Unicode MS" pitchFamily="2"/>
                <a:cs typeface="Tahoma" pitchFamily="2"/>
              </a:rPr>
              <a:t> Gestion des parcours scolaires</a:t>
            </a:r>
            <a:endParaRPr lang="fr-FR" dirty="0">
              <a:solidFill>
                <a:srgbClr val="000000"/>
              </a:solidFill>
              <a:latin typeface="Calibri" panose="020F0502020204030204" pitchFamily="34" charset="0"/>
              <a:ea typeface="Arial Unicode MS" pitchFamily="2"/>
              <a:cs typeface="Tahoma" pitchFamily="2"/>
            </a:endParaRPr>
          </a:p>
          <a:p>
            <a:pPr lvl="0">
              <a:spcBef>
                <a:spcPts val="598"/>
              </a:spcBef>
              <a:buClr>
                <a:srgbClr val="0A9469"/>
              </a:buClr>
              <a:buSzPct val="90000"/>
              <a:buFont typeface="Wingdings" pitchFamily="2" charset="2"/>
              <a:buChar char="Ø"/>
            </a:pPr>
            <a:r>
              <a:rPr lang="fr-FR" dirty="0">
                <a:solidFill>
                  <a:srgbClr val="0A9469"/>
                </a:solidFill>
              </a:rPr>
              <a:t>Organisation de l’enseignement</a:t>
            </a:r>
          </a:p>
          <a:p>
            <a:pPr marL="342900" lvl="2" indent="-342900">
              <a:lnSpc>
                <a:spcPct val="100000"/>
              </a:lnSpc>
              <a:spcBef>
                <a:spcPts val="524"/>
              </a:spcBef>
              <a:buClr>
                <a:srgbClr val="0A9469"/>
              </a:buClr>
              <a:buSzPct val="55000"/>
              <a:tabLst>
                <a:tab pos="571320" algn="l"/>
                <a:tab pos="1485719" algn="l"/>
                <a:tab pos="2400119" algn="l"/>
                <a:tab pos="3314519" algn="l"/>
                <a:tab pos="4228919" algn="l"/>
                <a:tab pos="5143320" algn="l"/>
                <a:tab pos="6057720" algn="l"/>
                <a:tab pos="6972120" algn="l"/>
                <a:tab pos="7886520" algn="l"/>
                <a:tab pos="8800920" algn="l"/>
                <a:tab pos="9715320" algn="l"/>
              </a:tabLst>
            </a:pPr>
            <a:r>
              <a:rPr lang="fr-FR" dirty="0" smtClean="0">
                <a:solidFill>
                  <a:srgbClr val="000000"/>
                </a:solidFill>
                <a:ea typeface="Arial Unicode MS" pitchFamily="2"/>
                <a:cs typeface="Tahoma" pitchFamily="2"/>
              </a:rPr>
              <a:t> Emploi </a:t>
            </a:r>
            <a:r>
              <a:rPr lang="fr-FR" dirty="0">
                <a:solidFill>
                  <a:srgbClr val="000000"/>
                </a:solidFill>
                <a:ea typeface="Arial Unicode MS" pitchFamily="2"/>
                <a:cs typeface="Tahoma" pitchFamily="2"/>
              </a:rPr>
              <a:t>du temps</a:t>
            </a:r>
          </a:p>
          <a:p>
            <a:pPr marL="342900" lvl="2" indent="-342900">
              <a:lnSpc>
                <a:spcPct val="100000"/>
              </a:lnSpc>
              <a:spcBef>
                <a:spcPts val="524"/>
              </a:spcBef>
              <a:buClr>
                <a:srgbClr val="0A9469"/>
              </a:buClr>
              <a:buSzPct val="55000"/>
              <a:tabLst>
                <a:tab pos="571320" algn="l"/>
                <a:tab pos="1485719" algn="l"/>
                <a:tab pos="2400119" algn="l"/>
                <a:tab pos="3314519" algn="l"/>
                <a:tab pos="4228919" algn="l"/>
                <a:tab pos="5143320" algn="l"/>
                <a:tab pos="6057720" algn="l"/>
                <a:tab pos="6972120" algn="l"/>
                <a:tab pos="7886520" algn="l"/>
                <a:tab pos="8800920" algn="l"/>
                <a:tab pos="9715320" algn="l"/>
              </a:tabLst>
            </a:pPr>
            <a:r>
              <a:rPr lang="fr-FR" dirty="0" smtClean="0">
                <a:solidFill>
                  <a:srgbClr val="000000"/>
                </a:solidFill>
                <a:ea typeface="Arial Unicode MS" pitchFamily="2"/>
                <a:cs typeface="Tahoma" pitchFamily="2"/>
              </a:rPr>
              <a:t> Programmes</a:t>
            </a:r>
            <a:r>
              <a:rPr lang="fr-FR" dirty="0">
                <a:solidFill>
                  <a:srgbClr val="000000"/>
                </a:solidFill>
                <a:ea typeface="Arial Unicode MS" pitchFamily="2"/>
                <a:cs typeface="Tahoma" pitchFamily="2"/>
              </a:rPr>
              <a:t>, </a:t>
            </a:r>
            <a:r>
              <a:rPr lang="fr-FR" dirty="0" smtClean="0">
                <a:solidFill>
                  <a:srgbClr val="000000"/>
                </a:solidFill>
                <a:ea typeface="Arial Unicode MS" pitchFamily="2"/>
                <a:cs typeface="Tahoma" pitchFamily="2"/>
              </a:rPr>
              <a:t>progressions</a:t>
            </a:r>
          </a:p>
          <a:p>
            <a:pPr marL="342900" lvl="2" indent="-342900">
              <a:lnSpc>
                <a:spcPct val="100000"/>
              </a:lnSpc>
              <a:spcBef>
                <a:spcPts val="524"/>
              </a:spcBef>
              <a:buClr>
                <a:srgbClr val="0A9469"/>
              </a:buClr>
              <a:buSzPct val="55000"/>
              <a:tabLst>
                <a:tab pos="571320" algn="l"/>
                <a:tab pos="1485719" algn="l"/>
                <a:tab pos="2400119" algn="l"/>
                <a:tab pos="3314519" algn="l"/>
                <a:tab pos="4228919" algn="l"/>
                <a:tab pos="5143320" algn="l"/>
                <a:tab pos="6057720" algn="l"/>
                <a:tab pos="6972120" algn="l"/>
                <a:tab pos="7886520" algn="l"/>
                <a:tab pos="8800920" algn="l"/>
                <a:tab pos="9715320" algn="l"/>
              </a:tabLst>
            </a:pPr>
            <a:r>
              <a:rPr lang="fr-FR" dirty="0" smtClean="0">
                <a:solidFill>
                  <a:srgbClr val="000000"/>
                </a:solidFill>
                <a:ea typeface="Arial Unicode MS" pitchFamily="2"/>
                <a:cs typeface="Tahoma" pitchFamily="2"/>
              </a:rPr>
              <a:t> Actions, projets</a:t>
            </a:r>
            <a:endParaRPr lang="fr-FR" dirty="0">
              <a:solidFill>
                <a:srgbClr val="000000"/>
              </a:solidFill>
              <a:ea typeface="Arial Unicode MS" pitchFamily="2"/>
              <a:cs typeface="Tahoma" pitchFamily="2"/>
            </a:endParaRPr>
          </a:p>
          <a:p>
            <a:pPr lvl="0">
              <a:spcBef>
                <a:spcPts val="598"/>
              </a:spcBef>
              <a:buClr>
                <a:srgbClr val="0A9469"/>
              </a:buClr>
              <a:buSzPct val="90000"/>
              <a:buFont typeface="Wingdings" pitchFamily="2" charset="2"/>
              <a:buChar char="Ø"/>
            </a:pPr>
            <a:r>
              <a:rPr lang="fr-FR" dirty="0">
                <a:solidFill>
                  <a:srgbClr val="0A9469"/>
                </a:solidFill>
              </a:rPr>
              <a:t>Outils</a:t>
            </a:r>
          </a:p>
          <a:p>
            <a:pPr marL="342900" lvl="2" indent="-342900">
              <a:lnSpc>
                <a:spcPct val="100000"/>
              </a:lnSpc>
              <a:spcBef>
                <a:spcPts val="524"/>
              </a:spcBef>
              <a:buClr>
                <a:srgbClr val="0A9469"/>
              </a:buClr>
              <a:buSzPct val="55000"/>
              <a:tabLst>
                <a:tab pos="571320" algn="l"/>
                <a:tab pos="1485719" algn="l"/>
                <a:tab pos="2400119" algn="l"/>
                <a:tab pos="3314519" algn="l"/>
                <a:tab pos="4228919" algn="l"/>
                <a:tab pos="5143320" algn="l"/>
                <a:tab pos="6057720" algn="l"/>
                <a:tab pos="6972120" algn="l"/>
                <a:tab pos="7886520" algn="l"/>
                <a:tab pos="8800920" algn="l"/>
                <a:tab pos="9715320" algn="l"/>
              </a:tabLst>
            </a:pPr>
            <a:r>
              <a:rPr lang="fr-FR" dirty="0" smtClean="0">
                <a:solidFill>
                  <a:srgbClr val="000000"/>
                </a:solidFill>
                <a:latin typeface="+mj-lt"/>
                <a:ea typeface="Arial Unicode MS" pitchFamily="2"/>
                <a:cs typeface="Tahoma" pitchFamily="2"/>
              </a:rPr>
              <a:t> Cahiers</a:t>
            </a:r>
            <a:r>
              <a:rPr lang="fr-FR" dirty="0">
                <a:solidFill>
                  <a:srgbClr val="000000"/>
                </a:solidFill>
                <a:latin typeface="+mj-lt"/>
                <a:ea typeface="Arial Unicode MS" pitchFamily="2"/>
                <a:cs typeface="Tahoma" pitchFamily="2"/>
              </a:rPr>
              <a:t>, manuels, </a:t>
            </a:r>
            <a:r>
              <a:rPr lang="fr-FR" dirty="0" smtClean="0">
                <a:solidFill>
                  <a:srgbClr val="000000"/>
                </a:solidFill>
                <a:latin typeface="+mj-lt"/>
                <a:ea typeface="Arial Unicode MS" pitchFamily="2"/>
                <a:cs typeface="Tahoma" pitchFamily="2"/>
              </a:rPr>
              <a:t>...</a:t>
            </a:r>
            <a:endParaRPr lang="fr-FR" dirty="0">
              <a:latin typeface="+mj-lt"/>
            </a:endParaRPr>
          </a:p>
          <a:p>
            <a:pPr lvl="0">
              <a:spcBef>
                <a:spcPts val="598"/>
              </a:spcBef>
              <a:buClr>
                <a:srgbClr val="0A9469"/>
              </a:buClr>
              <a:buSzPct val="90000"/>
              <a:buFont typeface="Wingdings" pitchFamily="2" charset="2"/>
              <a:buChar char="Ø"/>
            </a:pPr>
            <a:r>
              <a:rPr lang="fr-FR" dirty="0">
                <a:solidFill>
                  <a:srgbClr val="0A9469"/>
                </a:solidFill>
              </a:rPr>
              <a:t>Aides </a:t>
            </a:r>
            <a:r>
              <a:rPr lang="fr-FR" dirty="0" smtClean="0">
                <a:solidFill>
                  <a:srgbClr val="0A9469"/>
                </a:solidFill>
              </a:rPr>
              <a:t>différenciées</a:t>
            </a:r>
            <a:endParaRPr lang="fr-FR" dirty="0">
              <a:solidFill>
                <a:srgbClr val="0A9469"/>
              </a:solidFill>
            </a:endParaRPr>
          </a:p>
        </p:txBody>
      </p:sp>
      <p:sp>
        <p:nvSpPr>
          <p:cNvPr id="4" name="Rectangle 2"/>
          <p:cNvSpPr>
            <a:spLocks noChangeArrowheads="1"/>
          </p:cNvSpPr>
          <p:nvPr/>
        </p:nvSpPr>
        <p:spPr bwMode="auto">
          <a:xfrm>
            <a:off x="0" y="311150"/>
            <a:ext cx="9144000" cy="584775"/>
          </a:xfrm>
          <a:prstGeom prst="rect">
            <a:avLst/>
          </a:prstGeom>
          <a:solidFill>
            <a:srgbClr val="0A9469"/>
          </a:solidFill>
          <a:ln>
            <a:noFill/>
          </a:ln>
        </p:spPr>
        <p:txBody>
          <a:bodyPr>
            <a:spAutoFit/>
          </a:bodyPr>
          <a:lstStyle/>
          <a:p>
            <a:pPr algn="ctr"/>
            <a:r>
              <a:rPr lang="fr-FR" sz="3200" b="1" cap="all" dirty="0">
                <a:solidFill>
                  <a:schemeClr val="bg1"/>
                </a:solidFill>
              </a:rPr>
              <a:t>La matérialisation du pilotage pédagogique</a:t>
            </a:r>
          </a:p>
        </p:txBody>
      </p:sp>
    </p:spTree>
    <p:extLst>
      <p:ext uri="{BB962C8B-B14F-4D97-AF65-F5344CB8AC3E}">
        <p14:creationId xmlns:p14="http://schemas.microsoft.com/office/powerpoint/2010/main" val="31132178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067944" y="476672"/>
            <a:ext cx="360040" cy="369332"/>
          </a:xfrm>
          <a:prstGeom prst="rect">
            <a:avLst/>
          </a:prstGeom>
          <a:noFill/>
        </p:spPr>
        <p:txBody>
          <a:bodyPr wrap="square" rtlCol="0">
            <a:spAutoFit/>
          </a:bodyPr>
          <a:lstStyle/>
          <a:p>
            <a:endParaRPr lang="fr-FR" dirty="0"/>
          </a:p>
        </p:txBody>
      </p:sp>
      <p:sp>
        <p:nvSpPr>
          <p:cNvPr id="6" name="ZoneTexte 5"/>
          <p:cNvSpPr txBox="1"/>
          <p:nvPr/>
        </p:nvSpPr>
        <p:spPr>
          <a:xfrm>
            <a:off x="251520" y="946463"/>
            <a:ext cx="8712968" cy="2369880"/>
          </a:xfrm>
          <a:prstGeom prst="rect">
            <a:avLst/>
          </a:prstGeom>
          <a:ln>
            <a:solidFill>
              <a:srgbClr val="0A9469"/>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2000" b="1" dirty="0" smtClean="0"/>
              <a:t>Parcours d’éducation artistique et culturelle</a:t>
            </a:r>
            <a:endParaRPr lang="fr-FR" sz="2000" dirty="0" smtClean="0"/>
          </a:p>
          <a:p>
            <a:pPr lvl="0" fontAlgn="base">
              <a:spcBef>
                <a:spcPct val="0"/>
              </a:spcBef>
              <a:spcAft>
                <a:spcPct val="0"/>
              </a:spcAft>
              <a:buFont typeface="Arial" pitchFamily="34" charset="0"/>
              <a:buChar char="•"/>
            </a:pPr>
            <a:r>
              <a:rPr kumimoji="0" lang="fr-FR" sz="1600" b="1" i="0" u="none" strike="noStrike" cap="none" normalizeH="0" baseline="0" dirty="0" smtClean="0">
                <a:ln>
                  <a:noFill/>
                </a:ln>
                <a:solidFill>
                  <a:srgbClr val="000000"/>
                </a:solidFill>
                <a:effectLst/>
                <a:ea typeface="Calibri" pitchFamily="34" charset="0"/>
                <a:cs typeface="Interstate Bold"/>
                <a:hlinkClick r:id="rId2"/>
              </a:rPr>
              <a:t>Le parcours d’éducation artistique et culturelle </a:t>
            </a:r>
            <a:r>
              <a:rPr kumimoji="0" lang="fr-FR" sz="1600" b="0" i="0" u="none" strike="noStrike" cap="none" normalizeH="0" baseline="0" dirty="0" smtClean="0">
                <a:ln>
                  <a:noFill/>
                </a:ln>
                <a:solidFill>
                  <a:srgbClr val="000000"/>
                </a:solidFill>
                <a:effectLst/>
                <a:ea typeface="Calibri" pitchFamily="34" charset="0"/>
                <a:cs typeface="Interstate Bold"/>
                <a:hlinkClick r:id="rId2"/>
              </a:rPr>
              <a:t>circulaire n°2013-73 du 3 mai 2013</a:t>
            </a:r>
            <a:r>
              <a:rPr kumimoji="0" lang="fr-FR" sz="1600" b="1" i="0" u="none" strike="noStrike" cap="none" normalizeH="0" baseline="0" dirty="0" smtClean="0">
                <a:ln>
                  <a:noFill/>
                </a:ln>
                <a:solidFill>
                  <a:srgbClr val="000000"/>
                </a:solidFill>
                <a:effectLst/>
                <a:ea typeface="Calibri" pitchFamily="34" charset="0"/>
                <a:cs typeface="Interstate Bold"/>
              </a:rPr>
              <a:t> </a:t>
            </a:r>
            <a:endParaRPr kumimoji="0" lang="fr-FR" sz="1600" b="0" i="0" u="none" strike="noStrike" cap="none" normalizeH="0" baseline="0" dirty="0" smtClean="0">
              <a:ln>
                <a:noFill/>
              </a:ln>
              <a:solidFill>
                <a:schemeClr val="tx1"/>
              </a:solidFill>
              <a:effectLst/>
              <a:cs typeface="Arial" pitchFamily="34" charset="0"/>
            </a:endParaRPr>
          </a:p>
          <a:p>
            <a:pPr lvl="0" eaLnBrk="0" fontAlgn="base" hangingPunct="0">
              <a:spcBef>
                <a:spcPct val="0"/>
              </a:spcBef>
              <a:spcAft>
                <a:spcPct val="0"/>
              </a:spcAft>
              <a:buFont typeface="Arial" pitchFamily="34" charset="0"/>
              <a:buChar char="•"/>
            </a:pPr>
            <a:r>
              <a:rPr kumimoji="0" lang="fr-FR" sz="1600" b="1" i="0" u="none" strike="noStrike" cap="none" normalizeH="0" baseline="0" dirty="0" smtClean="0">
                <a:ln>
                  <a:noFill/>
                </a:ln>
                <a:solidFill>
                  <a:srgbClr val="000000"/>
                </a:solidFill>
                <a:effectLst/>
                <a:ea typeface="Calibri" pitchFamily="34" charset="0"/>
                <a:cs typeface="Interstate Bold"/>
                <a:hlinkClick r:id="rId3"/>
              </a:rPr>
              <a:t>Loi d'orientation et de programmation pour la refondation pour l'école de la République du 8 juillet 2013 (art.10</a:t>
            </a:r>
            <a:r>
              <a:rPr kumimoji="0" lang="fr-FR" sz="1600" b="0" i="0" u="none" strike="noStrike" cap="none" normalizeH="0" baseline="0" dirty="0" smtClean="0">
                <a:ln>
                  <a:noFill/>
                </a:ln>
                <a:solidFill>
                  <a:srgbClr val="000000"/>
                </a:solidFill>
                <a:effectLst/>
                <a:ea typeface="Calibri" pitchFamily="34" charset="0"/>
                <a:cs typeface="Arial" pitchFamily="34" charset="0"/>
                <a:hlinkClick r:id="rId3"/>
              </a:rPr>
              <a:t>)</a:t>
            </a:r>
            <a:endParaRPr kumimoji="0" lang="fr-FR" sz="1600" b="0" i="0" u="none" strike="noStrike" cap="none" normalizeH="0" baseline="0" dirty="0" smtClean="0">
              <a:ln>
                <a:noFill/>
              </a:ln>
              <a:solidFill>
                <a:schemeClr val="tx1"/>
              </a:solidFill>
              <a:effectLst/>
              <a:cs typeface="Arial" pitchFamily="34" charset="0"/>
            </a:endParaRPr>
          </a:p>
          <a:p>
            <a:pPr lvl="0" eaLnBrk="0" fontAlgn="base" hangingPunct="0">
              <a:spcBef>
                <a:spcPct val="0"/>
              </a:spcBef>
              <a:spcAft>
                <a:spcPct val="0"/>
              </a:spcAft>
              <a:buFont typeface="Arial" pitchFamily="34" charset="0"/>
              <a:buChar char="•"/>
            </a:pPr>
            <a:r>
              <a:rPr kumimoji="0" lang="fr-FR" sz="1600" b="1" i="0" u="none" strike="noStrike" cap="none" normalizeH="0" baseline="0" dirty="0" smtClean="0">
                <a:ln>
                  <a:noFill/>
                </a:ln>
                <a:solidFill>
                  <a:srgbClr val="000000"/>
                </a:solidFill>
                <a:effectLst/>
                <a:ea typeface="Calibri" pitchFamily="34" charset="0"/>
                <a:cs typeface="Interstate Bold"/>
                <a:hlinkClick r:id="rId4"/>
              </a:rPr>
              <a:t>Arrêté du 1er juillet 2015 relatif au PEAC et référentiel en annexe</a:t>
            </a:r>
            <a:endParaRPr kumimoji="0" lang="fr-FR" sz="1600" b="0" i="0" u="none" strike="noStrike" cap="none" normalizeH="0" baseline="0" dirty="0" smtClean="0">
              <a:ln>
                <a:noFill/>
              </a:ln>
              <a:solidFill>
                <a:schemeClr val="tx1"/>
              </a:solidFill>
              <a:effectLst/>
              <a:cs typeface="Arial" pitchFamily="34" charset="0"/>
            </a:endParaRPr>
          </a:p>
          <a:p>
            <a:pPr lvl="0" eaLnBrk="0" fontAlgn="base" hangingPunct="0">
              <a:spcBef>
                <a:spcPct val="0"/>
              </a:spcBef>
              <a:spcAft>
                <a:spcPct val="0"/>
              </a:spcAft>
              <a:buFont typeface="Arial" pitchFamily="34" charset="0"/>
              <a:buChar char="•"/>
            </a:pPr>
            <a:r>
              <a:rPr kumimoji="0" lang="fr-FR" sz="1600" b="1" i="0" u="none" strike="noStrike" cap="none" normalizeH="0" baseline="0" dirty="0" smtClean="0">
                <a:ln>
                  <a:noFill/>
                </a:ln>
                <a:solidFill>
                  <a:srgbClr val="000000"/>
                </a:solidFill>
                <a:effectLst/>
                <a:ea typeface="Calibri" pitchFamily="34" charset="0"/>
                <a:cs typeface="Interstate Bold"/>
                <a:hlinkClick r:id="rId5"/>
              </a:rPr>
              <a:t>Charte pour l'éducation artistique et culturelle 8 juillet 2016 </a:t>
            </a:r>
            <a:r>
              <a:rPr kumimoji="0" lang="fr-FR" sz="1600" b="1" i="0" u="none" strike="noStrike" cap="none" normalizeH="0" baseline="0" dirty="0" smtClean="0">
                <a:ln>
                  <a:noFill/>
                </a:ln>
                <a:solidFill>
                  <a:srgbClr val="000000"/>
                </a:solidFill>
                <a:effectLst/>
                <a:ea typeface="Calibri" pitchFamily="34" charset="0"/>
                <a:cs typeface="Interstate Bold"/>
              </a:rPr>
              <a:t> </a:t>
            </a:r>
            <a:endParaRPr kumimoji="0" lang="fr-FR" sz="1600" b="1" i="0" u="none" strike="noStrike" cap="none" normalizeH="0" baseline="0" dirty="0" smtClean="0">
              <a:ln>
                <a:noFill/>
              </a:ln>
              <a:solidFill>
                <a:srgbClr val="000000"/>
              </a:solidFill>
              <a:effectLst/>
              <a:ea typeface="Calibri" pitchFamily="34" charset="0"/>
              <a:cs typeface="Interstate Bold"/>
              <a:hlinkClick r:id="rId6"/>
            </a:endParaRPr>
          </a:p>
          <a:p>
            <a:pPr lvl="0" eaLnBrk="0" fontAlgn="base" hangingPunct="0">
              <a:spcBef>
                <a:spcPct val="0"/>
              </a:spcBef>
              <a:spcAft>
                <a:spcPct val="0"/>
              </a:spcAft>
              <a:buFont typeface="Arial" pitchFamily="34" charset="0"/>
              <a:buChar char="•"/>
              <a:tabLst>
                <a:tab pos="4481513" algn="l"/>
              </a:tabLst>
            </a:pPr>
            <a:r>
              <a:rPr kumimoji="0" lang="fr-FR" sz="1600" b="1" i="0" u="none" strike="noStrike" cap="none" normalizeH="0" baseline="0" dirty="0" smtClean="0">
                <a:ln>
                  <a:noFill/>
                </a:ln>
                <a:solidFill>
                  <a:srgbClr val="000000"/>
                </a:solidFill>
                <a:effectLst/>
                <a:ea typeface="Calibri" pitchFamily="34" charset="0"/>
                <a:cs typeface="Interstate Bold"/>
                <a:hlinkClick r:id="rId6"/>
              </a:rPr>
              <a:t> Développement d'une politique ambitieuse en matière d'éducation artistique et culturelle, dans tous les temps de la vie des enfants et des adolescents </a:t>
            </a:r>
            <a:r>
              <a:rPr kumimoji="0" lang="fr-FR" sz="1600" b="0" i="0" u="none" strike="noStrike" cap="none" normalizeH="0" baseline="0" dirty="0" smtClean="0">
                <a:ln>
                  <a:noFill/>
                </a:ln>
                <a:solidFill>
                  <a:srgbClr val="000000"/>
                </a:solidFill>
                <a:effectLst/>
                <a:ea typeface="Calibri" pitchFamily="34" charset="0"/>
                <a:cs typeface="Interstate Bold"/>
                <a:hlinkClick r:id="rId6"/>
              </a:rPr>
              <a:t>circulaire n° 2017-003 du 10 mai</a:t>
            </a:r>
            <a:r>
              <a:rPr kumimoji="0" lang="fr-FR" sz="1600" b="1" i="0" u="none" strike="noStrike" cap="none" normalizeH="0" baseline="0" dirty="0" smtClean="0">
                <a:ln>
                  <a:noFill/>
                </a:ln>
                <a:solidFill>
                  <a:srgbClr val="000000"/>
                </a:solidFill>
                <a:effectLst/>
                <a:ea typeface="Calibri" pitchFamily="34" charset="0"/>
                <a:cs typeface="Interstate Bold"/>
                <a:hlinkClick r:id="rId6"/>
              </a:rPr>
              <a:t> </a:t>
            </a:r>
            <a:r>
              <a:rPr kumimoji="0" lang="fr-FR" sz="1600" b="0" i="0" u="none" strike="noStrike" cap="none" normalizeH="0" baseline="0" dirty="0" smtClean="0">
                <a:ln>
                  <a:noFill/>
                </a:ln>
                <a:solidFill>
                  <a:srgbClr val="000000"/>
                </a:solidFill>
                <a:effectLst/>
                <a:ea typeface="Calibri" pitchFamily="34" charset="0"/>
                <a:cs typeface="Interstate Bold"/>
                <a:hlinkClick r:id="rId6"/>
              </a:rPr>
              <a:t>2017</a:t>
            </a:r>
            <a:r>
              <a:rPr kumimoji="0" lang="fr-FR" sz="1600" b="0" i="0" u="none" strike="noStrike" cap="none" normalizeH="0" baseline="0" dirty="0" smtClean="0">
                <a:ln>
                  <a:noFill/>
                </a:ln>
                <a:solidFill>
                  <a:schemeClr val="tx1"/>
                </a:solidFill>
                <a:effectLst/>
                <a:cs typeface="Arial" pitchFamily="34" charset="0"/>
              </a:rPr>
              <a:t> </a:t>
            </a:r>
            <a:endParaRPr kumimoji="0" lang="fr-FR" sz="1600" b="0" i="0" u="none" strike="noStrike" cap="none" normalizeH="0" baseline="0" dirty="0" smtClean="0">
              <a:ln>
                <a:noFill/>
              </a:ln>
              <a:solidFill>
                <a:schemeClr val="tx1"/>
              </a:solidFill>
              <a:effectLst/>
              <a:cs typeface="Arial" pitchFamily="34" charset="0"/>
            </a:endParaRPr>
          </a:p>
          <a:p>
            <a:pPr lvl="0" eaLnBrk="0" fontAlgn="base" hangingPunct="0">
              <a:spcBef>
                <a:spcPct val="0"/>
              </a:spcBef>
              <a:spcAft>
                <a:spcPct val="0"/>
              </a:spcAft>
              <a:buFont typeface="Arial" pitchFamily="34" charset="0"/>
              <a:buChar char="•"/>
              <a:tabLst>
                <a:tab pos="4481513" algn="l"/>
              </a:tabLst>
            </a:pPr>
            <a:r>
              <a:rPr kumimoji="0" lang="fr-FR" sz="1600" b="1" i="0" u="sng" strike="noStrike" cap="none" normalizeH="0" baseline="0" dirty="0" smtClean="0">
                <a:ln>
                  <a:noFill/>
                </a:ln>
                <a:solidFill>
                  <a:srgbClr val="000000"/>
                </a:solidFill>
                <a:effectLst/>
                <a:ea typeface="Calibri" pitchFamily="34" charset="0"/>
                <a:cs typeface="Interstate Bold" charset="0"/>
                <a:hlinkClick r:id="rId7"/>
              </a:rPr>
              <a:t>Guide </a:t>
            </a:r>
            <a:r>
              <a:rPr kumimoji="0" lang="fr-FR" sz="1600" b="1" i="0" u="sng" strike="noStrike" cap="none" normalizeH="0" baseline="0" dirty="0" smtClean="0">
                <a:ln>
                  <a:noFill/>
                </a:ln>
                <a:solidFill>
                  <a:srgbClr val="000000"/>
                </a:solidFill>
                <a:effectLst/>
                <a:ea typeface="Calibri" pitchFamily="34" charset="0"/>
                <a:cs typeface="Interstate Bold" charset="0"/>
                <a:hlinkClick r:id="rId7"/>
              </a:rPr>
              <a:t>pour la mise en œuvre du parcours d'éducation artistique et culturelle</a:t>
            </a:r>
            <a:r>
              <a:rPr kumimoji="0" lang="fr-FR" sz="1600" b="1" i="0" u="sng" strike="noStrike" cap="none" normalizeH="0" baseline="0" dirty="0" smtClean="0">
                <a:ln>
                  <a:noFill/>
                </a:ln>
                <a:solidFill>
                  <a:srgbClr val="000000"/>
                </a:solidFill>
                <a:effectLst/>
                <a:ea typeface="Calibri" pitchFamily="34" charset="0"/>
                <a:cs typeface="Interstate Bold" charset="0"/>
              </a:rPr>
              <a:t>  </a:t>
            </a:r>
            <a:endParaRPr kumimoji="0" lang="fr-FR" sz="1600" b="0" i="0" u="none" strike="noStrike" cap="none" normalizeH="0" baseline="0" dirty="0" smtClean="0">
              <a:ln>
                <a:noFill/>
              </a:ln>
              <a:solidFill>
                <a:schemeClr val="tx1"/>
              </a:solidFill>
              <a:effectLst/>
              <a:cs typeface="Arial" pitchFamily="34" charset="0"/>
            </a:endParaRPr>
          </a:p>
        </p:txBody>
      </p:sp>
      <p:sp>
        <p:nvSpPr>
          <p:cNvPr id="7" name="ZoneTexte 6"/>
          <p:cNvSpPr txBox="1"/>
          <p:nvPr/>
        </p:nvSpPr>
        <p:spPr>
          <a:xfrm>
            <a:off x="251520" y="3623245"/>
            <a:ext cx="8712968" cy="923330"/>
          </a:xfrm>
          <a:prstGeom prst="rect">
            <a:avLst/>
          </a:prstGeom>
          <a:ln>
            <a:solidFill>
              <a:srgbClr val="0A9469"/>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2000" b="1" dirty="0" smtClean="0"/>
              <a:t>Parcours citoyen</a:t>
            </a:r>
            <a:endParaRPr kumimoji="0" lang="fr-FR" sz="2000" b="0" i="0" u="none" strike="noStrike" cap="none" normalizeH="0" baseline="0" dirty="0" smtClean="0">
              <a:ln>
                <a:noFill/>
              </a:ln>
              <a:solidFill>
                <a:schemeClr val="tx1"/>
              </a:solidFill>
              <a:effectLst/>
              <a:cs typeface="Arial" pitchFamily="34" charset="0"/>
            </a:endParaRPr>
          </a:p>
          <a:p>
            <a:pPr lvl="0" eaLnBrk="0" fontAlgn="base" hangingPunct="0">
              <a:spcBef>
                <a:spcPct val="0"/>
              </a:spcBef>
              <a:spcAft>
                <a:spcPct val="0"/>
              </a:spcAft>
              <a:buFont typeface="Arial" pitchFamily="34" charset="0"/>
              <a:buChar char="•"/>
            </a:pPr>
            <a:r>
              <a:rPr kumimoji="0" lang="fr-FR" sz="1600" b="1" i="0" u="none" strike="noStrike" cap="none" normalizeH="0" baseline="0" dirty="0" smtClean="0">
                <a:ln>
                  <a:noFill/>
                </a:ln>
                <a:solidFill>
                  <a:schemeClr val="tx1"/>
                </a:solidFill>
                <a:effectLst/>
                <a:ea typeface="Calibri" pitchFamily="34" charset="0"/>
                <a:cs typeface="Times New Roman" pitchFamily="18" charset="0"/>
                <a:hlinkClick r:id="rId8"/>
              </a:rPr>
              <a:t> Le parcours citoyen de l'élève  </a:t>
            </a:r>
            <a:r>
              <a:rPr kumimoji="0" lang="fr-FR" sz="1600" b="0" i="0" u="none" strike="noStrike" cap="none" normalizeH="0" baseline="0" dirty="0" smtClean="0">
                <a:ln>
                  <a:noFill/>
                </a:ln>
                <a:solidFill>
                  <a:schemeClr val="tx1"/>
                </a:solidFill>
                <a:effectLst/>
                <a:ea typeface="Calibri" pitchFamily="34" charset="0"/>
                <a:cs typeface="Times New Roman" pitchFamily="18" charset="0"/>
                <a:hlinkClick r:id="rId8"/>
              </a:rPr>
              <a:t>circulaire n°2016-092 du 20 juin 2016</a:t>
            </a:r>
            <a:endParaRPr kumimoji="0" lang="fr-FR" sz="1600" b="0" i="0" u="none" strike="noStrike" cap="none" normalizeH="0" baseline="0" dirty="0" smtClean="0">
              <a:ln>
                <a:noFill/>
              </a:ln>
              <a:solidFill>
                <a:schemeClr val="tx1"/>
              </a:solidFill>
              <a:effectLst/>
              <a:cs typeface="Arial" pitchFamily="34" charset="0"/>
            </a:endParaRPr>
          </a:p>
          <a:p>
            <a:endParaRPr lang="fr-FR" b="1" dirty="0"/>
          </a:p>
        </p:txBody>
      </p:sp>
      <p:sp>
        <p:nvSpPr>
          <p:cNvPr id="8" name="ZoneTexte 7"/>
          <p:cNvSpPr txBox="1"/>
          <p:nvPr/>
        </p:nvSpPr>
        <p:spPr>
          <a:xfrm>
            <a:off x="251520" y="4853478"/>
            <a:ext cx="8712968" cy="1631216"/>
          </a:xfrm>
          <a:prstGeom prst="rect">
            <a:avLst/>
          </a:prstGeom>
          <a:ln>
            <a:solidFill>
              <a:srgbClr val="0A9469"/>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lvl="0" fontAlgn="base">
              <a:spcBef>
                <a:spcPct val="0"/>
              </a:spcBef>
              <a:spcAft>
                <a:spcPct val="0"/>
              </a:spcAft>
            </a:pPr>
            <a:r>
              <a:rPr lang="fr-FR" sz="2000" b="1" dirty="0" smtClean="0"/>
              <a:t>Parcours éducatif de santé</a:t>
            </a:r>
          </a:p>
          <a:p>
            <a:pPr lvl="0" fontAlgn="base">
              <a:spcBef>
                <a:spcPct val="0"/>
              </a:spcBef>
              <a:spcAft>
                <a:spcPct val="0"/>
              </a:spcAft>
              <a:buFont typeface="Arial" pitchFamily="34" charset="0"/>
              <a:buChar char="•"/>
            </a:pPr>
            <a:r>
              <a:rPr kumimoji="0" lang="fr-FR" sz="1600" b="1" i="0" u="sng" strike="noStrike" cap="none" normalizeH="0" baseline="0" dirty="0" smtClean="0">
                <a:ln>
                  <a:noFill/>
                </a:ln>
                <a:solidFill>
                  <a:srgbClr val="0000FF"/>
                </a:solidFill>
                <a:effectLst/>
                <a:ea typeface="Calibri" pitchFamily="34" charset="0"/>
                <a:cs typeface="Interstate Bold" charset="0"/>
                <a:hlinkClick r:id="rId3"/>
              </a:rPr>
              <a:t>Loi d'orientation et de programmation pour  la refondation de l'école de la République du 8 juillet  2013 (art. 6)</a:t>
            </a:r>
            <a:endParaRPr kumimoji="0" lang="fr-FR" sz="1600" b="0" i="0" u="none" strike="noStrike" cap="none" normalizeH="0" baseline="0" dirty="0" smtClean="0">
              <a:ln>
                <a:noFill/>
              </a:ln>
              <a:solidFill>
                <a:schemeClr val="tx1"/>
              </a:solidFill>
              <a:effectLst/>
              <a:cs typeface="Arial" pitchFamily="34" charset="0"/>
            </a:endParaRPr>
          </a:p>
          <a:p>
            <a:pPr lvl="0" eaLnBrk="0" fontAlgn="base" hangingPunct="0">
              <a:spcBef>
                <a:spcPct val="0"/>
              </a:spcBef>
              <a:spcAft>
                <a:spcPct val="0"/>
              </a:spcAft>
              <a:buFont typeface="Arial" pitchFamily="34" charset="0"/>
              <a:buChar char="•"/>
            </a:pPr>
            <a:r>
              <a:rPr kumimoji="0" lang="fr-FR" sz="1600" b="1" i="0" u="none" strike="noStrike" cap="none" normalizeH="0" baseline="0" dirty="0" smtClean="0">
                <a:ln>
                  <a:noFill/>
                </a:ln>
                <a:solidFill>
                  <a:srgbClr val="000000"/>
                </a:solidFill>
                <a:effectLst/>
                <a:ea typeface="Calibri" pitchFamily="34" charset="0"/>
                <a:cs typeface="Interstate Bold" charset="0"/>
                <a:hlinkClick r:id="rId9"/>
              </a:rPr>
              <a:t>Mise en place du parcours éducatif de santé pour tous les élèves</a:t>
            </a:r>
            <a:r>
              <a:rPr kumimoji="0" lang="fr-FR" sz="1600" b="0" i="0" u="none" strike="noStrike" cap="none" normalizeH="0" baseline="0" dirty="0" smtClean="0">
                <a:ln>
                  <a:noFill/>
                </a:ln>
                <a:solidFill>
                  <a:srgbClr val="000000"/>
                </a:solidFill>
                <a:effectLst/>
                <a:ea typeface="Calibri" pitchFamily="34" charset="0"/>
                <a:cs typeface="Interstate Bold" charset="0"/>
                <a:hlinkClick r:id="rId9"/>
              </a:rPr>
              <a:t> circulaire n° 2016-008 du 28 janvier 2016 </a:t>
            </a:r>
            <a:r>
              <a:rPr kumimoji="0" lang="fr-FR" sz="1600" b="0" i="0" u="none" strike="noStrike" cap="none" normalizeH="0" baseline="0" dirty="0" smtClean="0">
                <a:ln>
                  <a:noFill/>
                </a:ln>
                <a:solidFill>
                  <a:srgbClr val="000000"/>
                </a:solidFill>
                <a:effectLst/>
                <a:ea typeface="Calibri" pitchFamily="34" charset="0"/>
                <a:cs typeface="Interstate Bold" charset="0"/>
              </a:rPr>
              <a:t> </a:t>
            </a:r>
            <a:endParaRPr kumimoji="0" lang="fr-FR" sz="1600" b="0" i="0" u="none" strike="noStrike" cap="none" normalizeH="0" baseline="0" dirty="0" smtClean="0">
              <a:ln>
                <a:noFill/>
              </a:ln>
              <a:solidFill>
                <a:srgbClr val="000000"/>
              </a:solidFill>
              <a:effectLst/>
              <a:ea typeface="Calibri" pitchFamily="34" charset="0"/>
              <a:cs typeface="Interstate Bold" charset="0"/>
            </a:endParaRPr>
          </a:p>
          <a:p>
            <a:pPr lvl="0" eaLnBrk="0" fontAlgn="base" hangingPunct="0">
              <a:spcBef>
                <a:spcPct val="0"/>
              </a:spcBef>
              <a:spcAft>
                <a:spcPct val="0"/>
              </a:spcAft>
              <a:buFont typeface="Arial" pitchFamily="34" charset="0"/>
              <a:buChar char="•"/>
            </a:pPr>
            <a:r>
              <a:rPr kumimoji="0" lang="fr-FR" sz="1600" b="1" i="0" u="none" strike="noStrike" cap="none" normalizeH="0" baseline="0" dirty="0" smtClean="0">
                <a:ln>
                  <a:noFill/>
                </a:ln>
                <a:solidFill>
                  <a:srgbClr val="000000"/>
                </a:solidFill>
                <a:effectLst/>
                <a:ea typeface="Calibri" pitchFamily="34" charset="0"/>
                <a:cs typeface="Interstate Bold" charset="0"/>
                <a:hlinkClick r:id="rId10"/>
              </a:rPr>
              <a:t>Guide </a:t>
            </a:r>
            <a:r>
              <a:rPr kumimoji="0" lang="fr-FR" sz="1600" b="1" i="0" u="none" strike="noStrike" cap="none" normalizeH="0" baseline="0" dirty="0" smtClean="0">
                <a:ln>
                  <a:noFill/>
                </a:ln>
                <a:solidFill>
                  <a:srgbClr val="000000"/>
                </a:solidFill>
                <a:effectLst/>
                <a:ea typeface="Calibri" pitchFamily="34" charset="0"/>
                <a:cs typeface="Interstate Bold" charset="0"/>
                <a:hlinkClick r:id="rId10"/>
              </a:rPr>
              <a:t>"Mise en œuvre du parcours éducatif de santé"</a:t>
            </a:r>
            <a:r>
              <a:rPr kumimoji="0" lang="fr-FR" sz="1600" b="1" i="0" u="none" strike="noStrike" cap="none" normalizeH="0" baseline="0" dirty="0" smtClean="0">
                <a:ln>
                  <a:noFill/>
                </a:ln>
                <a:solidFill>
                  <a:srgbClr val="000000"/>
                </a:solidFill>
                <a:effectLst/>
                <a:ea typeface="Calibri" pitchFamily="34" charset="0"/>
                <a:cs typeface="Interstate Bold" charset="0"/>
              </a:rPr>
              <a:t>                </a:t>
            </a:r>
            <a:endParaRPr kumimoji="0" lang="fr-FR" sz="1600" b="0" i="0" u="none" strike="noStrike" cap="none" normalizeH="0" baseline="0" dirty="0" smtClean="0">
              <a:ln>
                <a:noFill/>
              </a:ln>
              <a:solidFill>
                <a:schemeClr val="tx1"/>
              </a:solidFill>
              <a:effectLst/>
              <a:cs typeface="Arial" pitchFamily="34" charset="0"/>
            </a:endParaRPr>
          </a:p>
        </p:txBody>
      </p:sp>
      <p:sp>
        <p:nvSpPr>
          <p:cNvPr id="11266" name="Rectangle 2"/>
          <p:cNvSpPr>
            <a:spLocks noChangeArrowheads="1"/>
          </p:cNvSpPr>
          <p:nvPr/>
        </p:nvSpPr>
        <p:spPr bwMode="auto">
          <a:xfrm>
            <a:off x="0" y="43934"/>
            <a:ext cx="184731" cy="369332"/>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2"/>
          <p:cNvSpPr>
            <a:spLocks noChangeArrowheads="1"/>
          </p:cNvSpPr>
          <p:nvPr/>
        </p:nvSpPr>
        <p:spPr bwMode="auto">
          <a:xfrm>
            <a:off x="0" y="311150"/>
            <a:ext cx="9144000" cy="523220"/>
          </a:xfrm>
          <a:prstGeom prst="rect">
            <a:avLst/>
          </a:prstGeom>
          <a:solidFill>
            <a:srgbClr val="0A9469"/>
          </a:solidFill>
          <a:ln>
            <a:noFill/>
          </a:ln>
        </p:spPr>
        <p:txBody>
          <a:bodyPr>
            <a:spAutoFit/>
          </a:bodyPr>
          <a:lstStyle/>
          <a:p>
            <a:pPr algn="ctr"/>
            <a:r>
              <a:rPr lang="fr-FR" sz="2800" b="1" cap="all" dirty="0">
                <a:solidFill>
                  <a:schemeClr val="bg1"/>
                </a:solidFill>
              </a:rPr>
              <a:t>Parcours éducatifs Textes de référence et guides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509997828"/>
              </p:ext>
            </p:extLst>
          </p:nvPr>
        </p:nvGraphicFramePr>
        <p:xfrm>
          <a:off x="419191" y="908720"/>
          <a:ext cx="8303447" cy="5425799"/>
        </p:xfrm>
        <a:graphic>
          <a:graphicData uri="http://schemas.openxmlformats.org/drawingml/2006/table">
            <a:tbl>
              <a:tblPr firstRow="1" bandRow="1">
                <a:tableStyleId>{2D5ABB26-0587-4C30-8999-92F81FD0307C}</a:tableStyleId>
              </a:tblPr>
              <a:tblGrid>
                <a:gridCol w="1383003"/>
                <a:gridCol w="1384632"/>
                <a:gridCol w="1384089"/>
                <a:gridCol w="1383002"/>
                <a:gridCol w="1384632"/>
                <a:gridCol w="1384089"/>
              </a:tblGrid>
              <a:tr h="1398207">
                <a:tc>
                  <a:txBody>
                    <a:bodyPr/>
                    <a:lstStyle/>
                    <a:p>
                      <a:pPr marL="0" marR="303530" indent="-236220" algn="l">
                        <a:lnSpc>
                          <a:spcPts val="1260"/>
                        </a:lnSpc>
                        <a:spcBef>
                          <a:spcPts val="0"/>
                        </a:spcBef>
                      </a:pPr>
                      <a:r>
                        <a:rPr lang="fr-FR" sz="900" b="1" spc="-5" dirty="0" smtClean="0">
                          <a:latin typeface="Arial"/>
                          <a:cs typeface="Arial"/>
                          <a:hlinkClick r:id="rId3"/>
                        </a:rPr>
                        <a:t>J</a:t>
                      </a:r>
                      <a:r>
                        <a:rPr sz="900" b="1" spc="-5" dirty="0" err="1" smtClean="0">
                          <a:latin typeface="Arial"/>
                          <a:cs typeface="Arial"/>
                          <a:hlinkClick r:id="rId3"/>
                        </a:rPr>
                        <a:t>eunesse</a:t>
                      </a:r>
                      <a:r>
                        <a:rPr sz="900" b="1" spc="-60" dirty="0" smtClean="0">
                          <a:latin typeface="Arial"/>
                          <a:cs typeface="Arial"/>
                          <a:hlinkClick r:id="rId3"/>
                        </a:rPr>
                        <a:t> </a:t>
                      </a:r>
                      <a:endParaRPr lang="fr-FR" sz="900" b="1" spc="-60" dirty="0" smtClean="0">
                        <a:latin typeface="Arial"/>
                        <a:cs typeface="Arial"/>
                        <a:hlinkClick r:id="rId3"/>
                      </a:endParaRPr>
                    </a:p>
                    <a:p>
                      <a:pPr marL="0" marR="303530" indent="-236220" algn="l">
                        <a:lnSpc>
                          <a:spcPts val="1260"/>
                        </a:lnSpc>
                        <a:spcBef>
                          <a:spcPts val="0"/>
                        </a:spcBef>
                      </a:pPr>
                      <a:r>
                        <a:rPr lang="fr-FR" sz="900" b="1" spc="-60" dirty="0" smtClean="0">
                          <a:latin typeface="Arial"/>
                          <a:cs typeface="Arial"/>
                          <a:hlinkClick r:id="rId3"/>
                        </a:rPr>
                        <a:t>p</a:t>
                      </a:r>
                      <a:r>
                        <a:rPr sz="900" b="1" spc="-5" dirty="0" smtClean="0">
                          <a:latin typeface="Arial"/>
                          <a:cs typeface="Arial"/>
                          <a:hlinkClick r:id="rId3"/>
                        </a:rPr>
                        <a:t>our  </a:t>
                      </a:r>
                      <a:endParaRPr lang="fr-FR" sz="900" b="1" spc="-5" dirty="0" smtClean="0">
                        <a:latin typeface="Arial"/>
                        <a:cs typeface="Arial"/>
                        <a:hlinkClick r:id="rId3"/>
                      </a:endParaRPr>
                    </a:p>
                    <a:p>
                      <a:pPr marL="0" marR="303530" indent="-236220" algn="l">
                        <a:lnSpc>
                          <a:spcPts val="1260"/>
                        </a:lnSpc>
                        <a:spcBef>
                          <a:spcPts val="0"/>
                        </a:spcBef>
                      </a:pPr>
                      <a:r>
                        <a:rPr sz="900" b="1" spc="-5" dirty="0" err="1" smtClean="0">
                          <a:latin typeface="Arial"/>
                          <a:cs typeface="Arial"/>
                          <a:hlinkClick r:id="rId3"/>
                        </a:rPr>
                        <a:t>l'égalité</a:t>
                      </a:r>
                      <a:endParaRPr sz="900" dirty="0">
                        <a:latin typeface="Arial"/>
                        <a:cs typeface="Arial"/>
                      </a:endParaRPr>
                    </a:p>
                  </a:txBody>
                  <a:tcPr marL="72000" marR="3600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67945" indent="0" algn="l">
                        <a:lnSpc>
                          <a:spcPts val="1150"/>
                        </a:lnSpc>
                        <a:spcBef>
                          <a:spcPts val="15"/>
                        </a:spcBef>
                      </a:pPr>
                      <a:r>
                        <a:rPr sz="900" b="1" spc="-5" dirty="0">
                          <a:latin typeface="Arial"/>
                          <a:cs typeface="Arial"/>
                        </a:rPr>
                        <a:t>Prix </a:t>
                      </a:r>
                      <a:r>
                        <a:rPr sz="900" spc="-5" dirty="0">
                          <a:latin typeface="Arial"/>
                          <a:cs typeface="Arial"/>
                        </a:rPr>
                        <a:t>décerné à l'issue  </a:t>
                      </a:r>
                      <a:r>
                        <a:rPr sz="900" spc="-10" dirty="0">
                          <a:latin typeface="Arial"/>
                          <a:cs typeface="Arial"/>
                        </a:rPr>
                        <a:t>d'un </a:t>
                      </a:r>
                      <a:r>
                        <a:rPr sz="900" spc="-5" dirty="0">
                          <a:latin typeface="Arial"/>
                          <a:cs typeface="Arial"/>
                        </a:rPr>
                        <a:t>concours d’images  (vidéos, photos,  affiches…) </a:t>
                      </a:r>
                      <a:r>
                        <a:rPr sz="900" spc="-10" dirty="0">
                          <a:latin typeface="Arial"/>
                          <a:cs typeface="Arial"/>
                        </a:rPr>
                        <a:t>pour  </a:t>
                      </a:r>
                      <a:r>
                        <a:rPr sz="900" spc="-5" dirty="0">
                          <a:latin typeface="Arial"/>
                          <a:cs typeface="Arial"/>
                        </a:rPr>
                        <a:t>encourager les jeunes à  exprimer</a:t>
                      </a:r>
                      <a:r>
                        <a:rPr sz="900" spc="-15" dirty="0">
                          <a:latin typeface="Arial"/>
                          <a:cs typeface="Arial"/>
                        </a:rPr>
                        <a:t> </a:t>
                      </a:r>
                      <a:r>
                        <a:rPr sz="900" spc="-5" dirty="0">
                          <a:latin typeface="Arial"/>
                          <a:cs typeface="Arial"/>
                        </a:rPr>
                        <a:t>leurs</a:t>
                      </a:r>
                      <a:endParaRPr sz="900" dirty="0">
                        <a:latin typeface="Arial"/>
                        <a:cs typeface="Arial"/>
                      </a:endParaRPr>
                    </a:p>
                    <a:p>
                      <a:pPr marL="0" marR="67945" indent="0" algn="l">
                        <a:lnSpc>
                          <a:spcPts val="1140"/>
                        </a:lnSpc>
                        <a:spcBef>
                          <a:spcPts val="20"/>
                        </a:spcBef>
                      </a:pPr>
                      <a:r>
                        <a:rPr sz="900" spc="-5" dirty="0">
                          <a:latin typeface="Arial"/>
                          <a:cs typeface="Arial"/>
                        </a:rPr>
                        <a:t>perceptions des</a:t>
                      </a:r>
                      <a:r>
                        <a:rPr sz="900" spc="-30" dirty="0">
                          <a:latin typeface="Arial"/>
                          <a:cs typeface="Arial"/>
                        </a:rPr>
                        <a:t> </a:t>
                      </a:r>
                      <a:r>
                        <a:rPr sz="900" spc="-5" dirty="0">
                          <a:latin typeface="Arial"/>
                          <a:cs typeface="Arial"/>
                        </a:rPr>
                        <a:t>inégalités  et des</a:t>
                      </a:r>
                      <a:r>
                        <a:rPr sz="900" spc="-10" dirty="0">
                          <a:latin typeface="Arial"/>
                          <a:cs typeface="Arial"/>
                        </a:rPr>
                        <a:t> </a:t>
                      </a:r>
                      <a:r>
                        <a:rPr sz="900" spc="-5" dirty="0">
                          <a:latin typeface="Arial"/>
                          <a:cs typeface="Arial"/>
                        </a:rPr>
                        <a:t>discriminations.</a:t>
                      </a:r>
                      <a:endParaRPr sz="900" dirty="0">
                        <a:latin typeface="Arial"/>
                        <a:cs typeface="Arial"/>
                      </a:endParaRPr>
                    </a:p>
                  </a:txBody>
                  <a:tcPr marL="72000" marR="36000" marT="162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309245" indent="0" algn="l" defTabSz="324000">
                        <a:lnSpc>
                          <a:spcPts val="1260"/>
                        </a:lnSpc>
                        <a:spcBef>
                          <a:spcPts val="0"/>
                        </a:spcBef>
                      </a:pPr>
                      <a:r>
                        <a:rPr sz="900" b="1" spc="-5" dirty="0" err="1" smtClean="0">
                          <a:latin typeface="Arial"/>
                          <a:cs typeface="Arial"/>
                          <a:hlinkClick r:id="rId4"/>
                        </a:rPr>
                        <a:t>Concours</a:t>
                      </a:r>
                      <a:r>
                        <a:rPr sz="900" b="1" spc="-5" dirty="0" smtClean="0">
                          <a:latin typeface="Arial"/>
                          <a:cs typeface="Arial"/>
                          <a:hlinkClick r:id="rId4"/>
                        </a:rPr>
                        <a:t>  </a:t>
                      </a:r>
                      <a:endParaRPr lang="fr-FR" sz="900" b="1" spc="-5" dirty="0" smtClean="0">
                        <a:latin typeface="Arial"/>
                        <a:cs typeface="Arial"/>
                        <a:hlinkClick r:id="rId4"/>
                      </a:endParaRPr>
                    </a:p>
                    <a:p>
                      <a:pPr marL="0" marR="309245" indent="0" algn="l" defTabSz="324000">
                        <a:lnSpc>
                          <a:spcPts val="1260"/>
                        </a:lnSpc>
                        <a:spcBef>
                          <a:spcPts val="0"/>
                        </a:spcBef>
                      </a:pPr>
                      <a:r>
                        <a:rPr sz="900" b="1" spc="-5" dirty="0" smtClean="0">
                          <a:latin typeface="Arial"/>
                          <a:cs typeface="Arial"/>
                          <a:hlinkClick r:id="rId4"/>
                        </a:rPr>
                        <a:t>"</a:t>
                      </a:r>
                      <a:r>
                        <a:rPr sz="900" b="1" spc="-5" dirty="0">
                          <a:latin typeface="Arial"/>
                          <a:cs typeface="Arial"/>
                          <a:hlinkClick r:id="rId4"/>
                        </a:rPr>
                        <a:t>Nous</a:t>
                      </a:r>
                      <a:r>
                        <a:rPr sz="900" b="1" spc="-60" dirty="0">
                          <a:latin typeface="Arial"/>
                          <a:cs typeface="Arial"/>
                          <a:hlinkClick r:id="rId4"/>
                        </a:rPr>
                        <a:t> </a:t>
                      </a:r>
                      <a:r>
                        <a:rPr sz="900" b="1" spc="-5" dirty="0" err="1">
                          <a:latin typeface="Arial"/>
                          <a:cs typeface="Arial"/>
                          <a:hlinkClick r:id="rId4"/>
                        </a:rPr>
                        <a:t>autres</a:t>
                      </a:r>
                      <a:r>
                        <a:rPr sz="900" b="1" spc="-5" dirty="0" smtClean="0">
                          <a:latin typeface="Arial"/>
                          <a:cs typeface="Arial"/>
                          <a:hlinkClick r:id="rId4"/>
                        </a:rPr>
                        <a:t>"</a:t>
                      </a:r>
                      <a:endParaRPr lang="fr-FR" sz="900" b="1" spc="-5" dirty="0" smtClean="0">
                        <a:latin typeface="Arial"/>
                        <a:cs typeface="Arial"/>
                      </a:endParaRPr>
                    </a:p>
                    <a:p>
                      <a:pPr marL="0" marR="309245" indent="0" algn="l" defTabSz="324000">
                        <a:lnSpc>
                          <a:spcPts val="1260"/>
                        </a:lnSpc>
                        <a:spcBef>
                          <a:spcPts val="0"/>
                        </a:spcBef>
                      </a:pPr>
                      <a:r>
                        <a:rPr lang="fr-FR" sz="900" b="1" spc="-5" dirty="0" smtClean="0">
                          <a:latin typeface="Arial"/>
                          <a:cs typeface="Arial"/>
                        </a:rPr>
                        <a:t>Organisé</a:t>
                      </a:r>
                      <a:r>
                        <a:rPr lang="fr-FR" sz="900" b="1" spc="-5" baseline="0" dirty="0" smtClean="0">
                          <a:latin typeface="Arial"/>
                          <a:cs typeface="Arial"/>
                        </a:rPr>
                        <a:t> par la CASDEN, la fondation Lilian </a:t>
                      </a:r>
                      <a:r>
                        <a:rPr lang="fr-FR" sz="900" b="1" spc="-5" baseline="0" dirty="0" err="1" smtClean="0">
                          <a:latin typeface="Arial"/>
                          <a:cs typeface="Arial"/>
                        </a:rPr>
                        <a:t>Thuram</a:t>
                      </a:r>
                      <a:r>
                        <a:rPr lang="fr-FR" sz="900" b="1" spc="-5" baseline="0" dirty="0" smtClean="0">
                          <a:latin typeface="Arial"/>
                          <a:cs typeface="Arial"/>
                        </a:rPr>
                        <a:t> et le groupe MGEN</a:t>
                      </a:r>
                      <a:endParaRPr lang="fr-FR" sz="900" b="1" spc="-5" dirty="0" smtClean="0">
                        <a:latin typeface="Arial"/>
                        <a:cs typeface="Arial"/>
                      </a:endParaRPr>
                    </a:p>
                    <a:p>
                      <a:pPr marL="0" marR="309245" indent="123189" algn="l" defTabSz="324000">
                        <a:lnSpc>
                          <a:spcPts val="1260"/>
                        </a:lnSpc>
                        <a:spcBef>
                          <a:spcPts val="0"/>
                        </a:spcBef>
                      </a:pPr>
                      <a:endParaRPr lang="fr-FR" sz="900" b="1" spc="-5" dirty="0" smtClean="0">
                        <a:latin typeface="Arial"/>
                        <a:cs typeface="Arial"/>
                      </a:endParaRPr>
                    </a:p>
                    <a:p>
                      <a:pPr marL="0" marR="309245" indent="123189" algn="l" defTabSz="324000">
                        <a:lnSpc>
                          <a:spcPts val="1260"/>
                        </a:lnSpc>
                        <a:spcBef>
                          <a:spcPts val="0"/>
                        </a:spcBef>
                      </a:pPr>
                      <a:endParaRPr sz="900" dirty="0">
                        <a:latin typeface="Arial"/>
                        <a:cs typeface="Arial"/>
                      </a:endParaRPr>
                    </a:p>
                  </a:txBody>
                  <a:tcPr marL="72000" marR="72000" marT="36000" marB="3600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99060" indent="0" algn="l">
                        <a:lnSpc>
                          <a:spcPts val="1150"/>
                        </a:lnSpc>
                        <a:spcBef>
                          <a:spcPts val="15"/>
                        </a:spcBef>
                      </a:pPr>
                      <a:r>
                        <a:rPr sz="900" spc="-5" dirty="0">
                          <a:latin typeface="Arial"/>
                          <a:cs typeface="Arial"/>
                        </a:rPr>
                        <a:t>Ce </a:t>
                      </a:r>
                      <a:r>
                        <a:rPr sz="900" b="1" spc="-5" dirty="0">
                          <a:latin typeface="Arial"/>
                          <a:cs typeface="Arial"/>
                        </a:rPr>
                        <a:t>concours </a:t>
                      </a:r>
                      <a:r>
                        <a:rPr sz="900" spc="-5" dirty="0">
                          <a:latin typeface="Arial"/>
                          <a:cs typeface="Arial"/>
                        </a:rPr>
                        <a:t>vise à  prévenir le </a:t>
                      </a:r>
                      <a:r>
                        <a:rPr sz="900" dirty="0">
                          <a:latin typeface="Arial"/>
                          <a:cs typeface="Arial"/>
                        </a:rPr>
                        <a:t>racisme </a:t>
                      </a:r>
                      <a:r>
                        <a:rPr sz="900" spc="-5" dirty="0">
                          <a:latin typeface="Arial"/>
                          <a:cs typeface="Arial"/>
                        </a:rPr>
                        <a:t>en  travaillant sur </a:t>
                      </a:r>
                      <a:r>
                        <a:rPr sz="900" dirty="0">
                          <a:latin typeface="Arial"/>
                          <a:cs typeface="Arial"/>
                        </a:rPr>
                        <a:t>la  </a:t>
                      </a:r>
                      <a:r>
                        <a:rPr sz="900" spc="-5" dirty="0">
                          <a:latin typeface="Arial"/>
                          <a:cs typeface="Arial"/>
                        </a:rPr>
                        <a:t>déconstruction des  préjugés qui</a:t>
                      </a:r>
                      <a:r>
                        <a:rPr sz="900" spc="-10" dirty="0">
                          <a:latin typeface="Arial"/>
                          <a:cs typeface="Arial"/>
                        </a:rPr>
                        <a:t> </a:t>
                      </a:r>
                      <a:r>
                        <a:rPr sz="900" spc="-5" dirty="0">
                          <a:latin typeface="Arial"/>
                          <a:cs typeface="Arial"/>
                        </a:rPr>
                        <a:t>l'alimentent.</a:t>
                      </a:r>
                      <a:endParaRPr sz="900" dirty="0">
                        <a:latin typeface="Arial"/>
                        <a:cs typeface="Arial"/>
                      </a:endParaRPr>
                    </a:p>
                    <a:p>
                      <a:pPr marL="0" indent="0" algn="l">
                        <a:lnSpc>
                          <a:spcPts val="1105"/>
                        </a:lnSpc>
                      </a:pPr>
                      <a:r>
                        <a:rPr sz="900" spc="-5" dirty="0">
                          <a:latin typeface="Arial"/>
                          <a:cs typeface="Arial"/>
                        </a:rPr>
                        <a:t>Les élèves, de</a:t>
                      </a:r>
                      <a:r>
                        <a:rPr sz="900" spc="-10" dirty="0">
                          <a:latin typeface="Arial"/>
                          <a:cs typeface="Arial"/>
                        </a:rPr>
                        <a:t> la</a:t>
                      </a:r>
                      <a:endParaRPr sz="900" dirty="0">
                        <a:latin typeface="Arial"/>
                        <a:cs typeface="Arial"/>
                      </a:endParaRPr>
                    </a:p>
                    <a:p>
                      <a:pPr marL="0" marR="95250" indent="0" algn="l">
                        <a:lnSpc>
                          <a:spcPct val="95800"/>
                        </a:lnSpc>
                        <a:spcBef>
                          <a:spcPts val="25"/>
                        </a:spcBef>
                      </a:pPr>
                      <a:r>
                        <a:rPr sz="900" spc="-5" dirty="0">
                          <a:latin typeface="Arial"/>
                          <a:cs typeface="Arial"/>
                        </a:rPr>
                        <a:t>maternelle à la classe de  5e, sont invités à  </a:t>
                      </a:r>
                      <a:r>
                        <a:rPr sz="900" dirty="0">
                          <a:latin typeface="Arial"/>
                          <a:cs typeface="Arial"/>
                        </a:rPr>
                        <a:t>s'exprimer </a:t>
                      </a:r>
                      <a:r>
                        <a:rPr sz="900" spc="-5" dirty="0">
                          <a:latin typeface="Arial"/>
                          <a:cs typeface="Arial"/>
                        </a:rPr>
                        <a:t>sur le sujet</a:t>
                      </a:r>
                      <a:r>
                        <a:rPr sz="900" spc="-70" dirty="0">
                          <a:latin typeface="Arial"/>
                          <a:cs typeface="Arial"/>
                        </a:rPr>
                        <a:t> </a:t>
                      </a:r>
                      <a:r>
                        <a:rPr sz="900" spc="-5" dirty="0">
                          <a:latin typeface="Arial"/>
                          <a:cs typeface="Arial"/>
                        </a:rPr>
                        <a:t>au  travers d'une production  artistique</a:t>
                      </a:r>
                      <a:r>
                        <a:rPr sz="900" spc="-15" dirty="0">
                          <a:latin typeface="Arial"/>
                          <a:cs typeface="Arial"/>
                        </a:rPr>
                        <a:t> </a:t>
                      </a:r>
                      <a:r>
                        <a:rPr sz="900" spc="-5" dirty="0">
                          <a:latin typeface="Arial"/>
                          <a:cs typeface="Arial"/>
                        </a:rPr>
                        <a:t>collective</a:t>
                      </a:r>
                      <a:endParaRPr sz="900" dirty="0">
                        <a:latin typeface="Arial"/>
                        <a:cs typeface="Arial"/>
                      </a:endParaRPr>
                    </a:p>
                  </a:txBody>
                  <a:tcPr marL="36000" marR="36000" marT="162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73660" indent="0" algn="l">
                        <a:lnSpc>
                          <a:spcPts val="1260"/>
                        </a:lnSpc>
                        <a:spcBef>
                          <a:spcPts val="25"/>
                        </a:spcBef>
                      </a:pPr>
                      <a:r>
                        <a:rPr sz="900" b="1" dirty="0">
                          <a:latin typeface="Arial"/>
                          <a:cs typeface="Arial"/>
                          <a:hlinkClick r:id="rId5"/>
                        </a:rPr>
                        <a:t>Journée  </a:t>
                      </a:r>
                      <a:r>
                        <a:rPr sz="900" b="1" spc="-5" dirty="0">
                          <a:latin typeface="Arial"/>
                          <a:cs typeface="Arial"/>
                          <a:hlinkClick r:id="rId5"/>
                        </a:rPr>
                        <a:t>internationale </a:t>
                      </a:r>
                      <a:r>
                        <a:rPr sz="900" b="1" dirty="0">
                          <a:latin typeface="Arial"/>
                          <a:cs typeface="Arial"/>
                          <a:hlinkClick r:id="rId5"/>
                        </a:rPr>
                        <a:t>de</a:t>
                      </a:r>
                      <a:r>
                        <a:rPr sz="900" b="1" spc="-45" dirty="0">
                          <a:latin typeface="Arial"/>
                          <a:cs typeface="Arial"/>
                          <a:hlinkClick r:id="rId5"/>
                        </a:rPr>
                        <a:t> </a:t>
                      </a:r>
                      <a:r>
                        <a:rPr sz="900" b="1" dirty="0">
                          <a:latin typeface="Arial"/>
                          <a:cs typeface="Arial"/>
                          <a:hlinkClick r:id="rId5"/>
                        </a:rPr>
                        <a:t>lutte  contre les</a:t>
                      </a:r>
                      <a:r>
                        <a:rPr sz="900" b="1" spc="-50" dirty="0">
                          <a:latin typeface="Arial"/>
                          <a:cs typeface="Arial"/>
                          <a:hlinkClick r:id="rId5"/>
                        </a:rPr>
                        <a:t> </a:t>
                      </a:r>
                      <a:r>
                        <a:rPr sz="900" b="1" spc="-5" dirty="0">
                          <a:latin typeface="Arial"/>
                          <a:cs typeface="Arial"/>
                          <a:hlinkClick r:id="rId5"/>
                        </a:rPr>
                        <a:t>violences</a:t>
                      </a:r>
                      <a:endParaRPr sz="900" dirty="0">
                        <a:latin typeface="Arial"/>
                        <a:cs typeface="Arial"/>
                        <a:hlinkClick r:id="rId5"/>
                      </a:endParaRPr>
                    </a:p>
                    <a:p>
                      <a:pPr marL="0" indent="0" algn="l">
                        <a:lnSpc>
                          <a:spcPts val="1240"/>
                        </a:lnSpc>
                      </a:pPr>
                      <a:r>
                        <a:rPr sz="900" b="1" dirty="0">
                          <a:latin typeface="Arial"/>
                          <a:cs typeface="Arial"/>
                          <a:hlinkClick r:id="rId5"/>
                        </a:rPr>
                        <a:t>faites aux</a:t>
                      </a:r>
                      <a:r>
                        <a:rPr sz="900" b="1" spc="-30" dirty="0">
                          <a:latin typeface="Arial"/>
                          <a:cs typeface="Arial"/>
                          <a:hlinkClick r:id="rId5"/>
                        </a:rPr>
                        <a:t> </a:t>
                      </a:r>
                      <a:r>
                        <a:rPr sz="900" b="1" spc="-5" dirty="0" smtClean="0">
                          <a:latin typeface="Arial"/>
                          <a:cs typeface="Arial"/>
                          <a:hlinkClick r:id="rId5"/>
                        </a:rPr>
                        <a:t>femmes</a:t>
                      </a:r>
                      <a:endParaRPr lang="fr-FR" sz="900" b="1" spc="-5" dirty="0" smtClean="0">
                        <a:latin typeface="Arial"/>
                        <a:cs typeface="Arial"/>
                      </a:endParaRPr>
                    </a:p>
                    <a:p>
                      <a:pPr marL="0" indent="0" algn="l">
                        <a:lnSpc>
                          <a:spcPts val="1240"/>
                        </a:lnSpc>
                      </a:pPr>
                      <a:r>
                        <a:rPr lang="fr-FR" sz="900" b="1" spc="-5" dirty="0" smtClean="0">
                          <a:latin typeface="Arial"/>
                          <a:cs typeface="Arial"/>
                        </a:rPr>
                        <a:t>25 novembre</a:t>
                      </a:r>
                      <a:endParaRPr sz="900" dirty="0">
                        <a:latin typeface="Arial"/>
                        <a:cs typeface="Arial"/>
                      </a:endParaRPr>
                    </a:p>
                  </a:txBody>
                  <a:tcPr marL="36000" marR="36000" marT="27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71755" indent="0" algn="l">
                        <a:lnSpc>
                          <a:spcPts val="1150"/>
                        </a:lnSpc>
                        <a:spcBef>
                          <a:spcPts val="15"/>
                        </a:spcBef>
                      </a:pPr>
                      <a:r>
                        <a:rPr sz="900" b="1" spc="-5" dirty="0">
                          <a:latin typeface="Arial"/>
                          <a:cs typeface="Arial"/>
                        </a:rPr>
                        <a:t>Journée </a:t>
                      </a:r>
                      <a:r>
                        <a:rPr sz="900" spc="-10" dirty="0">
                          <a:latin typeface="Arial"/>
                          <a:cs typeface="Arial"/>
                        </a:rPr>
                        <a:t>de  </a:t>
                      </a:r>
                      <a:r>
                        <a:rPr sz="900" spc="-5" dirty="0">
                          <a:latin typeface="Arial"/>
                          <a:cs typeface="Arial"/>
                        </a:rPr>
                        <a:t>sensibilisation et de  mobilisation des élèves  dans </a:t>
                      </a:r>
                      <a:r>
                        <a:rPr sz="900" dirty="0">
                          <a:latin typeface="Arial"/>
                          <a:cs typeface="Arial"/>
                        </a:rPr>
                        <a:t>le </a:t>
                      </a:r>
                      <a:r>
                        <a:rPr sz="900" spc="-5" dirty="0">
                          <a:latin typeface="Arial"/>
                          <a:cs typeface="Arial"/>
                        </a:rPr>
                        <a:t>cadre de  l'éducation à </a:t>
                      </a:r>
                      <a:r>
                        <a:rPr sz="900" spc="-10" dirty="0">
                          <a:latin typeface="Arial"/>
                          <a:cs typeface="Arial"/>
                        </a:rPr>
                        <a:t>la </a:t>
                      </a:r>
                      <a:r>
                        <a:rPr sz="900" spc="-5" dirty="0">
                          <a:latin typeface="Arial"/>
                          <a:cs typeface="Arial"/>
                        </a:rPr>
                        <a:t>sexualité  contre les</a:t>
                      </a:r>
                      <a:r>
                        <a:rPr sz="900" spc="-25" dirty="0">
                          <a:latin typeface="Arial"/>
                          <a:cs typeface="Arial"/>
                        </a:rPr>
                        <a:t> </a:t>
                      </a:r>
                      <a:r>
                        <a:rPr sz="900" spc="-5" dirty="0">
                          <a:latin typeface="Arial"/>
                          <a:cs typeface="Arial"/>
                        </a:rPr>
                        <a:t>comportements</a:t>
                      </a:r>
                      <a:endParaRPr sz="900">
                        <a:latin typeface="Arial"/>
                        <a:cs typeface="Arial"/>
                      </a:endParaRPr>
                    </a:p>
                    <a:p>
                      <a:pPr marL="0" marR="219075" indent="0" algn="l">
                        <a:lnSpc>
                          <a:spcPts val="1140"/>
                        </a:lnSpc>
                        <a:spcBef>
                          <a:spcPts val="20"/>
                        </a:spcBef>
                      </a:pPr>
                      <a:r>
                        <a:rPr sz="900" spc="-5" dirty="0">
                          <a:latin typeface="Arial"/>
                          <a:cs typeface="Arial"/>
                        </a:rPr>
                        <a:t>sexistes et</a:t>
                      </a:r>
                      <a:r>
                        <a:rPr sz="900" spc="-35" dirty="0">
                          <a:latin typeface="Arial"/>
                          <a:cs typeface="Arial"/>
                        </a:rPr>
                        <a:t> </a:t>
                      </a:r>
                      <a:r>
                        <a:rPr sz="900" spc="-5" dirty="0">
                          <a:latin typeface="Arial"/>
                          <a:cs typeface="Arial"/>
                        </a:rPr>
                        <a:t>violences  sexuelles faites</a:t>
                      </a:r>
                      <a:r>
                        <a:rPr sz="900" spc="-30" dirty="0">
                          <a:latin typeface="Arial"/>
                          <a:cs typeface="Arial"/>
                        </a:rPr>
                        <a:t> </a:t>
                      </a:r>
                      <a:r>
                        <a:rPr sz="900" spc="-5" dirty="0">
                          <a:latin typeface="Arial"/>
                          <a:cs typeface="Arial"/>
                        </a:rPr>
                        <a:t>aux</a:t>
                      </a:r>
                      <a:endParaRPr sz="900">
                        <a:latin typeface="Arial"/>
                        <a:cs typeface="Arial"/>
                      </a:endParaRPr>
                    </a:p>
                    <a:p>
                      <a:pPr marL="0" indent="0" algn="l">
                        <a:lnSpc>
                          <a:spcPts val="1125"/>
                        </a:lnSpc>
                      </a:pPr>
                      <a:r>
                        <a:rPr sz="900" spc="-5" dirty="0">
                          <a:latin typeface="Arial"/>
                          <a:cs typeface="Arial"/>
                        </a:rPr>
                        <a:t>femmes</a:t>
                      </a:r>
                      <a:endParaRPr sz="900">
                        <a:latin typeface="Arial"/>
                        <a:cs typeface="Arial"/>
                      </a:endParaRPr>
                    </a:p>
                  </a:txBody>
                  <a:tcPr marL="72000" marR="36000" marT="162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2023734">
                <a:tc>
                  <a:txBody>
                    <a:bodyPr/>
                    <a:lstStyle/>
                    <a:p>
                      <a:pPr marL="0" marR="182880" indent="-403860" algn="l">
                        <a:lnSpc>
                          <a:spcPts val="1260"/>
                        </a:lnSpc>
                        <a:spcBef>
                          <a:spcPts val="0"/>
                        </a:spcBef>
                      </a:pPr>
                      <a:r>
                        <a:rPr lang="fr-FR" sz="900" b="1" dirty="0" smtClean="0">
                          <a:latin typeface="Arial"/>
                          <a:cs typeface="Arial"/>
                          <a:hlinkClick r:id="rId6"/>
                        </a:rPr>
                        <a:t>Journée internationale des femmes</a:t>
                      </a:r>
                      <a:endParaRPr lang="fr-FR" sz="900" b="1" dirty="0" smtClean="0">
                        <a:latin typeface="Arial"/>
                        <a:cs typeface="Arial"/>
                      </a:endParaRPr>
                    </a:p>
                    <a:p>
                      <a:pPr marL="0" marR="182880" indent="-403860" algn="l">
                        <a:lnSpc>
                          <a:spcPts val="1260"/>
                        </a:lnSpc>
                        <a:spcBef>
                          <a:spcPts val="0"/>
                        </a:spcBef>
                      </a:pPr>
                      <a:r>
                        <a:rPr lang="fr-FR" sz="900" b="0" dirty="0" smtClean="0">
                          <a:latin typeface="Arial"/>
                          <a:cs typeface="Arial"/>
                        </a:rPr>
                        <a:t>8 mars</a:t>
                      </a:r>
                      <a:endParaRPr sz="900" b="0" dirty="0">
                        <a:latin typeface="Arial"/>
                        <a:cs typeface="Arial"/>
                      </a:endParaRPr>
                    </a:p>
                  </a:txBody>
                  <a:tcPr marL="72000" marR="0" marT="2172"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indent="0" algn="l">
                        <a:lnSpc>
                          <a:spcPts val="1120"/>
                        </a:lnSpc>
                      </a:pPr>
                      <a:r>
                        <a:rPr lang="fr-FR" sz="900" spc="-5" dirty="0" smtClean="0">
                          <a:latin typeface="Arial"/>
                          <a:cs typeface="Arial"/>
                        </a:rPr>
                        <a:t>Officialisée par les Nations Unies en 1977, la "Journée Internationale des Femmes" trouve son origine dans les luttes des ouvrières et suffragettes du début du XXe siècle, pour de meilleures conditions de travail et le droit de vote.</a:t>
                      </a:r>
                    </a:p>
                    <a:p>
                      <a:pPr marL="0" indent="0" algn="l">
                        <a:lnSpc>
                          <a:spcPts val="1120"/>
                        </a:lnSpc>
                      </a:pPr>
                      <a:r>
                        <a:rPr lang="fr-FR" sz="900" spc="-5" dirty="0" smtClean="0">
                          <a:latin typeface="Arial"/>
                          <a:cs typeface="Arial"/>
                        </a:rPr>
                        <a:t>C’est une journée de manifestations à travers le monde : l’occasion de faire un bilan sur la situation des femmes. </a:t>
                      </a:r>
                      <a:endParaRPr sz="900" dirty="0">
                        <a:latin typeface="Arial"/>
                        <a:cs typeface="Arial"/>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73025" indent="0" defTabSz="324000">
                        <a:lnSpc>
                          <a:spcPts val="1260"/>
                        </a:lnSpc>
                        <a:spcBef>
                          <a:spcPts val="0"/>
                        </a:spcBef>
                      </a:pPr>
                      <a:r>
                        <a:rPr sz="900" b="1" dirty="0">
                          <a:latin typeface="Arial"/>
                          <a:cs typeface="Arial"/>
                          <a:hlinkClick r:id="rId7"/>
                        </a:rPr>
                        <a:t>Journée </a:t>
                      </a:r>
                      <a:r>
                        <a:rPr sz="900" b="1" spc="-5" dirty="0">
                          <a:latin typeface="Arial"/>
                          <a:cs typeface="Arial"/>
                          <a:hlinkClick r:id="rId7"/>
                        </a:rPr>
                        <a:t>nationale  "non </a:t>
                      </a:r>
                      <a:r>
                        <a:rPr sz="900" b="1" dirty="0">
                          <a:latin typeface="Arial"/>
                          <a:cs typeface="Arial"/>
                          <a:hlinkClick r:id="rId7"/>
                        </a:rPr>
                        <a:t>au</a:t>
                      </a:r>
                      <a:r>
                        <a:rPr sz="900" b="1" spc="-40" dirty="0">
                          <a:latin typeface="Arial"/>
                          <a:cs typeface="Arial"/>
                          <a:hlinkClick r:id="rId7"/>
                        </a:rPr>
                        <a:t> </a:t>
                      </a:r>
                      <a:r>
                        <a:rPr sz="900" b="1" spc="-5" dirty="0" err="1">
                          <a:latin typeface="Arial"/>
                          <a:cs typeface="Arial"/>
                          <a:hlinkClick r:id="rId7"/>
                        </a:rPr>
                        <a:t>harcèlement</a:t>
                      </a:r>
                      <a:r>
                        <a:rPr sz="900" b="1" spc="-5" dirty="0" smtClean="0">
                          <a:latin typeface="Arial"/>
                          <a:cs typeface="Arial"/>
                          <a:hlinkClick r:id="rId7"/>
                        </a:rPr>
                        <a:t>"</a:t>
                      </a:r>
                      <a:endParaRPr lang="fr-FR" sz="900" b="1" spc="-5" dirty="0" smtClean="0">
                        <a:latin typeface="Arial"/>
                        <a:cs typeface="Arial"/>
                      </a:endParaRPr>
                    </a:p>
                    <a:p>
                      <a:pPr marL="0" marR="73025" indent="0" defTabSz="324000">
                        <a:lnSpc>
                          <a:spcPts val="1260"/>
                        </a:lnSpc>
                        <a:spcBef>
                          <a:spcPts val="0"/>
                        </a:spcBef>
                      </a:pPr>
                      <a:r>
                        <a:rPr lang="fr-FR" sz="900" b="1" spc="-5" dirty="0" smtClean="0">
                          <a:latin typeface="Arial"/>
                          <a:cs typeface="Arial"/>
                        </a:rPr>
                        <a:t>Premier jeudi du</a:t>
                      </a:r>
                      <a:r>
                        <a:rPr lang="fr-FR" sz="900" b="1" spc="-5" baseline="0" dirty="0" smtClean="0">
                          <a:latin typeface="Arial"/>
                          <a:cs typeface="Arial"/>
                        </a:rPr>
                        <a:t> mois de novembre.</a:t>
                      </a:r>
                      <a:endParaRPr sz="900" dirty="0">
                        <a:latin typeface="Arial"/>
                        <a:cs typeface="Arial"/>
                      </a:endParaRPr>
                    </a:p>
                  </a:txBody>
                  <a:tcPr marL="72000" marR="72000" marT="36000" marB="3600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indent="0" algn="l">
                        <a:lnSpc>
                          <a:spcPts val="1120"/>
                        </a:lnSpc>
                      </a:pPr>
                      <a:r>
                        <a:rPr sz="900" b="1" spc="-5" dirty="0">
                          <a:latin typeface="Arial"/>
                          <a:cs typeface="Arial"/>
                        </a:rPr>
                        <a:t>Journée </a:t>
                      </a:r>
                      <a:r>
                        <a:rPr sz="900" spc="-5" dirty="0">
                          <a:latin typeface="Arial"/>
                          <a:cs typeface="Arial"/>
                        </a:rPr>
                        <a:t>de lutte contre</a:t>
                      </a:r>
                      <a:r>
                        <a:rPr sz="900" spc="-20" dirty="0">
                          <a:latin typeface="Arial"/>
                          <a:cs typeface="Arial"/>
                        </a:rPr>
                        <a:t> </a:t>
                      </a:r>
                      <a:r>
                        <a:rPr sz="900" spc="-5" dirty="0">
                          <a:latin typeface="Arial"/>
                          <a:cs typeface="Arial"/>
                        </a:rPr>
                        <a:t>le</a:t>
                      </a:r>
                      <a:endParaRPr sz="900" dirty="0">
                        <a:latin typeface="Arial"/>
                        <a:cs typeface="Arial"/>
                      </a:endParaRPr>
                    </a:p>
                    <a:p>
                      <a:pPr marL="0" marR="64135" indent="0" algn="l">
                        <a:lnSpc>
                          <a:spcPct val="95800"/>
                        </a:lnSpc>
                        <a:spcBef>
                          <a:spcPts val="30"/>
                        </a:spcBef>
                      </a:pPr>
                      <a:r>
                        <a:rPr sz="900" spc="-5" dirty="0">
                          <a:latin typeface="Arial"/>
                          <a:cs typeface="Arial"/>
                        </a:rPr>
                        <a:t>harcèlement dont les  premières manifestations  apparaissent dès </a:t>
                      </a:r>
                      <a:r>
                        <a:rPr sz="900" dirty="0">
                          <a:latin typeface="Arial"/>
                          <a:cs typeface="Arial"/>
                        </a:rPr>
                        <a:t>le </a:t>
                      </a:r>
                      <a:r>
                        <a:rPr sz="900" spc="-5" dirty="0">
                          <a:latin typeface="Arial"/>
                          <a:cs typeface="Arial"/>
                        </a:rPr>
                        <a:t>plus  jeune âge. Fiches  conseils, protocoles,  guides, outils  pédagogiques sont </a:t>
                      </a:r>
                      <a:r>
                        <a:rPr sz="900" dirty="0">
                          <a:latin typeface="Arial"/>
                          <a:cs typeface="Arial"/>
                        </a:rPr>
                        <a:t>mis </a:t>
                      </a:r>
                      <a:r>
                        <a:rPr sz="900" spc="-5" dirty="0">
                          <a:latin typeface="Arial"/>
                          <a:cs typeface="Arial"/>
                        </a:rPr>
                        <a:t>à  disposition des  enseignants. Les quatre  axes de la lutte contre </a:t>
                      </a:r>
                      <a:r>
                        <a:rPr sz="900" spc="-10" dirty="0">
                          <a:latin typeface="Arial"/>
                          <a:cs typeface="Arial"/>
                        </a:rPr>
                        <a:t>le  </a:t>
                      </a:r>
                      <a:r>
                        <a:rPr sz="900" spc="-5" dirty="0">
                          <a:latin typeface="Arial"/>
                          <a:cs typeface="Arial"/>
                        </a:rPr>
                        <a:t>harcèlement à l'école</a:t>
                      </a:r>
                      <a:r>
                        <a:rPr sz="900" spc="-20" dirty="0">
                          <a:latin typeface="Arial"/>
                          <a:cs typeface="Arial"/>
                        </a:rPr>
                        <a:t> </a:t>
                      </a:r>
                      <a:r>
                        <a:rPr sz="900" spc="-5" dirty="0">
                          <a:latin typeface="Arial"/>
                          <a:cs typeface="Arial"/>
                        </a:rPr>
                        <a:t>sont</a:t>
                      </a:r>
                      <a:endParaRPr sz="900" dirty="0">
                        <a:latin typeface="Arial"/>
                        <a:cs typeface="Arial"/>
                      </a:endParaRPr>
                    </a:p>
                    <a:p>
                      <a:pPr marL="0" marR="168275" indent="0" algn="l">
                        <a:lnSpc>
                          <a:spcPct val="95500"/>
                        </a:lnSpc>
                        <a:spcBef>
                          <a:spcPts val="5"/>
                        </a:spcBef>
                      </a:pPr>
                      <a:r>
                        <a:rPr sz="900" spc="-5" dirty="0">
                          <a:latin typeface="Arial"/>
                          <a:cs typeface="Arial"/>
                        </a:rPr>
                        <a:t>: sensibiliser,</a:t>
                      </a:r>
                      <a:r>
                        <a:rPr sz="900" spc="-40" dirty="0">
                          <a:latin typeface="Arial"/>
                          <a:cs typeface="Arial"/>
                        </a:rPr>
                        <a:t> </a:t>
                      </a:r>
                      <a:r>
                        <a:rPr sz="900" spc="-5" dirty="0">
                          <a:latin typeface="Arial"/>
                          <a:cs typeface="Arial"/>
                        </a:rPr>
                        <a:t>prévenir,  </a:t>
                      </a:r>
                      <a:r>
                        <a:rPr sz="900" dirty="0">
                          <a:latin typeface="Arial"/>
                          <a:cs typeface="Arial"/>
                        </a:rPr>
                        <a:t>former </a:t>
                      </a:r>
                      <a:r>
                        <a:rPr sz="900" spc="-5" dirty="0">
                          <a:latin typeface="Arial"/>
                          <a:cs typeface="Arial"/>
                        </a:rPr>
                        <a:t>et prendre </a:t>
                      </a:r>
                      <a:r>
                        <a:rPr sz="900" dirty="0">
                          <a:latin typeface="Arial"/>
                          <a:cs typeface="Arial"/>
                        </a:rPr>
                        <a:t>en  </a:t>
                      </a:r>
                      <a:r>
                        <a:rPr sz="900" spc="-5" dirty="0">
                          <a:latin typeface="Arial"/>
                          <a:cs typeface="Arial"/>
                        </a:rPr>
                        <a:t>charge.</a:t>
                      </a:r>
                      <a:endParaRPr sz="900" dirty="0">
                        <a:latin typeface="Arial"/>
                        <a:cs typeface="Arial"/>
                      </a:endParaRPr>
                    </a:p>
                  </a:txBody>
                  <a:tcPr marL="36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92075" indent="0" algn="l">
                        <a:lnSpc>
                          <a:spcPts val="1260"/>
                        </a:lnSpc>
                        <a:spcBef>
                          <a:spcPts val="20"/>
                        </a:spcBef>
                      </a:pPr>
                      <a:r>
                        <a:rPr sz="900" b="1" dirty="0">
                          <a:latin typeface="Arial"/>
                          <a:cs typeface="Arial"/>
                          <a:hlinkClick r:id="rId8"/>
                        </a:rPr>
                        <a:t>Semaine de  </a:t>
                      </a:r>
                      <a:r>
                        <a:rPr sz="900" b="1" spc="-5" dirty="0">
                          <a:latin typeface="Arial"/>
                          <a:cs typeface="Arial"/>
                          <a:hlinkClick r:id="rId8"/>
                        </a:rPr>
                        <a:t>l'Economie sociale</a:t>
                      </a:r>
                      <a:r>
                        <a:rPr sz="900" b="1" spc="-35" dirty="0">
                          <a:latin typeface="Arial"/>
                          <a:cs typeface="Arial"/>
                          <a:hlinkClick r:id="rId8"/>
                        </a:rPr>
                        <a:t> </a:t>
                      </a:r>
                      <a:r>
                        <a:rPr sz="900" b="1" dirty="0">
                          <a:latin typeface="Arial"/>
                          <a:cs typeface="Arial"/>
                          <a:hlinkClick r:id="rId8"/>
                        </a:rPr>
                        <a:t>et</a:t>
                      </a:r>
                      <a:endParaRPr sz="900" dirty="0">
                        <a:latin typeface="Arial"/>
                        <a:cs typeface="Arial"/>
                        <a:hlinkClick r:id="rId8"/>
                      </a:endParaRPr>
                    </a:p>
                    <a:p>
                      <a:pPr marL="0" indent="0" algn="l">
                        <a:lnSpc>
                          <a:spcPts val="1240"/>
                        </a:lnSpc>
                      </a:pPr>
                      <a:r>
                        <a:rPr sz="900" b="1" spc="-5" dirty="0">
                          <a:latin typeface="Arial"/>
                          <a:cs typeface="Arial"/>
                          <a:hlinkClick r:id="rId8"/>
                        </a:rPr>
                        <a:t>solidaire </a:t>
                      </a:r>
                      <a:r>
                        <a:rPr sz="900" b="1" dirty="0">
                          <a:latin typeface="Arial"/>
                          <a:cs typeface="Arial"/>
                          <a:hlinkClick r:id="rId8"/>
                        </a:rPr>
                        <a:t>à</a:t>
                      </a:r>
                      <a:r>
                        <a:rPr sz="900" b="1" spc="-30" dirty="0">
                          <a:latin typeface="Arial"/>
                          <a:cs typeface="Arial"/>
                          <a:hlinkClick r:id="rId8"/>
                        </a:rPr>
                        <a:t> </a:t>
                      </a:r>
                      <a:r>
                        <a:rPr sz="900" b="1" dirty="0" err="1" smtClean="0">
                          <a:latin typeface="Arial"/>
                          <a:cs typeface="Arial"/>
                          <a:hlinkClick r:id="rId8"/>
                        </a:rPr>
                        <a:t>l'École</a:t>
                      </a:r>
                      <a:endParaRPr lang="fr-FR" sz="900" b="1" dirty="0" smtClean="0">
                        <a:latin typeface="Arial"/>
                        <a:cs typeface="Arial"/>
                      </a:endParaRPr>
                    </a:p>
                    <a:p>
                      <a:pPr marL="0" indent="0" algn="l">
                        <a:lnSpc>
                          <a:spcPts val="1240"/>
                        </a:lnSpc>
                      </a:pPr>
                      <a:r>
                        <a:rPr lang="fr-FR" sz="900" b="1" dirty="0" smtClean="0">
                          <a:latin typeface="Arial"/>
                          <a:cs typeface="Arial"/>
                        </a:rPr>
                        <a:t>Organisée par l’OCCE et l’ESPER</a:t>
                      </a:r>
                    </a:p>
                    <a:p>
                      <a:pPr marL="0" indent="0" algn="l">
                        <a:lnSpc>
                          <a:spcPts val="1240"/>
                        </a:lnSpc>
                      </a:pPr>
                      <a:r>
                        <a:rPr lang="fr-FR" sz="900" b="1" dirty="0" smtClean="0">
                          <a:latin typeface="Arial"/>
                          <a:cs typeface="Arial"/>
                        </a:rPr>
                        <a:t>Fin mars</a:t>
                      </a:r>
                      <a:endParaRPr sz="900" dirty="0">
                        <a:latin typeface="Arial"/>
                        <a:cs typeface="Arial"/>
                      </a:endParaRPr>
                    </a:p>
                  </a:txBody>
                  <a:tcPr marL="36000" marR="36000" marT="2172"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indent="0" algn="l">
                        <a:lnSpc>
                          <a:spcPts val="1120"/>
                        </a:lnSpc>
                      </a:pPr>
                      <a:r>
                        <a:rPr sz="900" b="1" spc="-5" dirty="0">
                          <a:latin typeface="Arial"/>
                          <a:cs typeface="Arial"/>
                        </a:rPr>
                        <a:t>Semaine </a:t>
                      </a:r>
                      <a:r>
                        <a:rPr sz="900" spc="-5" dirty="0">
                          <a:latin typeface="Arial"/>
                          <a:cs typeface="Arial"/>
                        </a:rPr>
                        <a:t>qui</a:t>
                      </a:r>
                      <a:r>
                        <a:rPr sz="900" spc="-10" dirty="0">
                          <a:latin typeface="Arial"/>
                          <a:cs typeface="Arial"/>
                        </a:rPr>
                        <a:t> </a:t>
                      </a:r>
                      <a:r>
                        <a:rPr sz="900" spc="-5" dirty="0">
                          <a:latin typeface="Arial"/>
                          <a:cs typeface="Arial"/>
                        </a:rPr>
                        <a:t>vise</a:t>
                      </a:r>
                      <a:endParaRPr sz="900">
                        <a:latin typeface="Arial"/>
                        <a:cs typeface="Arial"/>
                      </a:endParaRPr>
                    </a:p>
                    <a:p>
                      <a:pPr marL="0" marR="95250" indent="0" algn="l">
                        <a:lnSpc>
                          <a:spcPct val="95800"/>
                        </a:lnSpc>
                        <a:spcBef>
                          <a:spcPts val="30"/>
                        </a:spcBef>
                      </a:pPr>
                      <a:r>
                        <a:rPr sz="900" spc="-5" dirty="0">
                          <a:latin typeface="Arial"/>
                          <a:cs typeface="Arial"/>
                        </a:rPr>
                        <a:t>Transmettre aux élèves  du primaire </a:t>
                      </a:r>
                      <a:r>
                        <a:rPr sz="900" dirty="0">
                          <a:latin typeface="Arial"/>
                          <a:cs typeface="Arial"/>
                        </a:rPr>
                        <a:t>et </a:t>
                      </a:r>
                      <a:r>
                        <a:rPr sz="900" spc="-5" dirty="0">
                          <a:latin typeface="Arial"/>
                          <a:cs typeface="Arial"/>
                        </a:rPr>
                        <a:t>du  secondaire les valeurs  portées par l'économie  sociale et solidaire :  citoyenneté, démocratie,  coopération, respect de  l'autre, développement  durable et faire</a:t>
                      </a:r>
                      <a:r>
                        <a:rPr sz="900" spc="-20" dirty="0">
                          <a:latin typeface="Arial"/>
                          <a:cs typeface="Arial"/>
                        </a:rPr>
                        <a:t> </a:t>
                      </a:r>
                      <a:r>
                        <a:rPr sz="900" spc="-5" dirty="0">
                          <a:latin typeface="Arial"/>
                          <a:cs typeface="Arial"/>
                        </a:rPr>
                        <a:t>connaître  le secteur de l'économie  sociale et</a:t>
                      </a:r>
                      <a:r>
                        <a:rPr sz="900" spc="-10" dirty="0">
                          <a:latin typeface="Arial"/>
                          <a:cs typeface="Arial"/>
                        </a:rPr>
                        <a:t> </a:t>
                      </a:r>
                      <a:r>
                        <a:rPr sz="900" spc="-5" dirty="0">
                          <a:latin typeface="Arial"/>
                          <a:cs typeface="Arial"/>
                        </a:rPr>
                        <a:t>solidaire.</a:t>
                      </a:r>
                      <a:endParaRPr sz="900">
                        <a:latin typeface="Arial"/>
                        <a:cs typeface="Arial"/>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1004537">
                <a:tc>
                  <a:txBody>
                    <a:bodyPr/>
                    <a:lstStyle/>
                    <a:p>
                      <a:pPr marL="0" marR="200025" indent="-323215" algn="l">
                        <a:lnSpc>
                          <a:spcPts val="1270"/>
                        </a:lnSpc>
                        <a:spcBef>
                          <a:spcPts val="0"/>
                        </a:spcBef>
                      </a:pPr>
                      <a:r>
                        <a:rPr sz="900" b="1" spc="-5" dirty="0">
                          <a:latin typeface="Arial"/>
                          <a:cs typeface="Arial"/>
                          <a:hlinkClick r:id="rId9"/>
                        </a:rPr>
                        <a:t>Buzzons </a:t>
                      </a:r>
                      <a:r>
                        <a:rPr sz="900" b="1" spc="-5" dirty="0" err="1">
                          <a:latin typeface="Arial"/>
                          <a:cs typeface="Arial"/>
                          <a:hlinkClick r:id="rId9"/>
                        </a:rPr>
                        <a:t>contre</a:t>
                      </a:r>
                      <a:r>
                        <a:rPr sz="900" b="1" spc="-45" dirty="0">
                          <a:latin typeface="Arial"/>
                          <a:cs typeface="Arial"/>
                          <a:hlinkClick r:id="rId9"/>
                        </a:rPr>
                        <a:t> </a:t>
                      </a:r>
                      <a:r>
                        <a:rPr sz="900" b="1" dirty="0" smtClean="0">
                          <a:latin typeface="Arial"/>
                          <a:cs typeface="Arial"/>
                          <a:hlinkClick r:id="rId9"/>
                        </a:rPr>
                        <a:t>le</a:t>
                      </a:r>
                      <a:endParaRPr lang="fr-FR" sz="900" b="1" dirty="0" smtClean="0">
                        <a:latin typeface="Arial"/>
                        <a:cs typeface="Arial"/>
                        <a:hlinkClick r:id="rId9"/>
                      </a:endParaRPr>
                    </a:p>
                    <a:p>
                      <a:pPr marL="0" marR="200025" indent="-323215" algn="l">
                        <a:lnSpc>
                          <a:spcPts val="1270"/>
                        </a:lnSpc>
                        <a:spcBef>
                          <a:spcPts val="0"/>
                        </a:spcBef>
                      </a:pPr>
                      <a:r>
                        <a:rPr sz="900" b="1" dirty="0" err="1" smtClean="0">
                          <a:latin typeface="Arial"/>
                          <a:cs typeface="Arial"/>
                          <a:hlinkClick r:id="rId9"/>
                        </a:rPr>
                        <a:t>sexisme</a:t>
                      </a:r>
                      <a:endParaRPr sz="900" dirty="0">
                        <a:latin typeface="Arial"/>
                        <a:cs typeface="Arial"/>
                      </a:endParaRPr>
                    </a:p>
                  </a:txBody>
                  <a:tcPr marL="72000" marR="0" marT="162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indent="0" algn="l">
                        <a:lnSpc>
                          <a:spcPts val="1120"/>
                        </a:lnSpc>
                      </a:pPr>
                      <a:r>
                        <a:rPr sz="900" spc="-5" dirty="0">
                          <a:latin typeface="Arial"/>
                          <a:cs typeface="Arial"/>
                        </a:rPr>
                        <a:t>Ce </a:t>
                      </a:r>
                      <a:r>
                        <a:rPr sz="900" b="1" spc="-5" dirty="0">
                          <a:latin typeface="Arial"/>
                          <a:cs typeface="Arial"/>
                        </a:rPr>
                        <a:t>concours </a:t>
                      </a:r>
                      <a:r>
                        <a:rPr sz="900" spc="-5" dirty="0">
                          <a:latin typeface="Arial"/>
                          <a:cs typeface="Arial"/>
                        </a:rPr>
                        <a:t>propose</a:t>
                      </a:r>
                      <a:r>
                        <a:rPr sz="900" spc="-25" dirty="0">
                          <a:latin typeface="Arial"/>
                          <a:cs typeface="Arial"/>
                        </a:rPr>
                        <a:t> </a:t>
                      </a:r>
                      <a:r>
                        <a:rPr sz="900" spc="-5" dirty="0">
                          <a:latin typeface="Arial"/>
                          <a:cs typeface="Arial"/>
                        </a:rPr>
                        <a:t>de</a:t>
                      </a:r>
                      <a:endParaRPr sz="900" dirty="0">
                        <a:latin typeface="Arial"/>
                        <a:cs typeface="Arial"/>
                      </a:endParaRPr>
                    </a:p>
                    <a:p>
                      <a:pPr marL="0" marR="67945" indent="0" algn="l">
                        <a:lnSpc>
                          <a:spcPct val="95900"/>
                        </a:lnSpc>
                        <a:spcBef>
                          <a:spcPts val="30"/>
                        </a:spcBef>
                      </a:pPr>
                      <a:r>
                        <a:rPr sz="900" spc="-5" dirty="0">
                          <a:latin typeface="Arial"/>
                          <a:cs typeface="Arial"/>
                        </a:rPr>
                        <a:t>réaliser des vidéos pour  lutter contre le </a:t>
                      </a:r>
                      <a:r>
                        <a:rPr sz="900" dirty="0">
                          <a:latin typeface="Arial"/>
                          <a:cs typeface="Arial"/>
                        </a:rPr>
                        <a:t>sexisme,  </a:t>
                      </a:r>
                      <a:r>
                        <a:rPr sz="900" spc="-5" dirty="0">
                          <a:latin typeface="Arial"/>
                          <a:cs typeface="Arial"/>
                        </a:rPr>
                        <a:t>les inégalités et </a:t>
                      </a:r>
                      <a:r>
                        <a:rPr sz="900" spc="-10" dirty="0">
                          <a:latin typeface="Arial"/>
                          <a:cs typeface="Arial"/>
                        </a:rPr>
                        <a:t>les  </a:t>
                      </a:r>
                      <a:r>
                        <a:rPr sz="900" spc="-5" dirty="0">
                          <a:latin typeface="Arial"/>
                          <a:cs typeface="Arial"/>
                        </a:rPr>
                        <a:t>violences entre les sexes  et </a:t>
                      </a:r>
                      <a:r>
                        <a:rPr sz="900" dirty="0">
                          <a:latin typeface="Arial"/>
                          <a:cs typeface="Arial"/>
                        </a:rPr>
                        <a:t>mettre </a:t>
                      </a:r>
                      <a:r>
                        <a:rPr sz="900" spc="-5" dirty="0">
                          <a:latin typeface="Arial"/>
                          <a:cs typeface="Arial"/>
                        </a:rPr>
                        <a:t>en avant </a:t>
                      </a:r>
                      <a:r>
                        <a:rPr sz="900" dirty="0">
                          <a:latin typeface="Arial"/>
                          <a:cs typeface="Arial"/>
                        </a:rPr>
                        <a:t>le  </a:t>
                      </a:r>
                      <a:r>
                        <a:rPr sz="900" spc="-5" dirty="0">
                          <a:latin typeface="Arial"/>
                          <a:cs typeface="Arial"/>
                        </a:rPr>
                        <a:t>croisement entre  différentes</a:t>
                      </a:r>
                      <a:r>
                        <a:rPr sz="900" spc="-15" dirty="0">
                          <a:latin typeface="Arial"/>
                          <a:cs typeface="Arial"/>
                        </a:rPr>
                        <a:t> </a:t>
                      </a:r>
                      <a:r>
                        <a:rPr sz="900" spc="-5" dirty="0">
                          <a:latin typeface="Arial"/>
                          <a:cs typeface="Arial"/>
                        </a:rPr>
                        <a:t>discriminations</a:t>
                      </a:r>
                      <a:endParaRPr sz="900" dirty="0">
                        <a:latin typeface="Arial"/>
                        <a:cs typeface="Arial"/>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indent="0" algn="l" defTabSz="324000">
                        <a:lnSpc>
                          <a:spcPts val="1230"/>
                        </a:lnSpc>
                        <a:spcBef>
                          <a:spcPts val="0"/>
                        </a:spcBef>
                      </a:pPr>
                      <a:r>
                        <a:rPr lang="fr-FR" sz="900" b="1" dirty="0" smtClean="0">
                          <a:latin typeface="Arial"/>
                          <a:cs typeface="Arial"/>
                          <a:hlinkClick r:id="rId10"/>
                        </a:rPr>
                        <a:t>Festival des solidarités</a:t>
                      </a:r>
                      <a:endParaRPr lang="fr-FR" sz="900" b="1" dirty="0" smtClean="0">
                        <a:latin typeface="Arial"/>
                        <a:cs typeface="Arial"/>
                      </a:endParaRPr>
                    </a:p>
                    <a:p>
                      <a:pPr marL="0" indent="0" algn="l" defTabSz="324000">
                        <a:lnSpc>
                          <a:spcPts val="1230"/>
                        </a:lnSpc>
                        <a:spcBef>
                          <a:spcPts val="0"/>
                        </a:spcBef>
                      </a:pPr>
                      <a:r>
                        <a:rPr lang="fr-FR" sz="900" dirty="0" smtClean="0">
                          <a:latin typeface="Arial"/>
                          <a:cs typeface="Arial"/>
                        </a:rPr>
                        <a:t>Chaque année en novembre</a:t>
                      </a:r>
                      <a:endParaRPr sz="900" dirty="0">
                        <a:latin typeface="Arial"/>
                        <a:cs typeface="Arial"/>
                      </a:endParaRPr>
                    </a:p>
                  </a:txBody>
                  <a:tcPr marL="72000" marR="72000" marT="36000" marB="3600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indent="0" algn="l">
                        <a:lnSpc>
                          <a:spcPts val="1120"/>
                        </a:lnSpc>
                      </a:pPr>
                      <a:r>
                        <a:rPr lang="fr-FR" sz="900" dirty="0" smtClean="0">
                          <a:latin typeface="Arial" panose="020B0604020202020204" pitchFamily="34" charset="0"/>
                          <a:cs typeface="Arial" panose="020B0604020202020204" pitchFamily="34" charset="0"/>
                        </a:rPr>
                        <a:t>Des milliers de personnes organisent pendant deux semaines des événements conviviaux et engagés pour parler de solidarité, du local à l’international. </a:t>
                      </a:r>
                      <a:r>
                        <a:rPr sz="900" spc="-5" dirty="0" smtClean="0">
                          <a:latin typeface="Arial" panose="020B0604020202020204" pitchFamily="34" charset="0"/>
                          <a:cs typeface="Arial" panose="020B0604020202020204" pitchFamily="34" charset="0"/>
                        </a:rPr>
                        <a:t>.</a:t>
                      </a:r>
                      <a:endParaRPr sz="900" dirty="0">
                        <a:latin typeface="Arial" panose="020B0604020202020204" pitchFamily="34" charset="0"/>
                        <a:cs typeface="Arial" panose="020B0604020202020204" pitchFamily="34" charset="0"/>
                      </a:endParaRPr>
                    </a:p>
                  </a:txBody>
                  <a:tcPr marL="36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indent="0" algn="l">
                        <a:lnSpc>
                          <a:spcPts val="1250"/>
                        </a:lnSpc>
                      </a:pPr>
                      <a:r>
                        <a:rPr sz="900" b="1" dirty="0">
                          <a:latin typeface="Arial"/>
                          <a:cs typeface="Arial"/>
                          <a:hlinkClick r:id="rId11"/>
                        </a:rPr>
                        <a:t>Journée de</a:t>
                      </a:r>
                      <a:r>
                        <a:rPr sz="900" b="1" spc="-45" dirty="0">
                          <a:latin typeface="Arial"/>
                          <a:cs typeface="Arial"/>
                          <a:hlinkClick r:id="rId11"/>
                        </a:rPr>
                        <a:t> </a:t>
                      </a:r>
                      <a:r>
                        <a:rPr sz="900" b="1" dirty="0" err="1" smtClean="0">
                          <a:latin typeface="Arial"/>
                          <a:cs typeface="Arial"/>
                          <a:hlinkClick r:id="rId11"/>
                        </a:rPr>
                        <a:t>l'Europe</a:t>
                      </a:r>
                      <a:endParaRPr lang="fr-FR" sz="900" b="1" dirty="0" smtClean="0">
                        <a:latin typeface="Arial"/>
                        <a:cs typeface="Arial"/>
                      </a:endParaRPr>
                    </a:p>
                    <a:p>
                      <a:pPr marL="0" indent="0" algn="l">
                        <a:lnSpc>
                          <a:spcPts val="1250"/>
                        </a:lnSpc>
                      </a:pPr>
                      <a:r>
                        <a:rPr lang="fr-FR" sz="900" b="1" dirty="0" smtClean="0">
                          <a:latin typeface="Arial"/>
                          <a:cs typeface="Arial"/>
                        </a:rPr>
                        <a:t>9 mai</a:t>
                      </a:r>
                      <a:endParaRPr sz="900" dirty="0">
                        <a:latin typeface="Arial"/>
                        <a:cs typeface="Arial"/>
                      </a:endParaRPr>
                    </a:p>
                  </a:txBody>
                  <a:tcPr marL="36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253365" indent="0" algn="l">
                        <a:lnSpc>
                          <a:spcPts val="1150"/>
                        </a:lnSpc>
                        <a:spcBef>
                          <a:spcPts val="25"/>
                        </a:spcBef>
                      </a:pPr>
                      <a:r>
                        <a:rPr sz="900" spc="-5" dirty="0">
                          <a:latin typeface="Arial"/>
                          <a:cs typeface="Arial"/>
                        </a:rPr>
                        <a:t>Familiarisation des  citoyens avec</a:t>
                      </a:r>
                      <a:r>
                        <a:rPr sz="900" spc="-50" dirty="0">
                          <a:latin typeface="Arial"/>
                          <a:cs typeface="Arial"/>
                        </a:rPr>
                        <a:t> </a:t>
                      </a:r>
                      <a:r>
                        <a:rPr sz="900" spc="-5" dirty="0">
                          <a:latin typeface="Arial"/>
                          <a:cs typeface="Arial"/>
                        </a:rPr>
                        <a:t>l'idée  européenne.</a:t>
                      </a:r>
                      <a:endParaRPr sz="900" dirty="0">
                        <a:latin typeface="Arial"/>
                        <a:cs typeface="Arial"/>
                      </a:endParaRPr>
                    </a:p>
                  </a:txBody>
                  <a:tcPr marL="72000" marR="36000" marT="27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bl>
          </a:graphicData>
        </a:graphic>
      </p:graphicFrame>
      <p:sp>
        <p:nvSpPr>
          <p:cNvPr id="3" name="object 3"/>
          <p:cNvSpPr txBox="1"/>
          <p:nvPr/>
        </p:nvSpPr>
        <p:spPr>
          <a:xfrm>
            <a:off x="0" y="182115"/>
            <a:ext cx="9144000" cy="489612"/>
          </a:xfrm>
          <a:prstGeom prst="rect">
            <a:avLst/>
          </a:prstGeom>
          <a:solidFill>
            <a:srgbClr val="0A9469"/>
          </a:solidFill>
          <a:ln w="9525">
            <a:solidFill>
              <a:srgbClr val="000000"/>
            </a:solidFill>
          </a:ln>
        </p:spPr>
        <p:txBody>
          <a:bodyPr vert="horz" wrap="square" lIns="0" tIns="3801" rIns="0" bIns="0" rtlCol="0">
            <a:spAutoFit/>
          </a:bodyPr>
          <a:lstStyle/>
          <a:p>
            <a:pPr marR="170498" algn="ctr">
              <a:lnSpc>
                <a:spcPct val="117900"/>
              </a:lnSpc>
              <a:spcBef>
                <a:spcPts val="30"/>
              </a:spcBef>
            </a:pPr>
            <a:r>
              <a:rPr sz="1400" b="1" spc="-97" dirty="0">
                <a:solidFill>
                  <a:schemeClr val="bg1"/>
                </a:solidFill>
                <a:latin typeface="Arial"/>
                <a:cs typeface="Arial"/>
              </a:rPr>
              <a:t>Actions </a:t>
            </a:r>
            <a:r>
              <a:rPr sz="1400" b="1" spc="-90" dirty="0">
                <a:solidFill>
                  <a:schemeClr val="bg1"/>
                </a:solidFill>
                <a:latin typeface="Arial"/>
                <a:cs typeface="Arial"/>
              </a:rPr>
              <a:t>éducatives </a:t>
            </a:r>
            <a:r>
              <a:rPr sz="1400" b="1" spc="-81" dirty="0">
                <a:solidFill>
                  <a:schemeClr val="bg1"/>
                </a:solidFill>
                <a:latin typeface="Arial"/>
                <a:cs typeface="Arial"/>
              </a:rPr>
              <a:t>complémentaires </a:t>
            </a:r>
            <a:r>
              <a:rPr sz="1400" b="1" spc="-77" dirty="0">
                <a:solidFill>
                  <a:schemeClr val="bg1"/>
                </a:solidFill>
                <a:latin typeface="Arial"/>
                <a:cs typeface="Arial"/>
              </a:rPr>
              <a:t>en </a:t>
            </a:r>
            <a:r>
              <a:rPr sz="1400" b="1" spc="-60" dirty="0">
                <a:solidFill>
                  <a:schemeClr val="bg1"/>
                </a:solidFill>
                <a:latin typeface="Arial"/>
                <a:cs typeface="Arial"/>
              </a:rPr>
              <a:t>lien </a:t>
            </a:r>
            <a:r>
              <a:rPr sz="1400" b="1" spc="-103" dirty="0">
                <a:solidFill>
                  <a:schemeClr val="bg1"/>
                </a:solidFill>
                <a:latin typeface="Arial"/>
                <a:cs typeface="Arial"/>
              </a:rPr>
              <a:t>avec </a:t>
            </a:r>
            <a:r>
              <a:rPr sz="1400" b="1" spc="-94" dirty="0">
                <a:solidFill>
                  <a:schemeClr val="bg1"/>
                </a:solidFill>
                <a:latin typeface="Arial"/>
                <a:cs typeface="Arial"/>
              </a:rPr>
              <a:t>l’EMC </a:t>
            </a:r>
            <a:r>
              <a:rPr sz="1400" b="1" spc="-30" dirty="0">
                <a:solidFill>
                  <a:schemeClr val="bg1"/>
                </a:solidFill>
                <a:latin typeface="Arial"/>
                <a:cs typeface="Arial"/>
              </a:rPr>
              <a:t>et </a:t>
            </a:r>
            <a:r>
              <a:rPr sz="1400" b="1" spc="-51" dirty="0">
                <a:solidFill>
                  <a:schemeClr val="bg1"/>
                </a:solidFill>
                <a:latin typeface="Arial"/>
                <a:cs typeface="Arial"/>
              </a:rPr>
              <a:t>le </a:t>
            </a:r>
            <a:r>
              <a:rPr sz="1400" b="1" spc="-97" dirty="0">
                <a:solidFill>
                  <a:schemeClr val="bg1"/>
                </a:solidFill>
                <a:latin typeface="Arial"/>
                <a:cs typeface="Arial"/>
              </a:rPr>
              <a:t>parcours </a:t>
            </a:r>
            <a:r>
              <a:rPr sz="1400" b="1" spc="-68" dirty="0">
                <a:solidFill>
                  <a:schemeClr val="bg1"/>
                </a:solidFill>
                <a:latin typeface="Arial"/>
                <a:cs typeface="Arial"/>
              </a:rPr>
              <a:t>citoyen. </a:t>
            </a:r>
            <a:endParaRPr lang="fr-FR" sz="1400" b="1" spc="-68" dirty="0" smtClean="0">
              <a:solidFill>
                <a:schemeClr val="bg1"/>
              </a:solidFill>
              <a:latin typeface="Arial"/>
              <a:cs typeface="Arial"/>
            </a:endParaRPr>
          </a:p>
          <a:p>
            <a:pPr marR="170498" algn="ctr">
              <a:lnSpc>
                <a:spcPct val="117900"/>
              </a:lnSpc>
              <a:spcBef>
                <a:spcPts val="30"/>
              </a:spcBef>
            </a:pPr>
            <a:r>
              <a:rPr sz="1400" b="1" spc="-107" dirty="0" err="1" smtClean="0">
                <a:solidFill>
                  <a:schemeClr val="bg1"/>
                </a:solidFill>
                <a:latin typeface="Arial"/>
                <a:cs typeface="Arial"/>
              </a:rPr>
              <a:t>Journée</a:t>
            </a:r>
            <a:r>
              <a:rPr lang="fr-FR" sz="1400" b="1" spc="-107" dirty="0" smtClean="0">
                <a:solidFill>
                  <a:schemeClr val="bg1"/>
                </a:solidFill>
                <a:latin typeface="Arial"/>
                <a:cs typeface="Arial"/>
              </a:rPr>
              <a:t>s</a:t>
            </a:r>
            <a:r>
              <a:rPr sz="1400" b="1" spc="-107" dirty="0" smtClean="0">
                <a:solidFill>
                  <a:schemeClr val="bg1"/>
                </a:solidFill>
                <a:latin typeface="Arial"/>
                <a:cs typeface="Arial"/>
              </a:rPr>
              <a:t>, </a:t>
            </a:r>
            <a:r>
              <a:rPr sz="1400" b="1" spc="-103" dirty="0">
                <a:solidFill>
                  <a:schemeClr val="bg1"/>
                </a:solidFill>
                <a:latin typeface="Arial"/>
                <a:cs typeface="Arial"/>
              </a:rPr>
              <a:t>semaines </a:t>
            </a:r>
            <a:r>
              <a:rPr sz="1400" b="1" spc="-77" dirty="0">
                <a:solidFill>
                  <a:schemeClr val="bg1"/>
                </a:solidFill>
                <a:latin typeface="Arial"/>
                <a:cs typeface="Arial"/>
              </a:rPr>
              <a:t>nationales </a:t>
            </a:r>
            <a:r>
              <a:rPr sz="1400" b="1" spc="-26" dirty="0">
                <a:solidFill>
                  <a:schemeClr val="bg1"/>
                </a:solidFill>
                <a:latin typeface="Arial"/>
                <a:cs typeface="Arial"/>
              </a:rPr>
              <a:t>et </a:t>
            </a:r>
            <a:r>
              <a:rPr sz="1400" b="1" spc="-64" dirty="0">
                <a:solidFill>
                  <a:schemeClr val="bg1"/>
                </a:solidFill>
                <a:latin typeface="Arial"/>
                <a:cs typeface="Arial"/>
              </a:rPr>
              <a:t>internationales,  </a:t>
            </a:r>
            <a:r>
              <a:rPr sz="1400" b="1" spc="-107" dirty="0">
                <a:solidFill>
                  <a:schemeClr val="bg1"/>
                </a:solidFill>
                <a:latin typeface="Arial"/>
                <a:cs typeface="Arial"/>
              </a:rPr>
              <a:t>concours, </a:t>
            </a:r>
            <a:r>
              <a:rPr sz="1400" b="1" spc="-64" dirty="0">
                <a:solidFill>
                  <a:schemeClr val="bg1"/>
                </a:solidFill>
                <a:latin typeface="Arial"/>
                <a:cs typeface="Arial"/>
              </a:rPr>
              <a:t>prix, </a:t>
            </a:r>
            <a:r>
              <a:rPr sz="1400" b="1" spc="-111" dirty="0">
                <a:solidFill>
                  <a:schemeClr val="bg1"/>
                </a:solidFill>
                <a:latin typeface="Arial"/>
                <a:cs typeface="Arial"/>
              </a:rPr>
              <a:t>sur </a:t>
            </a:r>
            <a:r>
              <a:rPr sz="1400" b="1" spc="-56" dirty="0">
                <a:solidFill>
                  <a:schemeClr val="bg1"/>
                </a:solidFill>
                <a:latin typeface="Arial"/>
                <a:cs typeface="Arial"/>
              </a:rPr>
              <a:t>la </a:t>
            </a:r>
            <a:r>
              <a:rPr sz="1400" b="1" spc="-60" dirty="0">
                <a:solidFill>
                  <a:schemeClr val="bg1"/>
                </a:solidFill>
                <a:latin typeface="Arial"/>
                <a:cs typeface="Arial"/>
              </a:rPr>
              <a:t>thématique </a:t>
            </a:r>
            <a:r>
              <a:rPr sz="1400" b="1" spc="-81" dirty="0">
                <a:solidFill>
                  <a:schemeClr val="bg1"/>
                </a:solidFill>
                <a:latin typeface="Arial"/>
                <a:cs typeface="Arial"/>
              </a:rPr>
              <a:t>de </a:t>
            </a:r>
            <a:r>
              <a:rPr sz="1400" b="1" spc="-68" dirty="0">
                <a:solidFill>
                  <a:schemeClr val="bg1"/>
                </a:solidFill>
                <a:latin typeface="Arial"/>
                <a:cs typeface="Arial"/>
              </a:rPr>
              <a:t>l’éducation </a:t>
            </a:r>
            <a:r>
              <a:rPr sz="1400" b="1" spc="-77" dirty="0">
                <a:solidFill>
                  <a:schemeClr val="bg1"/>
                </a:solidFill>
                <a:latin typeface="Arial"/>
                <a:cs typeface="Arial"/>
              </a:rPr>
              <a:t>à </a:t>
            </a:r>
            <a:r>
              <a:rPr sz="1400" b="1" spc="-60" dirty="0" smtClean="0">
                <a:solidFill>
                  <a:schemeClr val="bg1"/>
                </a:solidFill>
                <a:latin typeface="Arial"/>
                <a:cs typeface="Arial"/>
              </a:rPr>
              <a:t>la</a:t>
            </a:r>
            <a:r>
              <a:rPr lang="fr-FR" sz="1400" b="1" spc="34" dirty="0">
                <a:solidFill>
                  <a:schemeClr val="bg1"/>
                </a:solidFill>
                <a:latin typeface="Arial"/>
                <a:cs typeface="Arial"/>
              </a:rPr>
              <a:t> </a:t>
            </a:r>
            <a:r>
              <a:rPr sz="1400" b="1" spc="-73" dirty="0" err="1" smtClean="0">
                <a:solidFill>
                  <a:schemeClr val="bg1"/>
                </a:solidFill>
                <a:latin typeface="Arial"/>
                <a:cs typeface="Arial"/>
              </a:rPr>
              <a:t>citoyenneté</a:t>
            </a:r>
            <a:r>
              <a:rPr lang="fr-FR" sz="1400" b="1" spc="-73" dirty="0" smtClean="0">
                <a:solidFill>
                  <a:schemeClr val="bg1"/>
                </a:solidFill>
                <a:latin typeface="Arial"/>
                <a:cs typeface="Arial"/>
              </a:rPr>
              <a:t>.</a:t>
            </a:r>
            <a:endParaRPr sz="1400" dirty="0">
              <a:solidFill>
                <a:schemeClr val="bg1"/>
              </a:solidFill>
              <a:latin typeface="Arial"/>
              <a:cs typeface="Arial"/>
            </a:endParaRPr>
          </a:p>
        </p:txBody>
      </p:sp>
    </p:spTree>
    <p:extLst>
      <p:ext uri="{BB962C8B-B14F-4D97-AF65-F5344CB8AC3E}">
        <p14:creationId xmlns:p14="http://schemas.microsoft.com/office/powerpoint/2010/main" val="38450758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647659334"/>
              </p:ext>
            </p:extLst>
          </p:nvPr>
        </p:nvGraphicFramePr>
        <p:xfrm>
          <a:off x="351860" y="989303"/>
          <a:ext cx="8303447" cy="4561846"/>
        </p:xfrm>
        <a:graphic>
          <a:graphicData uri="http://schemas.openxmlformats.org/drawingml/2006/table">
            <a:tbl>
              <a:tblPr firstRow="1" bandRow="1">
                <a:tableStyleId>{2D5ABB26-0587-4C30-8999-92F81FD0307C}</a:tableStyleId>
              </a:tblPr>
              <a:tblGrid>
                <a:gridCol w="1383003"/>
                <a:gridCol w="1384632"/>
                <a:gridCol w="1384089"/>
                <a:gridCol w="1383002"/>
                <a:gridCol w="1384632"/>
                <a:gridCol w="1384089"/>
              </a:tblGrid>
              <a:tr h="1524398">
                <a:tc>
                  <a:txBody>
                    <a:bodyPr/>
                    <a:lstStyle/>
                    <a:p>
                      <a:pPr marL="0" marR="0" indent="0" algn="l" defTabSz="914400" eaLnBrk="1" fontAlgn="auto" latinLnBrk="0" hangingPunct="1">
                        <a:lnSpc>
                          <a:spcPts val="1230"/>
                        </a:lnSpc>
                        <a:spcBef>
                          <a:spcPts val="0"/>
                        </a:spcBef>
                        <a:spcAft>
                          <a:spcPts val="0"/>
                        </a:spcAft>
                        <a:buClrTx/>
                        <a:buSzTx/>
                        <a:buFontTx/>
                        <a:buNone/>
                        <a:tabLst/>
                        <a:defRPr/>
                      </a:pPr>
                      <a:r>
                        <a:rPr lang="fr-FR" sz="900" b="1" spc="-5" dirty="0" smtClean="0">
                          <a:latin typeface="Arial"/>
                          <a:cs typeface="Arial"/>
                          <a:hlinkClick r:id="rId3"/>
                        </a:rPr>
                        <a:t>Campagne</a:t>
                      </a:r>
                      <a:r>
                        <a:rPr lang="fr-FR" sz="900" b="1" spc="-10" dirty="0" smtClean="0">
                          <a:latin typeface="Arial"/>
                          <a:cs typeface="Arial"/>
                          <a:hlinkClick r:id="rId3"/>
                        </a:rPr>
                        <a:t> </a:t>
                      </a:r>
                      <a:r>
                        <a:rPr lang="fr-FR" sz="900" b="1" dirty="0" smtClean="0">
                          <a:latin typeface="Arial"/>
                          <a:cs typeface="Arial"/>
                          <a:hlinkClick r:id="rId3"/>
                        </a:rPr>
                        <a:t>de</a:t>
                      </a:r>
                      <a:endParaRPr lang="fr-FR" sz="900" dirty="0" smtClean="0">
                        <a:latin typeface="Arial"/>
                        <a:cs typeface="Arial"/>
                        <a:hlinkClick r:id="rId3"/>
                      </a:endParaRPr>
                    </a:p>
                    <a:p>
                      <a:pPr marL="0" indent="0" algn="l">
                        <a:lnSpc>
                          <a:spcPts val="1230"/>
                        </a:lnSpc>
                        <a:spcBef>
                          <a:spcPts val="0"/>
                        </a:spcBef>
                      </a:pPr>
                      <a:r>
                        <a:rPr sz="900" b="1" dirty="0" err="1" smtClean="0">
                          <a:latin typeface="Arial"/>
                          <a:cs typeface="Arial"/>
                          <a:hlinkClick r:id="rId3"/>
                        </a:rPr>
                        <a:t>solidarité</a:t>
                      </a:r>
                      <a:r>
                        <a:rPr sz="900" b="1" dirty="0" smtClean="0">
                          <a:latin typeface="Arial"/>
                          <a:cs typeface="Arial"/>
                          <a:hlinkClick r:id="rId3"/>
                        </a:rPr>
                        <a:t> </a:t>
                      </a:r>
                      <a:r>
                        <a:rPr sz="900" b="1" dirty="0">
                          <a:latin typeface="Arial"/>
                          <a:cs typeface="Arial"/>
                          <a:hlinkClick r:id="rId3"/>
                        </a:rPr>
                        <a:t>et</a:t>
                      </a:r>
                      <a:r>
                        <a:rPr sz="900" b="1" spc="-35" dirty="0">
                          <a:latin typeface="Arial"/>
                          <a:cs typeface="Arial"/>
                          <a:hlinkClick r:id="rId3"/>
                        </a:rPr>
                        <a:t> </a:t>
                      </a:r>
                      <a:r>
                        <a:rPr sz="900" b="1" dirty="0">
                          <a:latin typeface="Arial"/>
                          <a:cs typeface="Arial"/>
                          <a:hlinkClick r:id="rId3"/>
                        </a:rPr>
                        <a:t>de</a:t>
                      </a:r>
                      <a:endParaRPr sz="900" dirty="0">
                        <a:latin typeface="Arial"/>
                        <a:cs typeface="Arial"/>
                        <a:hlinkClick r:id="rId3"/>
                      </a:endParaRPr>
                    </a:p>
                    <a:p>
                      <a:pPr marL="0" marR="161925" indent="0" algn="l">
                        <a:lnSpc>
                          <a:spcPct val="95500"/>
                        </a:lnSpc>
                        <a:spcBef>
                          <a:spcPts val="0"/>
                        </a:spcBef>
                      </a:pPr>
                      <a:r>
                        <a:rPr sz="900" b="1" spc="-5" dirty="0">
                          <a:latin typeface="Arial"/>
                          <a:cs typeface="Arial"/>
                          <a:hlinkClick r:id="rId3"/>
                        </a:rPr>
                        <a:t>citoyenneté </a:t>
                      </a:r>
                      <a:r>
                        <a:rPr sz="900" b="1" dirty="0">
                          <a:latin typeface="Arial"/>
                          <a:cs typeface="Arial"/>
                          <a:hlinkClick r:id="rId3"/>
                        </a:rPr>
                        <a:t>de la  </a:t>
                      </a:r>
                      <a:r>
                        <a:rPr sz="900" b="1" spc="-5" dirty="0">
                          <a:latin typeface="Arial"/>
                          <a:cs typeface="Arial"/>
                          <a:hlinkClick r:id="rId3"/>
                        </a:rPr>
                        <a:t>"Jeunesse </a:t>
                      </a:r>
                      <a:r>
                        <a:rPr sz="900" b="1" dirty="0">
                          <a:latin typeface="Arial"/>
                          <a:cs typeface="Arial"/>
                          <a:hlinkClick r:id="rId3"/>
                        </a:rPr>
                        <a:t>au</a:t>
                      </a:r>
                      <a:r>
                        <a:rPr sz="900" b="1" spc="-45" dirty="0">
                          <a:latin typeface="Arial"/>
                          <a:cs typeface="Arial"/>
                          <a:hlinkClick r:id="rId3"/>
                        </a:rPr>
                        <a:t> </a:t>
                      </a:r>
                      <a:r>
                        <a:rPr sz="900" b="1" spc="-5" dirty="0">
                          <a:latin typeface="Arial"/>
                          <a:cs typeface="Arial"/>
                          <a:hlinkClick r:id="rId3"/>
                        </a:rPr>
                        <a:t>plein  </a:t>
                      </a:r>
                      <a:r>
                        <a:rPr sz="900" b="1" dirty="0">
                          <a:latin typeface="Arial"/>
                          <a:cs typeface="Arial"/>
                          <a:hlinkClick r:id="rId3"/>
                        </a:rPr>
                        <a:t>air"</a:t>
                      </a:r>
                      <a:endParaRPr sz="900" dirty="0">
                        <a:latin typeface="Arial"/>
                        <a:cs typeface="Arial"/>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187960" indent="0" algn="l" defTabSz="914400" eaLnBrk="1" fontAlgn="auto" latinLnBrk="0" hangingPunct="1">
                        <a:lnSpc>
                          <a:spcPts val="1150"/>
                        </a:lnSpc>
                        <a:spcBef>
                          <a:spcPts val="25"/>
                        </a:spcBef>
                        <a:spcAft>
                          <a:spcPts val="0"/>
                        </a:spcAft>
                        <a:buClrTx/>
                        <a:buSzTx/>
                        <a:buFontTx/>
                        <a:buNone/>
                        <a:tabLst/>
                        <a:defRPr/>
                      </a:pPr>
                      <a:r>
                        <a:rPr lang="fr-FR" sz="900" spc="-5" dirty="0" smtClean="0">
                          <a:latin typeface="Arial"/>
                          <a:cs typeface="Arial"/>
                        </a:rPr>
                        <a:t>Mobilisation de la  communauté</a:t>
                      </a:r>
                      <a:r>
                        <a:rPr lang="fr-FR" sz="900" spc="-35" dirty="0" smtClean="0">
                          <a:latin typeface="Arial"/>
                          <a:cs typeface="Arial"/>
                        </a:rPr>
                        <a:t> </a:t>
                      </a:r>
                      <a:r>
                        <a:rPr lang="fr-FR" sz="900" spc="-5" dirty="0" smtClean="0">
                          <a:latin typeface="Arial"/>
                          <a:cs typeface="Arial"/>
                        </a:rPr>
                        <a:t>éducative</a:t>
                      </a:r>
                      <a:endParaRPr lang="fr-FR" sz="900" dirty="0" smtClean="0">
                        <a:latin typeface="Arial"/>
                        <a:cs typeface="Arial"/>
                      </a:endParaRPr>
                    </a:p>
                    <a:p>
                      <a:pPr marL="0" marR="187960" indent="0" algn="l">
                        <a:lnSpc>
                          <a:spcPts val="1150"/>
                        </a:lnSpc>
                        <a:spcBef>
                          <a:spcPts val="25"/>
                        </a:spcBef>
                      </a:pPr>
                      <a:r>
                        <a:rPr sz="900" spc="-5" dirty="0" smtClean="0">
                          <a:latin typeface="Arial"/>
                          <a:cs typeface="Arial"/>
                        </a:rPr>
                        <a:t>pour </a:t>
                      </a:r>
                      <a:r>
                        <a:rPr sz="900" dirty="0">
                          <a:latin typeface="Arial"/>
                          <a:cs typeface="Arial"/>
                        </a:rPr>
                        <a:t>le </a:t>
                      </a:r>
                      <a:r>
                        <a:rPr sz="900" spc="-5" dirty="0">
                          <a:latin typeface="Arial"/>
                          <a:cs typeface="Arial"/>
                        </a:rPr>
                        <a:t>départ en  vacances des</a:t>
                      </a:r>
                      <a:r>
                        <a:rPr sz="900" spc="-50" dirty="0">
                          <a:latin typeface="Arial"/>
                          <a:cs typeface="Arial"/>
                        </a:rPr>
                        <a:t> </a:t>
                      </a:r>
                      <a:r>
                        <a:rPr sz="900" spc="-5" dirty="0">
                          <a:latin typeface="Arial"/>
                          <a:cs typeface="Arial"/>
                        </a:rPr>
                        <a:t>enfants</a:t>
                      </a:r>
                      <a:endParaRPr sz="900" dirty="0">
                        <a:latin typeface="Arial"/>
                        <a:cs typeface="Arial"/>
                      </a:endParaRPr>
                    </a:p>
                    <a:p>
                      <a:pPr marL="0" indent="0" algn="l">
                        <a:lnSpc>
                          <a:spcPts val="1125"/>
                        </a:lnSpc>
                      </a:pPr>
                      <a:r>
                        <a:rPr sz="900" spc="-5" dirty="0">
                          <a:latin typeface="Arial"/>
                          <a:cs typeface="Arial"/>
                        </a:rPr>
                        <a:t>défavorisés.</a:t>
                      </a:r>
                      <a:endParaRPr sz="900" dirty="0">
                        <a:latin typeface="Arial"/>
                        <a:cs typeface="Arial"/>
                      </a:endParaRPr>
                    </a:p>
                  </a:txBody>
                  <a:tcPr marL="72000" marR="36000" marT="27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fr-FR" sz="900" b="1" spc="-5" dirty="0" smtClean="0">
                          <a:latin typeface="Arial"/>
                          <a:cs typeface="Arial"/>
                          <a:hlinkClick r:id="rId4"/>
                        </a:rPr>
                        <a:t>Cap</a:t>
                      </a:r>
                      <a:r>
                        <a:rPr lang="fr-FR" sz="900" b="1" spc="-10" dirty="0" smtClean="0">
                          <a:latin typeface="Arial"/>
                          <a:cs typeface="Arial"/>
                          <a:hlinkClick r:id="rId4"/>
                        </a:rPr>
                        <a:t> </a:t>
                      </a:r>
                      <a:r>
                        <a:rPr lang="fr-FR" sz="900" b="1" dirty="0" smtClean="0">
                          <a:latin typeface="Arial"/>
                          <a:cs typeface="Arial"/>
                          <a:hlinkClick r:id="rId4"/>
                        </a:rPr>
                        <a:t>délégué</a:t>
                      </a:r>
                      <a:endParaRPr lang="fr-FR" sz="900" b="1" dirty="0" smtClean="0">
                        <a:latin typeface="Arial"/>
                        <a:cs typeface="Arial"/>
                      </a:endParaRPr>
                    </a:p>
                    <a:p>
                      <a:pPr marL="0" marR="0" indent="0" algn="l" defTabSz="914400" eaLnBrk="1" fontAlgn="auto" latinLnBrk="0" hangingPunct="1">
                        <a:lnSpc>
                          <a:spcPct val="100000"/>
                        </a:lnSpc>
                        <a:spcBef>
                          <a:spcPts val="0"/>
                        </a:spcBef>
                        <a:spcAft>
                          <a:spcPts val="0"/>
                        </a:spcAft>
                        <a:buClrTx/>
                        <a:buSzTx/>
                        <a:buFontTx/>
                        <a:buNone/>
                        <a:tabLst/>
                        <a:defRPr/>
                      </a:pPr>
                      <a:r>
                        <a:rPr lang="fr-FR" sz="900" b="0" dirty="0" smtClean="0">
                          <a:latin typeface="Arial"/>
                          <a:cs typeface="Arial"/>
                        </a:rPr>
                        <a:t>Un outil conçu par les AROEVEN</a:t>
                      </a:r>
                    </a:p>
                    <a:p>
                      <a:pPr marL="0" indent="0" algn="l">
                        <a:lnSpc>
                          <a:spcPct val="100000"/>
                        </a:lnSpc>
                      </a:pPr>
                      <a:endParaRPr sz="900" dirty="0">
                        <a:latin typeface="Times New Roman"/>
                        <a:cs typeface="Times New Roman"/>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202565" indent="0" algn="l" defTabSz="914400" eaLnBrk="1" fontAlgn="auto" latinLnBrk="0" hangingPunct="1">
                        <a:lnSpc>
                          <a:spcPts val="1150"/>
                        </a:lnSpc>
                        <a:spcBef>
                          <a:spcPts val="25"/>
                        </a:spcBef>
                        <a:spcAft>
                          <a:spcPts val="0"/>
                        </a:spcAft>
                        <a:buClrTx/>
                        <a:buSzTx/>
                        <a:buFontTx/>
                        <a:buNone/>
                        <a:tabLst/>
                        <a:defRPr/>
                      </a:pPr>
                      <a:r>
                        <a:rPr lang="fr-FR" sz="900" spc="-5" dirty="0" smtClean="0">
                          <a:latin typeface="Arial"/>
                          <a:cs typeface="Arial"/>
                        </a:rPr>
                        <a:t>Outil multimédia  développé sous </a:t>
                      </a:r>
                      <a:r>
                        <a:rPr lang="fr-FR" sz="900" dirty="0" smtClean="0">
                          <a:latin typeface="Arial"/>
                          <a:cs typeface="Arial"/>
                        </a:rPr>
                        <a:t>forme</a:t>
                      </a:r>
                      <a:r>
                        <a:rPr lang="fr-FR" sz="900" spc="-55" dirty="0" smtClean="0">
                          <a:latin typeface="Arial"/>
                          <a:cs typeface="Arial"/>
                        </a:rPr>
                        <a:t> </a:t>
                      </a:r>
                      <a:r>
                        <a:rPr lang="fr-FR" sz="900" spc="-5" dirty="0" smtClean="0">
                          <a:latin typeface="Arial"/>
                          <a:cs typeface="Arial"/>
                        </a:rPr>
                        <a:t>de</a:t>
                      </a:r>
                      <a:endParaRPr lang="fr-FR" sz="900" dirty="0" smtClean="0">
                        <a:latin typeface="Arial"/>
                        <a:cs typeface="Arial"/>
                      </a:endParaRPr>
                    </a:p>
                    <a:p>
                      <a:pPr marL="0" marR="202565" indent="0" algn="l">
                        <a:lnSpc>
                          <a:spcPts val="1150"/>
                        </a:lnSpc>
                        <a:spcBef>
                          <a:spcPts val="25"/>
                        </a:spcBef>
                      </a:pPr>
                      <a:r>
                        <a:rPr sz="900" spc="-5" dirty="0" err="1" smtClean="0">
                          <a:latin typeface="Arial"/>
                          <a:cs typeface="Arial"/>
                        </a:rPr>
                        <a:t>jeu</a:t>
                      </a:r>
                      <a:r>
                        <a:rPr sz="900" spc="-5" dirty="0" smtClean="0">
                          <a:latin typeface="Arial"/>
                          <a:cs typeface="Arial"/>
                        </a:rPr>
                        <a:t> </a:t>
                      </a:r>
                      <a:r>
                        <a:rPr sz="900" spc="-5" dirty="0">
                          <a:latin typeface="Arial"/>
                          <a:cs typeface="Arial"/>
                        </a:rPr>
                        <a:t>coopératif ou  individuel</a:t>
                      </a:r>
                      <a:r>
                        <a:rPr sz="900" spc="-30" dirty="0">
                          <a:latin typeface="Arial"/>
                          <a:cs typeface="Arial"/>
                        </a:rPr>
                        <a:t> </a:t>
                      </a:r>
                      <a:r>
                        <a:rPr sz="900" spc="-5" dirty="0">
                          <a:latin typeface="Arial"/>
                          <a:cs typeface="Arial"/>
                        </a:rPr>
                        <a:t>concernant</a:t>
                      </a:r>
                      <a:endParaRPr sz="900" dirty="0">
                        <a:latin typeface="Arial"/>
                        <a:cs typeface="Arial"/>
                      </a:endParaRPr>
                    </a:p>
                    <a:p>
                      <a:pPr marL="0" indent="0" algn="l">
                        <a:lnSpc>
                          <a:spcPts val="1100"/>
                        </a:lnSpc>
                      </a:pPr>
                      <a:r>
                        <a:rPr sz="900" spc="-5" dirty="0">
                          <a:latin typeface="Arial"/>
                          <a:cs typeface="Arial"/>
                        </a:rPr>
                        <a:t>l'éducation à </a:t>
                      </a:r>
                      <a:r>
                        <a:rPr sz="900" spc="-10" dirty="0">
                          <a:latin typeface="Arial"/>
                          <a:cs typeface="Arial"/>
                        </a:rPr>
                        <a:t>la</a:t>
                      </a:r>
                      <a:endParaRPr sz="900" dirty="0">
                        <a:latin typeface="Arial"/>
                        <a:cs typeface="Arial"/>
                      </a:endParaRPr>
                    </a:p>
                    <a:p>
                      <a:pPr marL="0" marR="64135" indent="0" algn="l">
                        <a:lnSpc>
                          <a:spcPct val="95800"/>
                        </a:lnSpc>
                        <a:spcBef>
                          <a:spcPts val="30"/>
                        </a:spcBef>
                      </a:pPr>
                      <a:r>
                        <a:rPr sz="900" spc="-5" dirty="0">
                          <a:latin typeface="Arial"/>
                          <a:cs typeface="Arial"/>
                        </a:rPr>
                        <a:t>citoyenneté au collège  autour de 4 </a:t>
                      </a:r>
                      <a:r>
                        <a:rPr sz="900" dirty="0">
                          <a:latin typeface="Arial"/>
                          <a:cs typeface="Arial"/>
                        </a:rPr>
                        <a:t>thèmes </a:t>
                      </a:r>
                      <a:r>
                        <a:rPr sz="900" spc="-5" dirty="0">
                          <a:latin typeface="Arial"/>
                          <a:cs typeface="Arial"/>
                        </a:rPr>
                        <a:t>: </a:t>
                      </a:r>
                      <a:r>
                        <a:rPr sz="900" spc="-10" dirty="0">
                          <a:latin typeface="Arial"/>
                          <a:cs typeface="Arial"/>
                        </a:rPr>
                        <a:t>le  </a:t>
                      </a:r>
                      <a:r>
                        <a:rPr sz="900" spc="-5" dirty="0">
                          <a:latin typeface="Arial"/>
                          <a:cs typeface="Arial"/>
                        </a:rPr>
                        <a:t>rôle des instances, le  fonctionnement de  l'établissement, </a:t>
                      </a:r>
                      <a:r>
                        <a:rPr sz="900" spc="-10" dirty="0">
                          <a:latin typeface="Arial"/>
                          <a:cs typeface="Arial"/>
                        </a:rPr>
                        <a:t>la vie </a:t>
                      </a:r>
                      <a:r>
                        <a:rPr sz="900" spc="-5" dirty="0">
                          <a:latin typeface="Arial"/>
                          <a:cs typeface="Arial"/>
                        </a:rPr>
                        <a:t>de  l'élève, </a:t>
                      </a:r>
                      <a:r>
                        <a:rPr sz="900" dirty="0">
                          <a:latin typeface="Arial"/>
                          <a:cs typeface="Arial"/>
                        </a:rPr>
                        <a:t>le </a:t>
                      </a:r>
                      <a:r>
                        <a:rPr sz="900" spc="-5" dirty="0">
                          <a:latin typeface="Arial"/>
                          <a:cs typeface="Arial"/>
                        </a:rPr>
                        <a:t>rôle </a:t>
                      </a:r>
                      <a:r>
                        <a:rPr sz="900" dirty="0">
                          <a:latin typeface="Arial"/>
                          <a:cs typeface="Arial"/>
                        </a:rPr>
                        <a:t>du</a:t>
                      </a:r>
                      <a:r>
                        <a:rPr sz="900" spc="-35" dirty="0">
                          <a:latin typeface="Arial"/>
                          <a:cs typeface="Arial"/>
                        </a:rPr>
                        <a:t> </a:t>
                      </a:r>
                      <a:r>
                        <a:rPr sz="900" spc="-5" dirty="0">
                          <a:latin typeface="Arial"/>
                          <a:cs typeface="Arial"/>
                        </a:rPr>
                        <a:t>délégué.</a:t>
                      </a:r>
                      <a:endParaRPr sz="900" dirty="0">
                        <a:latin typeface="Arial"/>
                        <a:cs typeface="Arial"/>
                      </a:endParaRPr>
                    </a:p>
                  </a:txBody>
                  <a:tcPr marL="72000" marR="36000" marT="27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0" indent="0" algn="l" defTabSz="914400" eaLnBrk="1" fontAlgn="auto" latinLnBrk="0" hangingPunct="1">
                        <a:lnSpc>
                          <a:spcPts val="1250"/>
                        </a:lnSpc>
                        <a:spcBef>
                          <a:spcPts val="0"/>
                        </a:spcBef>
                        <a:spcAft>
                          <a:spcPts val="0"/>
                        </a:spcAft>
                        <a:buClrTx/>
                        <a:buSzTx/>
                        <a:buFontTx/>
                        <a:buNone/>
                        <a:tabLst/>
                        <a:defRPr/>
                      </a:pPr>
                      <a:r>
                        <a:rPr lang="fr-FR" sz="900" b="1" spc="-5" dirty="0" smtClean="0">
                          <a:latin typeface="Arial"/>
                          <a:cs typeface="Arial"/>
                          <a:hlinkClick r:id="rId5"/>
                        </a:rPr>
                        <a:t>Concours </a:t>
                      </a:r>
                      <a:r>
                        <a:rPr lang="fr-FR" sz="900" b="1" dirty="0" smtClean="0">
                          <a:latin typeface="Arial"/>
                          <a:cs typeface="Arial"/>
                          <a:hlinkClick r:id="rId5"/>
                        </a:rPr>
                        <a:t>des</a:t>
                      </a:r>
                      <a:r>
                        <a:rPr lang="fr-FR" sz="900" b="1" spc="-15" dirty="0" smtClean="0">
                          <a:latin typeface="Arial"/>
                          <a:cs typeface="Arial"/>
                          <a:hlinkClick r:id="rId5"/>
                        </a:rPr>
                        <a:t> </a:t>
                      </a:r>
                      <a:r>
                        <a:rPr lang="fr-FR" sz="900" b="1" spc="-5" dirty="0" smtClean="0">
                          <a:latin typeface="Arial"/>
                          <a:cs typeface="Arial"/>
                          <a:hlinkClick r:id="rId5"/>
                        </a:rPr>
                        <a:t>écoles</a:t>
                      </a:r>
                      <a:endParaRPr lang="fr-FR" sz="900" dirty="0" smtClean="0">
                        <a:latin typeface="Arial"/>
                        <a:cs typeface="Arial"/>
                        <a:hlinkClick r:id="rId5"/>
                      </a:endParaRPr>
                    </a:p>
                    <a:p>
                      <a:pPr marL="0" indent="0" algn="l">
                        <a:lnSpc>
                          <a:spcPts val="1250"/>
                        </a:lnSpc>
                      </a:pPr>
                      <a:r>
                        <a:rPr lang="fr-FR" sz="900" b="1" spc="-5" dirty="0" smtClean="0">
                          <a:latin typeface="Arial"/>
                          <a:cs typeface="Arial"/>
                          <a:hlinkClick r:id="rId5"/>
                        </a:rPr>
                        <a:t>f</a:t>
                      </a:r>
                      <a:r>
                        <a:rPr sz="900" b="1" spc="-5" dirty="0" err="1" smtClean="0">
                          <a:latin typeface="Arial"/>
                          <a:cs typeface="Arial"/>
                          <a:hlinkClick r:id="rId5"/>
                        </a:rPr>
                        <a:t>leuries</a:t>
                      </a:r>
                      <a:endParaRPr lang="fr-FR" sz="900" b="1" spc="-5" dirty="0" smtClean="0">
                        <a:latin typeface="Arial"/>
                        <a:cs typeface="Arial"/>
                      </a:endParaRPr>
                    </a:p>
                    <a:p>
                      <a:pPr marL="0" indent="0" algn="l">
                        <a:lnSpc>
                          <a:spcPts val="1250"/>
                        </a:lnSpc>
                      </a:pPr>
                      <a:r>
                        <a:rPr lang="fr-FR" sz="900" b="1" spc="-5" dirty="0" smtClean="0">
                          <a:latin typeface="Arial"/>
                          <a:cs typeface="Arial"/>
                        </a:rPr>
                        <a:t>Organisé par l’OCCE et les DDEN</a:t>
                      </a:r>
                      <a:endParaRPr sz="900" dirty="0">
                        <a:latin typeface="Arial"/>
                        <a:cs typeface="Arial"/>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131445" indent="0" algn="l" defTabSz="914400" eaLnBrk="1" fontAlgn="auto" latinLnBrk="0" hangingPunct="1">
                        <a:lnSpc>
                          <a:spcPts val="1150"/>
                        </a:lnSpc>
                        <a:spcBef>
                          <a:spcPts val="25"/>
                        </a:spcBef>
                        <a:spcAft>
                          <a:spcPts val="0"/>
                        </a:spcAft>
                        <a:buClrTx/>
                        <a:buSzTx/>
                        <a:buFontTx/>
                        <a:buNone/>
                        <a:tabLst/>
                        <a:defRPr/>
                      </a:pPr>
                      <a:r>
                        <a:rPr lang="fr-FR" sz="900" b="1" spc="-5" dirty="0" smtClean="0">
                          <a:latin typeface="Arial"/>
                          <a:cs typeface="Arial"/>
                        </a:rPr>
                        <a:t>Concours </a:t>
                      </a:r>
                      <a:r>
                        <a:rPr lang="fr-FR" sz="900" dirty="0" smtClean="0">
                          <a:latin typeface="Arial"/>
                          <a:cs typeface="Arial"/>
                        </a:rPr>
                        <a:t>de </a:t>
                      </a:r>
                      <a:r>
                        <a:rPr lang="fr-FR" sz="900" spc="-5" dirty="0" smtClean="0">
                          <a:latin typeface="Arial"/>
                          <a:cs typeface="Arial"/>
                        </a:rPr>
                        <a:t>jardinage</a:t>
                      </a:r>
                      <a:r>
                        <a:rPr lang="fr-FR" sz="900" spc="-55" dirty="0" smtClean="0">
                          <a:latin typeface="Arial"/>
                          <a:cs typeface="Arial"/>
                        </a:rPr>
                        <a:t> </a:t>
                      </a:r>
                      <a:r>
                        <a:rPr lang="fr-FR" sz="900" spc="-5" dirty="0" smtClean="0">
                          <a:latin typeface="Arial"/>
                          <a:cs typeface="Arial"/>
                        </a:rPr>
                        <a:t>et  d'embellissement</a:t>
                      </a:r>
                      <a:r>
                        <a:rPr lang="fr-FR" sz="900" spc="-15" dirty="0" smtClean="0">
                          <a:latin typeface="Arial"/>
                          <a:cs typeface="Arial"/>
                        </a:rPr>
                        <a:t> </a:t>
                      </a:r>
                      <a:r>
                        <a:rPr lang="fr-FR" sz="900" spc="-5" dirty="0" smtClean="0">
                          <a:latin typeface="Arial"/>
                          <a:cs typeface="Arial"/>
                        </a:rPr>
                        <a:t>des</a:t>
                      </a:r>
                      <a:endParaRPr lang="fr-FR" sz="900" dirty="0" smtClean="0">
                        <a:latin typeface="Arial"/>
                        <a:cs typeface="Arial"/>
                      </a:endParaRPr>
                    </a:p>
                    <a:p>
                      <a:pPr marL="0" marR="131445" indent="0" algn="l">
                        <a:lnSpc>
                          <a:spcPts val="1150"/>
                        </a:lnSpc>
                        <a:spcBef>
                          <a:spcPts val="25"/>
                        </a:spcBef>
                      </a:pPr>
                      <a:r>
                        <a:rPr sz="900" spc="-5" dirty="0" err="1" smtClean="0">
                          <a:latin typeface="Arial"/>
                          <a:cs typeface="Arial"/>
                        </a:rPr>
                        <a:t>écoles</a:t>
                      </a:r>
                      <a:r>
                        <a:rPr sz="900" spc="-5" dirty="0" smtClean="0">
                          <a:latin typeface="Arial"/>
                          <a:cs typeface="Arial"/>
                        </a:rPr>
                        <a:t> </a:t>
                      </a:r>
                      <a:r>
                        <a:rPr sz="900" spc="-5" dirty="0">
                          <a:latin typeface="Arial"/>
                          <a:cs typeface="Arial"/>
                        </a:rPr>
                        <a:t>dans </a:t>
                      </a:r>
                      <a:r>
                        <a:rPr sz="900" dirty="0">
                          <a:latin typeface="Arial"/>
                          <a:cs typeface="Arial"/>
                        </a:rPr>
                        <a:t>le </a:t>
                      </a:r>
                      <a:r>
                        <a:rPr sz="900" spc="-5" dirty="0">
                          <a:latin typeface="Arial"/>
                          <a:cs typeface="Arial"/>
                        </a:rPr>
                        <a:t>cadre</a:t>
                      </a:r>
                      <a:r>
                        <a:rPr sz="900" spc="-55" dirty="0">
                          <a:latin typeface="Arial"/>
                          <a:cs typeface="Arial"/>
                        </a:rPr>
                        <a:t> </a:t>
                      </a:r>
                      <a:r>
                        <a:rPr sz="900" spc="-5" dirty="0">
                          <a:latin typeface="Arial"/>
                          <a:cs typeface="Arial"/>
                        </a:rPr>
                        <a:t>de  projets</a:t>
                      </a:r>
                      <a:r>
                        <a:rPr sz="900" spc="-20" dirty="0">
                          <a:latin typeface="Arial"/>
                          <a:cs typeface="Arial"/>
                        </a:rPr>
                        <a:t> </a:t>
                      </a:r>
                      <a:r>
                        <a:rPr sz="900" spc="-5" dirty="0">
                          <a:latin typeface="Arial"/>
                          <a:cs typeface="Arial"/>
                        </a:rPr>
                        <a:t>pédagogiques</a:t>
                      </a:r>
                      <a:endParaRPr sz="900" dirty="0">
                        <a:latin typeface="Arial"/>
                        <a:cs typeface="Arial"/>
                      </a:endParaRPr>
                    </a:p>
                    <a:p>
                      <a:pPr marL="0" indent="0" algn="l">
                        <a:lnSpc>
                          <a:spcPts val="1125"/>
                        </a:lnSpc>
                      </a:pPr>
                      <a:r>
                        <a:rPr sz="900" spc="-5" dirty="0">
                          <a:latin typeface="Arial"/>
                          <a:cs typeface="Arial"/>
                        </a:rPr>
                        <a:t>pluridisciplinaires.</a:t>
                      </a:r>
                      <a:endParaRPr sz="900" dirty="0">
                        <a:latin typeface="Arial"/>
                        <a:cs typeface="Arial"/>
                      </a:endParaRPr>
                    </a:p>
                  </a:txBody>
                  <a:tcPr marL="72000" marR="36000" marT="27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1026908">
                <a:tc>
                  <a:txBody>
                    <a:bodyPr/>
                    <a:lstStyle/>
                    <a:p>
                      <a:pPr marL="0" marR="92075" indent="0" algn="l">
                        <a:lnSpc>
                          <a:spcPts val="1260"/>
                        </a:lnSpc>
                        <a:spcBef>
                          <a:spcPts val="0"/>
                        </a:spcBef>
                      </a:pPr>
                      <a:r>
                        <a:rPr sz="900" b="1" spc="-5" dirty="0">
                          <a:latin typeface="Arial"/>
                          <a:cs typeface="Arial"/>
                          <a:hlinkClick r:id="rId6"/>
                        </a:rPr>
                        <a:t>Campagne  </a:t>
                      </a:r>
                      <a:r>
                        <a:rPr sz="900" b="1" dirty="0">
                          <a:latin typeface="Arial"/>
                          <a:cs typeface="Arial"/>
                          <a:hlinkClick r:id="rId6"/>
                        </a:rPr>
                        <a:t>"Pas </a:t>
                      </a:r>
                      <a:r>
                        <a:rPr sz="900" b="1" spc="-5" dirty="0">
                          <a:latin typeface="Arial"/>
                          <a:cs typeface="Arial"/>
                          <a:hlinkClick r:id="rId6"/>
                        </a:rPr>
                        <a:t>d'éducation</a:t>
                      </a:r>
                      <a:r>
                        <a:rPr sz="900" b="1" spc="-65" dirty="0">
                          <a:latin typeface="Arial"/>
                          <a:cs typeface="Arial"/>
                          <a:hlinkClick r:id="rId6"/>
                        </a:rPr>
                        <a:t> </a:t>
                      </a:r>
                      <a:r>
                        <a:rPr sz="900" b="1" dirty="0">
                          <a:latin typeface="Arial"/>
                          <a:cs typeface="Arial"/>
                          <a:hlinkClick r:id="rId6"/>
                        </a:rPr>
                        <a:t>pas</a:t>
                      </a:r>
                      <a:endParaRPr sz="900" dirty="0">
                        <a:latin typeface="Arial"/>
                        <a:cs typeface="Arial"/>
                        <a:hlinkClick r:id="rId6"/>
                      </a:endParaRPr>
                    </a:p>
                    <a:p>
                      <a:pPr marL="0" indent="0" algn="l">
                        <a:lnSpc>
                          <a:spcPts val="1240"/>
                        </a:lnSpc>
                        <a:spcBef>
                          <a:spcPts val="0"/>
                        </a:spcBef>
                      </a:pPr>
                      <a:r>
                        <a:rPr sz="900" b="1" spc="-5" dirty="0">
                          <a:latin typeface="Arial"/>
                          <a:cs typeface="Arial"/>
                          <a:hlinkClick r:id="rId6"/>
                        </a:rPr>
                        <a:t>d'avenir </a:t>
                      </a:r>
                      <a:r>
                        <a:rPr sz="900" b="1" spc="-10" dirty="0">
                          <a:latin typeface="Arial"/>
                          <a:cs typeface="Arial"/>
                          <a:hlinkClick r:id="rId6"/>
                        </a:rPr>
                        <a:t>!"</a:t>
                      </a:r>
                      <a:endParaRPr sz="900" dirty="0">
                        <a:latin typeface="Arial"/>
                        <a:cs typeface="Arial"/>
                      </a:endParaRPr>
                    </a:p>
                  </a:txBody>
                  <a:tcPr marL="72000" marR="36000" marT="2172"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indent="0" algn="l">
                        <a:lnSpc>
                          <a:spcPts val="1120"/>
                        </a:lnSpc>
                      </a:pPr>
                      <a:r>
                        <a:rPr sz="900" b="0" spc="-5" dirty="0">
                          <a:latin typeface="Arial"/>
                          <a:cs typeface="Arial"/>
                        </a:rPr>
                        <a:t>Sensibilisation</a:t>
                      </a:r>
                      <a:r>
                        <a:rPr sz="900" b="0" spc="5" dirty="0">
                          <a:latin typeface="Arial"/>
                          <a:cs typeface="Arial"/>
                        </a:rPr>
                        <a:t> </a:t>
                      </a:r>
                      <a:r>
                        <a:rPr sz="900" b="0" spc="-5" dirty="0">
                          <a:latin typeface="Arial"/>
                          <a:cs typeface="Arial"/>
                        </a:rPr>
                        <a:t>à</a:t>
                      </a:r>
                      <a:endParaRPr sz="900" b="0" dirty="0">
                        <a:latin typeface="Arial"/>
                        <a:cs typeface="Arial"/>
                      </a:endParaRPr>
                    </a:p>
                    <a:p>
                      <a:pPr marL="0" marR="177800" indent="0" algn="l">
                        <a:lnSpc>
                          <a:spcPct val="95600"/>
                        </a:lnSpc>
                        <a:spcBef>
                          <a:spcPts val="35"/>
                        </a:spcBef>
                      </a:pPr>
                      <a:r>
                        <a:rPr sz="900" b="0" spc="-5" dirty="0">
                          <a:latin typeface="Arial"/>
                          <a:cs typeface="Arial"/>
                        </a:rPr>
                        <a:t>l'importance </a:t>
                      </a:r>
                      <a:r>
                        <a:rPr sz="900" b="0" dirty="0">
                          <a:latin typeface="Arial"/>
                          <a:cs typeface="Arial"/>
                        </a:rPr>
                        <a:t>du </a:t>
                      </a:r>
                      <a:r>
                        <a:rPr sz="900" b="0" spc="-5" dirty="0">
                          <a:latin typeface="Arial"/>
                          <a:cs typeface="Arial"/>
                        </a:rPr>
                        <a:t>droit</a:t>
                      </a:r>
                      <a:r>
                        <a:rPr sz="900" b="0" spc="-55" dirty="0">
                          <a:latin typeface="Arial"/>
                          <a:cs typeface="Arial"/>
                        </a:rPr>
                        <a:t> </a:t>
                      </a:r>
                      <a:r>
                        <a:rPr sz="900" b="0" spc="-5" dirty="0">
                          <a:latin typeface="Arial"/>
                          <a:cs typeface="Arial"/>
                        </a:rPr>
                        <a:t>à  l'éducation dans </a:t>
                      </a:r>
                      <a:r>
                        <a:rPr sz="900" b="0" dirty="0">
                          <a:latin typeface="Arial"/>
                          <a:cs typeface="Arial"/>
                        </a:rPr>
                        <a:t>le  </a:t>
                      </a:r>
                      <a:r>
                        <a:rPr sz="900" b="0" spc="-5" dirty="0">
                          <a:latin typeface="Arial"/>
                          <a:cs typeface="Arial"/>
                        </a:rPr>
                        <a:t>monde.</a:t>
                      </a:r>
                      <a:endParaRPr sz="900" b="0" dirty="0">
                        <a:latin typeface="Arial"/>
                        <a:cs typeface="Arial"/>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indent="0" algn="l">
                        <a:lnSpc>
                          <a:spcPts val="1250"/>
                        </a:lnSpc>
                      </a:pPr>
                      <a:r>
                        <a:rPr sz="900" b="1" spc="-5" dirty="0">
                          <a:latin typeface="Arial"/>
                          <a:cs typeface="Arial"/>
                          <a:hlinkClick r:id="rId7"/>
                        </a:rPr>
                        <a:t>Clubs Unicef</a:t>
                      </a:r>
                      <a:r>
                        <a:rPr sz="900" b="1" spc="-10" dirty="0">
                          <a:latin typeface="Arial"/>
                          <a:cs typeface="Arial"/>
                          <a:hlinkClick r:id="rId7"/>
                        </a:rPr>
                        <a:t> </a:t>
                      </a:r>
                      <a:r>
                        <a:rPr sz="900" b="1" spc="-5" dirty="0">
                          <a:latin typeface="Arial"/>
                          <a:cs typeface="Arial"/>
                          <a:hlinkClick r:id="rId7"/>
                        </a:rPr>
                        <a:t>Jeunes</a:t>
                      </a:r>
                      <a:endParaRPr sz="900" dirty="0">
                        <a:latin typeface="Arial"/>
                        <a:cs typeface="Arial"/>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74930" indent="0" algn="l">
                        <a:lnSpc>
                          <a:spcPct val="95500"/>
                        </a:lnSpc>
                      </a:pPr>
                      <a:r>
                        <a:rPr sz="900" spc="-5" dirty="0">
                          <a:latin typeface="Arial"/>
                          <a:cs typeface="Arial"/>
                        </a:rPr>
                        <a:t>Programme d'éducation</a:t>
                      </a:r>
                      <a:r>
                        <a:rPr sz="900" spc="-25" dirty="0">
                          <a:latin typeface="Arial"/>
                          <a:cs typeface="Arial"/>
                        </a:rPr>
                        <a:t> </a:t>
                      </a:r>
                      <a:r>
                        <a:rPr sz="900" spc="-5" dirty="0">
                          <a:latin typeface="Arial"/>
                          <a:cs typeface="Arial"/>
                        </a:rPr>
                        <a:t>à  la citoyenneté et à </a:t>
                      </a:r>
                      <a:r>
                        <a:rPr sz="900" spc="-10" dirty="0">
                          <a:latin typeface="Arial"/>
                          <a:cs typeface="Arial"/>
                        </a:rPr>
                        <a:t>la  </a:t>
                      </a:r>
                      <a:r>
                        <a:rPr sz="900" spc="-5" dirty="0">
                          <a:latin typeface="Arial"/>
                          <a:cs typeface="Arial"/>
                        </a:rPr>
                        <a:t>solidarité, </a:t>
                      </a:r>
                      <a:r>
                        <a:rPr sz="900" dirty="0">
                          <a:latin typeface="Arial"/>
                          <a:cs typeface="Arial"/>
                        </a:rPr>
                        <a:t>au </a:t>
                      </a:r>
                      <a:r>
                        <a:rPr sz="900" spc="-5" dirty="0">
                          <a:latin typeface="Arial"/>
                          <a:cs typeface="Arial"/>
                        </a:rPr>
                        <a:t>sein</a:t>
                      </a:r>
                      <a:r>
                        <a:rPr sz="900" spc="-35" dirty="0">
                          <a:latin typeface="Arial"/>
                          <a:cs typeface="Arial"/>
                        </a:rPr>
                        <a:t> </a:t>
                      </a:r>
                      <a:r>
                        <a:rPr sz="900" spc="-5" dirty="0">
                          <a:latin typeface="Arial"/>
                          <a:cs typeface="Arial"/>
                        </a:rPr>
                        <a:t>de</a:t>
                      </a:r>
                      <a:endParaRPr sz="900">
                        <a:latin typeface="Arial"/>
                        <a:cs typeface="Arial"/>
                      </a:endParaRPr>
                    </a:p>
                    <a:p>
                      <a:pPr marL="0" marR="92075" indent="0" algn="l">
                        <a:lnSpc>
                          <a:spcPts val="1150"/>
                        </a:lnSpc>
                        <a:spcBef>
                          <a:spcPts val="35"/>
                        </a:spcBef>
                      </a:pPr>
                      <a:r>
                        <a:rPr sz="900" spc="-5" dirty="0">
                          <a:latin typeface="Arial"/>
                          <a:cs typeface="Arial"/>
                        </a:rPr>
                        <a:t>l'établissement et sous </a:t>
                      </a:r>
                      <a:r>
                        <a:rPr sz="900" spc="-10" dirty="0">
                          <a:latin typeface="Arial"/>
                          <a:cs typeface="Arial"/>
                        </a:rPr>
                        <a:t>la  </a:t>
                      </a:r>
                      <a:r>
                        <a:rPr sz="900" spc="-5" dirty="0">
                          <a:latin typeface="Arial"/>
                          <a:cs typeface="Arial"/>
                        </a:rPr>
                        <a:t>responsabilité d'un  enseignant. Thématique  et pays </a:t>
                      </a:r>
                      <a:r>
                        <a:rPr sz="900" dirty="0">
                          <a:latin typeface="Arial"/>
                          <a:cs typeface="Arial"/>
                        </a:rPr>
                        <a:t>différent </a:t>
                      </a:r>
                      <a:r>
                        <a:rPr sz="900" spc="-5" dirty="0">
                          <a:latin typeface="Arial"/>
                          <a:cs typeface="Arial"/>
                        </a:rPr>
                        <a:t>chaque  année.</a:t>
                      </a:r>
                      <a:endParaRPr sz="900">
                        <a:latin typeface="Arial"/>
                        <a:cs typeface="Arial"/>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97790" indent="0" algn="l">
                        <a:lnSpc>
                          <a:spcPts val="1260"/>
                        </a:lnSpc>
                        <a:spcBef>
                          <a:spcPts val="20"/>
                        </a:spcBef>
                      </a:pPr>
                      <a:r>
                        <a:rPr lang="fr-FR" sz="900" b="1" dirty="0" smtClean="0">
                          <a:latin typeface="Arial"/>
                          <a:cs typeface="Arial"/>
                          <a:hlinkClick r:id="rId8"/>
                        </a:rPr>
                        <a:t>Journée de la laïcité</a:t>
                      </a:r>
                      <a:endParaRPr lang="fr-FR" sz="900" b="1" dirty="0" smtClean="0">
                        <a:latin typeface="Arial"/>
                        <a:cs typeface="Arial"/>
                      </a:endParaRPr>
                    </a:p>
                    <a:p>
                      <a:pPr marL="0" marR="97790" indent="0" algn="l">
                        <a:lnSpc>
                          <a:spcPts val="1260"/>
                        </a:lnSpc>
                        <a:spcBef>
                          <a:spcPts val="20"/>
                        </a:spcBef>
                      </a:pPr>
                      <a:r>
                        <a:rPr sz="900" b="1" dirty="0" err="1" smtClean="0">
                          <a:latin typeface="Arial"/>
                          <a:cs typeface="Arial"/>
                        </a:rPr>
                        <a:t>Journée</a:t>
                      </a:r>
                      <a:r>
                        <a:rPr sz="900" b="1" spc="-45" dirty="0" smtClean="0">
                          <a:latin typeface="Arial"/>
                          <a:cs typeface="Arial"/>
                        </a:rPr>
                        <a:t> </a:t>
                      </a:r>
                      <a:r>
                        <a:rPr sz="900" b="1" spc="-5" dirty="0">
                          <a:latin typeface="Arial"/>
                          <a:cs typeface="Arial"/>
                        </a:rPr>
                        <a:t>anniversaire </a:t>
                      </a:r>
                      <a:r>
                        <a:rPr sz="900" b="1" dirty="0">
                          <a:latin typeface="Arial"/>
                          <a:cs typeface="Arial"/>
                        </a:rPr>
                        <a:t> de la </a:t>
                      </a:r>
                      <a:r>
                        <a:rPr sz="900" b="1" spc="-5" dirty="0">
                          <a:latin typeface="Arial"/>
                          <a:cs typeface="Arial"/>
                        </a:rPr>
                        <a:t>loi </a:t>
                      </a:r>
                      <a:r>
                        <a:rPr sz="900" b="1" dirty="0">
                          <a:latin typeface="Arial"/>
                          <a:cs typeface="Arial"/>
                        </a:rPr>
                        <a:t>du</a:t>
                      </a:r>
                      <a:r>
                        <a:rPr sz="900" b="1" spc="-40" dirty="0">
                          <a:latin typeface="Arial"/>
                          <a:cs typeface="Arial"/>
                        </a:rPr>
                        <a:t> </a:t>
                      </a:r>
                      <a:r>
                        <a:rPr sz="900" b="1" dirty="0">
                          <a:latin typeface="Arial"/>
                          <a:cs typeface="Arial"/>
                        </a:rPr>
                        <a:t>9</a:t>
                      </a:r>
                      <a:endParaRPr sz="900" dirty="0">
                        <a:latin typeface="Arial"/>
                        <a:cs typeface="Arial"/>
                      </a:endParaRPr>
                    </a:p>
                    <a:p>
                      <a:pPr marL="0" indent="0" algn="l">
                        <a:lnSpc>
                          <a:spcPts val="1220"/>
                        </a:lnSpc>
                      </a:pPr>
                      <a:r>
                        <a:rPr sz="900" b="1" dirty="0">
                          <a:latin typeface="Arial"/>
                          <a:cs typeface="Arial"/>
                        </a:rPr>
                        <a:t>décembre</a:t>
                      </a:r>
                      <a:r>
                        <a:rPr sz="900" b="1" spc="-10" dirty="0">
                          <a:latin typeface="Arial"/>
                          <a:cs typeface="Arial"/>
                        </a:rPr>
                        <a:t> </a:t>
                      </a:r>
                      <a:r>
                        <a:rPr sz="900" b="1" dirty="0">
                          <a:latin typeface="Arial"/>
                          <a:cs typeface="Arial"/>
                        </a:rPr>
                        <a:t>1905</a:t>
                      </a:r>
                      <a:endParaRPr sz="900" dirty="0">
                        <a:latin typeface="Arial"/>
                        <a:cs typeface="Arial"/>
                      </a:endParaRPr>
                    </a:p>
                    <a:p>
                      <a:pPr marL="0" marR="184785" indent="0" algn="l">
                        <a:lnSpc>
                          <a:spcPct val="95900"/>
                        </a:lnSpc>
                        <a:spcBef>
                          <a:spcPts val="35"/>
                        </a:spcBef>
                      </a:pPr>
                      <a:r>
                        <a:rPr sz="900" b="1" i="1" dirty="0">
                          <a:latin typeface="Arial"/>
                          <a:cs typeface="Arial"/>
                        </a:rPr>
                        <a:t>concernant la  séparation des  Églises et de</a:t>
                      </a:r>
                      <a:r>
                        <a:rPr sz="900" b="1" i="1" spc="-90" dirty="0">
                          <a:latin typeface="Arial"/>
                          <a:cs typeface="Arial"/>
                        </a:rPr>
                        <a:t> </a:t>
                      </a:r>
                      <a:r>
                        <a:rPr sz="900" b="1" i="1" spc="-5" dirty="0">
                          <a:latin typeface="Arial"/>
                          <a:cs typeface="Arial"/>
                        </a:rPr>
                        <a:t>l'État</a:t>
                      </a:r>
                      <a:endParaRPr sz="900" dirty="0">
                        <a:latin typeface="Arial"/>
                        <a:cs typeface="Arial"/>
                      </a:endParaRPr>
                    </a:p>
                  </a:txBody>
                  <a:tcPr marL="72000" marR="36000" marT="2172"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indent="0" algn="l">
                        <a:lnSpc>
                          <a:spcPts val="1120"/>
                        </a:lnSpc>
                      </a:pPr>
                      <a:r>
                        <a:rPr sz="900" b="1" spc="-5" dirty="0">
                          <a:latin typeface="Arial"/>
                          <a:cs typeface="Arial"/>
                        </a:rPr>
                        <a:t>Journée </a:t>
                      </a:r>
                      <a:r>
                        <a:rPr sz="900" spc="-5" dirty="0">
                          <a:latin typeface="Arial"/>
                          <a:cs typeface="Arial"/>
                        </a:rPr>
                        <a:t>de</a:t>
                      </a:r>
                      <a:r>
                        <a:rPr sz="900" spc="-10" dirty="0">
                          <a:latin typeface="Arial"/>
                          <a:cs typeface="Arial"/>
                        </a:rPr>
                        <a:t> </a:t>
                      </a:r>
                      <a:r>
                        <a:rPr sz="900" spc="-5" dirty="0">
                          <a:latin typeface="Arial"/>
                          <a:cs typeface="Arial"/>
                        </a:rPr>
                        <a:t>mobilisation</a:t>
                      </a:r>
                      <a:endParaRPr sz="900">
                        <a:latin typeface="Arial"/>
                        <a:cs typeface="Arial"/>
                      </a:endParaRPr>
                    </a:p>
                    <a:p>
                      <a:pPr marL="0" marR="77470" indent="0" algn="l">
                        <a:lnSpc>
                          <a:spcPct val="95900"/>
                        </a:lnSpc>
                        <a:spcBef>
                          <a:spcPts val="30"/>
                        </a:spcBef>
                      </a:pPr>
                      <a:r>
                        <a:rPr sz="900" spc="-5" dirty="0">
                          <a:latin typeface="Arial"/>
                          <a:cs typeface="Arial"/>
                        </a:rPr>
                        <a:t>et d'action en vue </a:t>
                      </a:r>
                      <a:r>
                        <a:rPr sz="900" dirty="0">
                          <a:latin typeface="Arial"/>
                          <a:cs typeface="Arial"/>
                        </a:rPr>
                        <a:t>de </a:t>
                      </a:r>
                      <a:r>
                        <a:rPr sz="900" spc="-5" dirty="0">
                          <a:latin typeface="Arial"/>
                          <a:cs typeface="Arial"/>
                        </a:rPr>
                        <a:t>la  </a:t>
                      </a:r>
                      <a:r>
                        <a:rPr sz="900" dirty="0">
                          <a:latin typeface="Arial"/>
                          <a:cs typeface="Arial"/>
                        </a:rPr>
                        <a:t>mise </a:t>
                      </a:r>
                      <a:r>
                        <a:rPr sz="900" spc="-5" dirty="0">
                          <a:latin typeface="Arial"/>
                          <a:cs typeface="Arial"/>
                        </a:rPr>
                        <a:t>en valeur </a:t>
                      </a:r>
                      <a:r>
                        <a:rPr sz="900" dirty="0">
                          <a:latin typeface="Arial"/>
                          <a:cs typeface="Arial"/>
                        </a:rPr>
                        <a:t>du </a:t>
                      </a:r>
                      <a:r>
                        <a:rPr sz="900" spc="-5" dirty="0">
                          <a:latin typeface="Arial"/>
                          <a:cs typeface="Arial"/>
                        </a:rPr>
                        <a:t>sens</a:t>
                      </a:r>
                      <a:r>
                        <a:rPr sz="900" spc="-65" dirty="0">
                          <a:latin typeface="Arial"/>
                          <a:cs typeface="Arial"/>
                        </a:rPr>
                        <a:t> </a:t>
                      </a:r>
                      <a:r>
                        <a:rPr sz="900" spc="-5" dirty="0">
                          <a:latin typeface="Arial"/>
                          <a:cs typeface="Arial"/>
                        </a:rPr>
                        <a:t>et  du bénéfice </a:t>
                      </a:r>
                      <a:r>
                        <a:rPr sz="900" dirty="0">
                          <a:latin typeface="Arial"/>
                          <a:cs typeface="Arial"/>
                        </a:rPr>
                        <a:t>du </a:t>
                      </a:r>
                      <a:r>
                        <a:rPr sz="900" spc="-5" dirty="0">
                          <a:latin typeface="Arial"/>
                          <a:cs typeface="Arial"/>
                        </a:rPr>
                        <a:t>principe  de laïcité et des valeurs  de liberté, d'égalité </a:t>
                      </a:r>
                      <a:r>
                        <a:rPr sz="900" dirty="0">
                          <a:latin typeface="Arial"/>
                          <a:cs typeface="Arial"/>
                        </a:rPr>
                        <a:t>et de  </a:t>
                      </a:r>
                      <a:r>
                        <a:rPr sz="900" spc="-5" dirty="0">
                          <a:latin typeface="Arial"/>
                          <a:cs typeface="Arial"/>
                        </a:rPr>
                        <a:t>fraternité qui lui sont  étroitement</a:t>
                      </a:r>
                      <a:r>
                        <a:rPr sz="900" spc="-15" dirty="0">
                          <a:latin typeface="Arial"/>
                          <a:cs typeface="Arial"/>
                        </a:rPr>
                        <a:t> </a:t>
                      </a:r>
                      <a:r>
                        <a:rPr sz="900" spc="-5" dirty="0">
                          <a:latin typeface="Arial"/>
                          <a:cs typeface="Arial"/>
                        </a:rPr>
                        <a:t>liées</a:t>
                      </a:r>
                      <a:endParaRPr sz="900">
                        <a:latin typeface="Arial"/>
                        <a:cs typeface="Arial"/>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1426041">
                <a:tc>
                  <a:txBody>
                    <a:bodyPr/>
                    <a:lstStyle/>
                    <a:p>
                      <a:pPr marL="0" marR="97790" indent="0" algn="l">
                        <a:lnSpc>
                          <a:spcPct val="95800"/>
                        </a:lnSpc>
                        <a:spcBef>
                          <a:spcPts val="0"/>
                        </a:spcBef>
                      </a:pPr>
                      <a:r>
                        <a:rPr lang="fr-FR" sz="900" b="1" spc="-5" dirty="0" smtClean="0">
                          <a:latin typeface="Arial"/>
                          <a:cs typeface="Arial"/>
                          <a:hlinkClick r:id="rId9"/>
                        </a:rPr>
                        <a:t>Journée internationale de la Croix</a:t>
                      </a:r>
                      <a:r>
                        <a:rPr lang="fr-FR" sz="900" b="1" spc="-5" baseline="0" dirty="0" smtClean="0">
                          <a:latin typeface="Arial"/>
                          <a:cs typeface="Arial"/>
                          <a:hlinkClick r:id="rId9"/>
                        </a:rPr>
                        <a:t> Rouge et du Croissant Rouge</a:t>
                      </a:r>
                      <a:endParaRPr lang="fr-FR" sz="900" b="1" spc="-5" baseline="0" dirty="0" smtClean="0">
                        <a:latin typeface="Arial"/>
                        <a:cs typeface="Arial"/>
                      </a:endParaRPr>
                    </a:p>
                    <a:p>
                      <a:pPr marL="0" marR="97790" indent="0" algn="l">
                        <a:lnSpc>
                          <a:spcPct val="95800"/>
                        </a:lnSpc>
                        <a:spcBef>
                          <a:spcPts val="0"/>
                        </a:spcBef>
                      </a:pPr>
                      <a:r>
                        <a:rPr lang="fr-FR" sz="900" b="0" spc="-5" baseline="0" dirty="0" smtClean="0">
                          <a:latin typeface="Arial"/>
                          <a:cs typeface="Arial"/>
                        </a:rPr>
                        <a:t>8 mai</a:t>
                      </a:r>
                      <a:endParaRPr sz="900" b="0" dirty="0">
                        <a:latin typeface="Arial"/>
                        <a:cs typeface="Arial"/>
                      </a:endParaRPr>
                    </a:p>
                  </a:txBody>
                  <a:tcPr marL="72000" marR="36000" marT="0"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a:txBody>
                    <a:bodyPr/>
                    <a:lstStyle/>
                    <a:p>
                      <a:pPr marL="0" marR="77470" indent="0" algn="l">
                        <a:lnSpc>
                          <a:spcPct val="95700"/>
                        </a:lnSpc>
                        <a:spcBef>
                          <a:spcPts val="10"/>
                        </a:spcBef>
                      </a:pPr>
                      <a:r>
                        <a:rPr lang="fr-FR" sz="900" spc="-5" dirty="0" smtClean="0">
                          <a:latin typeface="Arial"/>
                          <a:cs typeface="Arial"/>
                        </a:rPr>
                        <a:t>Le choix du 8 mai pour la journée mondiale de la croix rouge est dû à l'anniversaire de la naissance d'Henry Dunant, fondateur en 1863 de la Croix-Rouge internationale et des Conventions de Genève</a:t>
                      </a:r>
                      <a:endParaRPr sz="900" dirty="0">
                        <a:latin typeface="Arial"/>
                        <a:cs typeface="Arial"/>
                      </a:endParaRPr>
                    </a:p>
                  </a:txBody>
                  <a:tcPr marL="72000" marR="36000" marT="1086"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a:txBody>
                    <a:bodyPr/>
                    <a:lstStyle/>
                    <a:p>
                      <a:pPr marL="0" marR="167005" indent="0" algn="l">
                        <a:lnSpc>
                          <a:spcPts val="1260"/>
                        </a:lnSpc>
                        <a:spcBef>
                          <a:spcPts val="35"/>
                        </a:spcBef>
                      </a:pPr>
                      <a:r>
                        <a:rPr sz="900" b="1" spc="-5" dirty="0">
                          <a:latin typeface="Arial"/>
                          <a:cs typeface="Arial"/>
                          <a:hlinkClick r:id="rId10"/>
                        </a:rPr>
                        <a:t>Concours  "Découvrons</a:t>
                      </a:r>
                      <a:r>
                        <a:rPr sz="900" b="1" spc="-35" dirty="0">
                          <a:latin typeface="Arial"/>
                          <a:cs typeface="Arial"/>
                          <a:hlinkClick r:id="rId10"/>
                        </a:rPr>
                        <a:t> </a:t>
                      </a:r>
                      <a:r>
                        <a:rPr sz="900" b="1" spc="-5" dirty="0">
                          <a:latin typeface="Arial"/>
                          <a:cs typeface="Arial"/>
                          <a:hlinkClick r:id="rId10"/>
                        </a:rPr>
                        <a:t>notre  constitution"</a:t>
                      </a:r>
                      <a:endParaRPr sz="900" dirty="0">
                        <a:latin typeface="Arial"/>
                        <a:cs typeface="Arial"/>
                      </a:endParaRPr>
                    </a:p>
                  </a:txBody>
                  <a:tcPr marL="72000" marR="36000" marT="3801"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a:txBody>
                    <a:bodyPr/>
                    <a:lstStyle/>
                    <a:p>
                      <a:pPr marL="0" marR="86995" indent="0" algn="l">
                        <a:lnSpc>
                          <a:spcPct val="95700"/>
                        </a:lnSpc>
                        <a:spcBef>
                          <a:spcPts val="10"/>
                        </a:spcBef>
                      </a:pPr>
                      <a:r>
                        <a:rPr sz="900" spc="-5" dirty="0">
                          <a:latin typeface="Arial"/>
                          <a:cs typeface="Arial"/>
                        </a:rPr>
                        <a:t>Permettre aux élèves  d'appréhender, par une  réflexion et </a:t>
                      </a:r>
                      <a:r>
                        <a:rPr sz="900" dirty="0">
                          <a:latin typeface="Arial"/>
                          <a:cs typeface="Arial"/>
                        </a:rPr>
                        <a:t>un </a:t>
                      </a:r>
                      <a:r>
                        <a:rPr sz="900" spc="-5" dirty="0">
                          <a:latin typeface="Arial"/>
                          <a:cs typeface="Arial"/>
                        </a:rPr>
                        <a:t>travail  collectifs, </a:t>
                      </a:r>
                      <a:r>
                        <a:rPr sz="900" spc="-10" dirty="0">
                          <a:latin typeface="Arial"/>
                          <a:cs typeface="Arial"/>
                        </a:rPr>
                        <a:t>les </a:t>
                      </a:r>
                      <a:r>
                        <a:rPr sz="900" spc="-5" dirty="0">
                          <a:latin typeface="Arial"/>
                          <a:cs typeface="Arial"/>
                        </a:rPr>
                        <a:t>grands  principes sur </a:t>
                      </a:r>
                      <a:r>
                        <a:rPr sz="900" spc="-5" dirty="0" err="1">
                          <a:latin typeface="Arial"/>
                          <a:cs typeface="Arial"/>
                        </a:rPr>
                        <a:t>lesquels</a:t>
                      </a:r>
                      <a:r>
                        <a:rPr sz="900" spc="-25" dirty="0">
                          <a:latin typeface="Arial"/>
                          <a:cs typeface="Arial"/>
                        </a:rPr>
                        <a:t> </a:t>
                      </a:r>
                      <a:r>
                        <a:rPr lang="fr-FR" sz="900" spc="-5" dirty="0" smtClean="0">
                          <a:latin typeface="Arial"/>
                          <a:cs typeface="Arial"/>
                        </a:rPr>
                        <a:t>est</a:t>
                      </a:r>
                      <a:r>
                        <a:rPr lang="fr-FR" sz="900" spc="-5" baseline="0" dirty="0" smtClean="0">
                          <a:latin typeface="Arial"/>
                          <a:cs typeface="Arial"/>
                        </a:rPr>
                        <a:t> fondée notre République</a:t>
                      </a:r>
                      <a:endParaRPr sz="900" dirty="0">
                        <a:latin typeface="Arial"/>
                        <a:cs typeface="Arial"/>
                      </a:endParaRPr>
                    </a:p>
                  </a:txBody>
                  <a:tcPr marL="72000" marR="36000" marT="1086"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a:txBody>
                    <a:bodyPr/>
                    <a:lstStyle/>
                    <a:p>
                      <a:pPr marL="0" marR="175260" indent="0" algn="l">
                        <a:lnSpc>
                          <a:spcPts val="1260"/>
                        </a:lnSpc>
                        <a:spcBef>
                          <a:spcPts val="35"/>
                        </a:spcBef>
                      </a:pPr>
                      <a:r>
                        <a:rPr sz="900" b="1" dirty="0">
                          <a:latin typeface="Arial"/>
                          <a:cs typeface="Arial"/>
                          <a:hlinkClick r:id="rId11"/>
                        </a:rPr>
                        <a:t>Éco-parlement</a:t>
                      </a:r>
                      <a:r>
                        <a:rPr sz="900" b="1" spc="-95" dirty="0">
                          <a:latin typeface="Arial"/>
                          <a:cs typeface="Arial"/>
                          <a:hlinkClick r:id="rId11"/>
                        </a:rPr>
                        <a:t> </a:t>
                      </a:r>
                      <a:r>
                        <a:rPr sz="900" b="1" dirty="0">
                          <a:latin typeface="Arial"/>
                          <a:cs typeface="Arial"/>
                          <a:hlinkClick r:id="rId11"/>
                        </a:rPr>
                        <a:t>des  </a:t>
                      </a:r>
                      <a:r>
                        <a:rPr sz="900" b="1" spc="-5" dirty="0" err="1" smtClean="0">
                          <a:latin typeface="Arial"/>
                          <a:cs typeface="Arial"/>
                          <a:hlinkClick r:id="rId11"/>
                        </a:rPr>
                        <a:t>jeunes</a:t>
                      </a:r>
                      <a:endParaRPr lang="fr-FR" sz="900" b="1" spc="-5" dirty="0" smtClean="0">
                        <a:latin typeface="Arial"/>
                        <a:cs typeface="Arial"/>
                      </a:endParaRPr>
                    </a:p>
                    <a:p>
                      <a:pPr marL="0" marR="175260" indent="0" algn="l">
                        <a:lnSpc>
                          <a:spcPts val="1260"/>
                        </a:lnSpc>
                        <a:spcBef>
                          <a:spcPts val="35"/>
                        </a:spcBef>
                      </a:pPr>
                      <a:r>
                        <a:rPr lang="fr-FR" sz="900" b="0" spc="-5" dirty="0" smtClean="0">
                          <a:latin typeface="Arial"/>
                          <a:cs typeface="Arial"/>
                        </a:rPr>
                        <a:t>Organisé par Eco emballage et le Réseau </a:t>
                      </a:r>
                      <a:r>
                        <a:rPr lang="fr-FR" sz="900" b="0" spc="-5" dirty="0" err="1" smtClean="0">
                          <a:latin typeface="Arial"/>
                          <a:cs typeface="Arial"/>
                        </a:rPr>
                        <a:t>Ecole</a:t>
                      </a:r>
                      <a:r>
                        <a:rPr lang="fr-FR" sz="900" b="0" spc="-5" dirty="0" smtClean="0">
                          <a:latin typeface="Arial"/>
                          <a:cs typeface="Arial"/>
                        </a:rPr>
                        <a:t> et Nature</a:t>
                      </a:r>
                      <a:endParaRPr sz="900" b="0" dirty="0">
                        <a:latin typeface="Arial"/>
                        <a:cs typeface="Arial"/>
                      </a:endParaRPr>
                    </a:p>
                  </a:txBody>
                  <a:tcPr marL="72000" marR="36000" marT="3801"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a:txBody>
                    <a:bodyPr/>
                    <a:lstStyle/>
                    <a:p>
                      <a:pPr marL="0" marR="116205" indent="0" algn="l">
                        <a:lnSpc>
                          <a:spcPct val="95700"/>
                        </a:lnSpc>
                        <a:spcBef>
                          <a:spcPts val="10"/>
                        </a:spcBef>
                      </a:pPr>
                      <a:r>
                        <a:rPr sz="900" spc="-5" dirty="0">
                          <a:latin typeface="Arial"/>
                          <a:cs typeface="Arial"/>
                        </a:rPr>
                        <a:t>Dispositif de valorisation  de l'engagement des  jeunes pour  l'environnement.</a:t>
                      </a:r>
                      <a:endParaRPr sz="900" dirty="0">
                        <a:latin typeface="Arial"/>
                        <a:cs typeface="Arial"/>
                      </a:endParaRPr>
                    </a:p>
                  </a:txBody>
                  <a:tcPr marL="72000" marR="36000" marT="1086"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r>
            </a:tbl>
          </a:graphicData>
        </a:graphic>
      </p:graphicFrame>
      <p:sp>
        <p:nvSpPr>
          <p:cNvPr id="5" name="object 3"/>
          <p:cNvSpPr txBox="1"/>
          <p:nvPr/>
        </p:nvSpPr>
        <p:spPr>
          <a:xfrm>
            <a:off x="0" y="182115"/>
            <a:ext cx="9144000" cy="489612"/>
          </a:xfrm>
          <a:prstGeom prst="rect">
            <a:avLst/>
          </a:prstGeom>
          <a:solidFill>
            <a:srgbClr val="0A9469"/>
          </a:solidFill>
          <a:ln w="9525">
            <a:solidFill>
              <a:srgbClr val="000000"/>
            </a:solidFill>
          </a:ln>
        </p:spPr>
        <p:txBody>
          <a:bodyPr vert="horz" wrap="square" lIns="0" tIns="3801" rIns="0" bIns="0" rtlCol="0">
            <a:spAutoFit/>
          </a:bodyPr>
          <a:lstStyle/>
          <a:p>
            <a:pPr marR="170498" algn="ctr">
              <a:lnSpc>
                <a:spcPct val="117900"/>
              </a:lnSpc>
              <a:spcBef>
                <a:spcPts val="30"/>
              </a:spcBef>
            </a:pPr>
            <a:r>
              <a:rPr sz="1400" b="1" spc="-97" dirty="0">
                <a:solidFill>
                  <a:schemeClr val="bg1"/>
                </a:solidFill>
                <a:latin typeface="Arial"/>
                <a:cs typeface="Arial"/>
              </a:rPr>
              <a:t>Actions </a:t>
            </a:r>
            <a:r>
              <a:rPr sz="1400" b="1" spc="-90" dirty="0">
                <a:solidFill>
                  <a:schemeClr val="bg1"/>
                </a:solidFill>
                <a:latin typeface="Arial"/>
                <a:cs typeface="Arial"/>
              </a:rPr>
              <a:t>éducatives </a:t>
            </a:r>
            <a:r>
              <a:rPr sz="1400" b="1" spc="-81" dirty="0">
                <a:solidFill>
                  <a:schemeClr val="bg1"/>
                </a:solidFill>
                <a:latin typeface="Arial"/>
                <a:cs typeface="Arial"/>
              </a:rPr>
              <a:t>complémentaires </a:t>
            </a:r>
            <a:r>
              <a:rPr sz="1400" b="1" spc="-77" dirty="0">
                <a:solidFill>
                  <a:schemeClr val="bg1"/>
                </a:solidFill>
                <a:latin typeface="Arial"/>
                <a:cs typeface="Arial"/>
              </a:rPr>
              <a:t>en </a:t>
            </a:r>
            <a:r>
              <a:rPr sz="1400" b="1" spc="-60" dirty="0">
                <a:solidFill>
                  <a:schemeClr val="bg1"/>
                </a:solidFill>
                <a:latin typeface="Arial"/>
                <a:cs typeface="Arial"/>
              </a:rPr>
              <a:t>lien </a:t>
            </a:r>
            <a:r>
              <a:rPr sz="1400" b="1" spc="-103" dirty="0">
                <a:solidFill>
                  <a:schemeClr val="bg1"/>
                </a:solidFill>
                <a:latin typeface="Arial"/>
                <a:cs typeface="Arial"/>
              </a:rPr>
              <a:t>avec </a:t>
            </a:r>
            <a:r>
              <a:rPr sz="1400" b="1" spc="-94" dirty="0">
                <a:solidFill>
                  <a:schemeClr val="bg1"/>
                </a:solidFill>
                <a:latin typeface="Arial"/>
                <a:cs typeface="Arial"/>
              </a:rPr>
              <a:t>l’EMC </a:t>
            </a:r>
            <a:r>
              <a:rPr sz="1400" b="1" spc="-30" dirty="0">
                <a:solidFill>
                  <a:schemeClr val="bg1"/>
                </a:solidFill>
                <a:latin typeface="Arial"/>
                <a:cs typeface="Arial"/>
              </a:rPr>
              <a:t>et </a:t>
            </a:r>
            <a:r>
              <a:rPr sz="1400" b="1" spc="-51" dirty="0">
                <a:solidFill>
                  <a:schemeClr val="bg1"/>
                </a:solidFill>
                <a:latin typeface="Arial"/>
                <a:cs typeface="Arial"/>
              </a:rPr>
              <a:t>le </a:t>
            </a:r>
            <a:r>
              <a:rPr sz="1400" b="1" spc="-97" dirty="0">
                <a:solidFill>
                  <a:schemeClr val="bg1"/>
                </a:solidFill>
                <a:latin typeface="Arial"/>
                <a:cs typeface="Arial"/>
              </a:rPr>
              <a:t>parcours </a:t>
            </a:r>
            <a:r>
              <a:rPr sz="1400" b="1" spc="-68" dirty="0">
                <a:solidFill>
                  <a:schemeClr val="bg1"/>
                </a:solidFill>
                <a:latin typeface="Arial"/>
                <a:cs typeface="Arial"/>
              </a:rPr>
              <a:t>citoyen. </a:t>
            </a:r>
            <a:endParaRPr lang="fr-FR" sz="1400" b="1" spc="-68" dirty="0" smtClean="0">
              <a:solidFill>
                <a:schemeClr val="bg1"/>
              </a:solidFill>
              <a:latin typeface="Arial"/>
              <a:cs typeface="Arial"/>
            </a:endParaRPr>
          </a:p>
          <a:p>
            <a:pPr marR="170498" algn="ctr">
              <a:lnSpc>
                <a:spcPct val="117900"/>
              </a:lnSpc>
              <a:spcBef>
                <a:spcPts val="30"/>
              </a:spcBef>
            </a:pPr>
            <a:r>
              <a:rPr sz="1400" b="1" spc="-107" dirty="0" err="1" smtClean="0">
                <a:solidFill>
                  <a:schemeClr val="bg1"/>
                </a:solidFill>
                <a:latin typeface="Arial"/>
                <a:cs typeface="Arial"/>
              </a:rPr>
              <a:t>Journée</a:t>
            </a:r>
            <a:r>
              <a:rPr lang="fr-FR" sz="1400" b="1" spc="-107" dirty="0" smtClean="0">
                <a:solidFill>
                  <a:schemeClr val="bg1"/>
                </a:solidFill>
                <a:latin typeface="Arial"/>
                <a:cs typeface="Arial"/>
              </a:rPr>
              <a:t>s</a:t>
            </a:r>
            <a:r>
              <a:rPr sz="1400" b="1" spc="-107" dirty="0" smtClean="0">
                <a:solidFill>
                  <a:schemeClr val="bg1"/>
                </a:solidFill>
                <a:latin typeface="Arial"/>
                <a:cs typeface="Arial"/>
              </a:rPr>
              <a:t>, </a:t>
            </a:r>
            <a:r>
              <a:rPr sz="1400" b="1" spc="-103" dirty="0">
                <a:solidFill>
                  <a:schemeClr val="bg1"/>
                </a:solidFill>
                <a:latin typeface="Arial"/>
                <a:cs typeface="Arial"/>
              </a:rPr>
              <a:t>semaines </a:t>
            </a:r>
            <a:r>
              <a:rPr sz="1400" b="1" spc="-77" dirty="0">
                <a:solidFill>
                  <a:schemeClr val="bg1"/>
                </a:solidFill>
                <a:latin typeface="Arial"/>
                <a:cs typeface="Arial"/>
              </a:rPr>
              <a:t>nationales </a:t>
            </a:r>
            <a:r>
              <a:rPr sz="1400" b="1" spc="-26" dirty="0">
                <a:solidFill>
                  <a:schemeClr val="bg1"/>
                </a:solidFill>
                <a:latin typeface="Arial"/>
                <a:cs typeface="Arial"/>
              </a:rPr>
              <a:t>et </a:t>
            </a:r>
            <a:r>
              <a:rPr sz="1400" b="1" spc="-64" dirty="0">
                <a:solidFill>
                  <a:schemeClr val="bg1"/>
                </a:solidFill>
                <a:latin typeface="Arial"/>
                <a:cs typeface="Arial"/>
              </a:rPr>
              <a:t>internationales,  </a:t>
            </a:r>
            <a:r>
              <a:rPr sz="1400" b="1" spc="-107" dirty="0">
                <a:solidFill>
                  <a:schemeClr val="bg1"/>
                </a:solidFill>
                <a:latin typeface="Arial"/>
                <a:cs typeface="Arial"/>
              </a:rPr>
              <a:t>concours, </a:t>
            </a:r>
            <a:r>
              <a:rPr sz="1400" b="1" spc="-64" dirty="0">
                <a:solidFill>
                  <a:schemeClr val="bg1"/>
                </a:solidFill>
                <a:latin typeface="Arial"/>
                <a:cs typeface="Arial"/>
              </a:rPr>
              <a:t>prix, </a:t>
            </a:r>
            <a:r>
              <a:rPr sz="1400" b="1" spc="-111" dirty="0">
                <a:solidFill>
                  <a:schemeClr val="bg1"/>
                </a:solidFill>
                <a:latin typeface="Arial"/>
                <a:cs typeface="Arial"/>
              </a:rPr>
              <a:t>sur </a:t>
            </a:r>
            <a:r>
              <a:rPr sz="1400" b="1" spc="-56" dirty="0">
                <a:solidFill>
                  <a:schemeClr val="bg1"/>
                </a:solidFill>
                <a:latin typeface="Arial"/>
                <a:cs typeface="Arial"/>
              </a:rPr>
              <a:t>la </a:t>
            </a:r>
            <a:r>
              <a:rPr sz="1400" b="1" spc="-60" dirty="0">
                <a:solidFill>
                  <a:schemeClr val="bg1"/>
                </a:solidFill>
                <a:latin typeface="Arial"/>
                <a:cs typeface="Arial"/>
              </a:rPr>
              <a:t>thématique </a:t>
            </a:r>
            <a:r>
              <a:rPr sz="1400" b="1" spc="-81" dirty="0">
                <a:solidFill>
                  <a:schemeClr val="bg1"/>
                </a:solidFill>
                <a:latin typeface="Arial"/>
                <a:cs typeface="Arial"/>
              </a:rPr>
              <a:t>de </a:t>
            </a:r>
            <a:r>
              <a:rPr sz="1400" b="1" spc="-68" dirty="0">
                <a:solidFill>
                  <a:schemeClr val="bg1"/>
                </a:solidFill>
                <a:latin typeface="Arial"/>
                <a:cs typeface="Arial"/>
              </a:rPr>
              <a:t>l’éducation </a:t>
            </a:r>
            <a:r>
              <a:rPr sz="1400" b="1" spc="-77" dirty="0">
                <a:solidFill>
                  <a:schemeClr val="bg1"/>
                </a:solidFill>
                <a:latin typeface="Arial"/>
                <a:cs typeface="Arial"/>
              </a:rPr>
              <a:t>à </a:t>
            </a:r>
            <a:r>
              <a:rPr sz="1400" b="1" spc="-60" dirty="0" smtClean="0">
                <a:solidFill>
                  <a:schemeClr val="bg1"/>
                </a:solidFill>
                <a:latin typeface="Arial"/>
                <a:cs typeface="Arial"/>
              </a:rPr>
              <a:t>la</a:t>
            </a:r>
            <a:r>
              <a:rPr lang="fr-FR" sz="1400" b="1" spc="34" dirty="0">
                <a:solidFill>
                  <a:schemeClr val="bg1"/>
                </a:solidFill>
                <a:latin typeface="Arial"/>
                <a:cs typeface="Arial"/>
              </a:rPr>
              <a:t> </a:t>
            </a:r>
            <a:r>
              <a:rPr sz="1400" b="1" spc="-73" dirty="0" err="1" smtClean="0">
                <a:solidFill>
                  <a:schemeClr val="bg1"/>
                </a:solidFill>
                <a:latin typeface="Arial"/>
                <a:cs typeface="Arial"/>
              </a:rPr>
              <a:t>citoyenneté</a:t>
            </a:r>
            <a:r>
              <a:rPr lang="fr-FR" sz="1400" b="1" spc="-73" dirty="0" smtClean="0">
                <a:solidFill>
                  <a:schemeClr val="bg1"/>
                </a:solidFill>
                <a:latin typeface="Arial"/>
                <a:cs typeface="Arial"/>
              </a:rPr>
              <a:t>.</a:t>
            </a:r>
            <a:endParaRPr sz="1400" dirty="0">
              <a:solidFill>
                <a:schemeClr val="bg1"/>
              </a:solidFill>
              <a:latin typeface="Arial"/>
              <a:cs typeface="Arial"/>
            </a:endParaRPr>
          </a:p>
        </p:txBody>
      </p:sp>
    </p:spTree>
    <p:extLst>
      <p:ext uri="{BB962C8B-B14F-4D97-AF65-F5344CB8AC3E}">
        <p14:creationId xmlns:p14="http://schemas.microsoft.com/office/powerpoint/2010/main" val="20636794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35628458"/>
              </p:ext>
            </p:extLst>
          </p:nvPr>
        </p:nvGraphicFramePr>
        <p:xfrm>
          <a:off x="351860" y="916718"/>
          <a:ext cx="8303447" cy="5401555"/>
        </p:xfrm>
        <a:graphic>
          <a:graphicData uri="http://schemas.openxmlformats.org/drawingml/2006/table">
            <a:tbl>
              <a:tblPr firstRow="1" bandRow="1">
                <a:tableStyleId>{2D5ABB26-0587-4C30-8999-92F81FD0307C}</a:tableStyleId>
              </a:tblPr>
              <a:tblGrid>
                <a:gridCol w="1383003"/>
                <a:gridCol w="1384632"/>
                <a:gridCol w="1384089"/>
                <a:gridCol w="1383002"/>
                <a:gridCol w="1384632"/>
                <a:gridCol w="1384089"/>
              </a:tblGrid>
              <a:tr h="835082">
                <a:tc>
                  <a:txBody>
                    <a:bodyPr/>
                    <a:lstStyle/>
                    <a:p>
                      <a:pPr marL="0" marR="92710" indent="-108585" algn="l">
                        <a:lnSpc>
                          <a:spcPts val="1270"/>
                        </a:lnSpc>
                        <a:spcBef>
                          <a:spcPts val="0"/>
                        </a:spcBef>
                      </a:pPr>
                      <a:r>
                        <a:rPr sz="900" b="1" dirty="0">
                          <a:latin typeface="Arial"/>
                          <a:cs typeface="Arial"/>
                          <a:hlinkClick r:id="rId3"/>
                        </a:rPr>
                        <a:t>Journée </a:t>
                      </a:r>
                      <a:r>
                        <a:rPr sz="900" b="1" spc="-5" dirty="0">
                          <a:latin typeface="Arial"/>
                          <a:cs typeface="Arial"/>
                          <a:hlinkClick r:id="rId3"/>
                        </a:rPr>
                        <a:t>mondiale</a:t>
                      </a:r>
                      <a:r>
                        <a:rPr sz="900" b="1" spc="-65" dirty="0">
                          <a:latin typeface="Arial"/>
                          <a:cs typeface="Arial"/>
                          <a:hlinkClick r:id="rId3"/>
                        </a:rPr>
                        <a:t> </a:t>
                      </a:r>
                      <a:r>
                        <a:rPr sz="900" b="1" dirty="0">
                          <a:latin typeface="Arial"/>
                          <a:cs typeface="Arial"/>
                          <a:hlinkClick r:id="rId3"/>
                        </a:rPr>
                        <a:t>du  refus de la</a:t>
                      </a:r>
                      <a:r>
                        <a:rPr sz="900" b="1" spc="-55" dirty="0">
                          <a:latin typeface="Arial"/>
                          <a:cs typeface="Arial"/>
                          <a:hlinkClick r:id="rId3"/>
                        </a:rPr>
                        <a:t> </a:t>
                      </a:r>
                      <a:r>
                        <a:rPr sz="900" b="1" spc="-5" dirty="0" smtClean="0">
                          <a:latin typeface="Arial"/>
                          <a:cs typeface="Arial"/>
                          <a:hlinkClick r:id="rId3"/>
                        </a:rPr>
                        <a:t>misère</a:t>
                      </a:r>
                      <a:endParaRPr lang="fr-FR" sz="900" b="1" spc="-5" dirty="0" smtClean="0">
                        <a:latin typeface="Arial"/>
                        <a:cs typeface="Arial"/>
                      </a:endParaRPr>
                    </a:p>
                    <a:p>
                      <a:pPr marL="0" marR="92710" indent="-108585" algn="l">
                        <a:lnSpc>
                          <a:spcPts val="1270"/>
                        </a:lnSpc>
                        <a:spcBef>
                          <a:spcPts val="0"/>
                        </a:spcBef>
                      </a:pPr>
                      <a:r>
                        <a:rPr lang="fr-FR" sz="900" b="1" spc="-5" dirty="0" smtClean="0">
                          <a:latin typeface="Arial"/>
                          <a:cs typeface="Arial"/>
                        </a:rPr>
                        <a:t>17 octobre</a:t>
                      </a:r>
                      <a:endParaRPr sz="900" dirty="0">
                        <a:latin typeface="Arial"/>
                        <a:cs typeface="Arial"/>
                      </a:endParaRPr>
                    </a:p>
                  </a:txBody>
                  <a:tcPr marL="72000" marR="0" marT="162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lnSpc>
                          <a:spcPts val="1120"/>
                        </a:lnSpc>
                      </a:pPr>
                      <a:r>
                        <a:rPr sz="900" b="1" spc="-5" dirty="0">
                          <a:latin typeface="Arial"/>
                          <a:cs typeface="Arial"/>
                        </a:rPr>
                        <a:t>Journée </a:t>
                      </a:r>
                      <a:r>
                        <a:rPr sz="900" spc="-10" dirty="0">
                          <a:latin typeface="Arial"/>
                          <a:cs typeface="Arial"/>
                        </a:rPr>
                        <a:t>de</a:t>
                      </a:r>
                      <a:endParaRPr sz="900" dirty="0">
                        <a:latin typeface="Arial"/>
                        <a:cs typeface="Arial"/>
                      </a:endParaRPr>
                    </a:p>
                    <a:p>
                      <a:pPr marL="0" marR="147955" indent="0" algn="l">
                        <a:lnSpc>
                          <a:spcPts val="1150"/>
                        </a:lnSpc>
                        <a:spcBef>
                          <a:spcPts val="60"/>
                        </a:spcBef>
                      </a:pPr>
                      <a:r>
                        <a:rPr sz="900" spc="-5" dirty="0">
                          <a:latin typeface="Arial"/>
                          <a:cs typeface="Arial"/>
                        </a:rPr>
                        <a:t>sensibilisation à la</a:t>
                      </a:r>
                      <a:r>
                        <a:rPr sz="900" spc="-25" dirty="0">
                          <a:latin typeface="Arial"/>
                          <a:cs typeface="Arial"/>
                        </a:rPr>
                        <a:t> </a:t>
                      </a:r>
                      <a:r>
                        <a:rPr sz="900" spc="-5" dirty="0">
                          <a:latin typeface="Arial"/>
                          <a:cs typeface="Arial"/>
                        </a:rPr>
                        <a:t>lutte  contre l'exclusion et la  pauvreté.</a:t>
                      </a:r>
                      <a:endParaRPr sz="900" dirty="0">
                        <a:latin typeface="Arial"/>
                        <a:cs typeface="Arial"/>
                      </a:endParaRPr>
                    </a:p>
                  </a:txBody>
                  <a:tcPr marL="72000" marR="360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324000">
                        <a:lnSpc>
                          <a:spcPts val="1230"/>
                        </a:lnSpc>
                        <a:spcBef>
                          <a:spcPts val="0"/>
                        </a:spcBef>
                      </a:pPr>
                      <a:r>
                        <a:rPr sz="900" b="1" dirty="0">
                          <a:latin typeface="Arial"/>
                          <a:cs typeface="Arial"/>
                          <a:hlinkClick r:id="rId4"/>
                        </a:rPr>
                        <a:t>Journée</a:t>
                      </a:r>
                      <a:endParaRPr sz="900" dirty="0">
                        <a:latin typeface="Arial"/>
                        <a:cs typeface="Arial"/>
                        <a:hlinkClick r:id="rId4"/>
                      </a:endParaRPr>
                    </a:p>
                    <a:p>
                      <a:pPr marL="0" marR="200025" indent="0" algn="l" defTabSz="324000">
                        <a:lnSpc>
                          <a:spcPts val="1260"/>
                        </a:lnSpc>
                        <a:spcBef>
                          <a:spcPts val="0"/>
                        </a:spcBef>
                      </a:pPr>
                      <a:r>
                        <a:rPr sz="900" b="1" spc="-5" dirty="0">
                          <a:latin typeface="Arial"/>
                          <a:cs typeface="Arial"/>
                          <a:hlinkClick r:id="rId4"/>
                        </a:rPr>
                        <a:t>internationale</a:t>
                      </a:r>
                      <a:r>
                        <a:rPr sz="900" b="1" spc="-40" dirty="0">
                          <a:latin typeface="Arial"/>
                          <a:cs typeface="Arial"/>
                          <a:hlinkClick r:id="rId4"/>
                        </a:rPr>
                        <a:t> </a:t>
                      </a:r>
                      <a:r>
                        <a:rPr sz="900" b="1" dirty="0">
                          <a:latin typeface="Arial"/>
                          <a:cs typeface="Arial"/>
                          <a:hlinkClick r:id="rId4"/>
                        </a:rPr>
                        <a:t>des  droits de</a:t>
                      </a:r>
                      <a:r>
                        <a:rPr sz="900" b="1" spc="-55" dirty="0">
                          <a:latin typeface="Arial"/>
                          <a:cs typeface="Arial"/>
                          <a:hlinkClick r:id="rId4"/>
                        </a:rPr>
                        <a:t> </a:t>
                      </a:r>
                      <a:r>
                        <a:rPr sz="900" b="1" spc="-5" dirty="0" err="1" smtClean="0">
                          <a:latin typeface="Arial"/>
                          <a:cs typeface="Arial"/>
                          <a:hlinkClick r:id="rId4"/>
                        </a:rPr>
                        <a:t>l'enfant</a:t>
                      </a:r>
                      <a:endParaRPr lang="fr-FR" sz="900" b="1" spc="-5" dirty="0" smtClean="0">
                        <a:latin typeface="Arial"/>
                        <a:cs typeface="Arial"/>
                      </a:endParaRPr>
                    </a:p>
                    <a:p>
                      <a:pPr marL="0" marR="200025" indent="0" algn="l" defTabSz="324000">
                        <a:lnSpc>
                          <a:spcPts val="1260"/>
                        </a:lnSpc>
                        <a:spcBef>
                          <a:spcPts val="0"/>
                        </a:spcBef>
                      </a:pPr>
                      <a:r>
                        <a:rPr lang="fr-FR" sz="900" b="0" spc="-5" dirty="0" smtClean="0">
                          <a:latin typeface="Arial"/>
                          <a:cs typeface="Arial"/>
                        </a:rPr>
                        <a:t>20 novembre</a:t>
                      </a:r>
                      <a:endParaRPr sz="900" b="0" dirty="0">
                        <a:latin typeface="Arial"/>
                        <a:cs typeface="Arial"/>
                      </a:endParaRPr>
                    </a:p>
                  </a:txBody>
                  <a:tcPr marL="72000" marR="72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lnSpc>
                          <a:spcPts val="1120"/>
                        </a:lnSpc>
                      </a:pPr>
                      <a:r>
                        <a:rPr sz="900" b="1" spc="-5" dirty="0">
                          <a:latin typeface="Arial"/>
                          <a:cs typeface="Arial"/>
                        </a:rPr>
                        <a:t>Journée</a:t>
                      </a:r>
                      <a:r>
                        <a:rPr sz="900" b="1" dirty="0">
                          <a:latin typeface="Arial"/>
                          <a:cs typeface="Arial"/>
                        </a:rPr>
                        <a:t> </a:t>
                      </a:r>
                      <a:r>
                        <a:rPr sz="900" spc="-10" dirty="0">
                          <a:latin typeface="Arial"/>
                          <a:cs typeface="Arial"/>
                        </a:rPr>
                        <a:t>de</a:t>
                      </a:r>
                      <a:endParaRPr sz="900" dirty="0">
                        <a:latin typeface="Arial"/>
                        <a:cs typeface="Arial"/>
                      </a:endParaRPr>
                    </a:p>
                    <a:p>
                      <a:pPr marL="0" marR="74295" indent="0" algn="l">
                        <a:lnSpc>
                          <a:spcPts val="1150"/>
                        </a:lnSpc>
                        <a:spcBef>
                          <a:spcPts val="60"/>
                        </a:spcBef>
                      </a:pPr>
                      <a:r>
                        <a:rPr sz="900" spc="-5" dirty="0">
                          <a:latin typeface="Arial"/>
                          <a:cs typeface="Arial"/>
                        </a:rPr>
                        <a:t>sensibilisation et de  mobilisation des élèves  pour les droits de</a:t>
                      </a:r>
                      <a:r>
                        <a:rPr sz="900" dirty="0">
                          <a:latin typeface="Arial"/>
                          <a:cs typeface="Arial"/>
                        </a:rPr>
                        <a:t> </a:t>
                      </a:r>
                      <a:r>
                        <a:rPr sz="900" spc="-5" dirty="0">
                          <a:latin typeface="Arial"/>
                          <a:cs typeface="Arial"/>
                        </a:rPr>
                        <a:t>l'enfant.</a:t>
                      </a:r>
                      <a:endParaRPr sz="900" dirty="0">
                        <a:latin typeface="Arial"/>
                        <a:cs typeface="Arial"/>
                      </a:endParaRPr>
                    </a:p>
                  </a:txBody>
                  <a:tcPr marL="36000" marR="360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94615" indent="0" algn="l">
                        <a:lnSpc>
                          <a:spcPts val="1270"/>
                        </a:lnSpc>
                        <a:spcBef>
                          <a:spcPts val="15"/>
                        </a:spcBef>
                      </a:pPr>
                      <a:r>
                        <a:rPr sz="900" b="1" spc="-5" dirty="0">
                          <a:latin typeface="Arial"/>
                          <a:cs typeface="Arial"/>
                          <a:hlinkClick r:id="rId5"/>
                        </a:rPr>
                        <a:t>Campagne  </a:t>
                      </a:r>
                      <a:r>
                        <a:rPr sz="900" b="1" dirty="0">
                          <a:latin typeface="Arial"/>
                          <a:cs typeface="Arial"/>
                          <a:hlinkClick r:id="rId5"/>
                        </a:rPr>
                        <a:t>"Pas </a:t>
                      </a:r>
                      <a:r>
                        <a:rPr sz="900" b="1" spc="-5" dirty="0">
                          <a:latin typeface="Arial"/>
                          <a:cs typeface="Arial"/>
                          <a:hlinkClick r:id="rId5"/>
                        </a:rPr>
                        <a:t>d'éducation</a:t>
                      </a:r>
                      <a:r>
                        <a:rPr sz="900" b="1" spc="-65" dirty="0">
                          <a:latin typeface="Arial"/>
                          <a:cs typeface="Arial"/>
                          <a:hlinkClick r:id="rId5"/>
                        </a:rPr>
                        <a:t> </a:t>
                      </a:r>
                      <a:r>
                        <a:rPr sz="900" b="1" dirty="0">
                          <a:latin typeface="Arial"/>
                          <a:cs typeface="Arial"/>
                          <a:hlinkClick r:id="rId5"/>
                        </a:rPr>
                        <a:t>pas</a:t>
                      </a:r>
                      <a:endParaRPr sz="900" dirty="0">
                        <a:latin typeface="Arial"/>
                        <a:cs typeface="Arial"/>
                        <a:hlinkClick r:id="rId5"/>
                      </a:endParaRPr>
                    </a:p>
                    <a:p>
                      <a:pPr marL="0" indent="0" algn="l">
                        <a:lnSpc>
                          <a:spcPts val="1230"/>
                        </a:lnSpc>
                      </a:pPr>
                      <a:r>
                        <a:rPr sz="900" b="1" spc="-5" dirty="0" err="1">
                          <a:latin typeface="Arial"/>
                          <a:cs typeface="Arial"/>
                          <a:hlinkClick r:id="rId5"/>
                        </a:rPr>
                        <a:t>d'avenir</a:t>
                      </a:r>
                      <a:r>
                        <a:rPr sz="900" b="1" spc="-5" dirty="0">
                          <a:latin typeface="Arial"/>
                          <a:cs typeface="Arial"/>
                          <a:hlinkClick r:id="rId5"/>
                        </a:rPr>
                        <a:t> </a:t>
                      </a:r>
                      <a:r>
                        <a:rPr sz="900" b="1" spc="-10" dirty="0" smtClean="0">
                          <a:latin typeface="Arial"/>
                          <a:cs typeface="Arial"/>
                          <a:hlinkClick r:id="rId5"/>
                        </a:rPr>
                        <a:t>!"</a:t>
                      </a:r>
                      <a:endParaRPr lang="fr-FR" sz="900" b="1" spc="-10" dirty="0" smtClean="0">
                        <a:latin typeface="Arial"/>
                        <a:cs typeface="Arial"/>
                      </a:endParaRPr>
                    </a:p>
                    <a:p>
                      <a:pPr marL="0" indent="0" algn="l">
                        <a:lnSpc>
                          <a:spcPts val="1230"/>
                        </a:lnSpc>
                      </a:pPr>
                      <a:r>
                        <a:rPr lang="fr-FR" sz="900" b="0" spc="0" dirty="0" smtClean="0">
                          <a:latin typeface="Arial"/>
                          <a:cs typeface="Arial"/>
                        </a:rPr>
                        <a:t>Au</a:t>
                      </a:r>
                      <a:r>
                        <a:rPr lang="fr-FR" sz="900" b="0" spc="0" baseline="0" dirty="0" smtClean="0">
                          <a:latin typeface="Arial"/>
                          <a:cs typeface="Arial"/>
                        </a:rPr>
                        <a:t> mois de mars.</a:t>
                      </a:r>
                      <a:endParaRPr lang="fr-FR" sz="900" b="1" spc="-10" dirty="0" smtClean="0">
                        <a:latin typeface="Arial"/>
                        <a:cs typeface="Arial"/>
                      </a:endParaRPr>
                    </a:p>
                  </a:txBody>
                  <a:tcPr marL="36000" marR="36000" marT="162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65405" indent="0" algn="l">
                        <a:lnSpc>
                          <a:spcPts val="1150"/>
                        </a:lnSpc>
                        <a:spcBef>
                          <a:spcPts val="25"/>
                        </a:spcBef>
                      </a:pPr>
                      <a:r>
                        <a:rPr sz="900" spc="-5" dirty="0">
                          <a:latin typeface="Arial"/>
                          <a:cs typeface="Arial"/>
                        </a:rPr>
                        <a:t>Sensibilisation à  l'importance </a:t>
                      </a:r>
                      <a:r>
                        <a:rPr sz="900" dirty="0">
                          <a:latin typeface="Arial"/>
                          <a:cs typeface="Arial"/>
                        </a:rPr>
                        <a:t>du </a:t>
                      </a:r>
                      <a:r>
                        <a:rPr sz="900" spc="-5" dirty="0">
                          <a:latin typeface="Arial"/>
                          <a:cs typeface="Arial"/>
                        </a:rPr>
                        <a:t>droit à  l'éducation dans </a:t>
                      </a:r>
                      <a:r>
                        <a:rPr sz="900" dirty="0">
                          <a:latin typeface="Arial"/>
                          <a:cs typeface="Arial"/>
                        </a:rPr>
                        <a:t>le</a:t>
                      </a:r>
                      <a:r>
                        <a:rPr sz="900" spc="-25" dirty="0">
                          <a:latin typeface="Arial"/>
                          <a:cs typeface="Arial"/>
                        </a:rPr>
                        <a:t> </a:t>
                      </a:r>
                      <a:r>
                        <a:rPr sz="900" spc="-5" dirty="0">
                          <a:latin typeface="Arial"/>
                          <a:cs typeface="Arial"/>
                        </a:rPr>
                        <a:t>monde</a:t>
                      </a:r>
                      <a:endParaRPr sz="900" dirty="0">
                        <a:latin typeface="Arial"/>
                        <a:cs typeface="Arial"/>
                      </a:endParaRPr>
                    </a:p>
                  </a:txBody>
                  <a:tcPr marL="72000" marR="36000" marT="271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61056">
                <a:tc>
                  <a:txBody>
                    <a:bodyPr/>
                    <a:lstStyle/>
                    <a:p>
                      <a:pPr marL="0" marR="84455" indent="0" algn="l">
                        <a:lnSpc>
                          <a:spcPts val="1260"/>
                        </a:lnSpc>
                        <a:spcBef>
                          <a:spcPts val="35"/>
                        </a:spcBef>
                      </a:pPr>
                      <a:r>
                        <a:rPr sz="900" b="1" spc="-5" dirty="0">
                          <a:latin typeface="Arial"/>
                          <a:cs typeface="Arial"/>
                          <a:hlinkClick r:id="rId6"/>
                        </a:rPr>
                        <a:t>"Agis pour </a:t>
                      </a:r>
                      <a:r>
                        <a:rPr sz="900" b="1" dirty="0">
                          <a:latin typeface="Arial"/>
                          <a:cs typeface="Arial"/>
                          <a:hlinkClick r:id="rId6"/>
                        </a:rPr>
                        <a:t>tes</a:t>
                      </a:r>
                      <a:r>
                        <a:rPr sz="900" b="1" spc="-30" dirty="0">
                          <a:latin typeface="Arial"/>
                          <a:cs typeface="Arial"/>
                          <a:hlinkClick r:id="rId6"/>
                        </a:rPr>
                        <a:t> </a:t>
                      </a:r>
                      <a:r>
                        <a:rPr sz="900" b="1" spc="-5" dirty="0">
                          <a:latin typeface="Arial"/>
                          <a:cs typeface="Arial"/>
                          <a:hlinkClick r:id="rId6"/>
                        </a:rPr>
                        <a:t>droits,  </a:t>
                      </a:r>
                      <a:r>
                        <a:rPr sz="900" b="1" dirty="0">
                          <a:latin typeface="Arial"/>
                          <a:cs typeface="Arial"/>
                          <a:hlinkClick r:id="rId6"/>
                        </a:rPr>
                        <a:t>de l'expression à  </a:t>
                      </a:r>
                      <a:r>
                        <a:rPr sz="900" b="1" spc="-5" dirty="0" err="1">
                          <a:latin typeface="Arial"/>
                          <a:cs typeface="Arial"/>
                          <a:hlinkClick r:id="rId6"/>
                        </a:rPr>
                        <a:t>l'action</a:t>
                      </a:r>
                      <a:r>
                        <a:rPr sz="900" b="1" spc="-5" dirty="0" smtClean="0">
                          <a:latin typeface="Arial"/>
                          <a:cs typeface="Arial"/>
                          <a:hlinkClick r:id="rId6"/>
                        </a:rPr>
                        <a:t>"</a:t>
                      </a:r>
                      <a:endParaRPr lang="fr-FR" sz="900" b="1" spc="-5" dirty="0" smtClean="0">
                        <a:latin typeface="Arial"/>
                        <a:cs typeface="Arial"/>
                      </a:endParaRPr>
                    </a:p>
                    <a:p>
                      <a:pPr marL="0" marR="84455" indent="0" algn="l">
                        <a:lnSpc>
                          <a:spcPts val="1260"/>
                        </a:lnSpc>
                        <a:spcBef>
                          <a:spcPts val="35"/>
                        </a:spcBef>
                      </a:pPr>
                      <a:r>
                        <a:rPr lang="fr-FR" sz="900" b="0" spc="-5" dirty="0" smtClean="0">
                          <a:latin typeface="Arial"/>
                          <a:cs typeface="Arial"/>
                        </a:rPr>
                        <a:t>Une action des </a:t>
                      </a:r>
                      <a:r>
                        <a:rPr lang="fr-FR" sz="900" b="0" spc="-5" dirty="0" err="1" smtClean="0">
                          <a:latin typeface="Arial"/>
                          <a:cs typeface="Arial"/>
                        </a:rPr>
                        <a:t>Francas</a:t>
                      </a:r>
                      <a:endParaRPr sz="900" b="0" dirty="0">
                        <a:latin typeface="Arial"/>
                        <a:cs typeface="Arial"/>
                      </a:endParaRPr>
                    </a:p>
                  </a:txBody>
                  <a:tcPr marL="72000" marR="36000" marT="380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0010" indent="0" algn="l">
                        <a:lnSpc>
                          <a:spcPct val="95900"/>
                        </a:lnSpc>
                        <a:spcBef>
                          <a:spcPts val="10"/>
                        </a:spcBef>
                      </a:pPr>
                      <a:r>
                        <a:rPr sz="900" spc="-5" dirty="0">
                          <a:latin typeface="Arial"/>
                          <a:cs typeface="Arial"/>
                        </a:rPr>
                        <a:t>Opération </a:t>
                      </a:r>
                      <a:r>
                        <a:rPr sz="900" dirty="0">
                          <a:latin typeface="Arial"/>
                          <a:cs typeface="Arial"/>
                        </a:rPr>
                        <a:t>de </a:t>
                      </a:r>
                      <a:r>
                        <a:rPr sz="900" spc="-5" dirty="0">
                          <a:latin typeface="Arial"/>
                          <a:cs typeface="Arial"/>
                        </a:rPr>
                        <a:t>promotion ,  de défense et de </a:t>
                      </a:r>
                      <a:r>
                        <a:rPr sz="900" dirty="0">
                          <a:latin typeface="Arial"/>
                          <a:cs typeface="Arial"/>
                        </a:rPr>
                        <a:t>mise </a:t>
                      </a:r>
                      <a:r>
                        <a:rPr sz="900" spc="-5" dirty="0">
                          <a:latin typeface="Arial"/>
                          <a:cs typeface="Arial"/>
                        </a:rPr>
                        <a:t>en  œuvre des droits </a:t>
                      </a:r>
                      <a:r>
                        <a:rPr sz="900" spc="-10" dirty="0">
                          <a:latin typeface="Arial"/>
                          <a:cs typeface="Arial"/>
                        </a:rPr>
                        <a:t>de  </a:t>
                      </a:r>
                      <a:r>
                        <a:rPr sz="900" spc="-5" dirty="0">
                          <a:latin typeface="Arial"/>
                          <a:cs typeface="Arial"/>
                        </a:rPr>
                        <a:t>l'enfant pour agir avec </a:t>
                      </a:r>
                      <a:r>
                        <a:rPr sz="900" spc="-10" dirty="0">
                          <a:latin typeface="Arial"/>
                          <a:cs typeface="Arial"/>
                        </a:rPr>
                        <a:t>les  </a:t>
                      </a:r>
                      <a:r>
                        <a:rPr sz="900" spc="-5" dirty="0">
                          <a:latin typeface="Arial"/>
                          <a:cs typeface="Arial"/>
                        </a:rPr>
                        <a:t>enfants et les adultes sur  la condition</a:t>
                      </a:r>
                      <a:r>
                        <a:rPr sz="900" spc="-20" dirty="0">
                          <a:latin typeface="Arial"/>
                          <a:cs typeface="Arial"/>
                        </a:rPr>
                        <a:t> </a:t>
                      </a:r>
                      <a:r>
                        <a:rPr sz="900" spc="-5" dirty="0">
                          <a:latin typeface="Arial"/>
                          <a:cs typeface="Arial"/>
                        </a:rPr>
                        <a:t>enfantine.</a:t>
                      </a:r>
                      <a:endParaRPr sz="900" dirty="0">
                        <a:latin typeface="Arial"/>
                        <a:cs typeface="Arial"/>
                      </a:endParaRPr>
                    </a:p>
                  </a:txBody>
                  <a:tcPr marL="72000" marR="36000" marT="1086"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0645" indent="0" algn="l">
                        <a:lnSpc>
                          <a:spcPct val="95700"/>
                        </a:lnSpc>
                      </a:pPr>
                      <a:r>
                        <a:rPr sz="900" b="1" spc="-5" dirty="0" err="1">
                          <a:latin typeface="Arial"/>
                          <a:cs typeface="Arial"/>
                          <a:hlinkClick r:id="rId7"/>
                        </a:rPr>
                        <a:t>Concours</a:t>
                      </a:r>
                      <a:r>
                        <a:rPr sz="900" b="1" spc="-5" dirty="0">
                          <a:latin typeface="Arial"/>
                          <a:cs typeface="Arial"/>
                          <a:hlinkClick r:id="rId7"/>
                        </a:rPr>
                        <a:t> </a:t>
                      </a:r>
                      <a:r>
                        <a:rPr lang="fr-FR" sz="900" b="1" dirty="0" smtClean="0">
                          <a:latin typeface="Arial"/>
                          <a:cs typeface="Arial"/>
                          <a:hlinkClick r:id="rId7"/>
                        </a:rPr>
                        <a:t>Le Parlement des Enfants</a:t>
                      </a:r>
                      <a:endParaRPr sz="900" dirty="0">
                        <a:latin typeface="Arial"/>
                        <a:cs typeface="Arial"/>
                      </a:endParaRPr>
                    </a:p>
                  </a:txBody>
                  <a:tcPr marL="72000" marR="360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1755" indent="0" algn="l">
                        <a:lnSpc>
                          <a:spcPts val="1150"/>
                        </a:lnSpc>
                        <a:spcBef>
                          <a:spcPts val="25"/>
                        </a:spcBef>
                      </a:pPr>
                      <a:r>
                        <a:rPr lang="fr-FR" sz="900" b="0" spc="-5" dirty="0" smtClean="0">
                          <a:latin typeface="Arial"/>
                          <a:cs typeface="Arial"/>
                        </a:rPr>
                        <a:t>Pour les élèves de (CM2) une découverte de la fonction de législateur. Rédaction d’une proposition de loi sur un thème annuel et rencontre avec le député de la circonscription.</a:t>
                      </a:r>
                      <a:endParaRPr sz="900" b="0" dirty="0">
                        <a:latin typeface="Arial"/>
                        <a:cs typeface="Arial"/>
                      </a:endParaRPr>
                    </a:p>
                  </a:txBody>
                  <a:tcPr marL="72000" marR="36000" marT="271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208279" indent="0" algn="l">
                        <a:lnSpc>
                          <a:spcPts val="1260"/>
                        </a:lnSpc>
                        <a:spcBef>
                          <a:spcPts val="35"/>
                        </a:spcBef>
                      </a:pPr>
                      <a:r>
                        <a:rPr lang="fr-FR" sz="900" b="1" spc="-5" dirty="0" err="1" smtClean="0">
                          <a:latin typeface="Arial"/>
                          <a:cs typeface="Arial"/>
                          <a:hlinkClick r:id="rId8"/>
                        </a:rPr>
                        <a:t>Eco’Coop</a:t>
                      </a:r>
                      <a:endParaRPr lang="fr-FR" sz="900" b="1" spc="-5" dirty="0" smtClean="0">
                        <a:latin typeface="Arial"/>
                        <a:cs typeface="Arial"/>
                      </a:endParaRPr>
                    </a:p>
                    <a:p>
                      <a:pPr marL="0" marR="208279" indent="0" algn="l">
                        <a:lnSpc>
                          <a:spcPts val="1260"/>
                        </a:lnSpc>
                        <a:spcBef>
                          <a:spcPts val="35"/>
                        </a:spcBef>
                      </a:pPr>
                      <a:r>
                        <a:rPr lang="fr-FR" sz="900" b="0" spc="-5" dirty="0" smtClean="0">
                          <a:latin typeface="Arial"/>
                          <a:cs typeface="Arial"/>
                        </a:rPr>
                        <a:t>L’agenda 21 des coopératives scolaires.</a:t>
                      </a:r>
                    </a:p>
                    <a:p>
                      <a:pPr marL="0" marR="208279" indent="0" algn="l">
                        <a:lnSpc>
                          <a:spcPts val="1260"/>
                        </a:lnSpc>
                        <a:spcBef>
                          <a:spcPts val="35"/>
                        </a:spcBef>
                      </a:pPr>
                      <a:r>
                        <a:rPr lang="fr-FR" sz="900" b="0" spc="-5" dirty="0" smtClean="0">
                          <a:latin typeface="Arial"/>
                          <a:cs typeface="Arial"/>
                        </a:rPr>
                        <a:t>Une action EDD de l’OCCE</a:t>
                      </a:r>
                      <a:endParaRPr sz="900" b="0" dirty="0">
                        <a:latin typeface="Arial"/>
                        <a:cs typeface="Arial"/>
                      </a:endParaRPr>
                    </a:p>
                  </a:txBody>
                  <a:tcPr marL="72000" marR="36000" marT="380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62865" indent="0" algn="l">
                        <a:lnSpc>
                          <a:spcPct val="95900"/>
                        </a:lnSpc>
                        <a:spcBef>
                          <a:spcPts val="10"/>
                        </a:spcBef>
                      </a:pPr>
                      <a:r>
                        <a:rPr lang="fr-FR" sz="900" spc="-5" dirty="0" smtClean="0">
                          <a:latin typeface="Arial"/>
                          <a:cs typeface="Arial"/>
                        </a:rPr>
                        <a:t>Sur un thème annuel </a:t>
                      </a:r>
                      <a:r>
                        <a:rPr lang="fr-FR" sz="900" spc="-5" dirty="0" err="1" smtClean="0">
                          <a:latin typeface="Arial"/>
                          <a:cs typeface="Arial"/>
                        </a:rPr>
                        <a:t>éco’coop</a:t>
                      </a:r>
                      <a:r>
                        <a:rPr lang="fr-FR" sz="900" spc="-5" dirty="0" smtClean="0">
                          <a:latin typeface="Arial"/>
                          <a:cs typeface="Arial"/>
                        </a:rPr>
                        <a:t> invite les élèves à s’interroger, faire des recherches, débattre pour s’engager dans une action. </a:t>
                      </a:r>
                    </a:p>
                    <a:p>
                      <a:pPr marL="0" marR="62865" indent="0" algn="l">
                        <a:lnSpc>
                          <a:spcPct val="95900"/>
                        </a:lnSpc>
                        <a:spcBef>
                          <a:spcPts val="10"/>
                        </a:spcBef>
                      </a:pPr>
                      <a:r>
                        <a:rPr lang="fr-FR" sz="900" spc="-5" dirty="0" smtClean="0">
                          <a:latin typeface="Arial"/>
                          <a:cs typeface="Arial"/>
                        </a:rPr>
                        <a:t>Élèves et enseignants éditent en ligne un carnet numérique d’engagement citoyen pour partager les bonnes pratiques, mutualiser et valoriser leur réflexion.</a:t>
                      </a:r>
                    </a:p>
                  </a:txBody>
                  <a:tcPr marL="72000" marR="36000" marT="1086"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94308">
                <a:tc>
                  <a:txBody>
                    <a:bodyPr/>
                    <a:lstStyle/>
                    <a:p>
                      <a:pPr marL="0" marR="351155" indent="0" algn="l">
                        <a:lnSpc>
                          <a:spcPct val="100000"/>
                        </a:lnSpc>
                        <a:spcBef>
                          <a:spcPts val="0"/>
                        </a:spcBef>
                      </a:pPr>
                      <a:r>
                        <a:rPr sz="900" b="1" dirty="0" smtClean="0">
                          <a:latin typeface="Arial"/>
                          <a:cs typeface="Arial"/>
                          <a:hlinkClick r:id="rId9"/>
                        </a:rPr>
                        <a:t>Prix</a:t>
                      </a:r>
                      <a:r>
                        <a:rPr lang="fr-FR" sz="900" b="1" dirty="0" smtClean="0">
                          <a:latin typeface="Arial"/>
                          <a:cs typeface="Arial"/>
                          <a:hlinkClick r:id="rId9"/>
                        </a:rPr>
                        <a:t> </a:t>
                      </a:r>
                      <a:r>
                        <a:rPr sz="900" b="1" spc="-5" dirty="0" smtClean="0">
                          <a:latin typeface="Arial"/>
                          <a:cs typeface="Arial"/>
                          <a:hlinkClick r:id="rId9"/>
                        </a:rPr>
                        <a:t>"Non</a:t>
                      </a:r>
                      <a:r>
                        <a:rPr lang="fr-FR" sz="900" b="1" spc="-5" dirty="0" smtClean="0">
                          <a:latin typeface="Arial"/>
                          <a:cs typeface="Arial"/>
                          <a:hlinkClick r:id="rId9"/>
                        </a:rPr>
                        <a:t> </a:t>
                      </a:r>
                      <a:r>
                        <a:rPr sz="900" b="1" dirty="0" smtClean="0">
                          <a:latin typeface="Arial"/>
                          <a:cs typeface="Arial"/>
                          <a:hlinkClick r:id="rId9"/>
                        </a:rPr>
                        <a:t>au</a:t>
                      </a:r>
                      <a:r>
                        <a:rPr lang="fr-FR" sz="900" b="1" dirty="0" smtClean="0">
                          <a:latin typeface="Arial"/>
                          <a:cs typeface="Arial"/>
                          <a:hlinkClick r:id="rId9"/>
                        </a:rPr>
                        <a:t> h</a:t>
                      </a:r>
                      <a:r>
                        <a:rPr sz="900" b="1" spc="-5" dirty="0" err="1" smtClean="0">
                          <a:latin typeface="Arial"/>
                          <a:cs typeface="Arial"/>
                          <a:hlinkClick r:id="rId9"/>
                        </a:rPr>
                        <a:t>a</a:t>
                      </a:r>
                      <a:r>
                        <a:rPr sz="900" b="1" dirty="0" err="1" smtClean="0">
                          <a:latin typeface="Arial"/>
                          <a:cs typeface="Arial"/>
                          <a:hlinkClick r:id="rId9"/>
                        </a:rPr>
                        <a:t>rcèleme</a:t>
                      </a:r>
                      <a:r>
                        <a:rPr sz="900" b="1" spc="-20" dirty="0" err="1" smtClean="0">
                          <a:latin typeface="Arial"/>
                          <a:cs typeface="Arial"/>
                          <a:hlinkClick r:id="rId9"/>
                        </a:rPr>
                        <a:t>n</a:t>
                      </a:r>
                      <a:r>
                        <a:rPr sz="900" b="1" dirty="0" err="1" smtClean="0">
                          <a:latin typeface="Arial"/>
                          <a:cs typeface="Arial"/>
                          <a:hlinkClick r:id="rId9"/>
                        </a:rPr>
                        <a:t>t</a:t>
                      </a:r>
                      <a:r>
                        <a:rPr sz="900" b="1" dirty="0" smtClean="0">
                          <a:latin typeface="Arial"/>
                          <a:cs typeface="Arial"/>
                          <a:hlinkClick r:id="rId9"/>
                        </a:rPr>
                        <a:t>"</a:t>
                      </a:r>
                      <a:endParaRPr sz="900" dirty="0">
                        <a:latin typeface="Arial"/>
                        <a:cs typeface="Arial"/>
                      </a:endParaRPr>
                    </a:p>
                  </a:txBody>
                  <a:tcPr marL="72000" marR="36000" marT="380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67310" indent="0" algn="l">
                        <a:lnSpc>
                          <a:spcPts val="1150"/>
                        </a:lnSpc>
                        <a:spcBef>
                          <a:spcPts val="25"/>
                        </a:spcBef>
                      </a:pPr>
                      <a:r>
                        <a:rPr sz="900" b="1" spc="-5" dirty="0">
                          <a:latin typeface="Arial"/>
                          <a:cs typeface="Arial"/>
                        </a:rPr>
                        <a:t>Prix </a:t>
                      </a:r>
                      <a:r>
                        <a:rPr sz="900" spc="-5" dirty="0">
                          <a:latin typeface="Arial"/>
                          <a:cs typeface="Arial"/>
                        </a:rPr>
                        <a:t>décernés à des  productions d'élèves,  affiches ou </a:t>
                      </a:r>
                      <a:r>
                        <a:rPr sz="900" spc="-5" dirty="0" err="1">
                          <a:latin typeface="Arial"/>
                          <a:cs typeface="Arial"/>
                        </a:rPr>
                        <a:t>réalisations</a:t>
                      </a:r>
                      <a:r>
                        <a:rPr sz="900" spc="-20" dirty="0">
                          <a:latin typeface="Arial"/>
                          <a:cs typeface="Arial"/>
                        </a:rPr>
                        <a:t> </a:t>
                      </a:r>
                      <a:r>
                        <a:rPr sz="900" dirty="0" smtClean="0">
                          <a:latin typeface="Arial"/>
                          <a:cs typeface="Arial"/>
                        </a:rPr>
                        <a:t>de</a:t>
                      </a:r>
                      <a:r>
                        <a:rPr lang="fr-FR" sz="900" dirty="0" smtClean="0">
                          <a:latin typeface="Arial"/>
                          <a:cs typeface="Arial"/>
                        </a:rPr>
                        <a:t> </a:t>
                      </a:r>
                      <a:r>
                        <a:rPr sz="900" spc="-5" dirty="0" err="1" smtClean="0">
                          <a:latin typeface="Arial"/>
                          <a:cs typeface="Arial"/>
                        </a:rPr>
                        <a:t>vidéos</a:t>
                      </a:r>
                      <a:r>
                        <a:rPr sz="900" spc="-5" dirty="0">
                          <a:latin typeface="Arial"/>
                          <a:cs typeface="Arial"/>
                        </a:rPr>
                        <a:t>, contre</a:t>
                      </a:r>
                      <a:r>
                        <a:rPr sz="900" spc="-10" dirty="0">
                          <a:latin typeface="Arial"/>
                          <a:cs typeface="Arial"/>
                        </a:rPr>
                        <a:t> </a:t>
                      </a:r>
                      <a:r>
                        <a:rPr sz="900" spc="-5" dirty="0">
                          <a:latin typeface="Arial"/>
                          <a:cs typeface="Arial"/>
                        </a:rPr>
                        <a:t>le</a:t>
                      </a:r>
                      <a:endParaRPr sz="900" dirty="0">
                        <a:latin typeface="Arial"/>
                        <a:cs typeface="Arial"/>
                      </a:endParaRPr>
                    </a:p>
                    <a:p>
                      <a:pPr marL="0" indent="0" algn="l">
                        <a:lnSpc>
                          <a:spcPts val="1050"/>
                        </a:lnSpc>
                      </a:pPr>
                      <a:r>
                        <a:rPr sz="900" spc="-5" dirty="0">
                          <a:latin typeface="Arial"/>
                          <a:cs typeface="Arial"/>
                        </a:rPr>
                        <a:t>harcèlement. Egalement</a:t>
                      </a:r>
                      <a:endParaRPr sz="900" dirty="0">
                        <a:latin typeface="Arial"/>
                        <a:cs typeface="Arial"/>
                      </a:endParaRPr>
                    </a:p>
                    <a:p>
                      <a:pPr marL="0" marR="85090" indent="0" algn="l">
                        <a:lnSpc>
                          <a:spcPts val="1045"/>
                        </a:lnSpc>
                      </a:pPr>
                      <a:r>
                        <a:rPr sz="900" spc="-5" dirty="0">
                          <a:latin typeface="Arial"/>
                          <a:cs typeface="Arial"/>
                        </a:rPr>
                        <a:t>ouvert aux structures</a:t>
                      </a:r>
                      <a:r>
                        <a:rPr sz="900" spc="-20" dirty="0">
                          <a:latin typeface="Arial"/>
                          <a:cs typeface="Arial"/>
                        </a:rPr>
                        <a:t> </a:t>
                      </a:r>
                      <a:r>
                        <a:rPr sz="900" spc="-5" dirty="0" err="1" smtClean="0">
                          <a:latin typeface="Arial"/>
                          <a:cs typeface="Arial"/>
                        </a:rPr>
                        <a:t>péri</a:t>
                      </a:r>
                      <a:r>
                        <a:rPr lang="fr-FR" sz="900" spc="-5" dirty="0" smtClean="0">
                          <a:latin typeface="Arial"/>
                          <a:cs typeface="Arial"/>
                        </a:rPr>
                        <a:t> </a:t>
                      </a:r>
                      <a:r>
                        <a:rPr sz="900" spc="-5" dirty="0" smtClean="0">
                          <a:latin typeface="Arial"/>
                          <a:cs typeface="Arial"/>
                        </a:rPr>
                        <a:t>et</a:t>
                      </a:r>
                      <a:r>
                        <a:rPr sz="900" spc="-10" dirty="0" smtClean="0">
                          <a:latin typeface="Arial"/>
                          <a:cs typeface="Arial"/>
                        </a:rPr>
                        <a:t> </a:t>
                      </a:r>
                      <a:r>
                        <a:rPr sz="900" spc="-5" dirty="0">
                          <a:latin typeface="Arial"/>
                          <a:cs typeface="Arial"/>
                        </a:rPr>
                        <a:t>extrascolaires.</a:t>
                      </a:r>
                      <a:endParaRPr sz="900" dirty="0">
                        <a:latin typeface="Arial"/>
                        <a:cs typeface="Arial"/>
                      </a:endParaRPr>
                    </a:p>
                  </a:txBody>
                  <a:tcPr marL="72000" marR="36000" marT="271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177165" indent="0" algn="l">
                        <a:lnSpc>
                          <a:spcPts val="1260"/>
                        </a:lnSpc>
                        <a:spcBef>
                          <a:spcPts val="35"/>
                        </a:spcBef>
                      </a:pPr>
                      <a:r>
                        <a:rPr sz="900" b="1" dirty="0">
                          <a:latin typeface="Arial"/>
                          <a:cs typeface="Arial"/>
                          <a:hlinkClick r:id="rId10"/>
                        </a:rPr>
                        <a:t>Prix de</a:t>
                      </a:r>
                      <a:r>
                        <a:rPr sz="900" b="1" spc="-70" dirty="0">
                          <a:latin typeface="Arial"/>
                          <a:cs typeface="Arial"/>
                          <a:hlinkClick r:id="rId10"/>
                        </a:rPr>
                        <a:t> </a:t>
                      </a:r>
                      <a:r>
                        <a:rPr sz="900" b="1" spc="-5" dirty="0" err="1">
                          <a:latin typeface="Arial"/>
                          <a:cs typeface="Arial"/>
                          <a:hlinkClick r:id="rId10"/>
                        </a:rPr>
                        <a:t>l’éducation</a:t>
                      </a:r>
                      <a:r>
                        <a:rPr sz="900" b="1" spc="-5" dirty="0">
                          <a:latin typeface="Arial"/>
                          <a:cs typeface="Arial"/>
                          <a:hlinkClick r:id="rId10"/>
                        </a:rPr>
                        <a:t>  </a:t>
                      </a:r>
                      <a:r>
                        <a:rPr sz="900" b="1" spc="-5" dirty="0" err="1" smtClean="0">
                          <a:latin typeface="Arial"/>
                          <a:cs typeface="Arial"/>
                          <a:hlinkClick r:id="rId10"/>
                        </a:rPr>
                        <a:t>citoyenne</a:t>
                      </a:r>
                      <a:endParaRPr lang="fr-FR" sz="900" b="1" spc="-5" dirty="0" smtClean="0">
                        <a:latin typeface="Arial"/>
                        <a:cs typeface="Arial"/>
                      </a:endParaRPr>
                    </a:p>
                    <a:p>
                      <a:pPr marL="0" marR="177165" indent="0" algn="l">
                        <a:lnSpc>
                          <a:spcPts val="1260"/>
                        </a:lnSpc>
                        <a:spcBef>
                          <a:spcPts val="35"/>
                        </a:spcBef>
                      </a:pPr>
                      <a:r>
                        <a:rPr lang="fr-FR" sz="900" b="0" spc="-5" dirty="0" smtClean="0">
                          <a:latin typeface="Arial"/>
                          <a:cs typeface="Arial"/>
                        </a:rPr>
                        <a:t>Organisé</a:t>
                      </a:r>
                      <a:r>
                        <a:rPr lang="fr-FR" sz="900" b="0" spc="-5" baseline="0" dirty="0" smtClean="0">
                          <a:latin typeface="Arial"/>
                          <a:cs typeface="Arial"/>
                        </a:rPr>
                        <a:t> par le Ministère de l’</a:t>
                      </a:r>
                      <a:r>
                        <a:rPr lang="fr-FR" sz="900" b="0" spc="-5" baseline="0" dirty="0" err="1" smtClean="0">
                          <a:latin typeface="Arial"/>
                          <a:cs typeface="Arial"/>
                        </a:rPr>
                        <a:t>Education</a:t>
                      </a:r>
                      <a:r>
                        <a:rPr lang="fr-FR" sz="900" b="0" spc="-5" baseline="0" dirty="0" smtClean="0">
                          <a:latin typeface="Arial"/>
                          <a:cs typeface="Arial"/>
                        </a:rPr>
                        <a:t> Nationale et l’Ordre National du Mérite</a:t>
                      </a:r>
                      <a:endParaRPr sz="900" b="0" dirty="0">
                        <a:latin typeface="Arial"/>
                        <a:cs typeface="Arial"/>
                      </a:endParaRPr>
                    </a:p>
                  </a:txBody>
                  <a:tcPr marL="72000" marR="36000" marT="380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0010" indent="0" algn="l">
                        <a:lnSpc>
                          <a:spcPts val="1150"/>
                        </a:lnSpc>
                        <a:spcBef>
                          <a:spcPts val="25"/>
                        </a:spcBef>
                      </a:pPr>
                      <a:r>
                        <a:rPr sz="900" b="0" spc="-5" dirty="0">
                          <a:latin typeface="Arial"/>
                          <a:cs typeface="Arial"/>
                        </a:rPr>
                        <a:t>Prix</a:t>
                      </a:r>
                      <a:r>
                        <a:rPr sz="900" b="1" spc="-5" dirty="0">
                          <a:latin typeface="Arial"/>
                          <a:cs typeface="Arial"/>
                        </a:rPr>
                        <a:t> </a:t>
                      </a:r>
                      <a:r>
                        <a:rPr sz="900" spc="-5" dirty="0">
                          <a:latin typeface="Arial"/>
                          <a:cs typeface="Arial"/>
                        </a:rPr>
                        <a:t>destiné à  récompenser des élèves  qui se sont </a:t>
                      </a:r>
                      <a:r>
                        <a:rPr sz="900" spc="-5" dirty="0" err="1">
                          <a:latin typeface="Arial"/>
                          <a:cs typeface="Arial"/>
                        </a:rPr>
                        <a:t>distingués</a:t>
                      </a:r>
                      <a:r>
                        <a:rPr sz="900" spc="-35" dirty="0">
                          <a:latin typeface="Arial"/>
                          <a:cs typeface="Arial"/>
                        </a:rPr>
                        <a:t> </a:t>
                      </a:r>
                      <a:r>
                        <a:rPr sz="900" spc="-5" dirty="0" smtClean="0">
                          <a:latin typeface="Arial"/>
                          <a:cs typeface="Arial"/>
                        </a:rPr>
                        <a:t>par</a:t>
                      </a:r>
                      <a:r>
                        <a:rPr lang="fr-FR" sz="900" spc="-5" dirty="0" smtClean="0">
                          <a:latin typeface="Arial"/>
                          <a:cs typeface="Arial"/>
                        </a:rPr>
                        <a:t> </a:t>
                      </a:r>
                      <a:r>
                        <a:rPr sz="900" spc="-5" dirty="0" err="1" smtClean="0">
                          <a:latin typeface="Arial"/>
                          <a:cs typeface="Arial"/>
                        </a:rPr>
                        <a:t>leur</a:t>
                      </a:r>
                      <a:r>
                        <a:rPr sz="900" spc="-5" dirty="0" smtClean="0">
                          <a:latin typeface="Arial"/>
                          <a:cs typeface="Arial"/>
                        </a:rPr>
                        <a:t> </a:t>
                      </a:r>
                      <a:r>
                        <a:rPr sz="900" spc="-5" dirty="0">
                          <a:latin typeface="Arial"/>
                          <a:cs typeface="Arial"/>
                        </a:rPr>
                        <a:t>comportement et</a:t>
                      </a:r>
                      <a:r>
                        <a:rPr sz="900" spc="-20" dirty="0">
                          <a:latin typeface="Arial"/>
                          <a:cs typeface="Arial"/>
                        </a:rPr>
                        <a:t> </a:t>
                      </a:r>
                      <a:r>
                        <a:rPr sz="900" spc="-5" dirty="0">
                          <a:latin typeface="Arial"/>
                          <a:cs typeface="Arial"/>
                        </a:rPr>
                        <a:t>par</a:t>
                      </a:r>
                      <a:endParaRPr sz="900" dirty="0">
                        <a:latin typeface="Arial"/>
                        <a:cs typeface="Arial"/>
                      </a:endParaRPr>
                    </a:p>
                    <a:p>
                      <a:pPr marL="0" indent="0" algn="l">
                        <a:lnSpc>
                          <a:spcPts val="1050"/>
                        </a:lnSpc>
                      </a:pPr>
                      <a:r>
                        <a:rPr sz="900" spc="-5" dirty="0">
                          <a:latin typeface="Arial"/>
                          <a:cs typeface="Arial"/>
                        </a:rPr>
                        <a:t>des actions </a:t>
                      </a:r>
                      <a:r>
                        <a:rPr sz="900" spc="-5" dirty="0" err="1">
                          <a:latin typeface="Arial"/>
                          <a:cs typeface="Arial"/>
                        </a:rPr>
                        <a:t>citoyennes</a:t>
                      </a:r>
                      <a:r>
                        <a:rPr sz="900" spc="-10" dirty="0">
                          <a:latin typeface="Arial"/>
                          <a:cs typeface="Arial"/>
                        </a:rPr>
                        <a:t> </a:t>
                      </a:r>
                      <a:r>
                        <a:rPr sz="900" spc="-5" dirty="0" smtClean="0">
                          <a:latin typeface="Arial"/>
                          <a:cs typeface="Arial"/>
                        </a:rPr>
                        <a:t>au</a:t>
                      </a:r>
                      <a:r>
                        <a:rPr lang="fr-FR" sz="900" spc="-5" dirty="0" smtClean="0">
                          <a:latin typeface="Arial"/>
                          <a:cs typeface="Arial"/>
                        </a:rPr>
                        <a:t> </a:t>
                      </a:r>
                      <a:r>
                        <a:rPr sz="900" spc="-5" dirty="0" err="1" smtClean="0">
                          <a:latin typeface="Arial"/>
                          <a:cs typeface="Arial"/>
                        </a:rPr>
                        <a:t>sein</a:t>
                      </a:r>
                      <a:r>
                        <a:rPr sz="900" spc="-5" dirty="0" smtClean="0">
                          <a:latin typeface="Arial"/>
                          <a:cs typeface="Arial"/>
                        </a:rPr>
                        <a:t> </a:t>
                      </a:r>
                      <a:r>
                        <a:rPr sz="900" dirty="0">
                          <a:latin typeface="Arial"/>
                          <a:cs typeface="Arial"/>
                        </a:rPr>
                        <a:t>de </a:t>
                      </a:r>
                      <a:r>
                        <a:rPr sz="900" spc="-5" dirty="0">
                          <a:latin typeface="Arial"/>
                          <a:cs typeface="Arial"/>
                        </a:rPr>
                        <a:t>leur classe </a:t>
                      </a:r>
                      <a:r>
                        <a:rPr sz="900" spc="-5" dirty="0" err="1">
                          <a:latin typeface="Arial"/>
                          <a:cs typeface="Arial"/>
                        </a:rPr>
                        <a:t>ou</a:t>
                      </a:r>
                      <a:r>
                        <a:rPr sz="900" spc="-30" dirty="0">
                          <a:latin typeface="Arial"/>
                          <a:cs typeface="Arial"/>
                        </a:rPr>
                        <a:t> </a:t>
                      </a:r>
                      <a:r>
                        <a:rPr sz="900" spc="-5" dirty="0" smtClean="0">
                          <a:latin typeface="Arial"/>
                          <a:cs typeface="Arial"/>
                        </a:rPr>
                        <a:t>de</a:t>
                      </a:r>
                      <a:r>
                        <a:rPr lang="fr-FR" sz="900" spc="-5" dirty="0" smtClean="0">
                          <a:latin typeface="Arial"/>
                          <a:cs typeface="Arial"/>
                        </a:rPr>
                        <a:t> </a:t>
                      </a:r>
                      <a:r>
                        <a:rPr sz="900" spc="-5" dirty="0" err="1" smtClean="0">
                          <a:latin typeface="Arial"/>
                          <a:cs typeface="Arial"/>
                        </a:rPr>
                        <a:t>leur</a:t>
                      </a:r>
                      <a:r>
                        <a:rPr sz="900" spc="-5" dirty="0" smtClean="0">
                          <a:latin typeface="Arial"/>
                          <a:cs typeface="Arial"/>
                        </a:rPr>
                        <a:t> </a:t>
                      </a:r>
                      <a:r>
                        <a:rPr sz="900" spc="-5" dirty="0">
                          <a:latin typeface="Arial"/>
                          <a:cs typeface="Arial"/>
                        </a:rPr>
                        <a:t>établissement.</a:t>
                      </a:r>
                      <a:endParaRPr sz="900" dirty="0">
                        <a:latin typeface="Arial"/>
                        <a:cs typeface="Arial"/>
                      </a:endParaRPr>
                    </a:p>
                  </a:txBody>
                  <a:tcPr marL="72000" marR="36000" marT="271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227965" indent="0" algn="l">
                        <a:lnSpc>
                          <a:spcPts val="1260"/>
                        </a:lnSpc>
                        <a:spcBef>
                          <a:spcPts val="35"/>
                        </a:spcBef>
                      </a:pPr>
                      <a:r>
                        <a:rPr sz="900" b="1" spc="-5" dirty="0">
                          <a:latin typeface="Arial"/>
                          <a:cs typeface="Arial"/>
                          <a:hlinkClick r:id="rId11"/>
                        </a:rPr>
                        <a:t>Opération</a:t>
                      </a:r>
                      <a:r>
                        <a:rPr sz="900" b="1" spc="-65" dirty="0">
                          <a:latin typeface="Arial"/>
                          <a:cs typeface="Arial"/>
                          <a:hlinkClick r:id="rId11"/>
                        </a:rPr>
                        <a:t> </a:t>
                      </a:r>
                      <a:r>
                        <a:rPr sz="900" b="1" dirty="0">
                          <a:latin typeface="Arial"/>
                          <a:cs typeface="Arial"/>
                          <a:hlinkClick r:id="rId11"/>
                        </a:rPr>
                        <a:t>Pièces  </a:t>
                      </a:r>
                      <a:r>
                        <a:rPr sz="900" b="1" spc="-5" dirty="0">
                          <a:latin typeface="Arial"/>
                          <a:cs typeface="Arial"/>
                          <a:hlinkClick r:id="rId11"/>
                        </a:rPr>
                        <a:t>jaunes</a:t>
                      </a:r>
                      <a:endParaRPr sz="900" dirty="0">
                        <a:latin typeface="Arial"/>
                        <a:cs typeface="Arial"/>
                      </a:endParaRPr>
                    </a:p>
                  </a:txBody>
                  <a:tcPr marL="72000" marR="36000" marT="380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121920" indent="0" algn="l">
                        <a:lnSpc>
                          <a:spcPct val="95500"/>
                        </a:lnSpc>
                        <a:spcBef>
                          <a:spcPts val="10"/>
                        </a:spcBef>
                      </a:pPr>
                      <a:r>
                        <a:rPr sz="900" spc="-5" dirty="0" err="1">
                          <a:latin typeface="Arial"/>
                          <a:cs typeface="Arial"/>
                        </a:rPr>
                        <a:t>Activités</a:t>
                      </a:r>
                      <a:r>
                        <a:rPr sz="900" spc="-5" dirty="0">
                          <a:latin typeface="Arial"/>
                          <a:cs typeface="Arial"/>
                        </a:rPr>
                        <a:t> </a:t>
                      </a:r>
                      <a:r>
                        <a:rPr lang="fr-FR" sz="900" spc="-5" dirty="0" smtClean="0">
                          <a:latin typeface="Arial"/>
                          <a:cs typeface="Arial"/>
                        </a:rPr>
                        <a:t>p</a:t>
                      </a:r>
                      <a:r>
                        <a:rPr sz="900" spc="-5" dirty="0" err="1" smtClean="0">
                          <a:latin typeface="Arial"/>
                          <a:cs typeface="Arial"/>
                        </a:rPr>
                        <a:t>édagogiques</a:t>
                      </a:r>
                      <a:r>
                        <a:rPr sz="900" spc="-5" dirty="0" smtClean="0">
                          <a:latin typeface="Arial"/>
                          <a:cs typeface="Arial"/>
                        </a:rPr>
                        <a:t>  </a:t>
                      </a:r>
                      <a:r>
                        <a:rPr sz="900" spc="-5" dirty="0">
                          <a:latin typeface="Arial"/>
                          <a:cs typeface="Arial"/>
                        </a:rPr>
                        <a:t>pour </a:t>
                      </a:r>
                      <a:r>
                        <a:rPr sz="900" dirty="0">
                          <a:latin typeface="Arial"/>
                          <a:cs typeface="Arial"/>
                        </a:rPr>
                        <a:t>le </a:t>
                      </a:r>
                      <a:r>
                        <a:rPr sz="900" spc="-5" dirty="0">
                          <a:latin typeface="Arial"/>
                          <a:cs typeface="Arial"/>
                        </a:rPr>
                        <a:t>cycle 3 sur le  </a:t>
                      </a:r>
                      <a:r>
                        <a:rPr sz="900" dirty="0">
                          <a:latin typeface="Arial"/>
                          <a:cs typeface="Arial"/>
                        </a:rPr>
                        <a:t>thème </a:t>
                      </a:r>
                      <a:r>
                        <a:rPr sz="900" spc="-5" dirty="0">
                          <a:latin typeface="Arial"/>
                          <a:cs typeface="Arial"/>
                        </a:rPr>
                        <a:t>" Mieux dans</a:t>
                      </a:r>
                      <a:r>
                        <a:rPr sz="900" spc="-70" dirty="0">
                          <a:latin typeface="Arial"/>
                          <a:cs typeface="Arial"/>
                        </a:rPr>
                        <a:t> </a:t>
                      </a:r>
                      <a:r>
                        <a:rPr sz="900" spc="-5" dirty="0">
                          <a:latin typeface="Arial"/>
                          <a:cs typeface="Arial"/>
                        </a:rPr>
                        <a:t>son</a:t>
                      </a:r>
                      <a:endParaRPr sz="900" dirty="0">
                        <a:latin typeface="Arial"/>
                        <a:cs typeface="Arial"/>
                      </a:endParaRPr>
                    </a:p>
                    <a:p>
                      <a:pPr marL="0" indent="0" algn="l">
                        <a:lnSpc>
                          <a:spcPts val="1050"/>
                        </a:lnSpc>
                      </a:pPr>
                      <a:r>
                        <a:rPr sz="900" spc="-5" dirty="0">
                          <a:latin typeface="Arial"/>
                          <a:cs typeface="Arial"/>
                        </a:rPr>
                        <a:t>corps, Mieux dans</a:t>
                      </a:r>
                      <a:r>
                        <a:rPr sz="900" spc="-10" dirty="0">
                          <a:latin typeface="Arial"/>
                          <a:cs typeface="Arial"/>
                        </a:rPr>
                        <a:t> </a:t>
                      </a:r>
                      <a:r>
                        <a:rPr sz="900" spc="-5" dirty="0">
                          <a:latin typeface="Arial"/>
                          <a:cs typeface="Arial"/>
                        </a:rPr>
                        <a:t>sa</a:t>
                      </a:r>
                      <a:endParaRPr sz="900" dirty="0">
                        <a:latin typeface="Arial"/>
                        <a:cs typeface="Arial"/>
                      </a:endParaRPr>
                    </a:p>
                    <a:p>
                      <a:pPr marL="0" indent="0" algn="l">
                        <a:lnSpc>
                          <a:spcPts val="1050"/>
                        </a:lnSpc>
                      </a:pPr>
                      <a:r>
                        <a:rPr sz="900" spc="-5" dirty="0">
                          <a:latin typeface="Arial"/>
                          <a:cs typeface="Arial"/>
                        </a:rPr>
                        <a:t>tête"</a:t>
                      </a:r>
                      <a:endParaRPr sz="900" dirty="0">
                        <a:latin typeface="Arial"/>
                        <a:cs typeface="Arial"/>
                      </a:endParaRPr>
                    </a:p>
                  </a:txBody>
                  <a:tcPr marL="72000" marR="36000" marT="1086"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94308">
                <a:tc>
                  <a:txBody>
                    <a:bodyPr/>
                    <a:lstStyle/>
                    <a:p>
                      <a:pPr marL="0" marR="351155" indent="0" algn="l">
                        <a:lnSpc>
                          <a:spcPct val="100000"/>
                        </a:lnSpc>
                        <a:spcBef>
                          <a:spcPts val="0"/>
                        </a:spcBef>
                      </a:pPr>
                      <a:r>
                        <a:rPr lang="fr-FR" sz="900" b="1" dirty="0" smtClean="0">
                          <a:latin typeface="Arial"/>
                          <a:cs typeface="Arial"/>
                          <a:hlinkClick r:id="rId12"/>
                        </a:rPr>
                        <a:t>Journée internationale de la paix</a:t>
                      </a:r>
                      <a:endParaRPr lang="fr-FR" sz="900" b="1" dirty="0" smtClean="0">
                        <a:latin typeface="Arial"/>
                        <a:cs typeface="Arial"/>
                      </a:endParaRPr>
                    </a:p>
                    <a:p>
                      <a:pPr marL="0" marR="351155" indent="0" algn="l">
                        <a:lnSpc>
                          <a:spcPct val="100000"/>
                        </a:lnSpc>
                        <a:spcBef>
                          <a:spcPts val="0"/>
                        </a:spcBef>
                      </a:pPr>
                      <a:r>
                        <a:rPr lang="fr-FR" sz="900" dirty="0" smtClean="0">
                          <a:latin typeface="Arial"/>
                          <a:cs typeface="Arial"/>
                        </a:rPr>
                        <a:t>21 septembre</a:t>
                      </a:r>
                      <a:endParaRPr sz="900" dirty="0">
                        <a:latin typeface="Arial"/>
                        <a:cs typeface="Arial"/>
                      </a:endParaRPr>
                    </a:p>
                  </a:txBody>
                  <a:tcPr marL="72000" marR="36000" marT="380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5090" indent="0" algn="l">
                        <a:lnSpc>
                          <a:spcPts val="1045"/>
                        </a:lnSpc>
                      </a:pPr>
                      <a:r>
                        <a:rPr lang="fr-FR" sz="900" dirty="0" smtClean="0">
                          <a:latin typeface="Arial"/>
                          <a:cs typeface="Arial"/>
                        </a:rPr>
                        <a:t>Organisée par l’ONU, cette journée est l’occasion d’actions autour d’un</a:t>
                      </a:r>
                      <a:r>
                        <a:rPr lang="fr-FR" sz="900" baseline="0" dirty="0" smtClean="0">
                          <a:latin typeface="Arial"/>
                          <a:cs typeface="Arial"/>
                        </a:rPr>
                        <a:t> thème annuel.</a:t>
                      </a:r>
                      <a:endParaRPr sz="900" dirty="0">
                        <a:latin typeface="Arial"/>
                        <a:cs typeface="Arial"/>
                      </a:endParaRPr>
                    </a:p>
                  </a:txBody>
                  <a:tcPr marL="72000" marR="36000" marT="271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177165" indent="0" algn="l">
                        <a:lnSpc>
                          <a:spcPts val="1260"/>
                        </a:lnSpc>
                        <a:spcBef>
                          <a:spcPts val="35"/>
                        </a:spcBef>
                      </a:pPr>
                      <a:r>
                        <a:rPr lang="fr-FR" sz="900" b="0" dirty="0" smtClean="0">
                          <a:latin typeface="Arial"/>
                          <a:cs typeface="Arial"/>
                          <a:hlinkClick r:id="rId13"/>
                        </a:rPr>
                        <a:t>Journée internationale des droits de l’homme</a:t>
                      </a:r>
                      <a:endParaRPr sz="900" b="0" dirty="0">
                        <a:latin typeface="Arial"/>
                        <a:cs typeface="Arial"/>
                      </a:endParaRPr>
                    </a:p>
                  </a:txBody>
                  <a:tcPr marL="72000" marR="36000" marT="380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lnSpc>
                          <a:spcPts val="1050"/>
                        </a:lnSpc>
                      </a:pPr>
                      <a:r>
                        <a:rPr lang="fr-FR" sz="900" dirty="0" smtClean="0">
                          <a:latin typeface="Arial"/>
                          <a:cs typeface="Arial"/>
                        </a:rPr>
                        <a:t>Cette journée marque l’anniversaire de l’adoption en 1948, par l'Assemblée Générale de l’ONU, de la Déclaration universelle des droits de l’homme.</a:t>
                      </a:r>
                      <a:endParaRPr sz="900" dirty="0">
                        <a:latin typeface="Arial"/>
                        <a:cs typeface="Arial"/>
                      </a:endParaRPr>
                    </a:p>
                  </a:txBody>
                  <a:tcPr marL="72000" marR="36000" marT="271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227965" indent="0" algn="l">
                        <a:lnSpc>
                          <a:spcPts val="1260"/>
                        </a:lnSpc>
                        <a:spcBef>
                          <a:spcPts val="35"/>
                        </a:spcBef>
                      </a:pPr>
                      <a:r>
                        <a:rPr lang="fr-FR" sz="900" dirty="0" smtClean="0">
                          <a:latin typeface="Arial"/>
                          <a:cs typeface="Arial"/>
                          <a:hlinkClick r:id="rId14"/>
                        </a:rPr>
                        <a:t>Journée européenne des langues</a:t>
                      </a:r>
                      <a:endParaRPr lang="fr-FR" sz="900" dirty="0" smtClean="0">
                        <a:latin typeface="Arial"/>
                        <a:cs typeface="Arial"/>
                      </a:endParaRPr>
                    </a:p>
                    <a:p>
                      <a:pPr marL="0" marR="227965" indent="0" algn="l">
                        <a:lnSpc>
                          <a:spcPts val="1260"/>
                        </a:lnSpc>
                        <a:spcBef>
                          <a:spcPts val="35"/>
                        </a:spcBef>
                      </a:pPr>
                      <a:r>
                        <a:rPr lang="fr-FR" sz="900" dirty="0" smtClean="0">
                          <a:latin typeface="Arial"/>
                          <a:cs typeface="Arial"/>
                        </a:rPr>
                        <a:t>26 septembre</a:t>
                      </a:r>
                      <a:endParaRPr sz="900" dirty="0">
                        <a:latin typeface="Arial"/>
                        <a:cs typeface="Arial"/>
                      </a:endParaRPr>
                    </a:p>
                  </a:txBody>
                  <a:tcPr marL="72000" marR="36000" marT="380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lnSpc>
                          <a:spcPts val="1050"/>
                        </a:lnSpc>
                      </a:pPr>
                      <a:r>
                        <a:rPr lang="fr-FR" sz="900" dirty="0" smtClean="0">
                          <a:latin typeface="Arial"/>
                          <a:cs typeface="Arial"/>
                        </a:rPr>
                        <a:t>A l'initiative du Conseil de l'Europe la Journée européenne des langues est célébrée chaque année le 26 septembre depuis 2001.Les divers partenaires, notamment les écoles, sont libres de décider de la nature des activités qu'ils souhaitent organiser. </a:t>
                      </a:r>
                      <a:endParaRPr sz="900" dirty="0">
                        <a:latin typeface="Arial"/>
                        <a:cs typeface="Arial"/>
                      </a:endParaRPr>
                    </a:p>
                  </a:txBody>
                  <a:tcPr marL="72000" marR="36000" marT="1086"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object 3"/>
          <p:cNvSpPr txBox="1"/>
          <p:nvPr/>
        </p:nvSpPr>
        <p:spPr>
          <a:xfrm>
            <a:off x="0" y="182115"/>
            <a:ext cx="9144000" cy="489612"/>
          </a:xfrm>
          <a:prstGeom prst="rect">
            <a:avLst/>
          </a:prstGeom>
          <a:solidFill>
            <a:srgbClr val="0A9469"/>
          </a:solidFill>
          <a:ln w="9525">
            <a:solidFill>
              <a:srgbClr val="000000"/>
            </a:solidFill>
          </a:ln>
        </p:spPr>
        <p:txBody>
          <a:bodyPr vert="horz" wrap="square" lIns="0" tIns="3801" rIns="0" bIns="0" rtlCol="0">
            <a:spAutoFit/>
          </a:bodyPr>
          <a:lstStyle/>
          <a:p>
            <a:pPr marR="170498" algn="ctr">
              <a:lnSpc>
                <a:spcPct val="117900"/>
              </a:lnSpc>
              <a:spcBef>
                <a:spcPts val="30"/>
              </a:spcBef>
            </a:pPr>
            <a:r>
              <a:rPr sz="1400" b="1" spc="-97" dirty="0">
                <a:solidFill>
                  <a:schemeClr val="bg1"/>
                </a:solidFill>
                <a:latin typeface="Arial"/>
                <a:cs typeface="Arial"/>
              </a:rPr>
              <a:t>Actions </a:t>
            </a:r>
            <a:r>
              <a:rPr sz="1400" b="1" spc="-90" dirty="0">
                <a:solidFill>
                  <a:schemeClr val="bg1"/>
                </a:solidFill>
                <a:latin typeface="Arial"/>
                <a:cs typeface="Arial"/>
              </a:rPr>
              <a:t>éducatives </a:t>
            </a:r>
            <a:r>
              <a:rPr sz="1400" b="1" spc="-81" dirty="0">
                <a:solidFill>
                  <a:schemeClr val="bg1"/>
                </a:solidFill>
                <a:latin typeface="Arial"/>
                <a:cs typeface="Arial"/>
              </a:rPr>
              <a:t>complémentaires </a:t>
            </a:r>
            <a:r>
              <a:rPr sz="1400" b="1" spc="-77" dirty="0">
                <a:solidFill>
                  <a:schemeClr val="bg1"/>
                </a:solidFill>
                <a:latin typeface="Arial"/>
                <a:cs typeface="Arial"/>
              </a:rPr>
              <a:t>en </a:t>
            </a:r>
            <a:r>
              <a:rPr sz="1400" b="1" spc="-60" dirty="0">
                <a:solidFill>
                  <a:schemeClr val="bg1"/>
                </a:solidFill>
                <a:latin typeface="Arial"/>
                <a:cs typeface="Arial"/>
              </a:rPr>
              <a:t>lien </a:t>
            </a:r>
            <a:r>
              <a:rPr sz="1400" b="1" spc="-103" dirty="0">
                <a:solidFill>
                  <a:schemeClr val="bg1"/>
                </a:solidFill>
                <a:latin typeface="Arial"/>
                <a:cs typeface="Arial"/>
              </a:rPr>
              <a:t>avec </a:t>
            </a:r>
            <a:r>
              <a:rPr sz="1400" b="1" spc="-94" dirty="0">
                <a:solidFill>
                  <a:schemeClr val="bg1"/>
                </a:solidFill>
                <a:latin typeface="Arial"/>
                <a:cs typeface="Arial"/>
              </a:rPr>
              <a:t>l’EMC </a:t>
            </a:r>
            <a:r>
              <a:rPr sz="1400" b="1" spc="-30" dirty="0">
                <a:solidFill>
                  <a:schemeClr val="bg1"/>
                </a:solidFill>
                <a:latin typeface="Arial"/>
                <a:cs typeface="Arial"/>
              </a:rPr>
              <a:t>et </a:t>
            </a:r>
            <a:r>
              <a:rPr sz="1400" b="1" spc="-51" dirty="0">
                <a:solidFill>
                  <a:schemeClr val="bg1"/>
                </a:solidFill>
                <a:latin typeface="Arial"/>
                <a:cs typeface="Arial"/>
              </a:rPr>
              <a:t>le </a:t>
            </a:r>
            <a:r>
              <a:rPr sz="1400" b="1" spc="-97" dirty="0">
                <a:solidFill>
                  <a:schemeClr val="bg1"/>
                </a:solidFill>
                <a:latin typeface="Arial"/>
                <a:cs typeface="Arial"/>
              </a:rPr>
              <a:t>parcours </a:t>
            </a:r>
            <a:r>
              <a:rPr sz="1400" b="1" spc="-68" dirty="0">
                <a:solidFill>
                  <a:schemeClr val="bg1"/>
                </a:solidFill>
                <a:latin typeface="Arial"/>
                <a:cs typeface="Arial"/>
              </a:rPr>
              <a:t>citoyen. </a:t>
            </a:r>
            <a:endParaRPr lang="fr-FR" sz="1400" b="1" spc="-68" dirty="0" smtClean="0">
              <a:solidFill>
                <a:schemeClr val="bg1"/>
              </a:solidFill>
              <a:latin typeface="Arial"/>
              <a:cs typeface="Arial"/>
            </a:endParaRPr>
          </a:p>
          <a:p>
            <a:pPr marR="170498" algn="ctr">
              <a:lnSpc>
                <a:spcPct val="117900"/>
              </a:lnSpc>
              <a:spcBef>
                <a:spcPts val="30"/>
              </a:spcBef>
            </a:pPr>
            <a:r>
              <a:rPr sz="1400" b="1" spc="-107" dirty="0" err="1" smtClean="0">
                <a:solidFill>
                  <a:schemeClr val="bg1"/>
                </a:solidFill>
                <a:latin typeface="Arial"/>
                <a:cs typeface="Arial"/>
              </a:rPr>
              <a:t>Journée</a:t>
            </a:r>
            <a:r>
              <a:rPr lang="fr-FR" sz="1400" b="1" spc="-107" dirty="0" smtClean="0">
                <a:solidFill>
                  <a:schemeClr val="bg1"/>
                </a:solidFill>
                <a:latin typeface="Arial"/>
                <a:cs typeface="Arial"/>
              </a:rPr>
              <a:t>s</a:t>
            </a:r>
            <a:r>
              <a:rPr sz="1400" b="1" spc="-107" dirty="0" smtClean="0">
                <a:solidFill>
                  <a:schemeClr val="bg1"/>
                </a:solidFill>
                <a:latin typeface="Arial"/>
                <a:cs typeface="Arial"/>
              </a:rPr>
              <a:t>, </a:t>
            </a:r>
            <a:r>
              <a:rPr sz="1400" b="1" spc="-103" dirty="0">
                <a:solidFill>
                  <a:schemeClr val="bg1"/>
                </a:solidFill>
                <a:latin typeface="Arial"/>
                <a:cs typeface="Arial"/>
              </a:rPr>
              <a:t>semaines </a:t>
            </a:r>
            <a:r>
              <a:rPr sz="1400" b="1" spc="-77" dirty="0">
                <a:solidFill>
                  <a:schemeClr val="bg1"/>
                </a:solidFill>
                <a:latin typeface="Arial"/>
                <a:cs typeface="Arial"/>
              </a:rPr>
              <a:t>nationales </a:t>
            </a:r>
            <a:r>
              <a:rPr sz="1400" b="1" spc="-26" dirty="0">
                <a:solidFill>
                  <a:schemeClr val="bg1"/>
                </a:solidFill>
                <a:latin typeface="Arial"/>
                <a:cs typeface="Arial"/>
              </a:rPr>
              <a:t>et </a:t>
            </a:r>
            <a:r>
              <a:rPr sz="1400" b="1" spc="-64" dirty="0">
                <a:solidFill>
                  <a:schemeClr val="bg1"/>
                </a:solidFill>
                <a:latin typeface="Arial"/>
                <a:cs typeface="Arial"/>
              </a:rPr>
              <a:t>internationales,  </a:t>
            </a:r>
            <a:r>
              <a:rPr sz="1400" b="1" spc="-107" dirty="0">
                <a:solidFill>
                  <a:schemeClr val="bg1"/>
                </a:solidFill>
                <a:latin typeface="Arial"/>
                <a:cs typeface="Arial"/>
              </a:rPr>
              <a:t>concours, </a:t>
            </a:r>
            <a:r>
              <a:rPr sz="1400" b="1" spc="-64" dirty="0">
                <a:solidFill>
                  <a:schemeClr val="bg1"/>
                </a:solidFill>
                <a:latin typeface="Arial"/>
                <a:cs typeface="Arial"/>
              </a:rPr>
              <a:t>prix, </a:t>
            </a:r>
            <a:r>
              <a:rPr sz="1400" b="1" spc="-111" dirty="0">
                <a:solidFill>
                  <a:schemeClr val="bg1"/>
                </a:solidFill>
                <a:latin typeface="Arial"/>
                <a:cs typeface="Arial"/>
              </a:rPr>
              <a:t>sur </a:t>
            </a:r>
            <a:r>
              <a:rPr sz="1400" b="1" spc="-56" dirty="0">
                <a:solidFill>
                  <a:schemeClr val="bg1"/>
                </a:solidFill>
                <a:latin typeface="Arial"/>
                <a:cs typeface="Arial"/>
              </a:rPr>
              <a:t>la </a:t>
            </a:r>
            <a:r>
              <a:rPr sz="1400" b="1" spc="-60" dirty="0">
                <a:solidFill>
                  <a:schemeClr val="bg1"/>
                </a:solidFill>
                <a:latin typeface="Arial"/>
                <a:cs typeface="Arial"/>
              </a:rPr>
              <a:t>thématique </a:t>
            </a:r>
            <a:r>
              <a:rPr sz="1400" b="1" spc="-81" dirty="0">
                <a:solidFill>
                  <a:schemeClr val="bg1"/>
                </a:solidFill>
                <a:latin typeface="Arial"/>
                <a:cs typeface="Arial"/>
              </a:rPr>
              <a:t>de </a:t>
            </a:r>
            <a:r>
              <a:rPr sz="1400" b="1" spc="-68" dirty="0">
                <a:solidFill>
                  <a:schemeClr val="bg1"/>
                </a:solidFill>
                <a:latin typeface="Arial"/>
                <a:cs typeface="Arial"/>
              </a:rPr>
              <a:t>l’éducation </a:t>
            </a:r>
            <a:r>
              <a:rPr sz="1400" b="1" spc="-77" dirty="0">
                <a:solidFill>
                  <a:schemeClr val="bg1"/>
                </a:solidFill>
                <a:latin typeface="Arial"/>
                <a:cs typeface="Arial"/>
              </a:rPr>
              <a:t>à </a:t>
            </a:r>
            <a:r>
              <a:rPr sz="1400" b="1" spc="-60" dirty="0" smtClean="0">
                <a:solidFill>
                  <a:schemeClr val="bg1"/>
                </a:solidFill>
                <a:latin typeface="Arial"/>
                <a:cs typeface="Arial"/>
              </a:rPr>
              <a:t>la</a:t>
            </a:r>
            <a:r>
              <a:rPr lang="fr-FR" sz="1400" b="1" spc="34" dirty="0">
                <a:solidFill>
                  <a:schemeClr val="bg1"/>
                </a:solidFill>
                <a:latin typeface="Arial"/>
                <a:cs typeface="Arial"/>
              </a:rPr>
              <a:t> </a:t>
            </a:r>
            <a:r>
              <a:rPr sz="1400" b="1" spc="-73" dirty="0" err="1" smtClean="0">
                <a:solidFill>
                  <a:schemeClr val="bg1"/>
                </a:solidFill>
                <a:latin typeface="Arial"/>
                <a:cs typeface="Arial"/>
              </a:rPr>
              <a:t>citoyenneté</a:t>
            </a:r>
            <a:r>
              <a:rPr lang="fr-FR" sz="1400" b="1" spc="-73" dirty="0" smtClean="0">
                <a:solidFill>
                  <a:schemeClr val="bg1"/>
                </a:solidFill>
                <a:latin typeface="Arial"/>
                <a:cs typeface="Arial"/>
              </a:rPr>
              <a:t>.</a:t>
            </a:r>
            <a:endParaRPr sz="1400" dirty="0">
              <a:solidFill>
                <a:schemeClr val="bg1"/>
              </a:solidFill>
              <a:latin typeface="Arial"/>
              <a:cs typeface="Arial"/>
            </a:endParaRPr>
          </a:p>
        </p:txBody>
      </p:sp>
    </p:spTree>
    <p:extLst>
      <p:ext uri="{BB962C8B-B14F-4D97-AF65-F5344CB8AC3E}">
        <p14:creationId xmlns:p14="http://schemas.microsoft.com/office/powerpoint/2010/main" val="41049755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4008842638"/>
              </p:ext>
            </p:extLst>
          </p:nvPr>
        </p:nvGraphicFramePr>
        <p:xfrm>
          <a:off x="328239" y="980728"/>
          <a:ext cx="8302359" cy="3787496"/>
        </p:xfrm>
        <a:graphic>
          <a:graphicData uri="http://schemas.openxmlformats.org/drawingml/2006/table">
            <a:tbl>
              <a:tblPr firstRow="1" bandRow="1">
                <a:tableStyleId>{2D5ABB26-0587-4C30-8999-92F81FD0307C}</a:tableStyleId>
              </a:tblPr>
              <a:tblGrid>
                <a:gridCol w="1384089"/>
                <a:gridCol w="2767091"/>
                <a:gridCol w="1384088"/>
                <a:gridCol w="2767091"/>
              </a:tblGrid>
              <a:tr h="273668">
                <a:tc gridSpan="4">
                  <a:txBody>
                    <a:bodyPr/>
                    <a:lstStyle/>
                    <a:p>
                      <a:pPr marL="0" indent="0" algn="l">
                        <a:lnSpc>
                          <a:spcPct val="100000"/>
                        </a:lnSpc>
                        <a:spcBef>
                          <a:spcPts val="345"/>
                        </a:spcBef>
                      </a:pPr>
                      <a:r>
                        <a:rPr sz="1200" b="1" spc="-114" dirty="0">
                          <a:latin typeface="Arial"/>
                          <a:cs typeface="Arial"/>
                        </a:rPr>
                        <a:t>Actions </a:t>
                      </a:r>
                      <a:r>
                        <a:rPr sz="1200" b="1" spc="-105" dirty="0">
                          <a:latin typeface="Arial"/>
                          <a:cs typeface="Arial"/>
                        </a:rPr>
                        <a:t>éducatives </a:t>
                      </a:r>
                      <a:r>
                        <a:rPr sz="1200" b="1" spc="-95" dirty="0">
                          <a:latin typeface="Arial"/>
                          <a:cs typeface="Arial"/>
                        </a:rPr>
                        <a:t>complémentaires </a:t>
                      </a:r>
                      <a:r>
                        <a:rPr sz="1200" b="1" spc="-130" dirty="0">
                          <a:latin typeface="Arial"/>
                          <a:cs typeface="Arial"/>
                        </a:rPr>
                        <a:t>sur </a:t>
                      </a:r>
                      <a:r>
                        <a:rPr sz="1200" b="1" spc="-65" dirty="0">
                          <a:latin typeface="Arial"/>
                          <a:cs typeface="Arial"/>
                        </a:rPr>
                        <a:t>la </a:t>
                      </a:r>
                      <a:r>
                        <a:rPr sz="1200" b="1" spc="-70" dirty="0">
                          <a:latin typeface="Arial"/>
                          <a:cs typeface="Arial"/>
                        </a:rPr>
                        <a:t>thématique </a:t>
                      </a:r>
                      <a:r>
                        <a:rPr sz="1200" b="1" spc="-80" dirty="0">
                          <a:latin typeface="Arial"/>
                          <a:cs typeface="Arial"/>
                        </a:rPr>
                        <a:t>: mémoire </a:t>
                      </a:r>
                      <a:r>
                        <a:rPr sz="1200" b="1" spc="-35" dirty="0">
                          <a:latin typeface="Arial"/>
                          <a:cs typeface="Arial"/>
                        </a:rPr>
                        <a:t>et</a:t>
                      </a:r>
                      <a:r>
                        <a:rPr sz="1200" b="1" spc="70" dirty="0">
                          <a:latin typeface="Arial"/>
                          <a:cs typeface="Arial"/>
                        </a:rPr>
                        <a:t> </a:t>
                      </a:r>
                      <a:r>
                        <a:rPr sz="1200" b="1" spc="-85" dirty="0">
                          <a:latin typeface="Arial"/>
                          <a:cs typeface="Arial"/>
                        </a:rPr>
                        <a:t>Histoire</a:t>
                      </a:r>
                      <a:endParaRPr sz="1200" dirty="0">
                        <a:latin typeface="Arial"/>
                        <a:cs typeface="Arial"/>
                      </a:endParaRPr>
                    </a:p>
                  </a:txBody>
                  <a:tcPr marL="72000" marR="36000" marT="37467" marB="0">
                    <a:lnL w="9525">
                      <a:solidFill>
                        <a:srgbClr val="000000"/>
                      </a:solidFill>
                      <a:prstDash val="solid"/>
                    </a:lnL>
                    <a:lnR w="9525">
                      <a:solidFill>
                        <a:srgbClr val="000000"/>
                      </a:solidFill>
                      <a:prstDash val="solid"/>
                    </a:lnR>
                    <a:lnT w="9525">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1391148">
                <a:tc>
                  <a:txBody>
                    <a:bodyPr/>
                    <a:lstStyle/>
                    <a:p>
                      <a:pPr marL="0" indent="0" algn="l">
                        <a:lnSpc>
                          <a:spcPts val="1210"/>
                        </a:lnSpc>
                      </a:pPr>
                      <a:r>
                        <a:rPr sz="900" b="1" spc="-5" dirty="0">
                          <a:latin typeface="Arial"/>
                          <a:cs typeface="Arial"/>
                        </a:rPr>
                        <a:t>Commémoration</a:t>
                      </a:r>
                      <a:r>
                        <a:rPr sz="900" b="1" spc="-10" dirty="0">
                          <a:latin typeface="Arial"/>
                          <a:cs typeface="Arial"/>
                        </a:rPr>
                        <a:t> </a:t>
                      </a:r>
                      <a:r>
                        <a:rPr sz="900" b="1" dirty="0">
                          <a:latin typeface="Arial"/>
                          <a:cs typeface="Arial"/>
                        </a:rPr>
                        <a:t>de</a:t>
                      </a:r>
                      <a:endParaRPr sz="900" dirty="0">
                        <a:latin typeface="Arial"/>
                        <a:cs typeface="Arial"/>
                      </a:endParaRPr>
                    </a:p>
                    <a:p>
                      <a:pPr marL="0" marR="76835" indent="0" algn="l">
                        <a:lnSpc>
                          <a:spcPct val="95500"/>
                        </a:lnSpc>
                        <a:spcBef>
                          <a:spcPts val="35"/>
                        </a:spcBef>
                      </a:pPr>
                      <a:r>
                        <a:rPr sz="900" b="1" spc="-5" dirty="0">
                          <a:latin typeface="Arial"/>
                          <a:cs typeface="Arial"/>
                        </a:rPr>
                        <a:t>l'armistice mettant</a:t>
                      </a:r>
                      <a:r>
                        <a:rPr sz="900" b="1" spc="-40" dirty="0">
                          <a:latin typeface="Arial"/>
                          <a:cs typeface="Arial"/>
                        </a:rPr>
                        <a:t> </a:t>
                      </a:r>
                      <a:r>
                        <a:rPr sz="900" b="1" dirty="0">
                          <a:latin typeface="Arial"/>
                          <a:cs typeface="Arial"/>
                        </a:rPr>
                        <a:t>fin  à la Première </a:t>
                      </a:r>
                      <a:r>
                        <a:rPr sz="900" b="1" spc="-5" dirty="0">
                          <a:latin typeface="Arial"/>
                          <a:cs typeface="Arial"/>
                        </a:rPr>
                        <a:t>Guerre  mondiale</a:t>
                      </a:r>
                      <a:endParaRPr sz="900" dirty="0">
                        <a:latin typeface="Arial"/>
                        <a:cs typeface="Arial"/>
                      </a:endParaRPr>
                    </a:p>
                    <a:p>
                      <a:pPr marL="0" marR="407034" indent="0" algn="l">
                        <a:lnSpc>
                          <a:spcPts val="1150"/>
                        </a:lnSpc>
                        <a:spcBef>
                          <a:spcPts val="35"/>
                        </a:spcBef>
                      </a:pPr>
                      <a:r>
                        <a:rPr sz="900" b="0" spc="-5" dirty="0">
                          <a:solidFill>
                            <a:schemeClr val="tx1"/>
                          </a:solidFill>
                          <a:latin typeface="Arial"/>
                          <a:cs typeface="Arial"/>
                        </a:rPr>
                        <a:t>Journée  11</a:t>
                      </a:r>
                      <a:r>
                        <a:rPr sz="900" b="0" spc="-70" dirty="0">
                          <a:solidFill>
                            <a:schemeClr val="tx1"/>
                          </a:solidFill>
                          <a:latin typeface="Arial"/>
                          <a:cs typeface="Arial"/>
                        </a:rPr>
                        <a:t> </a:t>
                      </a:r>
                      <a:r>
                        <a:rPr lang="fr-FR" sz="900" b="0" spc="-70" dirty="0" smtClean="0">
                          <a:solidFill>
                            <a:schemeClr val="tx1"/>
                          </a:solidFill>
                          <a:latin typeface="Arial"/>
                          <a:cs typeface="Arial"/>
                        </a:rPr>
                        <a:t>n</a:t>
                      </a:r>
                      <a:r>
                        <a:rPr sz="900" b="0" spc="-5" dirty="0" err="1" smtClean="0">
                          <a:solidFill>
                            <a:schemeClr val="tx1"/>
                          </a:solidFill>
                          <a:latin typeface="Arial"/>
                          <a:cs typeface="Arial"/>
                        </a:rPr>
                        <a:t>ovembre</a:t>
                      </a:r>
                      <a:endParaRPr sz="900" b="0" dirty="0">
                        <a:solidFill>
                          <a:schemeClr val="tx1"/>
                        </a:solidFill>
                        <a:latin typeface="Arial"/>
                        <a:cs typeface="Arial"/>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66675" indent="0" algn="l">
                        <a:lnSpc>
                          <a:spcPts val="1150"/>
                        </a:lnSpc>
                        <a:spcBef>
                          <a:spcPts val="10"/>
                        </a:spcBef>
                      </a:pPr>
                      <a:r>
                        <a:rPr sz="900" spc="-5" dirty="0">
                          <a:latin typeface="Arial"/>
                          <a:cs typeface="Arial"/>
                        </a:rPr>
                        <a:t>Mise </a:t>
                      </a:r>
                      <a:r>
                        <a:rPr sz="900" dirty="0">
                          <a:latin typeface="Arial"/>
                          <a:cs typeface="Arial"/>
                        </a:rPr>
                        <a:t>en </a:t>
                      </a:r>
                      <a:r>
                        <a:rPr sz="900" spc="-5" dirty="0">
                          <a:latin typeface="Arial"/>
                          <a:cs typeface="Arial"/>
                        </a:rPr>
                        <a:t>oeuvre </a:t>
                      </a:r>
                      <a:r>
                        <a:rPr sz="900" dirty="0">
                          <a:latin typeface="Arial"/>
                          <a:cs typeface="Arial"/>
                        </a:rPr>
                        <a:t>de</a:t>
                      </a:r>
                      <a:r>
                        <a:rPr sz="900" spc="-70" dirty="0">
                          <a:latin typeface="Arial"/>
                          <a:cs typeface="Arial"/>
                        </a:rPr>
                        <a:t> </a:t>
                      </a:r>
                      <a:r>
                        <a:rPr sz="900" spc="-5" dirty="0">
                          <a:latin typeface="Arial"/>
                          <a:cs typeface="Arial"/>
                        </a:rPr>
                        <a:t>projets  </a:t>
                      </a:r>
                      <a:r>
                        <a:rPr sz="900" spc="-5" dirty="0" err="1">
                          <a:latin typeface="Arial"/>
                          <a:cs typeface="Arial"/>
                        </a:rPr>
                        <a:t>pédagogiques</a:t>
                      </a:r>
                      <a:r>
                        <a:rPr sz="900" spc="-10" dirty="0">
                          <a:latin typeface="Arial"/>
                          <a:cs typeface="Arial"/>
                        </a:rPr>
                        <a:t> </a:t>
                      </a:r>
                      <a:r>
                        <a:rPr sz="900" spc="-5" dirty="0" smtClean="0">
                          <a:latin typeface="Arial"/>
                          <a:cs typeface="Arial"/>
                        </a:rPr>
                        <a:t>et</a:t>
                      </a:r>
                      <a:r>
                        <a:rPr lang="fr-FR" sz="900" spc="-5" dirty="0" smtClean="0">
                          <a:latin typeface="Arial"/>
                          <a:cs typeface="Arial"/>
                        </a:rPr>
                        <a:t> </a:t>
                      </a:r>
                      <a:r>
                        <a:rPr sz="900" spc="-5" dirty="0" smtClean="0">
                          <a:latin typeface="Arial"/>
                          <a:cs typeface="Arial"/>
                        </a:rPr>
                        <a:t>participation </a:t>
                      </a:r>
                      <a:r>
                        <a:rPr sz="900" spc="-5" dirty="0">
                          <a:latin typeface="Arial"/>
                          <a:cs typeface="Arial"/>
                        </a:rPr>
                        <a:t>des</a:t>
                      </a:r>
                      <a:r>
                        <a:rPr sz="900" spc="-10" dirty="0">
                          <a:latin typeface="Arial"/>
                          <a:cs typeface="Arial"/>
                        </a:rPr>
                        <a:t> </a:t>
                      </a:r>
                      <a:r>
                        <a:rPr sz="900" spc="-5" dirty="0" err="1" smtClean="0">
                          <a:latin typeface="Arial"/>
                          <a:cs typeface="Arial"/>
                        </a:rPr>
                        <a:t>élèves</a:t>
                      </a:r>
                      <a:r>
                        <a:rPr lang="fr-FR" sz="900" spc="-5" dirty="0" smtClean="0">
                          <a:latin typeface="Arial"/>
                          <a:cs typeface="Arial"/>
                        </a:rPr>
                        <a:t> </a:t>
                      </a:r>
                      <a:r>
                        <a:rPr sz="900" spc="-5" dirty="0" smtClean="0">
                          <a:latin typeface="Arial"/>
                          <a:cs typeface="Arial"/>
                        </a:rPr>
                        <a:t>aux </a:t>
                      </a:r>
                      <a:r>
                        <a:rPr lang="fr-FR" sz="900" spc="-5" dirty="0" smtClean="0">
                          <a:latin typeface="Arial"/>
                          <a:cs typeface="Arial"/>
                        </a:rPr>
                        <a:t>c</a:t>
                      </a:r>
                      <a:r>
                        <a:rPr sz="900" spc="-5" dirty="0" err="1" smtClean="0">
                          <a:latin typeface="Arial"/>
                          <a:cs typeface="Arial"/>
                        </a:rPr>
                        <a:t>ommémorations</a:t>
                      </a:r>
                      <a:r>
                        <a:rPr sz="900" spc="-55" dirty="0" smtClean="0">
                          <a:latin typeface="Arial"/>
                          <a:cs typeface="Arial"/>
                        </a:rPr>
                        <a:t> </a:t>
                      </a:r>
                      <a:r>
                        <a:rPr sz="900" dirty="0">
                          <a:latin typeface="Arial"/>
                          <a:cs typeface="Arial"/>
                        </a:rPr>
                        <a:t>de  </a:t>
                      </a:r>
                      <a:r>
                        <a:rPr sz="900" spc="-5" dirty="0">
                          <a:latin typeface="Arial"/>
                          <a:cs typeface="Arial"/>
                        </a:rPr>
                        <a:t>l'armistice du</a:t>
                      </a:r>
                      <a:r>
                        <a:rPr sz="900" spc="-20" dirty="0">
                          <a:latin typeface="Arial"/>
                          <a:cs typeface="Arial"/>
                        </a:rPr>
                        <a:t> </a:t>
                      </a:r>
                      <a:r>
                        <a:rPr sz="900" dirty="0" smtClean="0">
                          <a:latin typeface="Arial"/>
                          <a:cs typeface="Arial"/>
                        </a:rPr>
                        <a:t>11</a:t>
                      </a:r>
                      <a:r>
                        <a:rPr lang="fr-FR" sz="900" dirty="0" smtClean="0">
                          <a:latin typeface="Arial"/>
                          <a:cs typeface="Arial"/>
                        </a:rPr>
                        <a:t> </a:t>
                      </a:r>
                      <a:r>
                        <a:rPr sz="900" spc="-5" dirty="0" err="1" smtClean="0">
                          <a:latin typeface="Arial"/>
                          <a:cs typeface="Arial"/>
                        </a:rPr>
                        <a:t>novembre</a:t>
                      </a:r>
                      <a:r>
                        <a:rPr sz="900" spc="-5" dirty="0" smtClean="0">
                          <a:latin typeface="Arial"/>
                          <a:cs typeface="Arial"/>
                        </a:rPr>
                        <a:t> </a:t>
                      </a:r>
                      <a:r>
                        <a:rPr sz="900" spc="-5" dirty="0">
                          <a:latin typeface="Arial"/>
                          <a:cs typeface="Arial"/>
                        </a:rPr>
                        <a:t>1918.  </a:t>
                      </a:r>
                      <a:endParaRPr sz="900" dirty="0">
                        <a:latin typeface="Arial"/>
                        <a:cs typeface="Arial"/>
                      </a:endParaRPr>
                    </a:p>
                    <a:p>
                      <a:pPr marL="0" marR="106680" indent="0" algn="l">
                        <a:lnSpc>
                          <a:spcPts val="1150"/>
                        </a:lnSpc>
                        <a:spcBef>
                          <a:spcPts val="10"/>
                        </a:spcBef>
                      </a:pPr>
                      <a:r>
                        <a:rPr sz="900" spc="-5" dirty="0">
                          <a:latin typeface="Arial"/>
                          <a:cs typeface="Arial"/>
                        </a:rPr>
                        <a:t>Actions </a:t>
                      </a:r>
                      <a:r>
                        <a:rPr sz="900" dirty="0">
                          <a:latin typeface="Arial"/>
                          <a:cs typeface="Arial"/>
                        </a:rPr>
                        <a:t>mises </a:t>
                      </a:r>
                      <a:r>
                        <a:rPr sz="900" spc="-5" dirty="0">
                          <a:latin typeface="Arial"/>
                          <a:cs typeface="Arial"/>
                        </a:rPr>
                        <a:t>en</a:t>
                      </a:r>
                      <a:r>
                        <a:rPr sz="900" spc="-65" dirty="0">
                          <a:latin typeface="Arial"/>
                          <a:cs typeface="Arial"/>
                        </a:rPr>
                        <a:t> </a:t>
                      </a:r>
                      <a:r>
                        <a:rPr sz="900" spc="-5" dirty="0">
                          <a:latin typeface="Arial"/>
                          <a:cs typeface="Arial"/>
                        </a:rPr>
                        <a:t>oeuvre  avec les collectivités</a:t>
                      </a:r>
                      <a:endParaRPr sz="900" dirty="0">
                        <a:latin typeface="Arial"/>
                        <a:cs typeface="Arial"/>
                      </a:endParaRPr>
                    </a:p>
                    <a:p>
                      <a:pPr marL="0" indent="0" algn="l">
                        <a:lnSpc>
                          <a:spcPts val="1100"/>
                        </a:lnSpc>
                      </a:pPr>
                      <a:r>
                        <a:rPr sz="900" spc="-5" dirty="0">
                          <a:latin typeface="Arial"/>
                          <a:cs typeface="Arial"/>
                        </a:rPr>
                        <a:t>territoriales, </a:t>
                      </a:r>
                      <a:r>
                        <a:rPr sz="900" spc="-10" dirty="0">
                          <a:latin typeface="Arial"/>
                          <a:cs typeface="Arial"/>
                        </a:rPr>
                        <a:t>le</a:t>
                      </a:r>
                      <a:r>
                        <a:rPr sz="900" dirty="0">
                          <a:latin typeface="Arial"/>
                          <a:cs typeface="Arial"/>
                        </a:rPr>
                        <a:t> </a:t>
                      </a:r>
                      <a:r>
                        <a:rPr sz="900" spc="-5" dirty="0" err="1" smtClean="0">
                          <a:latin typeface="Arial"/>
                          <a:cs typeface="Arial"/>
                        </a:rPr>
                        <a:t>ministère</a:t>
                      </a:r>
                      <a:r>
                        <a:rPr lang="fr-FR" sz="900" spc="-5" dirty="0" smtClean="0">
                          <a:latin typeface="Arial"/>
                          <a:cs typeface="Arial"/>
                        </a:rPr>
                        <a:t> </a:t>
                      </a:r>
                      <a:r>
                        <a:rPr sz="900" spc="-5" dirty="0" smtClean="0">
                          <a:latin typeface="Arial"/>
                          <a:cs typeface="Arial"/>
                        </a:rPr>
                        <a:t>de </a:t>
                      </a:r>
                      <a:r>
                        <a:rPr sz="900" dirty="0">
                          <a:latin typeface="Arial"/>
                          <a:cs typeface="Arial"/>
                        </a:rPr>
                        <a:t>la </a:t>
                      </a:r>
                      <a:r>
                        <a:rPr sz="900" spc="-5" dirty="0">
                          <a:latin typeface="Arial"/>
                          <a:cs typeface="Arial"/>
                        </a:rPr>
                        <a:t>Défense, </a:t>
                      </a:r>
                      <a:r>
                        <a:rPr sz="900" dirty="0">
                          <a:latin typeface="Arial"/>
                          <a:cs typeface="Arial"/>
                        </a:rPr>
                        <a:t>l'Office  </a:t>
                      </a:r>
                      <a:r>
                        <a:rPr sz="900" spc="-5" dirty="0">
                          <a:latin typeface="Arial"/>
                          <a:cs typeface="Arial"/>
                        </a:rPr>
                        <a:t>national des anciens  combattants </a:t>
                      </a:r>
                      <a:r>
                        <a:rPr sz="900" dirty="0">
                          <a:latin typeface="Arial"/>
                          <a:cs typeface="Arial"/>
                        </a:rPr>
                        <a:t>et </a:t>
                      </a:r>
                      <a:r>
                        <a:rPr sz="900" spc="-5" dirty="0">
                          <a:latin typeface="Arial"/>
                          <a:cs typeface="Arial"/>
                        </a:rPr>
                        <a:t>victimes  de guerre (ONACVG), la  Mission du Centenaire de  la Première Guerre  mondiale ainsi </a:t>
                      </a:r>
                      <a:r>
                        <a:rPr sz="900" spc="-5" dirty="0" err="1">
                          <a:latin typeface="Arial"/>
                          <a:cs typeface="Arial"/>
                        </a:rPr>
                        <a:t>que</a:t>
                      </a:r>
                      <a:r>
                        <a:rPr sz="900" spc="-5" dirty="0">
                          <a:latin typeface="Arial"/>
                          <a:cs typeface="Arial"/>
                        </a:rPr>
                        <a:t> </a:t>
                      </a:r>
                      <a:r>
                        <a:rPr sz="900" spc="-5" dirty="0" smtClean="0">
                          <a:latin typeface="Arial"/>
                          <a:cs typeface="Arial"/>
                        </a:rPr>
                        <a:t>les</a:t>
                      </a:r>
                      <a:r>
                        <a:rPr lang="fr-FR" sz="900" spc="-5" dirty="0" smtClean="0">
                          <a:latin typeface="Arial"/>
                          <a:cs typeface="Arial"/>
                        </a:rPr>
                        <a:t> </a:t>
                      </a:r>
                      <a:r>
                        <a:rPr sz="900" spc="-5" dirty="0" smtClean="0">
                          <a:latin typeface="Arial"/>
                          <a:cs typeface="Arial"/>
                        </a:rPr>
                        <a:t>associations </a:t>
                      </a:r>
                      <a:r>
                        <a:rPr sz="900" spc="-5" dirty="0">
                          <a:latin typeface="Arial"/>
                          <a:cs typeface="Arial"/>
                        </a:rPr>
                        <a:t>de</a:t>
                      </a:r>
                      <a:r>
                        <a:rPr sz="900" spc="-15" dirty="0">
                          <a:latin typeface="Arial"/>
                          <a:cs typeface="Arial"/>
                        </a:rPr>
                        <a:t> </a:t>
                      </a:r>
                      <a:r>
                        <a:rPr sz="900" spc="-5" dirty="0">
                          <a:latin typeface="Arial"/>
                          <a:cs typeface="Arial"/>
                        </a:rPr>
                        <a:t>mémoire.</a:t>
                      </a:r>
                      <a:endParaRPr sz="900" dirty="0">
                        <a:latin typeface="Arial"/>
                        <a:cs typeface="Arial"/>
                      </a:endParaRPr>
                    </a:p>
                  </a:txBody>
                  <a:tcPr marL="72000" marR="36000" marT="1086"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a:txBody>
                    <a:bodyPr/>
                    <a:lstStyle/>
                    <a:p>
                      <a:pPr marL="0" indent="0" algn="l">
                        <a:lnSpc>
                          <a:spcPts val="1210"/>
                        </a:lnSpc>
                      </a:pPr>
                      <a:r>
                        <a:rPr sz="900" b="1" spc="-5" dirty="0">
                          <a:latin typeface="Arial"/>
                          <a:cs typeface="Arial"/>
                          <a:hlinkClick r:id="rId3"/>
                        </a:rPr>
                        <a:t>Concours </a:t>
                      </a:r>
                      <a:r>
                        <a:rPr sz="900" b="1" dirty="0">
                          <a:latin typeface="Arial"/>
                          <a:cs typeface="Arial"/>
                          <a:hlinkClick r:id="rId3"/>
                        </a:rPr>
                        <a:t>de</a:t>
                      </a:r>
                      <a:r>
                        <a:rPr sz="900" b="1" spc="-20" dirty="0">
                          <a:latin typeface="Arial"/>
                          <a:cs typeface="Arial"/>
                          <a:hlinkClick r:id="rId3"/>
                        </a:rPr>
                        <a:t> </a:t>
                      </a:r>
                      <a:r>
                        <a:rPr sz="900" b="1" dirty="0">
                          <a:latin typeface="Arial"/>
                          <a:cs typeface="Arial"/>
                          <a:hlinkClick r:id="rId3"/>
                        </a:rPr>
                        <a:t>la</a:t>
                      </a:r>
                      <a:endParaRPr sz="900" dirty="0">
                        <a:latin typeface="Arial"/>
                        <a:cs typeface="Arial"/>
                        <a:hlinkClick r:id="rId3"/>
                      </a:endParaRPr>
                    </a:p>
                    <a:p>
                      <a:pPr marL="0" marR="185420" indent="0" algn="l">
                        <a:lnSpc>
                          <a:spcPct val="95800"/>
                        </a:lnSpc>
                        <a:spcBef>
                          <a:spcPts val="30"/>
                        </a:spcBef>
                      </a:pPr>
                      <a:r>
                        <a:rPr sz="900" b="1" dirty="0">
                          <a:latin typeface="Arial"/>
                          <a:cs typeface="Arial"/>
                          <a:hlinkClick r:id="rId3"/>
                        </a:rPr>
                        <a:t>meilleure  photographie</a:t>
                      </a:r>
                      <a:r>
                        <a:rPr sz="900" b="1" spc="-100" dirty="0">
                          <a:latin typeface="Arial"/>
                          <a:cs typeface="Arial"/>
                          <a:hlinkClick r:id="rId3"/>
                        </a:rPr>
                        <a:t> </a:t>
                      </a:r>
                      <a:r>
                        <a:rPr sz="900" b="1" dirty="0">
                          <a:latin typeface="Arial"/>
                          <a:cs typeface="Arial"/>
                          <a:hlinkClick r:id="rId3"/>
                        </a:rPr>
                        <a:t>d'un  lieu de </a:t>
                      </a:r>
                      <a:r>
                        <a:rPr sz="900" b="1" dirty="0" err="1" smtClean="0">
                          <a:latin typeface="Arial"/>
                          <a:cs typeface="Arial"/>
                          <a:hlinkClick r:id="rId3"/>
                        </a:rPr>
                        <a:t>mémoire</a:t>
                      </a:r>
                      <a:endParaRPr sz="900" dirty="0">
                        <a:latin typeface="Arial"/>
                        <a:cs typeface="Arial"/>
                      </a:endParaRPr>
                    </a:p>
                  </a:txBody>
                  <a:tcPr marL="72000" marR="36000" marT="0"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69850" indent="0" algn="l">
                        <a:lnSpc>
                          <a:spcPts val="1150"/>
                        </a:lnSpc>
                        <a:spcBef>
                          <a:spcPts val="10"/>
                        </a:spcBef>
                      </a:pPr>
                      <a:r>
                        <a:rPr sz="900" spc="-5" dirty="0">
                          <a:latin typeface="Arial"/>
                          <a:cs typeface="Arial"/>
                        </a:rPr>
                        <a:t>Concours </a:t>
                      </a:r>
                      <a:r>
                        <a:rPr sz="900" dirty="0">
                          <a:latin typeface="Arial"/>
                          <a:cs typeface="Arial"/>
                        </a:rPr>
                        <a:t>de  </a:t>
                      </a:r>
                      <a:r>
                        <a:rPr sz="900" spc="-5" dirty="0">
                          <a:latin typeface="Arial"/>
                          <a:cs typeface="Arial"/>
                        </a:rPr>
                        <a:t>photographie des </a:t>
                      </a:r>
                      <a:r>
                        <a:rPr sz="900" spc="-5" dirty="0" err="1">
                          <a:latin typeface="Arial"/>
                          <a:cs typeface="Arial"/>
                        </a:rPr>
                        <a:t>lieux</a:t>
                      </a:r>
                      <a:r>
                        <a:rPr sz="900" spc="-35" dirty="0">
                          <a:latin typeface="Arial"/>
                          <a:cs typeface="Arial"/>
                        </a:rPr>
                        <a:t> </a:t>
                      </a:r>
                      <a:r>
                        <a:rPr sz="900" dirty="0" smtClean="0">
                          <a:latin typeface="Arial"/>
                          <a:cs typeface="Arial"/>
                        </a:rPr>
                        <a:t>de</a:t>
                      </a:r>
                      <a:r>
                        <a:rPr lang="fr-FR" sz="900" dirty="0" smtClean="0">
                          <a:latin typeface="Arial"/>
                          <a:cs typeface="Arial"/>
                        </a:rPr>
                        <a:t> </a:t>
                      </a:r>
                      <a:r>
                        <a:rPr sz="900" spc="-5" dirty="0" err="1" smtClean="0">
                          <a:latin typeface="Arial"/>
                          <a:cs typeface="Arial"/>
                        </a:rPr>
                        <a:t>mémoire</a:t>
                      </a:r>
                      <a:r>
                        <a:rPr sz="900" spc="-5" dirty="0" smtClean="0">
                          <a:latin typeface="Arial"/>
                          <a:cs typeface="Arial"/>
                        </a:rPr>
                        <a:t> </a:t>
                      </a:r>
                      <a:r>
                        <a:rPr sz="900" spc="-5" dirty="0">
                          <a:latin typeface="Arial"/>
                          <a:cs typeface="Arial"/>
                        </a:rPr>
                        <a:t>relatifs à</a:t>
                      </a:r>
                      <a:r>
                        <a:rPr sz="900" spc="-15" dirty="0">
                          <a:latin typeface="Arial"/>
                          <a:cs typeface="Arial"/>
                        </a:rPr>
                        <a:t> </a:t>
                      </a:r>
                      <a:r>
                        <a:rPr sz="900" spc="-5" dirty="0" smtClean="0">
                          <a:latin typeface="Arial"/>
                          <a:cs typeface="Arial"/>
                        </a:rPr>
                        <a:t>la</a:t>
                      </a:r>
                      <a:r>
                        <a:rPr lang="fr-FR" sz="900" spc="-5" dirty="0" smtClean="0">
                          <a:latin typeface="Arial"/>
                          <a:cs typeface="Arial"/>
                        </a:rPr>
                        <a:t> </a:t>
                      </a:r>
                      <a:r>
                        <a:rPr sz="900" spc="-5" dirty="0" smtClean="0">
                          <a:latin typeface="Arial"/>
                          <a:cs typeface="Arial"/>
                        </a:rPr>
                        <a:t>résistance </a:t>
                      </a:r>
                      <a:r>
                        <a:rPr sz="900" spc="-5" dirty="0">
                          <a:latin typeface="Arial"/>
                          <a:cs typeface="Arial"/>
                        </a:rPr>
                        <a:t>intérieure et  extérieure, à l'internement  et à la déportation.</a:t>
                      </a:r>
                      <a:endParaRPr sz="900" dirty="0">
                        <a:latin typeface="Arial"/>
                        <a:cs typeface="Arial"/>
                      </a:endParaRPr>
                    </a:p>
                    <a:p>
                      <a:pPr marL="0" marR="114300" indent="0" algn="l">
                        <a:lnSpc>
                          <a:spcPts val="1150"/>
                        </a:lnSpc>
                        <a:spcBef>
                          <a:spcPts val="10"/>
                        </a:spcBef>
                      </a:pPr>
                      <a:r>
                        <a:rPr sz="900" spc="-5" dirty="0">
                          <a:latin typeface="Arial"/>
                          <a:cs typeface="Arial"/>
                        </a:rPr>
                        <a:t>Opération organisée</a:t>
                      </a:r>
                      <a:r>
                        <a:rPr sz="900" spc="-35" dirty="0">
                          <a:latin typeface="Arial"/>
                          <a:cs typeface="Arial"/>
                        </a:rPr>
                        <a:t> </a:t>
                      </a:r>
                      <a:r>
                        <a:rPr sz="900" spc="-5" dirty="0">
                          <a:latin typeface="Arial"/>
                          <a:cs typeface="Arial"/>
                        </a:rPr>
                        <a:t>par  la Fondation </a:t>
                      </a:r>
                      <a:r>
                        <a:rPr sz="900" dirty="0">
                          <a:latin typeface="Arial"/>
                          <a:cs typeface="Arial"/>
                        </a:rPr>
                        <a:t>de</a:t>
                      </a:r>
                      <a:r>
                        <a:rPr sz="900" spc="-30" dirty="0">
                          <a:latin typeface="Arial"/>
                          <a:cs typeface="Arial"/>
                        </a:rPr>
                        <a:t> </a:t>
                      </a:r>
                      <a:r>
                        <a:rPr sz="900" spc="-5" dirty="0">
                          <a:latin typeface="Arial"/>
                          <a:cs typeface="Arial"/>
                        </a:rPr>
                        <a:t>la</a:t>
                      </a:r>
                      <a:endParaRPr sz="900" dirty="0">
                        <a:latin typeface="Arial"/>
                        <a:cs typeface="Arial"/>
                      </a:endParaRPr>
                    </a:p>
                    <a:p>
                      <a:pPr marL="0" indent="0" algn="l">
                        <a:lnSpc>
                          <a:spcPts val="1100"/>
                        </a:lnSpc>
                      </a:pPr>
                      <a:r>
                        <a:rPr sz="900" spc="-5" dirty="0">
                          <a:latin typeface="Arial"/>
                          <a:cs typeface="Arial"/>
                        </a:rPr>
                        <a:t>Résistance, </a:t>
                      </a:r>
                      <a:r>
                        <a:rPr sz="900" spc="-10" dirty="0">
                          <a:latin typeface="Arial"/>
                          <a:cs typeface="Arial"/>
                        </a:rPr>
                        <a:t>la</a:t>
                      </a:r>
                      <a:r>
                        <a:rPr sz="900" spc="5" dirty="0">
                          <a:latin typeface="Arial"/>
                          <a:cs typeface="Arial"/>
                        </a:rPr>
                        <a:t> </a:t>
                      </a:r>
                      <a:r>
                        <a:rPr sz="900" spc="-5" dirty="0" err="1" smtClean="0">
                          <a:latin typeface="Arial"/>
                          <a:cs typeface="Arial"/>
                        </a:rPr>
                        <a:t>Fondation</a:t>
                      </a:r>
                      <a:r>
                        <a:rPr lang="fr-FR" sz="900" spc="-5" dirty="0" smtClean="0">
                          <a:latin typeface="Arial"/>
                          <a:cs typeface="Arial"/>
                        </a:rPr>
                        <a:t> </a:t>
                      </a:r>
                      <a:r>
                        <a:rPr sz="900" spc="-5" dirty="0" smtClean="0">
                          <a:latin typeface="Arial"/>
                          <a:cs typeface="Arial"/>
                        </a:rPr>
                        <a:t>pour </a:t>
                      </a:r>
                      <a:r>
                        <a:rPr sz="900" dirty="0">
                          <a:latin typeface="Arial"/>
                          <a:cs typeface="Arial"/>
                        </a:rPr>
                        <a:t>la </a:t>
                      </a:r>
                      <a:r>
                        <a:rPr sz="900" spc="-5" dirty="0">
                          <a:latin typeface="Arial"/>
                          <a:cs typeface="Arial"/>
                        </a:rPr>
                        <a:t>mémoire de la  déportation et </a:t>
                      </a:r>
                      <a:r>
                        <a:rPr sz="900" dirty="0">
                          <a:latin typeface="Arial"/>
                          <a:cs typeface="Arial"/>
                        </a:rPr>
                        <a:t>la  </a:t>
                      </a:r>
                      <a:r>
                        <a:rPr sz="900" spc="-5" dirty="0">
                          <a:latin typeface="Arial"/>
                          <a:cs typeface="Arial"/>
                        </a:rPr>
                        <a:t>Fondation</a:t>
                      </a:r>
                      <a:r>
                        <a:rPr sz="900" spc="-45" dirty="0">
                          <a:latin typeface="Arial"/>
                          <a:cs typeface="Arial"/>
                        </a:rPr>
                        <a:t> </a:t>
                      </a:r>
                      <a:r>
                        <a:rPr sz="900" spc="-5" dirty="0">
                          <a:latin typeface="Arial"/>
                          <a:cs typeface="Arial"/>
                        </a:rPr>
                        <a:t>Charles-de-  Gaulle.</a:t>
                      </a:r>
                      <a:endParaRPr sz="900" dirty="0">
                        <a:latin typeface="Arial"/>
                        <a:cs typeface="Arial"/>
                      </a:endParaRPr>
                    </a:p>
                  </a:txBody>
                  <a:tcPr marL="72000" marR="36000" marT="1086"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r>
              <a:tr h="1005080">
                <a:tc>
                  <a:txBody>
                    <a:bodyPr/>
                    <a:lstStyle/>
                    <a:p>
                      <a:pPr marL="0" indent="0" algn="l">
                        <a:lnSpc>
                          <a:spcPts val="1230"/>
                        </a:lnSpc>
                      </a:pPr>
                      <a:r>
                        <a:rPr sz="900" b="1" dirty="0">
                          <a:latin typeface="Arial"/>
                          <a:cs typeface="Arial"/>
                          <a:hlinkClick r:id="rId4"/>
                        </a:rPr>
                        <a:t>Journée de</a:t>
                      </a:r>
                      <a:r>
                        <a:rPr sz="900" b="1" spc="-30" dirty="0">
                          <a:latin typeface="Arial"/>
                          <a:cs typeface="Arial"/>
                          <a:hlinkClick r:id="rId4"/>
                        </a:rPr>
                        <a:t> </a:t>
                      </a:r>
                      <a:r>
                        <a:rPr sz="900" b="1" dirty="0">
                          <a:latin typeface="Arial"/>
                          <a:cs typeface="Arial"/>
                          <a:hlinkClick r:id="rId4"/>
                        </a:rPr>
                        <a:t>la</a:t>
                      </a:r>
                      <a:endParaRPr sz="900" dirty="0">
                        <a:latin typeface="Arial"/>
                        <a:cs typeface="Arial"/>
                        <a:hlinkClick r:id="rId4"/>
                      </a:endParaRPr>
                    </a:p>
                    <a:p>
                      <a:pPr marL="0" marR="223520" indent="0" algn="l">
                        <a:lnSpc>
                          <a:spcPct val="95800"/>
                        </a:lnSpc>
                        <a:spcBef>
                          <a:spcPts val="30"/>
                        </a:spcBef>
                      </a:pPr>
                      <a:r>
                        <a:rPr sz="900" b="1" dirty="0">
                          <a:latin typeface="Arial"/>
                          <a:cs typeface="Arial"/>
                          <a:hlinkClick r:id="rId4"/>
                        </a:rPr>
                        <a:t>mémoire des  génocides </a:t>
                      </a:r>
                      <a:r>
                        <a:rPr sz="900" b="1" spc="-10" dirty="0">
                          <a:latin typeface="Arial"/>
                          <a:cs typeface="Arial"/>
                          <a:hlinkClick r:id="rId4"/>
                        </a:rPr>
                        <a:t>et </a:t>
                      </a:r>
                      <a:r>
                        <a:rPr sz="900" b="1" dirty="0">
                          <a:latin typeface="Arial"/>
                          <a:cs typeface="Arial"/>
                          <a:hlinkClick r:id="rId4"/>
                        </a:rPr>
                        <a:t>de  </a:t>
                      </a:r>
                      <a:r>
                        <a:rPr sz="900" b="1" spc="-5" dirty="0">
                          <a:latin typeface="Arial"/>
                          <a:cs typeface="Arial"/>
                          <a:hlinkClick r:id="rId4"/>
                        </a:rPr>
                        <a:t>prévention </a:t>
                      </a:r>
                      <a:r>
                        <a:rPr sz="900" b="1" dirty="0">
                          <a:latin typeface="Arial"/>
                          <a:cs typeface="Arial"/>
                          <a:hlinkClick r:id="rId4"/>
                        </a:rPr>
                        <a:t>des  crimes </a:t>
                      </a:r>
                      <a:r>
                        <a:rPr sz="900" b="1" spc="-5" dirty="0">
                          <a:latin typeface="Arial"/>
                          <a:cs typeface="Arial"/>
                          <a:hlinkClick r:id="rId4"/>
                        </a:rPr>
                        <a:t>contre  l'humanité  </a:t>
                      </a:r>
                      <a:r>
                        <a:rPr sz="900" b="1" spc="-5" dirty="0">
                          <a:solidFill>
                            <a:srgbClr val="003366"/>
                          </a:solidFill>
                          <a:latin typeface="Arial"/>
                          <a:cs typeface="Arial"/>
                        </a:rPr>
                        <a:t>Journée 27</a:t>
                      </a:r>
                      <a:r>
                        <a:rPr sz="900" b="1" spc="-35" dirty="0">
                          <a:solidFill>
                            <a:srgbClr val="003366"/>
                          </a:solidFill>
                          <a:latin typeface="Arial"/>
                          <a:cs typeface="Arial"/>
                        </a:rPr>
                        <a:t> </a:t>
                      </a:r>
                      <a:r>
                        <a:rPr sz="900" b="1" spc="-5" dirty="0">
                          <a:solidFill>
                            <a:srgbClr val="003366"/>
                          </a:solidFill>
                          <a:latin typeface="Arial"/>
                          <a:cs typeface="Arial"/>
                        </a:rPr>
                        <a:t>janvier</a:t>
                      </a:r>
                      <a:endParaRPr sz="900" dirty="0">
                        <a:latin typeface="Arial"/>
                        <a:cs typeface="Arial"/>
                      </a:endParaRPr>
                    </a:p>
                  </a:txBody>
                  <a:tcPr marL="72000" marR="36000" marT="0" marB="0">
                    <a:lnL w="6350">
                      <a:solidFill>
                        <a:srgbClr val="000000"/>
                      </a:solidFill>
                      <a:prstDash val="solid"/>
                    </a:lnL>
                    <a:lnR w="6350">
                      <a:solidFill>
                        <a:srgbClr val="000000"/>
                      </a:solidFill>
                      <a:prstDash val="solid"/>
                    </a:lnR>
                    <a:lnT w="6350">
                      <a:solidFill>
                        <a:srgbClr val="000000"/>
                      </a:solidFill>
                      <a:prstDash val="solid"/>
                    </a:lnT>
                    <a:lnB w="6350" cap="flat" cmpd="sng" algn="ctr">
                      <a:solidFill>
                        <a:srgbClr val="000000"/>
                      </a:solidFill>
                      <a:prstDash val="solid"/>
                      <a:round/>
                      <a:headEnd type="none" w="med" len="med"/>
                      <a:tailEnd type="none" w="med" len="med"/>
                    </a:lnB>
                  </a:tcPr>
                </a:tc>
                <a:tc>
                  <a:txBody>
                    <a:bodyPr/>
                    <a:lstStyle/>
                    <a:p>
                      <a:pPr marL="0" indent="0" algn="l">
                        <a:lnSpc>
                          <a:spcPts val="1125"/>
                        </a:lnSpc>
                      </a:pPr>
                      <a:r>
                        <a:rPr sz="900" spc="-5" dirty="0" err="1">
                          <a:latin typeface="Arial"/>
                          <a:cs typeface="Arial"/>
                        </a:rPr>
                        <a:t>Journée</a:t>
                      </a:r>
                      <a:r>
                        <a:rPr sz="900" spc="-5" dirty="0">
                          <a:latin typeface="Arial"/>
                          <a:cs typeface="Arial"/>
                        </a:rPr>
                        <a:t> </a:t>
                      </a:r>
                      <a:r>
                        <a:rPr sz="900" spc="-5" dirty="0" smtClean="0">
                          <a:latin typeface="Arial"/>
                          <a:cs typeface="Arial"/>
                        </a:rPr>
                        <a:t>de</a:t>
                      </a:r>
                      <a:r>
                        <a:rPr lang="fr-FR" sz="900" spc="-5" dirty="0" smtClean="0">
                          <a:latin typeface="Arial"/>
                          <a:cs typeface="Arial"/>
                        </a:rPr>
                        <a:t> </a:t>
                      </a:r>
                      <a:r>
                        <a:rPr sz="900" spc="-5" dirty="0" err="1" smtClean="0">
                          <a:latin typeface="Arial"/>
                          <a:cs typeface="Arial"/>
                        </a:rPr>
                        <a:t>commémoration</a:t>
                      </a:r>
                      <a:r>
                        <a:rPr sz="900" spc="-5" dirty="0" smtClean="0">
                          <a:latin typeface="Arial"/>
                          <a:cs typeface="Arial"/>
                        </a:rPr>
                        <a:t> </a:t>
                      </a:r>
                      <a:r>
                        <a:rPr sz="900" spc="-5" dirty="0">
                          <a:latin typeface="Arial"/>
                          <a:cs typeface="Arial"/>
                        </a:rPr>
                        <a:t>et de  réflexion sur la Shoah</a:t>
                      </a:r>
                      <a:r>
                        <a:rPr sz="900" spc="-15" dirty="0">
                          <a:latin typeface="Arial"/>
                          <a:cs typeface="Arial"/>
                        </a:rPr>
                        <a:t> </a:t>
                      </a:r>
                      <a:r>
                        <a:rPr sz="900" spc="-5" dirty="0">
                          <a:latin typeface="Arial"/>
                          <a:cs typeface="Arial"/>
                        </a:rPr>
                        <a:t>et  les génocides  contemporains.</a:t>
                      </a:r>
                      <a:endParaRPr sz="900" dirty="0">
                        <a:latin typeface="Arial"/>
                        <a:cs typeface="Arial"/>
                      </a:endParaRPr>
                    </a:p>
                    <a:p>
                      <a:pPr marL="0" indent="0" algn="l">
                        <a:lnSpc>
                          <a:spcPts val="1125"/>
                        </a:lnSpc>
                      </a:pPr>
                      <a:r>
                        <a:rPr sz="900" spc="-5" dirty="0">
                          <a:latin typeface="Arial"/>
                          <a:cs typeface="Arial"/>
                        </a:rPr>
                        <a:t>Actions </a:t>
                      </a:r>
                      <a:r>
                        <a:rPr sz="900" dirty="0">
                          <a:latin typeface="Arial"/>
                          <a:cs typeface="Arial"/>
                        </a:rPr>
                        <a:t>mises </a:t>
                      </a:r>
                      <a:r>
                        <a:rPr sz="900" spc="-5" dirty="0">
                          <a:latin typeface="Arial"/>
                          <a:cs typeface="Arial"/>
                        </a:rPr>
                        <a:t>en</a:t>
                      </a:r>
                      <a:r>
                        <a:rPr sz="900" spc="-30" dirty="0">
                          <a:latin typeface="Arial"/>
                          <a:cs typeface="Arial"/>
                        </a:rPr>
                        <a:t> </a:t>
                      </a:r>
                      <a:r>
                        <a:rPr lang="fr-FR" sz="900" spc="-5" dirty="0" err="1" smtClean="0">
                          <a:latin typeface="Arial"/>
                          <a:cs typeface="Arial"/>
                        </a:rPr>
                        <a:t>oe</a:t>
                      </a:r>
                      <a:r>
                        <a:rPr sz="900" spc="-5" dirty="0" err="1" smtClean="0">
                          <a:latin typeface="Arial"/>
                          <a:cs typeface="Arial"/>
                        </a:rPr>
                        <a:t>uvre</a:t>
                      </a:r>
                      <a:r>
                        <a:rPr lang="fr-FR" sz="900" spc="-5" dirty="0" smtClean="0">
                          <a:latin typeface="Arial"/>
                          <a:cs typeface="Arial"/>
                        </a:rPr>
                        <a:t> </a:t>
                      </a:r>
                      <a:r>
                        <a:rPr sz="900" spc="-5" dirty="0" smtClean="0">
                          <a:latin typeface="Arial"/>
                          <a:cs typeface="Arial"/>
                        </a:rPr>
                        <a:t>en </a:t>
                      </a:r>
                      <a:r>
                        <a:rPr sz="900" spc="-5" dirty="0">
                          <a:latin typeface="Arial"/>
                          <a:cs typeface="Arial"/>
                        </a:rPr>
                        <a:t>partenariat avec </a:t>
                      </a:r>
                      <a:r>
                        <a:rPr sz="900" spc="-10" dirty="0">
                          <a:latin typeface="Arial"/>
                          <a:cs typeface="Arial"/>
                        </a:rPr>
                        <a:t>les  </a:t>
                      </a:r>
                      <a:r>
                        <a:rPr sz="900" spc="-5" dirty="0">
                          <a:latin typeface="Arial"/>
                          <a:cs typeface="Arial"/>
                        </a:rPr>
                        <a:t>fondations et les  associations de</a:t>
                      </a:r>
                      <a:r>
                        <a:rPr sz="900" spc="-15" dirty="0">
                          <a:latin typeface="Arial"/>
                          <a:cs typeface="Arial"/>
                        </a:rPr>
                        <a:t> </a:t>
                      </a:r>
                      <a:r>
                        <a:rPr sz="900" spc="-5" dirty="0">
                          <a:latin typeface="Arial"/>
                          <a:cs typeface="Arial"/>
                        </a:rPr>
                        <a:t>mémoire.</a:t>
                      </a:r>
                      <a:endParaRPr sz="900" dirty="0">
                        <a:latin typeface="Arial"/>
                        <a:cs typeface="Arial"/>
                      </a:endParaRPr>
                    </a:p>
                  </a:txBody>
                  <a:tcPr marL="72000" marR="36000" marT="0"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a:txBody>
                    <a:bodyPr/>
                    <a:lstStyle/>
                    <a:p>
                      <a:pPr marL="0" indent="0" algn="l">
                        <a:lnSpc>
                          <a:spcPts val="1230"/>
                        </a:lnSpc>
                      </a:pPr>
                      <a:r>
                        <a:rPr sz="900" b="1" spc="-5" dirty="0">
                          <a:latin typeface="Arial"/>
                          <a:cs typeface="Arial"/>
                          <a:hlinkClick r:id="rId5"/>
                        </a:rPr>
                        <a:t>Concours </a:t>
                      </a:r>
                      <a:r>
                        <a:rPr sz="900" b="1" dirty="0">
                          <a:latin typeface="Arial"/>
                          <a:cs typeface="Arial"/>
                          <a:hlinkClick r:id="rId5"/>
                        </a:rPr>
                        <a:t>des</a:t>
                      </a:r>
                      <a:r>
                        <a:rPr sz="900" b="1" spc="-20" dirty="0">
                          <a:latin typeface="Arial"/>
                          <a:cs typeface="Arial"/>
                          <a:hlinkClick r:id="rId5"/>
                        </a:rPr>
                        <a:t> </a:t>
                      </a:r>
                      <a:r>
                        <a:rPr sz="900" b="1" spc="-5" dirty="0">
                          <a:latin typeface="Arial"/>
                          <a:cs typeface="Arial"/>
                          <a:hlinkClick r:id="rId5"/>
                        </a:rPr>
                        <a:t>"Petits</a:t>
                      </a:r>
                      <a:endParaRPr sz="900" dirty="0">
                        <a:latin typeface="Arial"/>
                        <a:cs typeface="Arial"/>
                        <a:hlinkClick r:id="rId5"/>
                      </a:endParaRPr>
                    </a:p>
                    <a:p>
                      <a:pPr marL="0" marR="345440" indent="0" algn="l">
                        <a:lnSpc>
                          <a:spcPct val="95600"/>
                        </a:lnSpc>
                        <a:spcBef>
                          <a:spcPts val="35"/>
                        </a:spcBef>
                      </a:pPr>
                      <a:r>
                        <a:rPr sz="900" b="1" spc="-5" dirty="0">
                          <a:latin typeface="Arial"/>
                          <a:cs typeface="Arial"/>
                          <a:hlinkClick r:id="rId5"/>
                        </a:rPr>
                        <a:t>artistes </a:t>
                      </a:r>
                      <a:r>
                        <a:rPr sz="900" b="1" dirty="0">
                          <a:latin typeface="Arial"/>
                          <a:cs typeface="Arial"/>
                          <a:hlinkClick r:id="rId5"/>
                        </a:rPr>
                        <a:t>de la  </a:t>
                      </a:r>
                      <a:r>
                        <a:rPr sz="900" b="1" dirty="0" err="1">
                          <a:latin typeface="Arial"/>
                          <a:cs typeface="Arial"/>
                          <a:hlinkClick r:id="rId5"/>
                        </a:rPr>
                        <a:t>mémoire</a:t>
                      </a:r>
                      <a:r>
                        <a:rPr sz="900" b="1" dirty="0" smtClean="0">
                          <a:latin typeface="Arial"/>
                          <a:cs typeface="Arial"/>
                          <a:hlinkClick r:id="rId5"/>
                        </a:rPr>
                        <a:t>"</a:t>
                      </a:r>
                      <a:endParaRPr sz="900" dirty="0">
                        <a:latin typeface="Arial"/>
                        <a:cs typeface="Arial"/>
                      </a:endParaRPr>
                    </a:p>
                  </a:txBody>
                  <a:tcPr marL="72000" marR="36000" marT="0"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indent="0" algn="l">
                        <a:lnSpc>
                          <a:spcPts val="1125"/>
                        </a:lnSpc>
                      </a:pPr>
                      <a:r>
                        <a:rPr sz="900" spc="-5" dirty="0">
                          <a:latin typeface="Arial"/>
                          <a:cs typeface="Arial"/>
                        </a:rPr>
                        <a:t>Concours :</a:t>
                      </a:r>
                      <a:r>
                        <a:rPr sz="900" spc="-15" dirty="0">
                          <a:latin typeface="Arial"/>
                          <a:cs typeface="Arial"/>
                        </a:rPr>
                        <a:t> </a:t>
                      </a:r>
                      <a:r>
                        <a:rPr sz="900" spc="-5" dirty="0" err="1" smtClean="0">
                          <a:latin typeface="Arial"/>
                          <a:cs typeface="Arial"/>
                        </a:rPr>
                        <a:t>recherches</a:t>
                      </a:r>
                      <a:r>
                        <a:rPr lang="fr-FR" sz="900" spc="-5" dirty="0" smtClean="0">
                          <a:latin typeface="Arial"/>
                          <a:cs typeface="Arial"/>
                        </a:rPr>
                        <a:t> </a:t>
                      </a:r>
                      <a:r>
                        <a:rPr sz="900" spc="-5" dirty="0" err="1" smtClean="0">
                          <a:latin typeface="Arial"/>
                          <a:cs typeface="Arial"/>
                        </a:rPr>
                        <a:t>biographiques</a:t>
                      </a:r>
                      <a:r>
                        <a:rPr sz="900" spc="-5" dirty="0" smtClean="0">
                          <a:latin typeface="Arial"/>
                          <a:cs typeface="Arial"/>
                        </a:rPr>
                        <a:t> </a:t>
                      </a:r>
                      <a:r>
                        <a:rPr sz="900" spc="-5" dirty="0">
                          <a:latin typeface="Arial"/>
                          <a:cs typeface="Arial"/>
                        </a:rPr>
                        <a:t>sur un  soldat de la Première  Guerre mondiale et  réalisation </a:t>
                      </a:r>
                      <a:r>
                        <a:rPr sz="900" dirty="0">
                          <a:latin typeface="Arial"/>
                          <a:cs typeface="Arial"/>
                        </a:rPr>
                        <a:t>d'un </a:t>
                      </a:r>
                      <a:r>
                        <a:rPr sz="900" spc="-5" dirty="0">
                          <a:latin typeface="Arial"/>
                          <a:cs typeface="Arial"/>
                        </a:rPr>
                        <a:t>« carnet  de poilu </a:t>
                      </a:r>
                      <a:r>
                        <a:rPr sz="900" dirty="0">
                          <a:latin typeface="Arial"/>
                          <a:cs typeface="Arial"/>
                        </a:rPr>
                        <a:t>». </a:t>
                      </a:r>
                      <a:endParaRPr lang="fr-FR" sz="900" dirty="0" smtClean="0">
                        <a:latin typeface="Arial"/>
                        <a:cs typeface="Arial"/>
                      </a:endParaRPr>
                    </a:p>
                    <a:p>
                      <a:pPr marL="0" indent="0" algn="l">
                        <a:lnSpc>
                          <a:spcPts val="1125"/>
                        </a:lnSpc>
                      </a:pPr>
                      <a:r>
                        <a:rPr sz="900" spc="-5" dirty="0" err="1" smtClean="0">
                          <a:latin typeface="Arial"/>
                          <a:cs typeface="Arial"/>
                        </a:rPr>
                        <a:t>Cette</a:t>
                      </a:r>
                      <a:r>
                        <a:rPr sz="900" spc="-5" dirty="0" smtClean="0">
                          <a:latin typeface="Arial"/>
                          <a:cs typeface="Arial"/>
                        </a:rPr>
                        <a:t> </a:t>
                      </a:r>
                      <a:r>
                        <a:rPr sz="900" spc="-5" dirty="0">
                          <a:latin typeface="Arial"/>
                          <a:cs typeface="Arial"/>
                        </a:rPr>
                        <a:t>action  s'inscrit dans le cadre</a:t>
                      </a:r>
                      <a:r>
                        <a:rPr sz="900" spc="-40" dirty="0">
                          <a:latin typeface="Arial"/>
                          <a:cs typeface="Arial"/>
                        </a:rPr>
                        <a:t> </a:t>
                      </a:r>
                      <a:r>
                        <a:rPr sz="900" dirty="0">
                          <a:latin typeface="Arial"/>
                          <a:cs typeface="Arial"/>
                        </a:rPr>
                        <a:t>du  </a:t>
                      </a:r>
                      <a:r>
                        <a:rPr sz="900" spc="-5" dirty="0">
                          <a:latin typeface="Arial"/>
                          <a:cs typeface="Arial"/>
                        </a:rPr>
                        <a:t>Centenaire</a:t>
                      </a:r>
                      <a:endParaRPr sz="900" dirty="0">
                        <a:latin typeface="Arial"/>
                        <a:cs typeface="Arial"/>
                      </a:endParaRPr>
                    </a:p>
                    <a:p>
                      <a:pPr marL="0" indent="0" algn="l">
                        <a:lnSpc>
                          <a:spcPts val="1125"/>
                        </a:lnSpc>
                      </a:pPr>
                      <a:r>
                        <a:rPr sz="900" spc="-5" dirty="0">
                          <a:latin typeface="Arial"/>
                          <a:cs typeface="Arial"/>
                        </a:rPr>
                        <a:t>Opération </a:t>
                      </a:r>
                      <a:r>
                        <a:rPr sz="900" spc="-5" dirty="0" err="1">
                          <a:latin typeface="Arial"/>
                          <a:cs typeface="Arial"/>
                        </a:rPr>
                        <a:t>organisée</a:t>
                      </a:r>
                      <a:r>
                        <a:rPr sz="900" spc="-10" dirty="0">
                          <a:latin typeface="Arial"/>
                          <a:cs typeface="Arial"/>
                        </a:rPr>
                        <a:t> </a:t>
                      </a:r>
                      <a:r>
                        <a:rPr sz="900" spc="-5" dirty="0" smtClean="0">
                          <a:latin typeface="Arial"/>
                          <a:cs typeface="Arial"/>
                        </a:rPr>
                        <a:t>par</a:t>
                      </a:r>
                      <a:r>
                        <a:rPr lang="fr-FR" sz="900" spc="-5" dirty="0" smtClean="0">
                          <a:latin typeface="Arial"/>
                          <a:cs typeface="Arial"/>
                        </a:rPr>
                        <a:t> </a:t>
                      </a:r>
                      <a:r>
                        <a:rPr sz="900" dirty="0" err="1" smtClean="0">
                          <a:latin typeface="Arial"/>
                          <a:cs typeface="Arial"/>
                        </a:rPr>
                        <a:t>l'Office</a:t>
                      </a:r>
                      <a:r>
                        <a:rPr sz="900" dirty="0" smtClean="0">
                          <a:latin typeface="Arial"/>
                          <a:cs typeface="Arial"/>
                        </a:rPr>
                        <a:t> </a:t>
                      </a:r>
                      <a:r>
                        <a:rPr sz="900" spc="-5" dirty="0">
                          <a:latin typeface="Arial"/>
                          <a:cs typeface="Arial"/>
                        </a:rPr>
                        <a:t>national des  anciens combattants et  </a:t>
                      </a:r>
                      <a:r>
                        <a:rPr sz="900" dirty="0">
                          <a:latin typeface="Arial"/>
                          <a:cs typeface="Arial"/>
                        </a:rPr>
                        <a:t>victimes </a:t>
                      </a:r>
                      <a:r>
                        <a:rPr sz="900" spc="-5" dirty="0">
                          <a:latin typeface="Arial"/>
                          <a:cs typeface="Arial"/>
                        </a:rPr>
                        <a:t>de guerre  (ONACVG) avec le  soutien </a:t>
                      </a:r>
                      <a:r>
                        <a:rPr sz="900" dirty="0">
                          <a:latin typeface="Arial"/>
                          <a:cs typeface="Arial"/>
                        </a:rPr>
                        <a:t>de </a:t>
                      </a:r>
                      <a:r>
                        <a:rPr sz="900" spc="-5" dirty="0">
                          <a:latin typeface="Arial"/>
                          <a:cs typeface="Arial"/>
                        </a:rPr>
                        <a:t>la Mission</a:t>
                      </a:r>
                      <a:r>
                        <a:rPr sz="900" spc="-45" dirty="0">
                          <a:latin typeface="Arial"/>
                          <a:cs typeface="Arial"/>
                        </a:rPr>
                        <a:t> </a:t>
                      </a:r>
                      <a:r>
                        <a:rPr sz="900" spc="-5" dirty="0">
                          <a:latin typeface="Arial"/>
                          <a:cs typeface="Arial"/>
                        </a:rPr>
                        <a:t>du  Centenaire.</a:t>
                      </a:r>
                      <a:endParaRPr sz="900" dirty="0">
                        <a:latin typeface="Arial"/>
                        <a:cs typeface="Arial"/>
                      </a:endParaRPr>
                    </a:p>
                  </a:txBody>
                  <a:tcPr marL="72000" marR="36000" marT="0"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r>
              <a:tr h="1005080">
                <a:tc>
                  <a:txBody>
                    <a:bodyPr/>
                    <a:lstStyle/>
                    <a:p>
                      <a:pPr marL="0" indent="0" algn="l">
                        <a:lnSpc>
                          <a:spcPts val="1230"/>
                        </a:lnSpc>
                      </a:pPr>
                      <a:r>
                        <a:rPr sz="900" b="1" dirty="0">
                          <a:latin typeface="Arial"/>
                          <a:cs typeface="Arial"/>
                          <a:hlinkClick r:id="rId6"/>
                        </a:rPr>
                        <a:t>Journée du</a:t>
                      </a:r>
                      <a:r>
                        <a:rPr sz="900" b="1" spc="-25" dirty="0">
                          <a:latin typeface="Arial"/>
                          <a:cs typeface="Arial"/>
                          <a:hlinkClick r:id="rId6"/>
                        </a:rPr>
                        <a:t> </a:t>
                      </a:r>
                      <a:r>
                        <a:rPr sz="900" b="1" spc="-5" dirty="0">
                          <a:latin typeface="Arial"/>
                          <a:cs typeface="Arial"/>
                          <a:hlinkClick r:id="rId6"/>
                        </a:rPr>
                        <a:t>souvenir</a:t>
                      </a:r>
                      <a:endParaRPr sz="900" dirty="0">
                        <a:latin typeface="Arial"/>
                        <a:cs typeface="Arial"/>
                        <a:hlinkClick r:id="rId6"/>
                      </a:endParaRPr>
                    </a:p>
                    <a:p>
                      <a:pPr marL="0" marR="198120" indent="0" algn="l">
                        <a:lnSpc>
                          <a:spcPct val="95500"/>
                        </a:lnSpc>
                        <a:spcBef>
                          <a:spcPts val="35"/>
                        </a:spcBef>
                      </a:pPr>
                      <a:r>
                        <a:rPr sz="900" b="1" dirty="0">
                          <a:latin typeface="Arial"/>
                          <a:cs typeface="Arial"/>
                          <a:hlinkClick r:id="rId6"/>
                        </a:rPr>
                        <a:t>des </a:t>
                      </a:r>
                      <a:r>
                        <a:rPr sz="900" b="1" spc="-5" dirty="0">
                          <a:latin typeface="Arial"/>
                          <a:cs typeface="Arial"/>
                          <a:hlinkClick r:id="rId6"/>
                        </a:rPr>
                        <a:t>victimes </a:t>
                      </a:r>
                      <a:r>
                        <a:rPr sz="900" b="1" dirty="0">
                          <a:latin typeface="Arial"/>
                          <a:cs typeface="Arial"/>
                          <a:hlinkClick r:id="rId6"/>
                        </a:rPr>
                        <a:t>de</a:t>
                      </a:r>
                      <a:r>
                        <a:rPr sz="900" b="1" spc="-65" dirty="0">
                          <a:latin typeface="Arial"/>
                          <a:cs typeface="Arial"/>
                          <a:hlinkClick r:id="rId6"/>
                        </a:rPr>
                        <a:t> </a:t>
                      </a:r>
                      <a:r>
                        <a:rPr sz="900" b="1" dirty="0">
                          <a:latin typeface="Arial"/>
                          <a:cs typeface="Arial"/>
                          <a:hlinkClick r:id="rId6"/>
                        </a:rPr>
                        <a:t>la  </a:t>
                      </a:r>
                      <a:r>
                        <a:rPr sz="900" b="1" dirty="0" err="1">
                          <a:latin typeface="Arial"/>
                          <a:cs typeface="Arial"/>
                          <a:hlinkClick r:id="rId6"/>
                        </a:rPr>
                        <a:t>déportation</a:t>
                      </a:r>
                      <a:r>
                        <a:rPr sz="900" b="1" dirty="0">
                          <a:latin typeface="Arial"/>
                          <a:cs typeface="Arial"/>
                          <a:hlinkClick r:id="rId6"/>
                        </a:rPr>
                        <a:t>  </a:t>
                      </a:r>
                      <a:r>
                        <a:rPr sz="900" b="0" spc="-5" dirty="0" err="1" smtClean="0">
                          <a:solidFill>
                            <a:schemeClr val="tx1"/>
                          </a:solidFill>
                          <a:latin typeface="Arial"/>
                          <a:cs typeface="Arial"/>
                        </a:rPr>
                        <a:t>Journée</a:t>
                      </a:r>
                      <a:r>
                        <a:rPr lang="fr-FR" sz="900" b="0" spc="-5" dirty="0" smtClean="0">
                          <a:solidFill>
                            <a:schemeClr val="tx1"/>
                          </a:solidFill>
                          <a:latin typeface="Arial"/>
                          <a:cs typeface="Arial"/>
                        </a:rPr>
                        <a:t> </a:t>
                      </a:r>
                      <a:r>
                        <a:rPr sz="900" b="0" spc="-5" dirty="0" smtClean="0">
                          <a:solidFill>
                            <a:schemeClr val="tx1"/>
                          </a:solidFill>
                          <a:latin typeface="Arial"/>
                          <a:cs typeface="Arial"/>
                        </a:rPr>
                        <a:t>dernier  </a:t>
                      </a:r>
                      <a:r>
                        <a:rPr sz="900" b="0" spc="-5" dirty="0" err="1">
                          <a:solidFill>
                            <a:schemeClr val="tx1"/>
                          </a:solidFill>
                          <a:latin typeface="Arial"/>
                          <a:cs typeface="Arial"/>
                        </a:rPr>
                        <a:t>dimanche</a:t>
                      </a:r>
                      <a:r>
                        <a:rPr sz="900" b="0" spc="-55" dirty="0">
                          <a:solidFill>
                            <a:schemeClr val="tx1"/>
                          </a:solidFill>
                          <a:latin typeface="Arial"/>
                          <a:cs typeface="Arial"/>
                        </a:rPr>
                        <a:t> </a:t>
                      </a:r>
                      <a:r>
                        <a:rPr sz="900" b="0" spc="-5" dirty="0" err="1" smtClean="0">
                          <a:solidFill>
                            <a:schemeClr val="tx1"/>
                          </a:solidFill>
                          <a:latin typeface="Arial"/>
                          <a:cs typeface="Arial"/>
                        </a:rPr>
                        <a:t>d'avril</a:t>
                      </a:r>
                      <a:endParaRPr sz="900" b="0" dirty="0">
                        <a:solidFill>
                          <a:schemeClr val="tx1"/>
                        </a:solidFill>
                        <a:latin typeface="Arial"/>
                        <a:cs typeface="Arial"/>
                      </a:endParaRPr>
                    </a:p>
                  </a:txBody>
                  <a:tcPr marL="72000" marR="36000" marT="0"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a:solidFill>
                        <a:srgbClr val="000000"/>
                      </a:solidFill>
                      <a:prstDash val="solid"/>
                    </a:lnB>
                  </a:tcPr>
                </a:tc>
                <a:tc>
                  <a:txBody>
                    <a:bodyPr/>
                    <a:lstStyle/>
                    <a:p>
                      <a:pPr marL="0" marR="151130" indent="0" algn="l">
                        <a:lnSpc>
                          <a:spcPts val="1150"/>
                        </a:lnSpc>
                        <a:spcBef>
                          <a:spcPts val="25"/>
                        </a:spcBef>
                      </a:pPr>
                      <a:r>
                        <a:rPr sz="900" spc="-5" dirty="0">
                          <a:latin typeface="Arial"/>
                          <a:cs typeface="Arial"/>
                        </a:rPr>
                        <a:t>Journée de</a:t>
                      </a:r>
                      <a:r>
                        <a:rPr sz="900" spc="-35" dirty="0">
                          <a:latin typeface="Arial"/>
                          <a:cs typeface="Arial"/>
                        </a:rPr>
                        <a:t> </a:t>
                      </a:r>
                      <a:r>
                        <a:rPr sz="900" spc="-5" dirty="0">
                          <a:latin typeface="Arial"/>
                          <a:cs typeface="Arial"/>
                        </a:rPr>
                        <a:t>célébration  destinée à préserver</a:t>
                      </a:r>
                      <a:r>
                        <a:rPr sz="900" spc="-50" dirty="0">
                          <a:latin typeface="Arial"/>
                          <a:cs typeface="Arial"/>
                        </a:rPr>
                        <a:t> </a:t>
                      </a:r>
                      <a:r>
                        <a:rPr sz="900" dirty="0">
                          <a:latin typeface="Arial"/>
                          <a:cs typeface="Arial"/>
                        </a:rPr>
                        <a:t>la  </a:t>
                      </a:r>
                      <a:r>
                        <a:rPr sz="900" spc="-5" dirty="0">
                          <a:latin typeface="Arial"/>
                          <a:cs typeface="Arial"/>
                        </a:rPr>
                        <a:t>mémoire de </a:t>
                      </a:r>
                      <a:r>
                        <a:rPr sz="900" spc="-10" dirty="0">
                          <a:latin typeface="Arial"/>
                          <a:cs typeface="Arial"/>
                        </a:rPr>
                        <a:t>la  </a:t>
                      </a:r>
                      <a:r>
                        <a:rPr sz="900" spc="-5" dirty="0">
                          <a:latin typeface="Arial"/>
                          <a:cs typeface="Arial"/>
                        </a:rPr>
                        <a:t>déportation.</a:t>
                      </a:r>
                      <a:endParaRPr sz="900" dirty="0">
                        <a:latin typeface="Arial"/>
                        <a:cs typeface="Arial"/>
                      </a:endParaRPr>
                    </a:p>
                    <a:p>
                      <a:pPr marL="0" marR="78105" indent="0" algn="l">
                        <a:lnSpc>
                          <a:spcPts val="1150"/>
                        </a:lnSpc>
                        <a:spcBef>
                          <a:spcPts val="25"/>
                        </a:spcBef>
                      </a:pPr>
                      <a:r>
                        <a:rPr sz="900" spc="-5" dirty="0">
                          <a:latin typeface="Arial"/>
                          <a:cs typeface="Arial"/>
                        </a:rPr>
                        <a:t>Actions mises en œuvre  avec les fondations et les  associations de</a:t>
                      </a:r>
                      <a:r>
                        <a:rPr sz="900" spc="-15" dirty="0">
                          <a:latin typeface="Arial"/>
                          <a:cs typeface="Arial"/>
                        </a:rPr>
                        <a:t> </a:t>
                      </a:r>
                      <a:r>
                        <a:rPr sz="900" spc="-5" dirty="0">
                          <a:latin typeface="Arial"/>
                          <a:cs typeface="Arial"/>
                        </a:rPr>
                        <a:t>mémoire.</a:t>
                      </a:r>
                      <a:endParaRPr sz="900" dirty="0">
                        <a:latin typeface="Arial"/>
                        <a:cs typeface="Arial"/>
                      </a:endParaRPr>
                    </a:p>
                  </a:txBody>
                  <a:tcPr marL="72000" marR="36000" marT="271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a:txBody>
                    <a:bodyPr/>
                    <a:lstStyle/>
                    <a:p>
                      <a:pPr marL="0" indent="0" algn="l">
                        <a:lnSpc>
                          <a:spcPts val="1230"/>
                        </a:lnSpc>
                      </a:pPr>
                      <a:r>
                        <a:rPr sz="900" b="1" dirty="0">
                          <a:latin typeface="Arial"/>
                          <a:cs typeface="Arial"/>
                          <a:hlinkClick r:id="rId7"/>
                        </a:rPr>
                        <a:t>Journée </a:t>
                      </a:r>
                      <a:r>
                        <a:rPr sz="900" b="1" spc="-5" dirty="0">
                          <a:latin typeface="Arial"/>
                          <a:cs typeface="Arial"/>
                          <a:hlinkClick r:id="rId7"/>
                        </a:rPr>
                        <a:t>nationale</a:t>
                      </a:r>
                      <a:r>
                        <a:rPr sz="900" b="1" spc="-35" dirty="0">
                          <a:latin typeface="Arial"/>
                          <a:cs typeface="Arial"/>
                          <a:hlinkClick r:id="rId7"/>
                        </a:rPr>
                        <a:t> </a:t>
                      </a:r>
                      <a:r>
                        <a:rPr sz="900" b="1" dirty="0">
                          <a:latin typeface="Arial"/>
                          <a:cs typeface="Arial"/>
                          <a:hlinkClick r:id="rId7"/>
                        </a:rPr>
                        <a:t>de</a:t>
                      </a:r>
                      <a:endParaRPr sz="900" dirty="0">
                        <a:latin typeface="Arial"/>
                        <a:cs typeface="Arial"/>
                        <a:hlinkClick r:id="rId7"/>
                      </a:endParaRPr>
                    </a:p>
                    <a:p>
                      <a:pPr marL="0" marR="59690" indent="0" algn="l">
                        <a:lnSpc>
                          <a:spcPct val="95800"/>
                        </a:lnSpc>
                        <a:spcBef>
                          <a:spcPts val="30"/>
                        </a:spcBef>
                      </a:pPr>
                      <a:r>
                        <a:rPr sz="900" b="1" dirty="0">
                          <a:latin typeface="Arial"/>
                          <a:cs typeface="Arial"/>
                          <a:hlinkClick r:id="rId7"/>
                        </a:rPr>
                        <a:t>la mémoire de la</a:t>
                      </a:r>
                      <a:r>
                        <a:rPr sz="900" b="1" spc="-100" dirty="0">
                          <a:latin typeface="Arial"/>
                          <a:cs typeface="Arial"/>
                          <a:hlinkClick r:id="rId7"/>
                        </a:rPr>
                        <a:t> </a:t>
                      </a:r>
                      <a:r>
                        <a:rPr sz="900" b="1" spc="-5" dirty="0">
                          <a:latin typeface="Arial"/>
                          <a:cs typeface="Arial"/>
                          <a:hlinkClick r:id="rId7"/>
                        </a:rPr>
                        <a:t>traite  négrière, </a:t>
                      </a:r>
                      <a:r>
                        <a:rPr sz="900" b="1" dirty="0">
                          <a:latin typeface="Arial"/>
                          <a:cs typeface="Arial"/>
                          <a:hlinkClick r:id="rId7"/>
                        </a:rPr>
                        <a:t>de  </a:t>
                      </a:r>
                      <a:r>
                        <a:rPr sz="900" b="1" spc="-5" dirty="0">
                          <a:latin typeface="Arial"/>
                          <a:cs typeface="Arial"/>
                          <a:hlinkClick r:id="rId7"/>
                        </a:rPr>
                        <a:t>l'esclavage </a:t>
                      </a:r>
                      <a:r>
                        <a:rPr sz="900" b="1" dirty="0">
                          <a:latin typeface="Arial"/>
                          <a:cs typeface="Arial"/>
                          <a:hlinkClick r:id="rId7"/>
                        </a:rPr>
                        <a:t>et de leur  abolition</a:t>
                      </a:r>
                      <a:endParaRPr sz="900" dirty="0">
                        <a:latin typeface="Arial"/>
                        <a:cs typeface="Arial"/>
                      </a:endParaRPr>
                    </a:p>
                    <a:p>
                      <a:pPr marL="0" indent="0" algn="l">
                        <a:lnSpc>
                          <a:spcPts val="1110"/>
                        </a:lnSpc>
                      </a:pPr>
                      <a:r>
                        <a:rPr sz="900" b="0" spc="-5" dirty="0">
                          <a:solidFill>
                            <a:schemeClr val="tx1"/>
                          </a:solidFill>
                          <a:latin typeface="Arial"/>
                          <a:cs typeface="Arial"/>
                        </a:rPr>
                        <a:t>10 </a:t>
                      </a:r>
                      <a:r>
                        <a:rPr sz="900" b="0" dirty="0" smtClean="0">
                          <a:solidFill>
                            <a:schemeClr val="tx1"/>
                          </a:solidFill>
                          <a:latin typeface="Arial"/>
                          <a:cs typeface="Arial"/>
                        </a:rPr>
                        <a:t>Mai</a:t>
                      </a:r>
                      <a:endParaRPr sz="900" b="0" dirty="0">
                        <a:solidFill>
                          <a:schemeClr val="tx1"/>
                        </a:solidFill>
                        <a:latin typeface="Arial"/>
                        <a:cs typeface="Arial"/>
                      </a:endParaRPr>
                    </a:p>
                  </a:txBody>
                  <a:tcPr marL="72000" marR="3600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marL="0" marR="146685" indent="0" algn="l">
                        <a:lnSpc>
                          <a:spcPts val="1150"/>
                        </a:lnSpc>
                        <a:spcBef>
                          <a:spcPts val="25"/>
                        </a:spcBef>
                      </a:pPr>
                      <a:r>
                        <a:rPr sz="900" spc="-5" dirty="0">
                          <a:latin typeface="Arial"/>
                          <a:cs typeface="Arial"/>
                        </a:rPr>
                        <a:t>Journée de  commémoration et de  réflexion sur la</a:t>
                      </a:r>
                      <a:r>
                        <a:rPr sz="900" spc="-20" dirty="0">
                          <a:latin typeface="Arial"/>
                          <a:cs typeface="Arial"/>
                        </a:rPr>
                        <a:t> </a:t>
                      </a:r>
                      <a:r>
                        <a:rPr sz="900" spc="-5" dirty="0" err="1" smtClean="0">
                          <a:latin typeface="Arial"/>
                          <a:cs typeface="Arial"/>
                        </a:rPr>
                        <a:t>traite</a:t>
                      </a:r>
                      <a:r>
                        <a:rPr lang="fr-FR" sz="900" spc="-5" dirty="0" smtClean="0">
                          <a:latin typeface="Arial"/>
                          <a:cs typeface="Arial"/>
                        </a:rPr>
                        <a:t> </a:t>
                      </a:r>
                      <a:r>
                        <a:rPr sz="900" spc="-5" dirty="0" err="1" smtClean="0">
                          <a:latin typeface="Arial"/>
                          <a:cs typeface="Arial"/>
                        </a:rPr>
                        <a:t>négrière</a:t>
                      </a:r>
                      <a:r>
                        <a:rPr sz="900" spc="-5" dirty="0">
                          <a:latin typeface="Arial"/>
                          <a:cs typeface="Arial"/>
                        </a:rPr>
                        <a:t>, l'esclavage</a:t>
                      </a:r>
                      <a:r>
                        <a:rPr sz="900" spc="-30" dirty="0">
                          <a:latin typeface="Arial"/>
                          <a:cs typeface="Arial"/>
                        </a:rPr>
                        <a:t> </a:t>
                      </a:r>
                      <a:r>
                        <a:rPr sz="900" spc="-5" dirty="0">
                          <a:latin typeface="Arial"/>
                          <a:cs typeface="Arial"/>
                        </a:rPr>
                        <a:t>et  </a:t>
                      </a:r>
                      <a:r>
                        <a:rPr sz="900" spc="-10" dirty="0">
                          <a:latin typeface="Arial"/>
                          <a:cs typeface="Arial"/>
                        </a:rPr>
                        <a:t>leur </a:t>
                      </a:r>
                      <a:r>
                        <a:rPr sz="900" spc="-5" dirty="0">
                          <a:latin typeface="Arial"/>
                          <a:cs typeface="Arial"/>
                        </a:rPr>
                        <a:t>abolition.</a:t>
                      </a:r>
                      <a:endParaRPr sz="900" dirty="0">
                        <a:latin typeface="Arial"/>
                        <a:cs typeface="Arial"/>
                      </a:endParaRPr>
                    </a:p>
                    <a:p>
                      <a:pPr marL="0" marR="80010" indent="0" algn="l">
                        <a:lnSpc>
                          <a:spcPts val="1150"/>
                        </a:lnSpc>
                        <a:spcBef>
                          <a:spcPts val="25"/>
                        </a:spcBef>
                      </a:pPr>
                      <a:r>
                        <a:rPr sz="900" spc="-5" dirty="0">
                          <a:latin typeface="Arial"/>
                          <a:cs typeface="Arial"/>
                        </a:rPr>
                        <a:t>Actions </a:t>
                      </a:r>
                      <a:r>
                        <a:rPr sz="900" dirty="0">
                          <a:latin typeface="Arial"/>
                          <a:cs typeface="Arial"/>
                        </a:rPr>
                        <a:t>mises </a:t>
                      </a:r>
                      <a:r>
                        <a:rPr sz="900" spc="-5" dirty="0">
                          <a:latin typeface="Arial"/>
                          <a:cs typeface="Arial"/>
                        </a:rPr>
                        <a:t>en oeuvre  en lien avec </a:t>
                      </a:r>
                      <a:r>
                        <a:rPr sz="900" dirty="0">
                          <a:latin typeface="Arial"/>
                          <a:cs typeface="Arial"/>
                        </a:rPr>
                        <a:t>le </a:t>
                      </a:r>
                      <a:r>
                        <a:rPr sz="900" spc="-5" dirty="0">
                          <a:latin typeface="Arial"/>
                          <a:cs typeface="Arial"/>
                        </a:rPr>
                        <a:t>Comité  national pour la</a:t>
                      </a:r>
                      <a:r>
                        <a:rPr sz="900" spc="-25" dirty="0">
                          <a:latin typeface="Arial"/>
                          <a:cs typeface="Arial"/>
                        </a:rPr>
                        <a:t> </a:t>
                      </a:r>
                      <a:r>
                        <a:rPr sz="900" spc="-5" dirty="0" err="1" smtClean="0">
                          <a:latin typeface="Arial"/>
                          <a:cs typeface="Arial"/>
                        </a:rPr>
                        <a:t>mémoire</a:t>
                      </a:r>
                      <a:r>
                        <a:rPr lang="fr-FR" sz="900" spc="-5" dirty="0" smtClean="0">
                          <a:latin typeface="Arial"/>
                          <a:cs typeface="Arial"/>
                        </a:rPr>
                        <a:t> </a:t>
                      </a:r>
                      <a:r>
                        <a:rPr sz="900" spc="-5" dirty="0" smtClean="0">
                          <a:latin typeface="Arial"/>
                          <a:cs typeface="Arial"/>
                        </a:rPr>
                        <a:t>et </a:t>
                      </a:r>
                      <a:r>
                        <a:rPr sz="900" spc="-5" dirty="0">
                          <a:latin typeface="Arial"/>
                          <a:cs typeface="Arial"/>
                        </a:rPr>
                        <a:t>l'histoire </a:t>
                      </a:r>
                      <a:r>
                        <a:rPr sz="900" dirty="0">
                          <a:latin typeface="Arial"/>
                          <a:cs typeface="Arial"/>
                        </a:rPr>
                        <a:t>de</a:t>
                      </a:r>
                      <a:r>
                        <a:rPr sz="900" spc="-30" dirty="0">
                          <a:latin typeface="Arial"/>
                          <a:cs typeface="Arial"/>
                        </a:rPr>
                        <a:t> </a:t>
                      </a:r>
                      <a:r>
                        <a:rPr sz="900" spc="-5" dirty="0">
                          <a:latin typeface="Arial"/>
                          <a:cs typeface="Arial"/>
                        </a:rPr>
                        <a:t>l'esclavage  (CNMHE) et </a:t>
                      </a:r>
                      <a:r>
                        <a:rPr sz="900" spc="-5" dirty="0" smtClean="0">
                          <a:latin typeface="Arial"/>
                          <a:cs typeface="Arial"/>
                        </a:rPr>
                        <a:t>les</a:t>
                      </a:r>
                      <a:r>
                        <a:rPr lang="fr-FR" sz="900" spc="-5" dirty="0" smtClean="0">
                          <a:latin typeface="Arial"/>
                          <a:cs typeface="Arial"/>
                        </a:rPr>
                        <a:t> </a:t>
                      </a:r>
                      <a:r>
                        <a:rPr sz="900" spc="-5" dirty="0" smtClean="0">
                          <a:latin typeface="Arial"/>
                          <a:cs typeface="Arial"/>
                        </a:rPr>
                        <a:t>associations </a:t>
                      </a:r>
                      <a:r>
                        <a:rPr sz="900" spc="-5" dirty="0">
                          <a:latin typeface="Arial"/>
                          <a:cs typeface="Arial"/>
                        </a:rPr>
                        <a:t>de mémoire.</a:t>
                      </a:r>
                      <a:endParaRPr sz="900" dirty="0">
                        <a:latin typeface="Arial"/>
                        <a:cs typeface="Arial"/>
                      </a:endParaRPr>
                    </a:p>
                  </a:txBody>
                  <a:tcPr marL="72000" marR="36000" marT="271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r>
            </a:tbl>
          </a:graphicData>
        </a:graphic>
      </p:graphicFrame>
      <p:sp>
        <p:nvSpPr>
          <p:cNvPr id="3" name="object 3"/>
          <p:cNvSpPr txBox="1"/>
          <p:nvPr/>
        </p:nvSpPr>
        <p:spPr>
          <a:xfrm>
            <a:off x="0" y="182115"/>
            <a:ext cx="9144000" cy="489612"/>
          </a:xfrm>
          <a:prstGeom prst="rect">
            <a:avLst/>
          </a:prstGeom>
          <a:solidFill>
            <a:srgbClr val="0A9469"/>
          </a:solidFill>
          <a:ln w="9525">
            <a:solidFill>
              <a:srgbClr val="000000"/>
            </a:solidFill>
          </a:ln>
        </p:spPr>
        <p:txBody>
          <a:bodyPr vert="horz" wrap="square" lIns="0" tIns="3801" rIns="0" bIns="0" rtlCol="0">
            <a:spAutoFit/>
          </a:bodyPr>
          <a:lstStyle/>
          <a:p>
            <a:pPr marR="170498" algn="ctr">
              <a:lnSpc>
                <a:spcPct val="117900"/>
              </a:lnSpc>
              <a:spcBef>
                <a:spcPts val="30"/>
              </a:spcBef>
            </a:pPr>
            <a:r>
              <a:rPr sz="1400" b="1" spc="-97" dirty="0">
                <a:solidFill>
                  <a:schemeClr val="bg1"/>
                </a:solidFill>
                <a:latin typeface="Arial"/>
                <a:cs typeface="Arial"/>
              </a:rPr>
              <a:t>Actions </a:t>
            </a:r>
            <a:r>
              <a:rPr sz="1400" b="1" spc="-90" dirty="0">
                <a:solidFill>
                  <a:schemeClr val="bg1"/>
                </a:solidFill>
                <a:latin typeface="Arial"/>
                <a:cs typeface="Arial"/>
              </a:rPr>
              <a:t>éducatives </a:t>
            </a:r>
            <a:r>
              <a:rPr sz="1400" b="1" spc="-81" dirty="0">
                <a:solidFill>
                  <a:schemeClr val="bg1"/>
                </a:solidFill>
                <a:latin typeface="Arial"/>
                <a:cs typeface="Arial"/>
              </a:rPr>
              <a:t>complémentaires </a:t>
            </a:r>
            <a:r>
              <a:rPr sz="1400" b="1" spc="-77" dirty="0">
                <a:solidFill>
                  <a:schemeClr val="bg1"/>
                </a:solidFill>
                <a:latin typeface="Arial"/>
                <a:cs typeface="Arial"/>
              </a:rPr>
              <a:t>en </a:t>
            </a:r>
            <a:r>
              <a:rPr sz="1400" b="1" spc="-60" dirty="0">
                <a:solidFill>
                  <a:schemeClr val="bg1"/>
                </a:solidFill>
                <a:latin typeface="Arial"/>
                <a:cs typeface="Arial"/>
              </a:rPr>
              <a:t>lien </a:t>
            </a:r>
            <a:r>
              <a:rPr sz="1400" b="1" spc="-103" dirty="0">
                <a:solidFill>
                  <a:schemeClr val="bg1"/>
                </a:solidFill>
                <a:latin typeface="Arial"/>
                <a:cs typeface="Arial"/>
              </a:rPr>
              <a:t>avec </a:t>
            </a:r>
            <a:r>
              <a:rPr sz="1400" b="1" spc="-94" dirty="0">
                <a:solidFill>
                  <a:schemeClr val="bg1"/>
                </a:solidFill>
                <a:latin typeface="Arial"/>
                <a:cs typeface="Arial"/>
              </a:rPr>
              <a:t>l’EMC </a:t>
            </a:r>
            <a:r>
              <a:rPr sz="1400" b="1" spc="-30" dirty="0">
                <a:solidFill>
                  <a:schemeClr val="bg1"/>
                </a:solidFill>
                <a:latin typeface="Arial"/>
                <a:cs typeface="Arial"/>
              </a:rPr>
              <a:t>et </a:t>
            </a:r>
            <a:r>
              <a:rPr sz="1400" b="1" spc="-51" dirty="0">
                <a:solidFill>
                  <a:schemeClr val="bg1"/>
                </a:solidFill>
                <a:latin typeface="Arial"/>
                <a:cs typeface="Arial"/>
              </a:rPr>
              <a:t>le </a:t>
            </a:r>
            <a:r>
              <a:rPr sz="1400" b="1" spc="-97" dirty="0">
                <a:solidFill>
                  <a:schemeClr val="bg1"/>
                </a:solidFill>
                <a:latin typeface="Arial"/>
                <a:cs typeface="Arial"/>
              </a:rPr>
              <a:t>parcours </a:t>
            </a:r>
            <a:r>
              <a:rPr sz="1400" b="1" spc="-68" dirty="0">
                <a:solidFill>
                  <a:schemeClr val="bg1"/>
                </a:solidFill>
                <a:latin typeface="Arial"/>
                <a:cs typeface="Arial"/>
              </a:rPr>
              <a:t>citoyen. </a:t>
            </a:r>
            <a:endParaRPr lang="fr-FR" sz="1400" b="1" spc="-68" dirty="0" smtClean="0">
              <a:solidFill>
                <a:schemeClr val="bg1"/>
              </a:solidFill>
              <a:latin typeface="Arial"/>
              <a:cs typeface="Arial"/>
            </a:endParaRPr>
          </a:p>
          <a:p>
            <a:pPr marR="170498" algn="ctr">
              <a:lnSpc>
                <a:spcPct val="117900"/>
              </a:lnSpc>
              <a:spcBef>
                <a:spcPts val="30"/>
              </a:spcBef>
            </a:pPr>
            <a:r>
              <a:rPr sz="1400" b="1" spc="-107" dirty="0" err="1" smtClean="0">
                <a:solidFill>
                  <a:schemeClr val="bg1"/>
                </a:solidFill>
                <a:latin typeface="Arial"/>
                <a:cs typeface="Arial"/>
              </a:rPr>
              <a:t>Journée</a:t>
            </a:r>
            <a:r>
              <a:rPr lang="fr-FR" sz="1400" b="1" spc="-107" dirty="0" smtClean="0">
                <a:solidFill>
                  <a:schemeClr val="bg1"/>
                </a:solidFill>
                <a:latin typeface="Arial"/>
                <a:cs typeface="Arial"/>
              </a:rPr>
              <a:t>s</a:t>
            </a:r>
            <a:r>
              <a:rPr sz="1400" b="1" spc="-107" dirty="0" smtClean="0">
                <a:solidFill>
                  <a:schemeClr val="bg1"/>
                </a:solidFill>
                <a:latin typeface="Arial"/>
                <a:cs typeface="Arial"/>
              </a:rPr>
              <a:t>, </a:t>
            </a:r>
            <a:r>
              <a:rPr sz="1400" b="1" spc="-103" dirty="0">
                <a:solidFill>
                  <a:schemeClr val="bg1"/>
                </a:solidFill>
                <a:latin typeface="Arial"/>
                <a:cs typeface="Arial"/>
              </a:rPr>
              <a:t>semaines </a:t>
            </a:r>
            <a:r>
              <a:rPr sz="1400" b="1" spc="-77" dirty="0">
                <a:solidFill>
                  <a:schemeClr val="bg1"/>
                </a:solidFill>
                <a:latin typeface="Arial"/>
                <a:cs typeface="Arial"/>
              </a:rPr>
              <a:t>nationales </a:t>
            </a:r>
            <a:r>
              <a:rPr sz="1400" b="1" spc="-26" dirty="0">
                <a:solidFill>
                  <a:schemeClr val="bg1"/>
                </a:solidFill>
                <a:latin typeface="Arial"/>
                <a:cs typeface="Arial"/>
              </a:rPr>
              <a:t>et </a:t>
            </a:r>
            <a:r>
              <a:rPr sz="1400" b="1" spc="-64" dirty="0">
                <a:solidFill>
                  <a:schemeClr val="bg1"/>
                </a:solidFill>
                <a:latin typeface="Arial"/>
                <a:cs typeface="Arial"/>
              </a:rPr>
              <a:t>internationales,  </a:t>
            </a:r>
            <a:r>
              <a:rPr sz="1400" b="1" spc="-107" dirty="0">
                <a:solidFill>
                  <a:schemeClr val="bg1"/>
                </a:solidFill>
                <a:latin typeface="Arial"/>
                <a:cs typeface="Arial"/>
              </a:rPr>
              <a:t>concours, </a:t>
            </a:r>
            <a:r>
              <a:rPr sz="1400" b="1" spc="-64" dirty="0">
                <a:solidFill>
                  <a:schemeClr val="bg1"/>
                </a:solidFill>
                <a:latin typeface="Arial"/>
                <a:cs typeface="Arial"/>
              </a:rPr>
              <a:t>prix, </a:t>
            </a:r>
            <a:r>
              <a:rPr sz="1400" b="1" spc="-111" dirty="0">
                <a:solidFill>
                  <a:schemeClr val="bg1"/>
                </a:solidFill>
                <a:latin typeface="Arial"/>
                <a:cs typeface="Arial"/>
              </a:rPr>
              <a:t>sur </a:t>
            </a:r>
            <a:r>
              <a:rPr sz="1400" b="1" spc="-56" dirty="0">
                <a:solidFill>
                  <a:schemeClr val="bg1"/>
                </a:solidFill>
                <a:latin typeface="Arial"/>
                <a:cs typeface="Arial"/>
              </a:rPr>
              <a:t>la </a:t>
            </a:r>
            <a:r>
              <a:rPr sz="1400" b="1" spc="-60" dirty="0">
                <a:solidFill>
                  <a:schemeClr val="bg1"/>
                </a:solidFill>
                <a:latin typeface="Arial"/>
                <a:cs typeface="Arial"/>
              </a:rPr>
              <a:t>thématique </a:t>
            </a:r>
            <a:r>
              <a:rPr sz="1400" b="1" spc="-81" dirty="0">
                <a:solidFill>
                  <a:schemeClr val="bg1"/>
                </a:solidFill>
                <a:latin typeface="Arial"/>
                <a:cs typeface="Arial"/>
              </a:rPr>
              <a:t>de </a:t>
            </a:r>
            <a:r>
              <a:rPr sz="1400" b="1" spc="-68" dirty="0">
                <a:solidFill>
                  <a:schemeClr val="bg1"/>
                </a:solidFill>
                <a:latin typeface="Arial"/>
                <a:cs typeface="Arial"/>
              </a:rPr>
              <a:t>l’éducation </a:t>
            </a:r>
            <a:r>
              <a:rPr sz="1400" b="1" spc="-77" dirty="0">
                <a:solidFill>
                  <a:schemeClr val="bg1"/>
                </a:solidFill>
                <a:latin typeface="Arial"/>
                <a:cs typeface="Arial"/>
              </a:rPr>
              <a:t>à </a:t>
            </a:r>
            <a:r>
              <a:rPr sz="1400" b="1" spc="-60" dirty="0" smtClean="0">
                <a:solidFill>
                  <a:schemeClr val="bg1"/>
                </a:solidFill>
                <a:latin typeface="Arial"/>
                <a:cs typeface="Arial"/>
              </a:rPr>
              <a:t>la</a:t>
            </a:r>
            <a:r>
              <a:rPr lang="fr-FR" sz="1400" b="1" spc="34" dirty="0">
                <a:solidFill>
                  <a:schemeClr val="bg1"/>
                </a:solidFill>
                <a:latin typeface="Arial"/>
                <a:cs typeface="Arial"/>
              </a:rPr>
              <a:t> </a:t>
            </a:r>
            <a:r>
              <a:rPr sz="1400" b="1" spc="-73" dirty="0" err="1" smtClean="0">
                <a:solidFill>
                  <a:schemeClr val="bg1"/>
                </a:solidFill>
                <a:latin typeface="Arial"/>
                <a:cs typeface="Arial"/>
              </a:rPr>
              <a:t>citoyenneté</a:t>
            </a:r>
            <a:r>
              <a:rPr lang="fr-FR" sz="1400" b="1" spc="-73" dirty="0" smtClean="0">
                <a:solidFill>
                  <a:schemeClr val="bg1"/>
                </a:solidFill>
                <a:latin typeface="Arial"/>
                <a:cs typeface="Arial"/>
              </a:rPr>
              <a:t>.</a:t>
            </a:r>
            <a:endParaRPr sz="1400" dirty="0">
              <a:solidFill>
                <a:schemeClr val="bg1"/>
              </a:solidFill>
              <a:latin typeface="Arial"/>
              <a:cs typeface="Arial"/>
            </a:endParaRPr>
          </a:p>
        </p:txBody>
      </p:sp>
    </p:spTree>
    <p:extLst>
      <p:ext uri="{BB962C8B-B14F-4D97-AF65-F5344CB8AC3E}">
        <p14:creationId xmlns:p14="http://schemas.microsoft.com/office/powerpoint/2010/main" val="12711522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1565745874"/>
              </p:ext>
            </p:extLst>
          </p:nvPr>
        </p:nvGraphicFramePr>
        <p:xfrm>
          <a:off x="457200" y="635391"/>
          <a:ext cx="8302359" cy="3100924"/>
        </p:xfrm>
        <a:graphic>
          <a:graphicData uri="http://schemas.openxmlformats.org/drawingml/2006/table">
            <a:tbl>
              <a:tblPr firstRow="1" bandRow="1">
                <a:tableStyleId>{2D5ABB26-0587-4C30-8999-92F81FD0307C}</a:tableStyleId>
              </a:tblPr>
              <a:tblGrid>
                <a:gridCol w="1384089"/>
                <a:gridCol w="2767091"/>
                <a:gridCol w="1384088"/>
                <a:gridCol w="2767091"/>
              </a:tblGrid>
              <a:tr h="316632">
                <a:tc gridSpan="4">
                  <a:txBody>
                    <a:bodyPr/>
                    <a:lstStyle/>
                    <a:p>
                      <a:pPr marL="0" marR="0" lvl="0" indent="0" algn="l" defTabSz="914400" rtl="0" eaLnBrk="1" fontAlgn="auto" latinLnBrk="0" hangingPunct="1">
                        <a:lnSpc>
                          <a:spcPct val="100000"/>
                        </a:lnSpc>
                        <a:spcBef>
                          <a:spcPts val="345"/>
                        </a:spcBef>
                        <a:spcAft>
                          <a:spcPts val="0"/>
                        </a:spcAft>
                        <a:buClrTx/>
                        <a:buSzTx/>
                        <a:buFontTx/>
                        <a:buNone/>
                        <a:tabLst/>
                        <a:defRPr/>
                      </a:pPr>
                      <a:r>
                        <a:rPr kumimoji="0" lang="fr-FR" sz="1200" b="1" i="0" u="none" strike="noStrike" kern="1200" cap="none" spc="-114" normalizeH="0" baseline="0" noProof="0" dirty="0" smtClean="0">
                          <a:ln>
                            <a:noFill/>
                          </a:ln>
                          <a:solidFill>
                            <a:prstClr val="black"/>
                          </a:solidFill>
                          <a:effectLst/>
                          <a:uLnTx/>
                          <a:uFillTx/>
                          <a:latin typeface="Arial"/>
                          <a:cs typeface="Arial"/>
                        </a:rPr>
                        <a:t>Actions </a:t>
                      </a:r>
                      <a:r>
                        <a:rPr kumimoji="0" lang="fr-FR" sz="1200" b="1" i="0" u="none" strike="noStrike" kern="1200" cap="none" spc="-105" normalizeH="0" baseline="0" noProof="0" dirty="0" smtClean="0">
                          <a:ln>
                            <a:noFill/>
                          </a:ln>
                          <a:solidFill>
                            <a:prstClr val="black"/>
                          </a:solidFill>
                          <a:effectLst/>
                          <a:uLnTx/>
                          <a:uFillTx/>
                          <a:latin typeface="Arial"/>
                          <a:cs typeface="Arial"/>
                        </a:rPr>
                        <a:t>éducatives </a:t>
                      </a:r>
                      <a:r>
                        <a:rPr kumimoji="0" lang="fr-FR" sz="1200" b="1" i="0" u="none" strike="noStrike" kern="1200" cap="none" spc="-95" normalizeH="0" baseline="0" noProof="0" dirty="0" smtClean="0">
                          <a:ln>
                            <a:noFill/>
                          </a:ln>
                          <a:solidFill>
                            <a:prstClr val="black"/>
                          </a:solidFill>
                          <a:effectLst/>
                          <a:uLnTx/>
                          <a:uFillTx/>
                          <a:latin typeface="Arial"/>
                          <a:cs typeface="Arial"/>
                        </a:rPr>
                        <a:t>complémentaires </a:t>
                      </a:r>
                      <a:r>
                        <a:rPr kumimoji="0" lang="fr-FR" sz="1200" b="1" i="0" u="none" strike="noStrike" kern="1200" cap="none" spc="-130" normalizeH="0" baseline="0" noProof="0" dirty="0" smtClean="0">
                          <a:ln>
                            <a:noFill/>
                          </a:ln>
                          <a:solidFill>
                            <a:prstClr val="black"/>
                          </a:solidFill>
                          <a:effectLst/>
                          <a:uLnTx/>
                          <a:uFillTx/>
                          <a:latin typeface="Arial"/>
                          <a:cs typeface="Arial"/>
                        </a:rPr>
                        <a:t>sur </a:t>
                      </a:r>
                      <a:r>
                        <a:rPr kumimoji="0" lang="fr-FR" sz="1200" b="1" i="0" u="none" strike="noStrike" kern="1200" cap="none" spc="-65" normalizeH="0" baseline="0" noProof="0" dirty="0" smtClean="0">
                          <a:ln>
                            <a:noFill/>
                          </a:ln>
                          <a:solidFill>
                            <a:prstClr val="black"/>
                          </a:solidFill>
                          <a:effectLst/>
                          <a:uLnTx/>
                          <a:uFillTx/>
                          <a:latin typeface="Arial"/>
                          <a:cs typeface="Arial"/>
                        </a:rPr>
                        <a:t>la </a:t>
                      </a:r>
                      <a:r>
                        <a:rPr kumimoji="0" lang="fr-FR" sz="1200" b="1" i="0" u="none" strike="noStrike" kern="1200" cap="none" spc="-70" normalizeH="0" baseline="0" noProof="0" dirty="0" smtClean="0">
                          <a:ln>
                            <a:noFill/>
                          </a:ln>
                          <a:solidFill>
                            <a:prstClr val="black"/>
                          </a:solidFill>
                          <a:effectLst/>
                          <a:uLnTx/>
                          <a:uFillTx/>
                          <a:latin typeface="Arial"/>
                          <a:cs typeface="Arial"/>
                        </a:rPr>
                        <a:t>thématique </a:t>
                      </a:r>
                      <a:r>
                        <a:rPr kumimoji="0" lang="fr-FR" sz="1200" b="1" i="0" u="none" strike="noStrike" kern="1200" cap="none" spc="-80" normalizeH="0" baseline="0" noProof="0" dirty="0" smtClean="0">
                          <a:ln>
                            <a:noFill/>
                          </a:ln>
                          <a:solidFill>
                            <a:prstClr val="black"/>
                          </a:solidFill>
                          <a:effectLst/>
                          <a:uLnTx/>
                          <a:uFillTx/>
                          <a:latin typeface="Arial"/>
                          <a:cs typeface="Arial"/>
                        </a:rPr>
                        <a:t>: mémoire </a:t>
                      </a:r>
                      <a:r>
                        <a:rPr kumimoji="0" lang="fr-FR" sz="1200" b="1" i="0" u="none" strike="noStrike" kern="1200" cap="none" spc="-35" normalizeH="0" baseline="0" noProof="0" dirty="0" smtClean="0">
                          <a:ln>
                            <a:noFill/>
                          </a:ln>
                          <a:solidFill>
                            <a:prstClr val="black"/>
                          </a:solidFill>
                          <a:effectLst/>
                          <a:uLnTx/>
                          <a:uFillTx/>
                          <a:latin typeface="Arial"/>
                          <a:cs typeface="Arial"/>
                        </a:rPr>
                        <a:t>et</a:t>
                      </a:r>
                      <a:r>
                        <a:rPr kumimoji="0" lang="fr-FR" sz="1200" b="1" i="0" u="none" strike="noStrike" kern="1200" cap="none" spc="70" normalizeH="0" baseline="0" noProof="0" dirty="0" smtClean="0">
                          <a:ln>
                            <a:noFill/>
                          </a:ln>
                          <a:solidFill>
                            <a:prstClr val="black"/>
                          </a:solidFill>
                          <a:effectLst/>
                          <a:uLnTx/>
                          <a:uFillTx/>
                          <a:latin typeface="Arial"/>
                          <a:cs typeface="Arial"/>
                        </a:rPr>
                        <a:t> </a:t>
                      </a:r>
                      <a:r>
                        <a:rPr kumimoji="0" lang="fr-FR" sz="1200" b="1" i="0" u="none" strike="noStrike" kern="1200" cap="none" spc="-85" normalizeH="0" baseline="0" noProof="0" dirty="0" smtClean="0">
                          <a:ln>
                            <a:noFill/>
                          </a:ln>
                          <a:solidFill>
                            <a:prstClr val="black"/>
                          </a:solidFill>
                          <a:effectLst/>
                          <a:uLnTx/>
                          <a:uFillTx/>
                          <a:latin typeface="Arial"/>
                          <a:cs typeface="Arial"/>
                        </a:rPr>
                        <a:t>Histoire</a:t>
                      </a:r>
                      <a:endParaRPr kumimoji="0" lang="fr-FR" sz="1200" b="0" i="0" u="none" strike="noStrike" kern="1200" cap="none" spc="0" normalizeH="0" baseline="0" noProof="0" dirty="0" smtClean="0">
                        <a:ln>
                          <a:noFill/>
                        </a:ln>
                        <a:solidFill>
                          <a:prstClr val="black"/>
                        </a:solidFill>
                        <a:effectLst/>
                        <a:uLnTx/>
                        <a:uFillTx/>
                        <a:latin typeface="Arial"/>
                        <a:cs typeface="Arial"/>
                      </a:endParaRPr>
                    </a:p>
                    <a:p>
                      <a:pPr marL="0" marR="279400" indent="0" algn="l">
                        <a:lnSpc>
                          <a:spcPts val="1150"/>
                        </a:lnSpc>
                        <a:spcBef>
                          <a:spcPts val="30"/>
                        </a:spcBef>
                      </a:pPr>
                      <a:endParaRPr sz="900" dirty="0">
                        <a:latin typeface="Arial"/>
                        <a:cs typeface="Arial"/>
                      </a:endParaRPr>
                    </a:p>
                  </a:txBody>
                  <a:tcPr marL="72000" marR="36000" marT="0"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hMerge="1">
                  <a:txBody>
                    <a:bodyPr/>
                    <a:lstStyle/>
                    <a:p>
                      <a:pPr marL="167640" marR="151130" indent="-635" algn="ctr">
                        <a:lnSpc>
                          <a:spcPts val="1150"/>
                        </a:lnSpc>
                        <a:spcBef>
                          <a:spcPts val="25"/>
                        </a:spcBef>
                      </a:pPr>
                      <a:endParaRPr sz="900">
                        <a:latin typeface="Arial"/>
                        <a:cs typeface="Arial"/>
                      </a:endParaRPr>
                    </a:p>
                  </a:txBody>
                  <a:tcPr marL="0" marR="0" marT="271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a:solidFill>
                        <a:srgbClr val="000000"/>
                      </a:solidFill>
                      <a:prstDash val="solid"/>
                    </a:lnT>
                    <a:lnB w="6350">
                      <a:solidFill>
                        <a:srgbClr val="000000"/>
                      </a:solidFill>
                      <a:prstDash val="solid"/>
                    </a:lnB>
                  </a:tcPr>
                </a:tc>
                <a:tc hMerge="1">
                  <a:txBody>
                    <a:bodyPr/>
                    <a:lstStyle/>
                    <a:p>
                      <a:pPr marL="6350" algn="ctr">
                        <a:lnSpc>
                          <a:spcPts val="1110"/>
                        </a:lnSpc>
                      </a:pPr>
                      <a:endParaRPr sz="900">
                        <a:latin typeface="Arial"/>
                        <a:cs typeface="Arial"/>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a:solidFill>
                        <a:srgbClr val="000000"/>
                      </a:solidFill>
                      <a:prstDash val="solid"/>
                    </a:lnT>
                    <a:lnB w="6350">
                      <a:solidFill>
                        <a:srgbClr val="000000"/>
                      </a:solidFill>
                      <a:prstDash val="solid"/>
                    </a:lnB>
                  </a:tcPr>
                </a:tc>
                <a:tc hMerge="1">
                  <a:txBody>
                    <a:bodyPr/>
                    <a:lstStyle/>
                    <a:p>
                      <a:pPr marL="163195" marR="146685" algn="ctr">
                        <a:lnSpc>
                          <a:spcPts val="1140"/>
                        </a:lnSpc>
                        <a:spcBef>
                          <a:spcPts val="15"/>
                        </a:spcBef>
                      </a:pPr>
                      <a:endParaRPr sz="900">
                        <a:latin typeface="Arial"/>
                        <a:cs typeface="Arial"/>
                      </a:endParaRPr>
                    </a:p>
                  </a:txBody>
                  <a:tcPr marL="0" marR="0" marT="271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a:solidFill>
                        <a:srgbClr val="000000"/>
                      </a:solidFill>
                      <a:prstDash val="solid"/>
                    </a:lnT>
                    <a:lnB w="6350">
                      <a:solidFill>
                        <a:srgbClr val="000000"/>
                      </a:solidFill>
                      <a:prstDash val="solid"/>
                    </a:lnB>
                  </a:tcPr>
                </a:tc>
              </a:tr>
              <a:tr h="1315129">
                <a:tc>
                  <a:txBody>
                    <a:bodyPr/>
                    <a:lstStyle/>
                    <a:p>
                      <a:pPr marL="0" indent="0" algn="l">
                        <a:lnSpc>
                          <a:spcPts val="1230"/>
                        </a:lnSpc>
                      </a:pPr>
                      <a:r>
                        <a:rPr sz="900" b="1" spc="-5" dirty="0">
                          <a:latin typeface="Arial"/>
                          <a:cs typeface="Arial"/>
                        </a:rPr>
                        <a:t>Commémoration </a:t>
                      </a:r>
                      <a:r>
                        <a:rPr sz="900" b="1" dirty="0">
                          <a:latin typeface="Arial"/>
                          <a:cs typeface="Arial"/>
                        </a:rPr>
                        <a:t>de</a:t>
                      </a:r>
                      <a:r>
                        <a:rPr sz="900" b="1" spc="-30" dirty="0">
                          <a:latin typeface="Arial"/>
                          <a:cs typeface="Arial"/>
                        </a:rPr>
                        <a:t> </a:t>
                      </a:r>
                      <a:r>
                        <a:rPr sz="900" b="1" dirty="0">
                          <a:latin typeface="Arial"/>
                          <a:cs typeface="Arial"/>
                        </a:rPr>
                        <a:t>la</a:t>
                      </a:r>
                      <a:endParaRPr sz="900" dirty="0">
                        <a:latin typeface="Arial"/>
                        <a:cs typeface="Arial"/>
                      </a:endParaRPr>
                    </a:p>
                    <a:p>
                      <a:pPr marL="0" marR="74295" indent="0" algn="l">
                        <a:lnSpc>
                          <a:spcPct val="95400"/>
                        </a:lnSpc>
                        <a:spcBef>
                          <a:spcPts val="35"/>
                        </a:spcBef>
                      </a:pPr>
                      <a:r>
                        <a:rPr sz="900" b="1" spc="-5" dirty="0">
                          <a:latin typeface="Arial"/>
                          <a:cs typeface="Arial"/>
                        </a:rPr>
                        <a:t>victoire </a:t>
                      </a:r>
                      <a:r>
                        <a:rPr sz="900" b="1" dirty="0">
                          <a:latin typeface="Arial"/>
                          <a:cs typeface="Arial"/>
                        </a:rPr>
                        <a:t>des </a:t>
                      </a:r>
                      <a:r>
                        <a:rPr sz="900" b="1" spc="-10" dirty="0">
                          <a:latin typeface="Arial"/>
                          <a:cs typeface="Arial"/>
                        </a:rPr>
                        <a:t>Alliés</a:t>
                      </a:r>
                      <a:r>
                        <a:rPr sz="900" b="1" spc="-25" dirty="0">
                          <a:latin typeface="Arial"/>
                          <a:cs typeface="Arial"/>
                        </a:rPr>
                        <a:t> </a:t>
                      </a:r>
                      <a:r>
                        <a:rPr sz="900" b="1" dirty="0">
                          <a:latin typeface="Arial"/>
                          <a:cs typeface="Arial"/>
                        </a:rPr>
                        <a:t>sur  </a:t>
                      </a:r>
                      <a:r>
                        <a:rPr sz="900" b="1" spc="-5" dirty="0">
                          <a:latin typeface="Arial"/>
                          <a:cs typeface="Arial"/>
                        </a:rPr>
                        <a:t>l'Allemagne </a:t>
                      </a:r>
                      <a:r>
                        <a:rPr sz="900" b="1" dirty="0" err="1">
                          <a:latin typeface="Arial"/>
                          <a:cs typeface="Arial"/>
                        </a:rPr>
                        <a:t>nazie</a:t>
                      </a:r>
                      <a:r>
                        <a:rPr sz="900" b="1" dirty="0">
                          <a:latin typeface="Arial"/>
                          <a:cs typeface="Arial"/>
                        </a:rPr>
                        <a:t>  </a:t>
                      </a:r>
                      <a:r>
                        <a:rPr sz="900" b="0" spc="-5" dirty="0" err="1" smtClean="0">
                          <a:solidFill>
                            <a:schemeClr val="tx1"/>
                          </a:solidFill>
                          <a:latin typeface="Arial"/>
                          <a:cs typeface="Arial"/>
                        </a:rPr>
                        <a:t>Journée</a:t>
                      </a:r>
                      <a:r>
                        <a:rPr lang="fr-FR" sz="900" b="0" spc="-5" dirty="0" smtClean="0">
                          <a:solidFill>
                            <a:schemeClr val="tx1"/>
                          </a:solidFill>
                          <a:latin typeface="Arial"/>
                          <a:cs typeface="Arial"/>
                        </a:rPr>
                        <a:t> </a:t>
                      </a:r>
                      <a:r>
                        <a:rPr sz="900" b="0" spc="-5" dirty="0" smtClean="0">
                          <a:solidFill>
                            <a:schemeClr val="tx1"/>
                          </a:solidFill>
                          <a:latin typeface="Arial"/>
                          <a:cs typeface="Arial"/>
                        </a:rPr>
                        <a:t>8</a:t>
                      </a:r>
                      <a:r>
                        <a:rPr sz="900" b="0" spc="-10" dirty="0" smtClean="0">
                          <a:solidFill>
                            <a:schemeClr val="tx1"/>
                          </a:solidFill>
                          <a:latin typeface="Arial"/>
                          <a:cs typeface="Arial"/>
                        </a:rPr>
                        <a:t> </a:t>
                      </a:r>
                      <a:r>
                        <a:rPr sz="900" b="0" spc="-5" dirty="0">
                          <a:solidFill>
                            <a:schemeClr val="tx1"/>
                          </a:solidFill>
                          <a:latin typeface="Arial"/>
                          <a:cs typeface="Arial"/>
                        </a:rPr>
                        <a:t>mai</a:t>
                      </a:r>
                      <a:endParaRPr sz="900" b="0" dirty="0">
                        <a:solidFill>
                          <a:schemeClr val="tx1"/>
                        </a:solidFill>
                        <a:latin typeface="Arial"/>
                        <a:cs typeface="Arial"/>
                      </a:endParaRPr>
                    </a:p>
                  </a:txBody>
                  <a:tcPr marL="72000" marR="36000" marT="0" marB="0">
                    <a:lnL w="6350">
                      <a:solidFill>
                        <a:srgbClr val="000000"/>
                      </a:solidFill>
                      <a:prstDash val="soli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marL="0" marR="66040" indent="0" algn="l">
                        <a:lnSpc>
                          <a:spcPts val="1150"/>
                        </a:lnSpc>
                        <a:spcBef>
                          <a:spcPts val="25"/>
                        </a:spcBef>
                      </a:pPr>
                      <a:r>
                        <a:rPr sz="900" spc="-5" dirty="0">
                          <a:latin typeface="Arial"/>
                          <a:cs typeface="Arial"/>
                        </a:rPr>
                        <a:t>Mise </a:t>
                      </a:r>
                      <a:r>
                        <a:rPr sz="900" dirty="0">
                          <a:latin typeface="Arial"/>
                          <a:cs typeface="Arial"/>
                        </a:rPr>
                        <a:t>en </a:t>
                      </a:r>
                      <a:r>
                        <a:rPr sz="900" spc="-5" dirty="0">
                          <a:latin typeface="Arial"/>
                          <a:cs typeface="Arial"/>
                        </a:rPr>
                        <a:t>oeuvre </a:t>
                      </a:r>
                      <a:r>
                        <a:rPr sz="900" dirty="0">
                          <a:latin typeface="Arial"/>
                          <a:cs typeface="Arial"/>
                        </a:rPr>
                        <a:t>de</a:t>
                      </a:r>
                      <a:r>
                        <a:rPr sz="900" spc="-65" dirty="0">
                          <a:latin typeface="Arial"/>
                          <a:cs typeface="Arial"/>
                        </a:rPr>
                        <a:t> </a:t>
                      </a:r>
                      <a:r>
                        <a:rPr sz="900" spc="-5" dirty="0">
                          <a:latin typeface="Arial"/>
                          <a:cs typeface="Arial"/>
                        </a:rPr>
                        <a:t>projets  pédagogiques et  participation des élèves  aux commémorations </a:t>
                      </a:r>
                      <a:r>
                        <a:rPr sz="900" dirty="0">
                          <a:latin typeface="Arial"/>
                          <a:cs typeface="Arial"/>
                        </a:rPr>
                        <a:t>de  </a:t>
                      </a:r>
                      <a:r>
                        <a:rPr sz="900" spc="-5" dirty="0">
                          <a:latin typeface="Arial"/>
                          <a:cs typeface="Arial"/>
                        </a:rPr>
                        <a:t>la victoire du 8 </a:t>
                      </a:r>
                      <a:r>
                        <a:rPr sz="900" dirty="0">
                          <a:latin typeface="Arial"/>
                          <a:cs typeface="Arial"/>
                        </a:rPr>
                        <a:t>mai</a:t>
                      </a:r>
                      <a:r>
                        <a:rPr sz="900" spc="-20" dirty="0">
                          <a:latin typeface="Arial"/>
                          <a:cs typeface="Arial"/>
                        </a:rPr>
                        <a:t> </a:t>
                      </a:r>
                      <a:r>
                        <a:rPr sz="900" spc="-5" dirty="0">
                          <a:latin typeface="Arial"/>
                          <a:cs typeface="Arial"/>
                        </a:rPr>
                        <a:t>1945.</a:t>
                      </a:r>
                      <a:endParaRPr sz="900" dirty="0">
                        <a:latin typeface="Arial"/>
                        <a:cs typeface="Arial"/>
                      </a:endParaRPr>
                    </a:p>
                    <a:p>
                      <a:pPr marL="0" marR="106680" indent="0" algn="l">
                        <a:lnSpc>
                          <a:spcPts val="1150"/>
                        </a:lnSpc>
                        <a:spcBef>
                          <a:spcPts val="25"/>
                        </a:spcBef>
                      </a:pPr>
                      <a:r>
                        <a:rPr sz="900" spc="-5" dirty="0">
                          <a:latin typeface="Arial"/>
                          <a:cs typeface="Arial"/>
                        </a:rPr>
                        <a:t>Actions </a:t>
                      </a:r>
                      <a:r>
                        <a:rPr sz="900" dirty="0">
                          <a:latin typeface="Arial"/>
                          <a:cs typeface="Arial"/>
                        </a:rPr>
                        <a:t>mises </a:t>
                      </a:r>
                      <a:r>
                        <a:rPr sz="900" spc="-5" dirty="0">
                          <a:latin typeface="Arial"/>
                          <a:cs typeface="Arial"/>
                        </a:rPr>
                        <a:t>en</a:t>
                      </a:r>
                      <a:r>
                        <a:rPr sz="900" spc="-65" dirty="0">
                          <a:latin typeface="Arial"/>
                          <a:cs typeface="Arial"/>
                        </a:rPr>
                        <a:t> </a:t>
                      </a:r>
                      <a:r>
                        <a:rPr sz="900" spc="-5" dirty="0">
                          <a:latin typeface="Arial"/>
                          <a:cs typeface="Arial"/>
                        </a:rPr>
                        <a:t>oeuvre  avec les collectivités  territoriales, </a:t>
                      </a:r>
                      <a:r>
                        <a:rPr sz="900" spc="-10" dirty="0">
                          <a:latin typeface="Arial"/>
                          <a:cs typeface="Arial"/>
                        </a:rPr>
                        <a:t>le </a:t>
                      </a:r>
                      <a:r>
                        <a:rPr sz="900" spc="-5" dirty="0">
                          <a:latin typeface="Arial"/>
                          <a:cs typeface="Arial"/>
                        </a:rPr>
                        <a:t>ministère  de </a:t>
                      </a:r>
                      <a:r>
                        <a:rPr sz="900" dirty="0">
                          <a:latin typeface="Arial"/>
                          <a:cs typeface="Arial"/>
                        </a:rPr>
                        <a:t>la </a:t>
                      </a:r>
                      <a:r>
                        <a:rPr sz="900" spc="-5" dirty="0">
                          <a:latin typeface="Arial"/>
                          <a:cs typeface="Arial"/>
                        </a:rPr>
                        <a:t>Défense,</a:t>
                      </a:r>
                      <a:r>
                        <a:rPr sz="900" spc="-40" dirty="0">
                          <a:latin typeface="Arial"/>
                          <a:cs typeface="Arial"/>
                        </a:rPr>
                        <a:t> </a:t>
                      </a:r>
                      <a:r>
                        <a:rPr sz="900" dirty="0">
                          <a:latin typeface="Arial"/>
                          <a:cs typeface="Arial"/>
                        </a:rPr>
                        <a:t>l'Office</a:t>
                      </a:r>
                    </a:p>
                    <a:p>
                      <a:pPr marL="0" marR="135255" indent="0" algn="l">
                        <a:lnSpc>
                          <a:spcPts val="1140"/>
                        </a:lnSpc>
                        <a:spcBef>
                          <a:spcPts val="20"/>
                        </a:spcBef>
                      </a:pPr>
                      <a:r>
                        <a:rPr sz="900" spc="-5" dirty="0">
                          <a:latin typeface="Arial"/>
                          <a:cs typeface="Arial"/>
                        </a:rPr>
                        <a:t>national des anciens  combattants </a:t>
                      </a:r>
                      <a:r>
                        <a:rPr sz="900" dirty="0">
                          <a:latin typeface="Arial"/>
                          <a:cs typeface="Arial"/>
                        </a:rPr>
                        <a:t>et</a:t>
                      </a:r>
                      <a:r>
                        <a:rPr sz="900" spc="-30" dirty="0">
                          <a:latin typeface="Arial"/>
                          <a:cs typeface="Arial"/>
                        </a:rPr>
                        <a:t> </a:t>
                      </a:r>
                      <a:r>
                        <a:rPr sz="900" spc="-5" dirty="0">
                          <a:latin typeface="Arial"/>
                          <a:cs typeface="Arial"/>
                        </a:rPr>
                        <a:t>victimes</a:t>
                      </a:r>
                      <a:endParaRPr sz="900" dirty="0">
                        <a:latin typeface="Arial"/>
                        <a:cs typeface="Arial"/>
                      </a:endParaRPr>
                    </a:p>
                    <a:p>
                      <a:pPr marL="0" indent="0" algn="l">
                        <a:lnSpc>
                          <a:spcPts val="1100"/>
                        </a:lnSpc>
                      </a:pPr>
                      <a:r>
                        <a:rPr sz="900" spc="-5" dirty="0">
                          <a:latin typeface="Arial"/>
                          <a:cs typeface="Arial"/>
                        </a:rPr>
                        <a:t>de guerre</a:t>
                      </a:r>
                      <a:r>
                        <a:rPr sz="900" spc="-25" dirty="0">
                          <a:latin typeface="Arial"/>
                          <a:cs typeface="Arial"/>
                        </a:rPr>
                        <a:t> </a:t>
                      </a:r>
                      <a:r>
                        <a:rPr sz="900" dirty="0">
                          <a:latin typeface="Arial"/>
                          <a:cs typeface="Arial"/>
                        </a:rPr>
                        <a:t>(ONACVG</a:t>
                      </a:r>
                      <a:r>
                        <a:rPr sz="900" dirty="0" smtClean="0">
                          <a:latin typeface="Arial"/>
                          <a:cs typeface="Arial"/>
                        </a:rPr>
                        <a:t>)</a:t>
                      </a:r>
                      <a:r>
                        <a:rPr lang="fr-FR" sz="900" dirty="0" smtClean="0">
                          <a:latin typeface="Arial"/>
                          <a:cs typeface="Arial"/>
                        </a:rPr>
                        <a:t>  </a:t>
                      </a:r>
                      <a:r>
                        <a:rPr sz="900" spc="-5" dirty="0" err="1" smtClean="0">
                          <a:latin typeface="Arial"/>
                          <a:cs typeface="Arial"/>
                        </a:rPr>
                        <a:t>ainsi</a:t>
                      </a:r>
                      <a:r>
                        <a:rPr sz="900" spc="-5" dirty="0" smtClean="0">
                          <a:latin typeface="Arial"/>
                          <a:cs typeface="Arial"/>
                        </a:rPr>
                        <a:t> </a:t>
                      </a:r>
                      <a:r>
                        <a:rPr sz="900" spc="-5" dirty="0">
                          <a:latin typeface="Arial"/>
                          <a:cs typeface="Arial"/>
                        </a:rPr>
                        <a:t>que les fondations et  associations</a:t>
                      </a:r>
                      <a:r>
                        <a:rPr sz="900" spc="-20" dirty="0">
                          <a:latin typeface="Arial"/>
                          <a:cs typeface="Arial"/>
                        </a:rPr>
                        <a:t> </a:t>
                      </a:r>
                      <a:r>
                        <a:rPr sz="900" spc="-5" dirty="0">
                          <a:latin typeface="Arial"/>
                          <a:cs typeface="Arial"/>
                        </a:rPr>
                        <a:t>mémorielles.</a:t>
                      </a:r>
                      <a:endParaRPr sz="900" dirty="0">
                        <a:latin typeface="Arial"/>
                        <a:cs typeface="Arial"/>
                      </a:endParaRPr>
                    </a:p>
                  </a:txBody>
                  <a:tcPr marL="72000" marR="36000" marT="271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a:txBody>
                    <a:bodyPr/>
                    <a:lstStyle/>
                    <a:p>
                      <a:pPr marL="0" marR="76200" indent="0" algn="l">
                        <a:lnSpc>
                          <a:spcPts val="1270"/>
                        </a:lnSpc>
                        <a:spcBef>
                          <a:spcPts val="15"/>
                        </a:spcBef>
                      </a:pPr>
                      <a:r>
                        <a:rPr sz="900" b="1" spc="-5" dirty="0">
                          <a:latin typeface="Arial"/>
                          <a:cs typeface="Arial"/>
                          <a:hlinkClick r:id="rId2"/>
                        </a:rPr>
                        <a:t>Concours </a:t>
                      </a:r>
                      <a:r>
                        <a:rPr sz="900" b="1" dirty="0">
                          <a:latin typeface="Arial"/>
                          <a:cs typeface="Arial"/>
                          <a:hlinkClick r:id="rId2"/>
                        </a:rPr>
                        <a:t>"la</a:t>
                      </a:r>
                      <a:r>
                        <a:rPr sz="900" b="1" spc="-50" dirty="0">
                          <a:latin typeface="Arial"/>
                          <a:cs typeface="Arial"/>
                          <a:hlinkClick r:id="rId2"/>
                        </a:rPr>
                        <a:t> </a:t>
                      </a:r>
                      <a:r>
                        <a:rPr sz="900" b="1" spc="-5" dirty="0">
                          <a:latin typeface="Arial"/>
                          <a:cs typeface="Arial"/>
                          <a:hlinkClick r:id="rId2"/>
                        </a:rPr>
                        <a:t>Flamme  </a:t>
                      </a:r>
                      <a:r>
                        <a:rPr sz="900" b="1" dirty="0">
                          <a:latin typeface="Arial"/>
                          <a:cs typeface="Arial"/>
                          <a:hlinkClick r:id="rId2"/>
                        </a:rPr>
                        <a:t>de</a:t>
                      </a:r>
                      <a:r>
                        <a:rPr sz="900" b="1" spc="-10" dirty="0">
                          <a:latin typeface="Arial"/>
                          <a:cs typeface="Arial"/>
                          <a:hlinkClick r:id="rId2"/>
                        </a:rPr>
                        <a:t> </a:t>
                      </a:r>
                      <a:r>
                        <a:rPr sz="900" b="1" spc="-5" dirty="0" err="1">
                          <a:latin typeface="Arial"/>
                          <a:cs typeface="Arial"/>
                          <a:hlinkClick r:id="rId2"/>
                        </a:rPr>
                        <a:t>l'égalité</a:t>
                      </a:r>
                      <a:r>
                        <a:rPr sz="900" b="1" spc="-5" dirty="0" smtClean="0">
                          <a:latin typeface="Arial"/>
                          <a:cs typeface="Arial"/>
                          <a:hlinkClick r:id="rId2"/>
                        </a:rPr>
                        <a:t>"</a:t>
                      </a:r>
                      <a:endParaRPr sz="900" dirty="0">
                        <a:latin typeface="Arial"/>
                        <a:cs typeface="Arial"/>
                      </a:endParaRPr>
                    </a:p>
                  </a:txBody>
                  <a:tcPr marL="72000" marR="36000" marT="16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87630" indent="0" algn="l">
                        <a:lnSpc>
                          <a:spcPts val="1150"/>
                        </a:lnSpc>
                        <a:spcBef>
                          <a:spcPts val="25"/>
                        </a:spcBef>
                      </a:pPr>
                      <a:r>
                        <a:rPr sz="900" spc="-5" dirty="0">
                          <a:latin typeface="Arial"/>
                          <a:cs typeface="Arial"/>
                        </a:rPr>
                        <a:t>Ce concours a pour  objectif de faire</a:t>
                      </a:r>
                      <a:r>
                        <a:rPr sz="900" spc="-35" dirty="0">
                          <a:latin typeface="Arial"/>
                          <a:cs typeface="Arial"/>
                        </a:rPr>
                        <a:t> </a:t>
                      </a:r>
                      <a:r>
                        <a:rPr sz="900" spc="-5" dirty="0">
                          <a:latin typeface="Arial"/>
                          <a:cs typeface="Arial"/>
                        </a:rPr>
                        <a:t>connaitre  l'histoire de la traite, de  l'esclavage et de</a:t>
                      </a:r>
                      <a:r>
                        <a:rPr sz="900" spc="-10" dirty="0">
                          <a:latin typeface="Arial"/>
                          <a:cs typeface="Arial"/>
                        </a:rPr>
                        <a:t> </a:t>
                      </a:r>
                      <a:r>
                        <a:rPr sz="900" spc="-5" dirty="0">
                          <a:latin typeface="Arial"/>
                          <a:cs typeface="Arial"/>
                        </a:rPr>
                        <a:t>leurs</a:t>
                      </a:r>
                      <a:endParaRPr sz="900" dirty="0">
                        <a:latin typeface="Arial"/>
                        <a:cs typeface="Arial"/>
                      </a:endParaRPr>
                    </a:p>
                    <a:p>
                      <a:pPr marL="0" marR="58419" indent="0" algn="l">
                        <a:lnSpc>
                          <a:spcPts val="1140"/>
                        </a:lnSpc>
                        <a:spcBef>
                          <a:spcPts val="20"/>
                        </a:spcBef>
                      </a:pPr>
                      <a:r>
                        <a:rPr sz="900" spc="-5" dirty="0">
                          <a:latin typeface="Arial"/>
                          <a:cs typeface="Arial"/>
                        </a:rPr>
                        <a:t>abolitions, de leur  survivance, de leurs</a:t>
                      </a:r>
                      <a:r>
                        <a:rPr sz="900" spc="-35" dirty="0">
                          <a:latin typeface="Arial"/>
                          <a:cs typeface="Arial"/>
                        </a:rPr>
                        <a:t> </a:t>
                      </a:r>
                      <a:r>
                        <a:rPr sz="900" dirty="0">
                          <a:latin typeface="Arial"/>
                          <a:cs typeface="Arial"/>
                        </a:rPr>
                        <a:t>effets</a:t>
                      </a:r>
                    </a:p>
                    <a:p>
                      <a:pPr marL="0" indent="0" algn="l">
                        <a:lnSpc>
                          <a:spcPts val="1100"/>
                        </a:lnSpc>
                      </a:pPr>
                      <a:r>
                        <a:rPr sz="900" spc="-5" dirty="0">
                          <a:latin typeface="Arial"/>
                          <a:cs typeface="Arial"/>
                        </a:rPr>
                        <a:t>et de </a:t>
                      </a:r>
                      <a:r>
                        <a:rPr sz="900" spc="-5" dirty="0" err="1">
                          <a:latin typeface="Arial"/>
                          <a:cs typeface="Arial"/>
                        </a:rPr>
                        <a:t>leurs</a:t>
                      </a:r>
                      <a:r>
                        <a:rPr sz="900" spc="-5" dirty="0">
                          <a:latin typeface="Arial"/>
                          <a:cs typeface="Arial"/>
                        </a:rPr>
                        <a:t> </a:t>
                      </a:r>
                      <a:r>
                        <a:rPr sz="900" spc="-5" dirty="0" err="1" smtClean="0">
                          <a:latin typeface="Arial"/>
                          <a:cs typeface="Arial"/>
                        </a:rPr>
                        <a:t>héritages</a:t>
                      </a:r>
                      <a:r>
                        <a:rPr lang="fr-FR" sz="900" spc="-5" dirty="0" smtClean="0">
                          <a:latin typeface="Arial"/>
                          <a:cs typeface="Arial"/>
                        </a:rPr>
                        <a:t> </a:t>
                      </a:r>
                      <a:r>
                        <a:rPr sz="900" spc="-5" dirty="0" err="1" smtClean="0">
                          <a:latin typeface="Arial"/>
                          <a:cs typeface="Arial"/>
                        </a:rPr>
                        <a:t>contemporains</a:t>
                      </a:r>
                      <a:r>
                        <a:rPr sz="900" spc="-5" dirty="0">
                          <a:latin typeface="Arial"/>
                          <a:cs typeface="Arial"/>
                        </a:rPr>
                        <a:t>.</a:t>
                      </a:r>
                      <a:r>
                        <a:rPr sz="900" spc="-30" dirty="0">
                          <a:latin typeface="Arial"/>
                          <a:cs typeface="Arial"/>
                        </a:rPr>
                        <a:t> </a:t>
                      </a:r>
                      <a:r>
                        <a:rPr sz="900" spc="-5" dirty="0">
                          <a:latin typeface="Arial"/>
                          <a:cs typeface="Arial"/>
                        </a:rPr>
                        <a:t>contribue  la construction d'une  mémoire</a:t>
                      </a:r>
                      <a:r>
                        <a:rPr sz="900" spc="-15" dirty="0">
                          <a:latin typeface="Arial"/>
                          <a:cs typeface="Arial"/>
                        </a:rPr>
                        <a:t> </a:t>
                      </a:r>
                      <a:r>
                        <a:rPr sz="900" spc="-5" dirty="0">
                          <a:latin typeface="Arial"/>
                          <a:cs typeface="Arial"/>
                        </a:rPr>
                        <a:t>collective</a:t>
                      </a:r>
                      <a:endParaRPr sz="900" dirty="0">
                        <a:latin typeface="Arial"/>
                        <a:cs typeface="Arial"/>
                      </a:endParaRPr>
                    </a:p>
                    <a:p>
                      <a:pPr marL="0" marR="78105" indent="0" algn="l">
                        <a:lnSpc>
                          <a:spcPts val="1150"/>
                        </a:lnSpc>
                        <a:spcBef>
                          <a:spcPts val="25"/>
                        </a:spcBef>
                      </a:pPr>
                      <a:r>
                        <a:rPr sz="900" spc="-5" dirty="0">
                          <a:latin typeface="Arial"/>
                          <a:cs typeface="Arial"/>
                        </a:rPr>
                        <a:t>En partenariat avec </a:t>
                      </a:r>
                      <a:r>
                        <a:rPr sz="900" dirty="0">
                          <a:latin typeface="Arial"/>
                          <a:cs typeface="Arial"/>
                        </a:rPr>
                        <a:t>le  </a:t>
                      </a:r>
                      <a:r>
                        <a:rPr sz="900" spc="-5" dirty="0">
                          <a:latin typeface="Arial"/>
                          <a:cs typeface="Arial"/>
                        </a:rPr>
                        <a:t>ministère des </a:t>
                      </a:r>
                      <a:r>
                        <a:rPr sz="900" dirty="0">
                          <a:latin typeface="Arial"/>
                          <a:cs typeface="Arial"/>
                        </a:rPr>
                        <a:t>Outre-mer,  </a:t>
                      </a:r>
                      <a:r>
                        <a:rPr sz="900" spc="-5" dirty="0">
                          <a:latin typeface="Arial"/>
                          <a:cs typeface="Arial"/>
                        </a:rPr>
                        <a:t>le </a:t>
                      </a:r>
                      <a:r>
                        <a:rPr sz="900" dirty="0">
                          <a:latin typeface="Arial"/>
                          <a:cs typeface="Arial"/>
                        </a:rPr>
                        <a:t>Comité </a:t>
                      </a:r>
                      <a:r>
                        <a:rPr sz="900" spc="-5" dirty="0">
                          <a:latin typeface="Arial"/>
                          <a:cs typeface="Arial"/>
                        </a:rPr>
                        <a:t>national pour</a:t>
                      </a:r>
                      <a:r>
                        <a:rPr sz="900" spc="-50" dirty="0">
                          <a:latin typeface="Arial"/>
                          <a:cs typeface="Arial"/>
                        </a:rPr>
                        <a:t> </a:t>
                      </a:r>
                      <a:r>
                        <a:rPr sz="900" spc="-5" dirty="0">
                          <a:latin typeface="Arial"/>
                          <a:cs typeface="Arial"/>
                        </a:rPr>
                        <a:t>la  mémoire et l'histoire</a:t>
                      </a:r>
                      <a:r>
                        <a:rPr sz="900" spc="-20" dirty="0">
                          <a:latin typeface="Arial"/>
                          <a:cs typeface="Arial"/>
                        </a:rPr>
                        <a:t> </a:t>
                      </a:r>
                      <a:r>
                        <a:rPr sz="900" spc="-5" dirty="0">
                          <a:latin typeface="Arial"/>
                          <a:cs typeface="Arial"/>
                        </a:rPr>
                        <a:t>de</a:t>
                      </a:r>
                      <a:endParaRPr sz="900" dirty="0">
                        <a:latin typeface="Arial"/>
                        <a:cs typeface="Arial"/>
                      </a:endParaRPr>
                    </a:p>
                    <a:p>
                      <a:pPr marL="0" marR="122555" indent="0" algn="l">
                        <a:lnSpc>
                          <a:spcPts val="1140"/>
                        </a:lnSpc>
                        <a:spcBef>
                          <a:spcPts val="20"/>
                        </a:spcBef>
                      </a:pPr>
                      <a:r>
                        <a:rPr sz="900" spc="-5" dirty="0">
                          <a:latin typeface="Arial"/>
                          <a:cs typeface="Arial"/>
                        </a:rPr>
                        <a:t>l'esclavage (CNMHE)</a:t>
                      </a:r>
                      <a:r>
                        <a:rPr sz="900" spc="-50" dirty="0">
                          <a:latin typeface="Arial"/>
                          <a:cs typeface="Arial"/>
                        </a:rPr>
                        <a:t> </a:t>
                      </a:r>
                      <a:r>
                        <a:rPr sz="900" dirty="0">
                          <a:latin typeface="Arial"/>
                          <a:cs typeface="Arial"/>
                        </a:rPr>
                        <a:t>et  </a:t>
                      </a:r>
                      <a:r>
                        <a:rPr sz="900" spc="-5" dirty="0">
                          <a:latin typeface="Arial"/>
                          <a:cs typeface="Arial"/>
                        </a:rPr>
                        <a:t>la </a:t>
                      </a:r>
                      <a:r>
                        <a:rPr sz="900" spc="-5" dirty="0" err="1">
                          <a:latin typeface="Arial"/>
                          <a:cs typeface="Arial"/>
                        </a:rPr>
                        <a:t>Ligue</a:t>
                      </a:r>
                      <a:r>
                        <a:rPr sz="900" spc="-20" dirty="0">
                          <a:latin typeface="Arial"/>
                          <a:cs typeface="Arial"/>
                        </a:rPr>
                        <a:t> </a:t>
                      </a:r>
                      <a:r>
                        <a:rPr sz="900" dirty="0" smtClean="0">
                          <a:latin typeface="Arial"/>
                          <a:cs typeface="Arial"/>
                        </a:rPr>
                        <a:t>de</a:t>
                      </a:r>
                      <a:r>
                        <a:rPr lang="fr-FR" sz="900" dirty="0" smtClean="0">
                          <a:latin typeface="Arial"/>
                          <a:cs typeface="Arial"/>
                        </a:rPr>
                        <a:t> l</a:t>
                      </a:r>
                      <a:r>
                        <a:rPr sz="900" spc="-5" dirty="0" smtClean="0">
                          <a:latin typeface="Arial"/>
                          <a:cs typeface="Arial"/>
                        </a:rPr>
                        <a:t>'</a:t>
                      </a:r>
                      <a:r>
                        <a:rPr sz="900" spc="-5" dirty="0" err="1" smtClean="0">
                          <a:latin typeface="Arial"/>
                          <a:cs typeface="Arial"/>
                        </a:rPr>
                        <a:t>enseignement</a:t>
                      </a:r>
                      <a:r>
                        <a:rPr sz="900" spc="-10" dirty="0" smtClean="0">
                          <a:latin typeface="Arial"/>
                          <a:cs typeface="Arial"/>
                        </a:rPr>
                        <a:t> </a:t>
                      </a:r>
                      <a:r>
                        <a:rPr sz="900" spc="-5" dirty="0">
                          <a:latin typeface="Arial"/>
                          <a:cs typeface="Arial"/>
                        </a:rPr>
                        <a:t>public.</a:t>
                      </a:r>
                      <a:endParaRPr sz="900" dirty="0">
                        <a:latin typeface="Arial"/>
                        <a:cs typeface="Arial"/>
                      </a:endParaRPr>
                    </a:p>
                  </a:txBody>
                  <a:tcPr marL="72000" marR="36000" marT="271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r>
              <a:tr h="1153860">
                <a:tc>
                  <a:txBody>
                    <a:bodyPr/>
                    <a:lstStyle/>
                    <a:p>
                      <a:pPr marL="0" marR="97155" indent="0" algn="l">
                        <a:lnSpc>
                          <a:spcPts val="1270"/>
                        </a:lnSpc>
                        <a:spcBef>
                          <a:spcPts val="15"/>
                        </a:spcBef>
                      </a:pPr>
                      <a:r>
                        <a:rPr sz="900" b="1" dirty="0">
                          <a:latin typeface="Arial"/>
                          <a:cs typeface="Arial"/>
                          <a:hlinkClick r:id="rId3"/>
                        </a:rPr>
                        <a:t>Journée </a:t>
                      </a:r>
                      <a:r>
                        <a:rPr sz="900" b="1" spc="-5" dirty="0">
                          <a:latin typeface="Arial"/>
                          <a:cs typeface="Arial"/>
                          <a:hlinkClick r:id="rId3"/>
                        </a:rPr>
                        <a:t>nationale</a:t>
                      </a:r>
                      <a:r>
                        <a:rPr sz="900" b="1" spc="-60" dirty="0">
                          <a:latin typeface="Arial"/>
                          <a:cs typeface="Arial"/>
                          <a:hlinkClick r:id="rId3"/>
                        </a:rPr>
                        <a:t> </a:t>
                      </a:r>
                      <a:r>
                        <a:rPr sz="900" b="1" dirty="0">
                          <a:latin typeface="Arial"/>
                          <a:cs typeface="Arial"/>
                          <a:hlinkClick r:id="rId3"/>
                        </a:rPr>
                        <a:t>de  la</a:t>
                      </a:r>
                      <a:r>
                        <a:rPr sz="900" b="1" spc="-10" dirty="0">
                          <a:latin typeface="Arial"/>
                          <a:cs typeface="Arial"/>
                          <a:hlinkClick r:id="rId3"/>
                        </a:rPr>
                        <a:t> </a:t>
                      </a:r>
                      <a:r>
                        <a:rPr sz="900" b="1" spc="-5" dirty="0">
                          <a:latin typeface="Arial"/>
                          <a:cs typeface="Arial"/>
                          <a:hlinkClick r:id="rId3"/>
                        </a:rPr>
                        <a:t>Résistance</a:t>
                      </a:r>
                      <a:endParaRPr sz="900" dirty="0">
                        <a:latin typeface="Arial"/>
                        <a:cs typeface="Arial"/>
                      </a:endParaRPr>
                    </a:p>
                    <a:p>
                      <a:pPr marL="0" indent="0" algn="l">
                        <a:lnSpc>
                          <a:spcPts val="1090"/>
                        </a:lnSpc>
                      </a:pPr>
                      <a:r>
                        <a:rPr sz="900" b="0" spc="-5" dirty="0" err="1" smtClean="0">
                          <a:solidFill>
                            <a:schemeClr val="tx1"/>
                          </a:solidFill>
                          <a:latin typeface="Arial"/>
                          <a:cs typeface="Arial"/>
                        </a:rPr>
                        <a:t>Journée</a:t>
                      </a:r>
                      <a:r>
                        <a:rPr lang="fr-FR" sz="900" b="0" spc="-5" dirty="0" smtClean="0">
                          <a:solidFill>
                            <a:schemeClr val="tx1"/>
                          </a:solidFill>
                          <a:latin typeface="Arial"/>
                          <a:cs typeface="Arial"/>
                        </a:rPr>
                        <a:t> </a:t>
                      </a:r>
                      <a:r>
                        <a:rPr sz="900" b="0" spc="-5" dirty="0" smtClean="0">
                          <a:solidFill>
                            <a:schemeClr val="tx1"/>
                          </a:solidFill>
                          <a:latin typeface="Arial"/>
                          <a:cs typeface="Arial"/>
                        </a:rPr>
                        <a:t>27</a:t>
                      </a:r>
                      <a:r>
                        <a:rPr sz="900" b="0" spc="-10" dirty="0" smtClean="0">
                          <a:solidFill>
                            <a:schemeClr val="tx1"/>
                          </a:solidFill>
                          <a:latin typeface="Arial"/>
                          <a:cs typeface="Arial"/>
                        </a:rPr>
                        <a:t> </a:t>
                      </a:r>
                      <a:r>
                        <a:rPr sz="900" b="0" spc="-5" dirty="0">
                          <a:solidFill>
                            <a:schemeClr val="tx1"/>
                          </a:solidFill>
                          <a:latin typeface="Arial"/>
                          <a:cs typeface="Arial"/>
                        </a:rPr>
                        <a:t>mai</a:t>
                      </a:r>
                      <a:endParaRPr sz="900" b="0" dirty="0">
                        <a:solidFill>
                          <a:schemeClr val="tx1"/>
                        </a:solidFill>
                        <a:latin typeface="Arial"/>
                        <a:cs typeface="Arial"/>
                      </a:endParaRPr>
                    </a:p>
                  </a:txBody>
                  <a:tcPr marL="72000" marR="36000" marT="162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66675" indent="0" algn="l">
                        <a:lnSpc>
                          <a:spcPts val="1150"/>
                        </a:lnSpc>
                        <a:spcBef>
                          <a:spcPts val="25"/>
                        </a:spcBef>
                      </a:pPr>
                      <a:r>
                        <a:rPr sz="900" spc="-5" dirty="0">
                          <a:latin typeface="Arial"/>
                          <a:cs typeface="Arial"/>
                        </a:rPr>
                        <a:t>Mise </a:t>
                      </a:r>
                      <a:r>
                        <a:rPr sz="900" dirty="0">
                          <a:latin typeface="Arial"/>
                          <a:cs typeface="Arial"/>
                        </a:rPr>
                        <a:t>en </a:t>
                      </a:r>
                      <a:r>
                        <a:rPr sz="900" spc="-5" dirty="0">
                          <a:latin typeface="Arial"/>
                          <a:cs typeface="Arial"/>
                        </a:rPr>
                        <a:t>oeuvre </a:t>
                      </a:r>
                      <a:r>
                        <a:rPr sz="900" dirty="0">
                          <a:latin typeface="Arial"/>
                          <a:cs typeface="Arial"/>
                        </a:rPr>
                        <a:t>de</a:t>
                      </a:r>
                      <a:r>
                        <a:rPr sz="900" spc="-70" dirty="0">
                          <a:latin typeface="Arial"/>
                          <a:cs typeface="Arial"/>
                        </a:rPr>
                        <a:t> </a:t>
                      </a:r>
                      <a:r>
                        <a:rPr sz="900" spc="-5" dirty="0">
                          <a:latin typeface="Arial"/>
                          <a:cs typeface="Arial"/>
                        </a:rPr>
                        <a:t>projets  pédagogiques et  participation des élèves  aux commémorations</a:t>
                      </a:r>
                      <a:r>
                        <a:rPr sz="900" spc="-35" dirty="0">
                          <a:latin typeface="Arial"/>
                          <a:cs typeface="Arial"/>
                        </a:rPr>
                        <a:t> </a:t>
                      </a:r>
                      <a:r>
                        <a:rPr sz="900" dirty="0">
                          <a:latin typeface="Arial"/>
                          <a:cs typeface="Arial"/>
                        </a:rPr>
                        <a:t>du</a:t>
                      </a:r>
                    </a:p>
                    <a:p>
                      <a:pPr marL="0" marR="108585" indent="0" algn="l">
                        <a:lnSpc>
                          <a:spcPts val="1140"/>
                        </a:lnSpc>
                        <a:spcBef>
                          <a:spcPts val="15"/>
                        </a:spcBef>
                      </a:pPr>
                      <a:r>
                        <a:rPr sz="900" spc="-5" dirty="0">
                          <a:latin typeface="Arial"/>
                          <a:cs typeface="Arial"/>
                        </a:rPr>
                        <a:t>souvenir de la  Résistance. Cette</a:t>
                      </a:r>
                      <a:r>
                        <a:rPr sz="900" spc="-20" dirty="0">
                          <a:latin typeface="Arial"/>
                          <a:cs typeface="Arial"/>
                        </a:rPr>
                        <a:t> </a:t>
                      </a:r>
                      <a:r>
                        <a:rPr sz="900" spc="-5" dirty="0">
                          <a:latin typeface="Arial"/>
                          <a:cs typeface="Arial"/>
                        </a:rPr>
                        <a:t>action</a:t>
                      </a:r>
                      <a:endParaRPr sz="900" dirty="0">
                        <a:latin typeface="Arial"/>
                        <a:cs typeface="Arial"/>
                      </a:endParaRPr>
                    </a:p>
                    <a:p>
                      <a:pPr marL="0" indent="0" algn="l">
                        <a:lnSpc>
                          <a:spcPts val="1100"/>
                        </a:lnSpc>
                      </a:pPr>
                      <a:r>
                        <a:rPr sz="900" spc="-5" dirty="0">
                          <a:latin typeface="Arial"/>
                          <a:cs typeface="Arial"/>
                        </a:rPr>
                        <a:t>s'inscrit dans le cadre</a:t>
                      </a:r>
                      <a:r>
                        <a:rPr sz="900" spc="-40" dirty="0">
                          <a:latin typeface="Arial"/>
                          <a:cs typeface="Arial"/>
                        </a:rPr>
                        <a:t> </a:t>
                      </a:r>
                      <a:r>
                        <a:rPr sz="900" dirty="0" smtClean="0">
                          <a:latin typeface="Arial"/>
                          <a:cs typeface="Arial"/>
                        </a:rPr>
                        <a:t>du</a:t>
                      </a:r>
                      <a:r>
                        <a:rPr lang="fr-FR" sz="900" dirty="0" smtClean="0">
                          <a:latin typeface="Arial"/>
                          <a:cs typeface="Arial"/>
                        </a:rPr>
                        <a:t> </a:t>
                      </a:r>
                      <a:r>
                        <a:rPr sz="900" spc="-5" dirty="0" smtClean="0">
                          <a:latin typeface="Arial"/>
                          <a:cs typeface="Arial"/>
                        </a:rPr>
                        <a:t>70ème </a:t>
                      </a:r>
                      <a:r>
                        <a:rPr sz="900" spc="-5" dirty="0">
                          <a:latin typeface="Arial"/>
                          <a:cs typeface="Arial"/>
                        </a:rPr>
                        <a:t>anniversaire </a:t>
                      </a:r>
                      <a:r>
                        <a:rPr sz="900" dirty="0">
                          <a:latin typeface="Arial"/>
                          <a:cs typeface="Arial"/>
                        </a:rPr>
                        <a:t>de</a:t>
                      </a:r>
                      <a:r>
                        <a:rPr sz="900" spc="-45" dirty="0">
                          <a:latin typeface="Arial"/>
                          <a:cs typeface="Arial"/>
                        </a:rPr>
                        <a:t> </a:t>
                      </a:r>
                      <a:r>
                        <a:rPr sz="900" spc="-5" dirty="0">
                          <a:latin typeface="Arial"/>
                          <a:cs typeface="Arial"/>
                        </a:rPr>
                        <a:t>la  Résistance..</a:t>
                      </a:r>
                      <a:endParaRPr sz="900" dirty="0">
                        <a:latin typeface="Arial"/>
                        <a:cs typeface="Arial"/>
                      </a:endParaRPr>
                    </a:p>
                    <a:p>
                      <a:pPr marL="0" marR="106680" indent="0" algn="l">
                        <a:lnSpc>
                          <a:spcPts val="1150"/>
                        </a:lnSpc>
                        <a:spcBef>
                          <a:spcPts val="25"/>
                        </a:spcBef>
                      </a:pPr>
                      <a:r>
                        <a:rPr sz="900" spc="-5" dirty="0">
                          <a:latin typeface="Arial"/>
                          <a:cs typeface="Arial"/>
                        </a:rPr>
                        <a:t>Actions </a:t>
                      </a:r>
                      <a:r>
                        <a:rPr sz="900" dirty="0">
                          <a:latin typeface="Arial"/>
                          <a:cs typeface="Arial"/>
                        </a:rPr>
                        <a:t>mises </a:t>
                      </a:r>
                      <a:r>
                        <a:rPr sz="900" spc="-5" dirty="0">
                          <a:latin typeface="Arial"/>
                          <a:cs typeface="Arial"/>
                        </a:rPr>
                        <a:t>en</a:t>
                      </a:r>
                      <a:r>
                        <a:rPr sz="900" spc="-65" dirty="0">
                          <a:latin typeface="Arial"/>
                          <a:cs typeface="Arial"/>
                        </a:rPr>
                        <a:t> </a:t>
                      </a:r>
                      <a:r>
                        <a:rPr sz="900" spc="-5" dirty="0">
                          <a:latin typeface="Arial"/>
                          <a:cs typeface="Arial"/>
                        </a:rPr>
                        <a:t>oeuvre  avec les collectivités  territoriales, </a:t>
                      </a:r>
                      <a:r>
                        <a:rPr sz="900" spc="-10" dirty="0">
                          <a:latin typeface="Arial"/>
                          <a:cs typeface="Arial"/>
                        </a:rPr>
                        <a:t>le </a:t>
                      </a:r>
                      <a:r>
                        <a:rPr sz="900" spc="-5" dirty="0">
                          <a:latin typeface="Arial"/>
                          <a:cs typeface="Arial"/>
                        </a:rPr>
                        <a:t>ministère  de </a:t>
                      </a:r>
                      <a:r>
                        <a:rPr sz="900" dirty="0">
                          <a:latin typeface="Arial"/>
                          <a:cs typeface="Arial"/>
                        </a:rPr>
                        <a:t>la </a:t>
                      </a:r>
                      <a:r>
                        <a:rPr sz="900" spc="-5" dirty="0">
                          <a:latin typeface="Arial"/>
                          <a:cs typeface="Arial"/>
                        </a:rPr>
                        <a:t>Défense,</a:t>
                      </a:r>
                      <a:r>
                        <a:rPr sz="900" spc="-40" dirty="0">
                          <a:latin typeface="Arial"/>
                          <a:cs typeface="Arial"/>
                        </a:rPr>
                        <a:t> </a:t>
                      </a:r>
                      <a:r>
                        <a:rPr sz="900" dirty="0">
                          <a:latin typeface="Arial"/>
                          <a:cs typeface="Arial"/>
                        </a:rPr>
                        <a:t>l'Office</a:t>
                      </a:r>
                    </a:p>
                    <a:p>
                      <a:pPr marL="0" marR="135255" indent="0" algn="l">
                        <a:lnSpc>
                          <a:spcPts val="1140"/>
                        </a:lnSpc>
                        <a:spcBef>
                          <a:spcPts val="15"/>
                        </a:spcBef>
                      </a:pPr>
                      <a:r>
                        <a:rPr sz="900" spc="-5" dirty="0">
                          <a:latin typeface="Arial"/>
                          <a:cs typeface="Arial"/>
                        </a:rPr>
                        <a:t>national des anciens  combattants </a:t>
                      </a:r>
                      <a:r>
                        <a:rPr sz="900" dirty="0">
                          <a:latin typeface="Arial"/>
                          <a:cs typeface="Arial"/>
                        </a:rPr>
                        <a:t>et</a:t>
                      </a:r>
                      <a:r>
                        <a:rPr sz="900" spc="-30" dirty="0">
                          <a:latin typeface="Arial"/>
                          <a:cs typeface="Arial"/>
                        </a:rPr>
                        <a:t> </a:t>
                      </a:r>
                      <a:r>
                        <a:rPr sz="900" spc="-5" dirty="0">
                          <a:latin typeface="Arial"/>
                          <a:cs typeface="Arial"/>
                        </a:rPr>
                        <a:t>victimes</a:t>
                      </a:r>
                      <a:endParaRPr sz="900" dirty="0">
                        <a:latin typeface="Arial"/>
                        <a:cs typeface="Arial"/>
                      </a:endParaRPr>
                    </a:p>
                    <a:p>
                      <a:pPr marL="0" indent="0" algn="l">
                        <a:lnSpc>
                          <a:spcPts val="1100"/>
                        </a:lnSpc>
                      </a:pPr>
                      <a:r>
                        <a:rPr sz="900" spc="-5" dirty="0">
                          <a:latin typeface="Arial"/>
                          <a:cs typeface="Arial"/>
                        </a:rPr>
                        <a:t>de guerre</a:t>
                      </a:r>
                      <a:r>
                        <a:rPr sz="900" spc="-20" dirty="0">
                          <a:latin typeface="Arial"/>
                          <a:cs typeface="Arial"/>
                        </a:rPr>
                        <a:t> </a:t>
                      </a:r>
                      <a:r>
                        <a:rPr sz="900" spc="-5" dirty="0">
                          <a:latin typeface="Arial"/>
                          <a:cs typeface="Arial"/>
                        </a:rPr>
                        <a:t>(ONACVG</a:t>
                      </a:r>
                      <a:r>
                        <a:rPr sz="900" spc="-5" dirty="0" smtClean="0">
                          <a:latin typeface="Arial"/>
                          <a:cs typeface="Arial"/>
                        </a:rPr>
                        <a:t>)</a:t>
                      </a:r>
                      <a:r>
                        <a:rPr lang="fr-FR" sz="900" spc="-5" dirty="0" smtClean="0">
                          <a:latin typeface="Arial"/>
                          <a:cs typeface="Arial"/>
                        </a:rPr>
                        <a:t> </a:t>
                      </a:r>
                      <a:r>
                        <a:rPr sz="900" spc="-5" dirty="0" err="1" smtClean="0">
                          <a:latin typeface="Arial"/>
                          <a:cs typeface="Arial"/>
                        </a:rPr>
                        <a:t>ainsi</a:t>
                      </a:r>
                      <a:r>
                        <a:rPr sz="900" spc="-5" dirty="0" smtClean="0">
                          <a:latin typeface="Arial"/>
                          <a:cs typeface="Arial"/>
                        </a:rPr>
                        <a:t> </a:t>
                      </a:r>
                      <a:r>
                        <a:rPr sz="900" spc="-5" dirty="0">
                          <a:latin typeface="Arial"/>
                          <a:cs typeface="Arial"/>
                        </a:rPr>
                        <a:t>que les</a:t>
                      </a:r>
                      <a:r>
                        <a:rPr sz="900" spc="-30" dirty="0">
                          <a:latin typeface="Arial"/>
                          <a:cs typeface="Arial"/>
                        </a:rPr>
                        <a:t> </a:t>
                      </a:r>
                      <a:r>
                        <a:rPr sz="900" spc="-5" dirty="0">
                          <a:latin typeface="Arial"/>
                          <a:cs typeface="Arial"/>
                        </a:rPr>
                        <a:t>associations  de</a:t>
                      </a:r>
                      <a:r>
                        <a:rPr sz="900" spc="-10" dirty="0">
                          <a:latin typeface="Arial"/>
                          <a:cs typeface="Arial"/>
                        </a:rPr>
                        <a:t> </a:t>
                      </a:r>
                      <a:r>
                        <a:rPr sz="900" spc="-5" dirty="0">
                          <a:latin typeface="Arial"/>
                          <a:cs typeface="Arial"/>
                        </a:rPr>
                        <a:t>mémoire.</a:t>
                      </a:r>
                      <a:endParaRPr sz="900" dirty="0">
                        <a:latin typeface="Arial"/>
                        <a:cs typeface="Arial"/>
                      </a:endParaRPr>
                    </a:p>
                  </a:txBody>
                  <a:tcPr marL="72000" marR="36000" marT="2715"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gridSpan="2">
                  <a:txBody>
                    <a:bodyPr/>
                    <a:lstStyle/>
                    <a:p>
                      <a:pPr marL="0" indent="0" algn="l">
                        <a:lnSpc>
                          <a:spcPts val="1340"/>
                        </a:lnSpc>
                      </a:pPr>
                      <a:endParaRPr sz="1000" dirty="0">
                        <a:latin typeface="Arial"/>
                        <a:cs typeface="Arial"/>
                      </a:endParaRPr>
                    </a:p>
                  </a:txBody>
                  <a:tcPr marL="72000" marR="3600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marR="57785" indent="0" algn="l">
                        <a:lnSpc>
                          <a:spcPts val="1150"/>
                        </a:lnSpc>
                        <a:spcBef>
                          <a:spcPts val="25"/>
                        </a:spcBef>
                      </a:pPr>
                      <a:endParaRPr sz="900" dirty="0">
                        <a:latin typeface="Arial"/>
                        <a:cs typeface="Arial"/>
                      </a:endParaRPr>
                    </a:p>
                  </a:txBody>
                  <a:tcPr marL="72000" marR="36000" marT="2715"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0258775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60648"/>
            <a:ext cx="1804987" cy="251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re 1"/>
          <p:cNvSpPr txBox="1">
            <a:spLocks/>
          </p:cNvSpPr>
          <p:nvPr/>
        </p:nvSpPr>
        <p:spPr>
          <a:xfrm>
            <a:off x="2627784" y="260648"/>
            <a:ext cx="6069360" cy="83671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200" dirty="0" smtClean="0"/>
              <a:t>Le parcours citoyen</a:t>
            </a:r>
            <a:endParaRPr lang="fr-FR" sz="3200" dirty="0"/>
          </a:p>
        </p:txBody>
      </p:sp>
      <p:sp>
        <p:nvSpPr>
          <p:cNvPr id="2" name="ZoneTexte 1"/>
          <p:cNvSpPr txBox="1"/>
          <p:nvPr/>
        </p:nvSpPr>
        <p:spPr>
          <a:xfrm>
            <a:off x="2483768" y="1268760"/>
            <a:ext cx="6213377" cy="923330"/>
          </a:xfrm>
          <a:prstGeom prst="rect">
            <a:avLst/>
          </a:prstGeom>
          <a:noFill/>
        </p:spPr>
        <p:txBody>
          <a:bodyPr wrap="square" rtlCol="0">
            <a:spAutoFit/>
          </a:bodyPr>
          <a:lstStyle/>
          <a:p>
            <a:pPr marL="285750" indent="-285750">
              <a:buFont typeface="Arial" pitchFamily="34" charset="0"/>
              <a:buChar char="•"/>
            </a:pPr>
            <a:r>
              <a:rPr lang="fr-FR" dirty="0" smtClean="0"/>
              <a:t>Pratique d’un jeu de rôles inspiré du « jeu des trois figures » de Serge </a:t>
            </a:r>
            <a:r>
              <a:rPr lang="fr-FR" dirty="0" err="1" smtClean="0"/>
              <a:t>Tisseron</a:t>
            </a:r>
            <a:r>
              <a:rPr lang="fr-FR" dirty="0" smtClean="0"/>
              <a:t> et du « triangle dramatique » de Stephen </a:t>
            </a:r>
            <a:r>
              <a:rPr lang="fr-FR" dirty="0" err="1" smtClean="0"/>
              <a:t>Karpman</a:t>
            </a:r>
            <a:r>
              <a:rPr lang="fr-FR" dirty="0" smtClean="0"/>
              <a:t>.</a:t>
            </a:r>
            <a:endParaRPr lang="fr-FR" dirty="0"/>
          </a:p>
        </p:txBody>
      </p:sp>
      <p:sp>
        <p:nvSpPr>
          <p:cNvPr id="4" name="ZoneTexte 3"/>
          <p:cNvSpPr txBox="1"/>
          <p:nvPr/>
        </p:nvSpPr>
        <p:spPr>
          <a:xfrm>
            <a:off x="179512" y="3095034"/>
            <a:ext cx="3182090" cy="400110"/>
          </a:xfrm>
          <a:prstGeom prst="rect">
            <a:avLst/>
          </a:prstGeom>
          <a:noFill/>
        </p:spPr>
        <p:txBody>
          <a:bodyPr wrap="none" rtlCol="0">
            <a:spAutoFit/>
          </a:bodyPr>
          <a:lstStyle/>
          <a:p>
            <a:r>
              <a:rPr lang="fr-FR" sz="2000" b="1" u="sng" dirty="0" smtClean="0"/>
              <a:t>Un itinéraire à questionner :</a:t>
            </a:r>
            <a:endParaRPr lang="fr-FR" sz="2000" b="1" u="sng" dirty="0"/>
          </a:p>
        </p:txBody>
      </p:sp>
      <p:graphicFrame>
        <p:nvGraphicFramePr>
          <p:cNvPr id="5" name="Diagramme 4"/>
          <p:cNvGraphicFramePr/>
          <p:nvPr>
            <p:extLst>
              <p:ext uri="{D42A27DB-BD31-4B8C-83A1-F6EECF244321}">
                <p14:modId xmlns:p14="http://schemas.microsoft.com/office/powerpoint/2010/main" val="2457031471"/>
              </p:ext>
            </p:extLst>
          </p:nvPr>
        </p:nvGraphicFramePr>
        <p:xfrm>
          <a:off x="251520" y="3464367"/>
          <a:ext cx="8640960" cy="14768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ZoneTexte 6"/>
          <p:cNvSpPr txBox="1"/>
          <p:nvPr/>
        </p:nvSpPr>
        <p:spPr>
          <a:xfrm>
            <a:off x="521181" y="5377234"/>
            <a:ext cx="1553695" cy="400110"/>
          </a:xfrm>
          <a:prstGeom prst="rect">
            <a:avLst/>
          </a:prstGeom>
          <a:noFill/>
        </p:spPr>
        <p:txBody>
          <a:bodyPr wrap="none" rtlCol="0">
            <a:spAutoFit/>
          </a:bodyPr>
          <a:lstStyle/>
          <a:p>
            <a:r>
              <a:rPr lang="fr-FR" sz="2000" b="1" dirty="0" smtClean="0"/>
              <a:t>La sensibilité</a:t>
            </a:r>
            <a:endParaRPr lang="fr-FR" sz="2000" b="1" dirty="0"/>
          </a:p>
        </p:txBody>
      </p:sp>
      <p:sp>
        <p:nvSpPr>
          <p:cNvPr id="9" name="ZoneTexte 8"/>
          <p:cNvSpPr txBox="1"/>
          <p:nvPr/>
        </p:nvSpPr>
        <p:spPr>
          <a:xfrm>
            <a:off x="2613801" y="5377234"/>
            <a:ext cx="1495602" cy="400110"/>
          </a:xfrm>
          <a:prstGeom prst="rect">
            <a:avLst/>
          </a:prstGeom>
          <a:noFill/>
        </p:spPr>
        <p:txBody>
          <a:bodyPr wrap="none" rtlCol="0">
            <a:spAutoFit/>
          </a:bodyPr>
          <a:lstStyle/>
          <a:p>
            <a:r>
              <a:rPr lang="fr-FR" sz="2000" b="1" dirty="0" smtClean="0"/>
              <a:t>Le jugement</a:t>
            </a:r>
            <a:endParaRPr lang="fr-FR" sz="2000" b="1" dirty="0"/>
          </a:p>
        </p:txBody>
      </p:sp>
      <p:sp>
        <p:nvSpPr>
          <p:cNvPr id="10" name="ZoneTexte 9"/>
          <p:cNvSpPr txBox="1"/>
          <p:nvPr/>
        </p:nvSpPr>
        <p:spPr>
          <a:xfrm>
            <a:off x="4641125" y="5377234"/>
            <a:ext cx="1898661" cy="400110"/>
          </a:xfrm>
          <a:prstGeom prst="rect">
            <a:avLst/>
          </a:prstGeom>
          <a:noFill/>
        </p:spPr>
        <p:txBody>
          <a:bodyPr wrap="none" rtlCol="0">
            <a:spAutoFit/>
          </a:bodyPr>
          <a:lstStyle/>
          <a:p>
            <a:r>
              <a:rPr lang="fr-FR" sz="2000" b="1" dirty="0" smtClean="0"/>
              <a:t>La règle, le droit</a:t>
            </a:r>
            <a:endParaRPr lang="fr-FR" sz="2000" b="1" dirty="0"/>
          </a:p>
        </p:txBody>
      </p:sp>
      <p:sp>
        <p:nvSpPr>
          <p:cNvPr id="11" name="ZoneTexte 10"/>
          <p:cNvSpPr txBox="1"/>
          <p:nvPr/>
        </p:nvSpPr>
        <p:spPr>
          <a:xfrm>
            <a:off x="6948264" y="5377234"/>
            <a:ext cx="1646413" cy="400110"/>
          </a:xfrm>
          <a:prstGeom prst="rect">
            <a:avLst/>
          </a:prstGeom>
          <a:noFill/>
        </p:spPr>
        <p:txBody>
          <a:bodyPr wrap="none" rtlCol="0">
            <a:spAutoFit/>
          </a:bodyPr>
          <a:lstStyle/>
          <a:p>
            <a:r>
              <a:rPr lang="fr-FR" sz="2000" b="1" dirty="0" smtClean="0"/>
              <a:t>L’engagement</a:t>
            </a:r>
            <a:endParaRPr lang="fr-FR" sz="2000" b="1" dirty="0"/>
          </a:p>
        </p:txBody>
      </p:sp>
    </p:spTree>
    <p:extLst>
      <p:ext uri="{BB962C8B-B14F-4D97-AF65-F5344CB8AC3E}">
        <p14:creationId xmlns:p14="http://schemas.microsoft.com/office/powerpoint/2010/main" val="22496329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836712"/>
          </a:xfrm>
        </p:spPr>
        <p:txBody>
          <a:bodyPr>
            <a:normAutofit/>
          </a:bodyPr>
          <a:lstStyle/>
          <a:p>
            <a:r>
              <a:rPr lang="fr-FR" sz="3200" dirty="0" smtClean="0"/>
              <a:t>Parcours éducatif de santé</a:t>
            </a:r>
            <a:endParaRPr lang="fr-FR" sz="3200" dirty="0"/>
          </a:p>
        </p:txBody>
      </p:sp>
      <p:graphicFrame>
        <p:nvGraphicFramePr>
          <p:cNvPr id="5" name="Espace réservé du contenu 4"/>
          <p:cNvGraphicFramePr>
            <a:graphicFrameLocks noGrp="1"/>
          </p:cNvGraphicFramePr>
          <p:nvPr>
            <p:ph idx="1"/>
          </p:nvPr>
        </p:nvGraphicFramePr>
        <p:xfrm>
          <a:off x="179516" y="836714"/>
          <a:ext cx="8784972" cy="5760636"/>
        </p:xfrm>
        <a:graphic>
          <a:graphicData uri="http://schemas.openxmlformats.org/drawingml/2006/table">
            <a:tbl>
              <a:tblPr firstRow="1" bandRow="1">
                <a:tableStyleId>{5940675A-B579-460E-94D1-54222C63F5DA}</a:tableStyleId>
              </a:tblPr>
              <a:tblGrid>
                <a:gridCol w="976108"/>
                <a:gridCol w="976108"/>
                <a:gridCol w="976108"/>
                <a:gridCol w="976108"/>
                <a:gridCol w="976108"/>
                <a:gridCol w="976108"/>
                <a:gridCol w="976108"/>
                <a:gridCol w="976108"/>
                <a:gridCol w="976108"/>
              </a:tblGrid>
              <a:tr h="822948">
                <a:tc rowSpan="2">
                  <a:txBody>
                    <a:bodyPr/>
                    <a:lstStyle/>
                    <a:p>
                      <a:endParaRPr lang="fr-FR" dirty="0"/>
                    </a:p>
                  </a:txBody>
                  <a:tcPr/>
                </a:tc>
                <a:tc gridSpan="3">
                  <a:txBody>
                    <a:bodyPr/>
                    <a:lstStyle/>
                    <a:p>
                      <a:pPr algn="ctr"/>
                      <a:r>
                        <a:rPr lang="fr-FR" dirty="0" smtClean="0"/>
                        <a:t>Cycle  1</a:t>
                      </a:r>
                      <a:endParaRPr lang="fr-FR" dirty="0"/>
                    </a:p>
                  </a:txBody>
                  <a:tcPr>
                    <a:solidFill>
                      <a:schemeClr val="accent1">
                        <a:lumMod val="20000"/>
                        <a:lumOff val="80000"/>
                      </a:schemeClr>
                    </a:solidFill>
                  </a:tcPr>
                </a:tc>
                <a:tc hMerge="1">
                  <a:txBody>
                    <a:bodyPr/>
                    <a:lstStyle/>
                    <a:p>
                      <a:endParaRPr lang="fr-FR" dirty="0"/>
                    </a:p>
                  </a:txBody>
                  <a:tcPr/>
                </a:tc>
                <a:tc hMerge="1">
                  <a:txBody>
                    <a:bodyPr/>
                    <a:lstStyle/>
                    <a:p>
                      <a:endParaRPr lang="fr-FR" dirty="0"/>
                    </a:p>
                  </a:txBody>
                  <a:tcPr/>
                </a:tc>
                <a:tc gridSpan="3">
                  <a:txBody>
                    <a:bodyPr/>
                    <a:lstStyle/>
                    <a:p>
                      <a:pPr algn="ctr"/>
                      <a:r>
                        <a:rPr lang="fr-FR" dirty="0" smtClean="0"/>
                        <a:t>Cycle  2</a:t>
                      </a:r>
                      <a:endParaRPr lang="fr-FR" dirty="0"/>
                    </a:p>
                  </a:txBody>
                  <a:tcPr>
                    <a:solidFill>
                      <a:schemeClr val="accent1">
                        <a:lumMod val="20000"/>
                        <a:lumOff val="80000"/>
                      </a:schemeClr>
                    </a:solidFill>
                  </a:tcPr>
                </a:tc>
                <a:tc hMerge="1">
                  <a:txBody>
                    <a:bodyPr/>
                    <a:lstStyle/>
                    <a:p>
                      <a:endParaRPr lang="fr-FR" dirty="0"/>
                    </a:p>
                  </a:txBody>
                  <a:tcPr/>
                </a:tc>
                <a:tc hMerge="1">
                  <a:txBody>
                    <a:bodyPr/>
                    <a:lstStyle/>
                    <a:p>
                      <a:endParaRPr lang="fr-FR" dirty="0"/>
                    </a:p>
                  </a:txBody>
                  <a:tcPr/>
                </a:tc>
                <a:tc gridSpan="2">
                  <a:txBody>
                    <a:bodyPr/>
                    <a:lstStyle/>
                    <a:p>
                      <a:pPr algn="ctr"/>
                      <a:r>
                        <a:rPr lang="fr-FR" dirty="0" smtClean="0"/>
                        <a:t>Cycle 3…</a:t>
                      </a:r>
                      <a:endParaRPr lang="fr-FR" dirty="0"/>
                    </a:p>
                  </a:txBody>
                  <a:tcPr>
                    <a:solidFill>
                      <a:schemeClr val="accent1">
                        <a:lumMod val="20000"/>
                        <a:lumOff val="80000"/>
                      </a:schemeClr>
                    </a:solidFill>
                  </a:tcPr>
                </a:tc>
                <a:tc hMerge="1">
                  <a:txBody>
                    <a:bodyPr/>
                    <a:lstStyle/>
                    <a:p>
                      <a:endParaRPr lang="fr-FR" dirty="0"/>
                    </a:p>
                  </a:txBody>
                  <a:tcPr/>
                </a:tc>
              </a:tr>
              <a:tr h="822948">
                <a:tc vMerge="1">
                  <a:txBody>
                    <a:bodyPr/>
                    <a:lstStyle/>
                    <a:p>
                      <a:endParaRPr lang="fr-FR" dirty="0"/>
                    </a:p>
                  </a:txBody>
                  <a:tcPr/>
                </a:tc>
                <a:tc>
                  <a:txBody>
                    <a:bodyPr/>
                    <a:lstStyle/>
                    <a:p>
                      <a:r>
                        <a:rPr lang="fr-FR" dirty="0" smtClean="0"/>
                        <a:t>PS</a:t>
                      </a:r>
                      <a:endParaRPr lang="fr-FR" dirty="0"/>
                    </a:p>
                  </a:txBody>
                  <a:tcPr>
                    <a:solidFill>
                      <a:schemeClr val="accent1">
                        <a:lumMod val="20000"/>
                        <a:lumOff val="80000"/>
                      </a:schemeClr>
                    </a:solidFill>
                  </a:tcPr>
                </a:tc>
                <a:tc>
                  <a:txBody>
                    <a:bodyPr/>
                    <a:lstStyle/>
                    <a:p>
                      <a:r>
                        <a:rPr lang="fr-FR" dirty="0" smtClean="0"/>
                        <a:t>MS</a:t>
                      </a:r>
                      <a:endParaRPr lang="fr-FR" dirty="0"/>
                    </a:p>
                  </a:txBody>
                  <a:tcPr>
                    <a:solidFill>
                      <a:schemeClr val="accent1">
                        <a:lumMod val="20000"/>
                        <a:lumOff val="80000"/>
                      </a:schemeClr>
                    </a:solidFill>
                  </a:tcPr>
                </a:tc>
                <a:tc>
                  <a:txBody>
                    <a:bodyPr/>
                    <a:lstStyle/>
                    <a:p>
                      <a:r>
                        <a:rPr lang="fr-FR" dirty="0" smtClean="0"/>
                        <a:t>GS</a:t>
                      </a:r>
                      <a:endParaRPr lang="fr-FR" dirty="0"/>
                    </a:p>
                  </a:txBody>
                  <a:tcPr>
                    <a:solidFill>
                      <a:schemeClr val="accent1">
                        <a:lumMod val="20000"/>
                        <a:lumOff val="80000"/>
                      </a:schemeClr>
                    </a:solidFill>
                  </a:tcPr>
                </a:tc>
                <a:tc>
                  <a:txBody>
                    <a:bodyPr/>
                    <a:lstStyle/>
                    <a:p>
                      <a:r>
                        <a:rPr lang="fr-FR" dirty="0" smtClean="0"/>
                        <a:t>CP</a:t>
                      </a:r>
                      <a:endParaRPr lang="fr-FR" dirty="0"/>
                    </a:p>
                  </a:txBody>
                  <a:tcPr>
                    <a:solidFill>
                      <a:schemeClr val="accent1">
                        <a:lumMod val="20000"/>
                        <a:lumOff val="80000"/>
                      </a:schemeClr>
                    </a:solidFill>
                  </a:tcPr>
                </a:tc>
                <a:tc>
                  <a:txBody>
                    <a:bodyPr/>
                    <a:lstStyle/>
                    <a:p>
                      <a:r>
                        <a:rPr lang="fr-FR" dirty="0" smtClean="0"/>
                        <a:t>CE1</a:t>
                      </a:r>
                      <a:endParaRPr lang="fr-FR" dirty="0"/>
                    </a:p>
                  </a:txBody>
                  <a:tcPr>
                    <a:solidFill>
                      <a:schemeClr val="accent1">
                        <a:lumMod val="20000"/>
                        <a:lumOff val="80000"/>
                      </a:schemeClr>
                    </a:solidFill>
                  </a:tcPr>
                </a:tc>
                <a:tc>
                  <a:txBody>
                    <a:bodyPr/>
                    <a:lstStyle/>
                    <a:p>
                      <a:r>
                        <a:rPr lang="fr-FR" dirty="0" smtClean="0"/>
                        <a:t>CE2</a:t>
                      </a:r>
                      <a:endParaRPr lang="fr-FR" dirty="0"/>
                    </a:p>
                  </a:txBody>
                  <a:tcPr>
                    <a:solidFill>
                      <a:schemeClr val="accent1">
                        <a:lumMod val="20000"/>
                        <a:lumOff val="80000"/>
                      </a:schemeClr>
                    </a:solidFill>
                  </a:tcPr>
                </a:tc>
                <a:tc>
                  <a:txBody>
                    <a:bodyPr/>
                    <a:lstStyle/>
                    <a:p>
                      <a:r>
                        <a:rPr lang="fr-FR" dirty="0" smtClean="0"/>
                        <a:t>CM1</a:t>
                      </a:r>
                      <a:endParaRPr lang="fr-FR" dirty="0"/>
                    </a:p>
                  </a:txBody>
                  <a:tcPr>
                    <a:solidFill>
                      <a:schemeClr val="accent1">
                        <a:lumMod val="20000"/>
                        <a:lumOff val="80000"/>
                      </a:schemeClr>
                    </a:solidFill>
                  </a:tcPr>
                </a:tc>
                <a:tc>
                  <a:txBody>
                    <a:bodyPr/>
                    <a:lstStyle/>
                    <a:p>
                      <a:r>
                        <a:rPr lang="fr-FR" dirty="0" smtClean="0"/>
                        <a:t>CM2</a:t>
                      </a:r>
                      <a:endParaRPr lang="fr-FR" dirty="0"/>
                    </a:p>
                  </a:txBody>
                  <a:tcPr>
                    <a:solidFill>
                      <a:schemeClr val="accent1">
                        <a:lumMod val="20000"/>
                        <a:lumOff val="80000"/>
                      </a:schemeClr>
                    </a:solidFill>
                  </a:tcPr>
                </a:tc>
              </a:tr>
              <a:tr h="822948">
                <a:tc>
                  <a:txBody>
                    <a:bodyPr/>
                    <a:lstStyle/>
                    <a:p>
                      <a:endParaRPr lang="fr-FR" dirty="0"/>
                    </a:p>
                  </a:txBody>
                  <a:tcPr>
                    <a:solidFill>
                      <a:schemeClr val="accent1">
                        <a:lumMod val="20000"/>
                        <a:lumOff val="80000"/>
                      </a:schemeClr>
                    </a:solidFill>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dirty="0"/>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dirty="0"/>
                    </a:p>
                  </a:txBody>
                  <a:tcPr/>
                </a:tc>
              </a:tr>
            </a:tbl>
          </a:graphicData>
        </a:graphic>
      </p:graphicFrame>
      <p:pic>
        <p:nvPicPr>
          <p:cNvPr id="3" name="Image 2"/>
          <p:cNvPicPr>
            <a:picLocks noChangeAspect="1"/>
          </p:cNvPicPr>
          <p:nvPr/>
        </p:nvPicPr>
        <p:blipFill rotWithShape="1">
          <a:blip r:embed="rId2">
            <a:extLst>
              <a:ext uri="{28A0092B-C50C-407E-A947-70E740481C1C}">
                <a14:useLocalDpi xmlns:a14="http://schemas.microsoft.com/office/drawing/2010/main" val="0"/>
              </a:ext>
            </a:extLst>
          </a:blip>
          <a:srcRect l="13332" t="4781" r="6667" b="4377"/>
          <a:stretch/>
        </p:blipFill>
        <p:spPr>
          <a:xfrm>
            <a:off x="251520" y="1052736"/>
            <a:ext cx="864096" cy="136815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052736"/>
            <a:ext cx="8229600" cy="5709255"/>
          </a:xfrm>
          <a:prstGeom prst="rect">
            <a:avLst/>
          </a:prstGeom>
        </p:spPr>
        <p:txBody>
          <a:bodyPr wrap="square">
            <a:spAutoFit/>
          </a:bodyPr>
          <a:lstStyle/>
          <a:p>
            <a:pPr algn="just"/>
            <a:r>
              <a:rPr lang="fr-FR" sz="2000" dirty="0"/>
              <a:t>Les parcours éducatifs </a:t>
            </a:r>
            <a:r>
              <a:rPr lang="fr-FR" sz="2000" dirty="0" smtClean="0"/>
              <a:t>avenir, </a:t>
            </a:r>
            <a:r>
              <a:rPr lang="fr-FR" sz="2000" dirty="0"/>
              <a:t>éducatif de </a:t>
            </a:r>
            <a:r>
              <a:rPr lang="fr-FR" sz="2000" dirty="0" smtClean="0"/>
              <a:t>santé, </a:t>
            </a:r>
            <a:r>
              <a:rPr lang="fr-FR" sz="2000" dirty="0"/>
              <a:t>d’éducation artistique et </a:t>
            </a:r>
            <a:r>
              <a:rPr lang="fr-FR" sz="2000" dirty="0" smtClean="0"/>
              <a:t>culturelle </a:t>
            </a:r>
            <a:r>
              <a:rPr lang="fr-FR" sz="2000" dirty="0"/>
              <a:t>et </a:t>
            </a:r>
            <a:r>
              <a:rPr lang="fr-FR" sz="2000" dirty="0" smtClean="0"/>
              <a:t>citoyen </a:t>
            </a:r>
            <a:r>
              <a:rPr lang="fr-FR" sz="2000" dirty="0"/>
              <a:t>se mettent en place progressivement depuis la rentrée 2015</a:t>
            </a:r>
            <a:r>
              <a:rPr lang="fr-FR" sz="2000" dirty="0" smtClean="0"/>
              <a:t>.</a:t>
            </a:r>
          </a:p>
          <a:p>
            <a:pPr marL="285750" indent="-285750" algn="just">
              <a:spcBef>
                <a:spcPts val="600"/>
              </a:spcBef>
              <a:buClr>
                <a:srgbClr val="0A9469"/>
              </a:buClr>
              <a:buFont typeface="Wingdings" pitchFamily="2" charset="2"/>
              <a:buChar char="Ø"/>
            </a:pPr>
            <a:r>
              <a:rPr lang="fr-FR" sz="2000" dirty="0" smtClean="0"/>
              <a:t>Ils s’appuient sur le socle commun de connaissance, de compétences et de culture et s’articulent aux enseignements selon des modalités variées. </a:t>
            </a:r>
          </a:p>
          <a:p>
            <a:pPr marL="285750" indent="-285750" algn="just">
              <a:spcBef>
                <a:spcPts val="600"/>
              </a:spcBef>
              <a:buClr>
                <a:srgbClr val="0A9469"/>
              </a:buClr>
              <a:buFont typeface="Wingdings" pitchFamily="2" charset="2"/>
              <a:buChar char="Ø"/>
            </a:pPr>
            <a:r>
              <a:rPr lang="fr-FR" sz="2000" dirty="0" smtClean="0"/>
              <a:t>Un </a:t>
            </a:r>
            <a:r>
              <a:rPr lang="fr-FR" sz="2000" dirty="0"/>
              <a:t>parcours éducatif peut être défini comme une succession organisée et cohérente d’expériences éducatives de nature variée, dans le cadre des enseignements ou non, à l’école ou hors l’école. </a:t>
            </a:r>
            <a:endParaRPr lang="fr-FR" sz="2000" dirty="0" smtClean="0"/>
          </a:p>
          <a:p>
            <a:pPr marL="285750" indent="-285750" algn="just">
              <a:spcBef>
                <a:spcPts val="600"/>
              </a:spcBef>
              <a:buClr>
                <a:srgbClr val="0A9469"/>
              </a:buClr>
              <a:buFont typeface="Wingdings" pitchFamily="2" charset="2"/>
              <a:buChar char="Ø"/>
            </a:pPr>
            <a:r>
              <a:rPr lang="fr-FR" sz="2000" dirty="0" smtClean="0"/>
              <a:t>Le </a:t>
            </a:r>
            <a:r>
              <a:rPr lang="fr-FR" sz="2000" dirty="0"/>
              <a:t>parcours est partie prenante de l’éducation scolaire mais mobilise au delà de l’établissement l’ensemble des acteurs du territoire de vie des enfants. </a:t>
            </a:r>
            <a:endParaRPr lang="fr-FR" sz="2000" dirty="0" smtClean="0"/>
          </a:p>
          <a:p>
            <a:pPr marL="285750" indent="-285750" algn="just">
              <a:spcBef>
                <a:spcPts val="600"/>
              </a:spcBef>
              <a:buClr>
                <a:srgbClr val="0A9469"/>
              </a:buClr>
              <a:buFont typeface="Wingdings" pitchFamily="2" charset="2"/>
              <a:buChar char="Ø"/>
            </a:pPr>
            <a:r>
              <a:rPr lang="fr-FR" sz="2000" dirty="0" smtClean="0"/>
              <a:t>Le </a:t>
            </a:r>
            <a:r>
              <a:rPr lang="fr-FR" sz="2000" dirty="0"/>
              <a:t>parcours explicite et formalise à la fois le contenu, les intervenants et les modalités pédagogiques de ce qui est proposé aux élèves. </a:t>
            </a:r>
            <a:endParaRPr lang="fr-FR" sz="2000" dirty="0" smtClean="0"/>
          </a:p>
          <a:p>
            <a:pPr marL="285750" indent="-285750" algn="just">
              <a:spcBef>
                <a:spcPts val="600"/>
              </a:spcBef>
              <a:buClr>
                <a:srgbClr val="0A9469"/>
              </a:buClr>
              <a:buFont typeface="Wingdings" pitchFamily="2" charset="2"/>
              <a:buChar char="Ø"/>
            </a:pPr>
            <a:r>
              <a:rPr lang="fr-FR" sz="2000" dirty="0" smtClean="0"/>
              <a:t>Le parcours </a:t>
            </a:r>
            <a:r>
              <a:rPr lang="fr-FR" sz="2000" dirty="0"/>
              <a:t>concerne des questions socialement vives non référées à un champ de connaissance disciplinaire et qui appellent le développement de capacités de prise de conscience et de compréhension d’enjeux complexes, de jugement critique et de compétences en action.</a:t>
            </a:r>
          </a:p>
        </p:txBody>
      </p:sp>
      <p:sp>
        <p:nvSpPr>
          <p:cNvPr id="4" name="Rectangle 2"/>
          <p:cNvSpPr>
            <a:spLocks noChangeArrowheads="1"/>
          </p:cNvSpPr>
          <p:nvPr/>
        </p:nvSpPr>
        <p:spPr bwMode="auto">
          <a:xfrm>
            <a:off x="0" y="311150"/>
            <a:ext cx="9144000" cy="646331"/>
          </a:xfrm>
          <a:prstGeom prst="rect">
            <a:avLst/>
          </a:prstGeom>
          <a:solidFill>
            <a:srgbClr val="0A9469"/>
          </a:solidFill>
          <a:ln>
            <a:noFill/>
          </a:ln>
        </p:spPr>
        <p:txBody>
          <a:bodyPr>
            <a:spAutoFit/>
          </a:bodyPr>
          <a:lstStyle/>
          <a:p>
            <a:pPr algn="ctr"/>
            <a:r>
              <a:rPr lang="fr-FR" sz="3600" b="1" cap="all" dirty="0" smtClean="0">
                <a:solidFill>
                  <a:schemeClr val="bg1"/>
                </a:solidFill>
              </a:rPr>
              <a:t>Les parcours éducatifs</a:t>
            </a:r>
            <a:endParaRPr lang="fr-FR" sz="3600" b="1" cap="all" dirty="0">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836712"/>
          </a:xfrm>
        </p:spPr>
        <p:txBody>
          <a:bodyPr>
            <a:normAutofit/>
          </a:bodyPr>
          <a:lstStyle/>
          <a:p>
            <a:r>
              <a:rPr lang="fr-FR" sz="3200" dirty="0" smtClean="0"/>
              <a:t>Parcours d’éducation artistique et culturelle</a:t>
            </a:r>
            <a:endParaRPr lang="fr-FR" sz="3200" dirty="0"/>
          </a:p>
        </p:txBody>
      </p:sp>
      <p:graphicFrame>
        <p:nvGraphicFramePr>
          <p:cNvPr id="5" name="Espace réservé du contenu 4"/>
          <p:cNvGraphicFramePr>
            <a:graphicFrameLocks noGrp="1"/>
          </p:cNvGraphicFramePr>
          <p:nvPr>
            <p:ph idx="1"/>
          </p:nvPr>
        </p:nvGraphicFramePr>
        <p:xfrm>
          <a:off x="179516" y="836714"/>
          <a:ext cx="8784972" cy="5760636"/>
        </p:xfrm>
        <a:graphic>
          <a:graphicData uri="http://schemas.openxmlformats.org/drawingml/2006/table">
            <a:tbl>
              <a:tblPr firstRow="1" bandRow="1">
                <a:tableStyleId>{5940675A-B579-460E-94D1-54222C63F5DA}</a:tableStyleId>
              </a:tblPr>
              <a:tblGrid>
                <a:gridCol w="976108"/>
                <a:gridCol w="976108"/>
                <a:gridCol w="976108"/>
                <a:gridCol w="976108"/>
                <a:gridCol w="976108"/>
                <a:gridCol w="976108"/>
                <a:gridCol w="976108"/>
                <a:gridCol w="976108"/>
                <a:gridCol w="976108"/>
              </a:tblGrid>
              <a:tr h="822948">
                <a:tc rowSpan="2">
                  <a:txBody>
                    <a:bodyPr/>
                    <a:lstStyle/>
                    <a:p>
                      <a:endParaRPr lang="fr-FR" dirty="0"/>
                    </a:p>
                  </a:txBody>
                  <a:tcPr/>
                </a:tc>
                <a:tc gridSpan="3">
                  <a:txBody>
                    <a:bodyPr/>
                    <a:lstStyle/>
                    <a:p>
                      <a:pPr algn="ctr"/>
                      <a:r>
                        <a:rPr lang="fr-FR" dirty="0" smtClean="0"/>
                        <a:t>Cycle  1</a:t>
                      </a:r>
                      <a:endParaRPr lang="fr-FR" dirty="0"/>
                    </a:p>
                  </a:txBody>
                  <a:tcPr>
                    <a:solidFill>
                      <a:schemeClr val="accent1">
                        <a:lumMod val="20000"/>
                        <a:lumOff val="80000"/>
                      </a:schemeClr>
                    </a:solidFill>
                  </a:tcPr>
                </a:tc>
                <a:tc hMerge="1">
                  <a:txBody>
                    <a:bodyPr/>
                    <a:lstStyle/>
                    <a:p>
                      <a:endParaRPr lang="fr-FR" dirty="0"/>
                    </a:p>
                  </a:txBody>
                  <a:tcPr/>
                </a:tc>
                <a:tc hMerge="1">
                  <a:txBody>
                    <a:bodyPr/>
                    <a:lstStyle/>
                    <a:p>
                      <a:endParaRPr lang="fr-FR" dirty="0"/>
                    </a:p>
                  </a:txBody>
                  <a:tcPr/>
                </a:tc>
                <a:tc gridSpan="3">
                  <a:txBody>
                    <a:bodyPr/>
                    <a:lstStyle/>
                    <a:p>
                      <a:pPr algn="ctr"/>
                      <a:r>
                        <a:rPr lang="fr-FR" dirty="0" smtClean="0"/>
                        <a:t>Cycle  2</a:t>
                      </a:r>
                      <a:endParaRPr lang="fr-FR" dirty="0"/>
                    </a:p>
                  </a:txBody>
                  <a:tcPr>
                    <a:solidFill>
                      <a:schemeClr val="accent1">
                        <a:lumMod val="20000"/>
                        <a:lumOff val="80000"/>
                      </a:schemeClr>
                    </a:solidFill>
                  </a:tcPr>
                </a:tc>
                <a:tc hMerge="1">
                  <a:txBody>
                    <a:bodyPr/>
                    <a:lstStyle/>
                    <a:p>
                      <a:endParaRPr lang="fr-FR" dirty="0"/>
                    </a:p>
                  </a:txBody>
                  <a:tcPr/>
                </a:tc>
                <a:tc hMerge="1">
                  <a:txBody>
                    <a:bodyPr/>
                    <a:lstStyle/>
                    <a:p>
                      <a:endParaRPr lang="fr-FR" dirty="0"/>
                    </a:p>
                  </a:txBody>
                  <a:tcPr/>
                </a:tc>
                <a:tc gridSpan="2">
                  <a:txBody>
                    <a:bodyPr/>
                    <a:lstStyle/>
                    <a:p>
                      <a:pPr algn="ctr"/>
                      <a:r>
                        <a:rPr lang="fr-FR" dirty="0" smtClean="0"/>
                        <a:t>Cycle 3…</a:t>
                      </a:r>
                      <a:endParaRPr lang="fr-FR" dirty="0"/>
                    </a:p>
                  </a:txBody>
                  <a:tcPr>
                    <a:solidFill>
                      <a:schemeClr val="accent1">
                        <a:lumMod val="20000"/>
                        <a:lumOff val="80000"/>
                      </a:schemeClr>
                    </a:solidFill>
                  </a:tcPr>
                </a:tc>
                <a:tc hMerge="1">
                  <a:txBody>
                    <a:bodyPr/>
                    <a:lstStyle/>
                    <a:p>
                      <a:endParaRPr lang="fr-FR" dirty="0"/>
                    </a:p>
                  </a:txBody>
                  <a:tcPr/>
                </a:tc>
              </a:tr>
              <a:tr h="822948">
                <a:tc vMerge="1">
                  <a:txBody>
                    <a:bodyPr/>
                    <a:lstStyle/>
                    <a:p>
                      <a:endParaRPr lang="fr-FR" dirty="0"/>
                    </a:p>
                  </a:txBody>
                  <a:tcPr/>
                </a:tc>
                <a:tc>
                  <a:txBody>
                    <a:bodyPr/>
                    <a:lstStyle/>
                    <a:p>
                      <a:r>
                        <a:rPr lang="fr-FR" dirty="0" smtClean="0"/>
                        <a:t>PS</a:t>
                      </a:r>
                      <a:endParaRPr lang="fr-FR" dirty="0"/>
                    </a:p>
                  </a:txBody>
                  <a:tcPr>
                    <a:solidFill>
                      <a:schemeClr val="accent1">
                        <a:lumMod val="20000"/>
                        <a:lumOff val="80000"/>
                      </a:schemeClr>
                    </a:solidFill>
                  </a:tcPr>
                </a:tc>
                <a:tc>
                  <a:txBody>
                    <a:bodyPr/>
                    <a:lstStyle/>
                    <a:p>
                      <a:r>
                        <a:rPr lang="fr-FR" dirty="0" smtClean="0"/>
                        <a:t>MS</a:t>
                      </a:r>
                      <a:endParaRPr lang="fr-FR" dirty="0"/>
                    </a:p>
                  </a:txBody>
                  <a:tcPr>
                    <a:solidFill>
                      <a:schemeClr val="accent1">
                        <a:lumMod val="20000"/>
                        <a:lumOff val="80000"/>
                      </a:schemeClr>
                    </a:solidFill>
                  </a:tcPr>
                </a:tc>
                <a:tc>
                  <a:txBody>
                    <a:bodyPr/>
                    <a:lstStyle/>
                    <a:p>
                      <a:r>
                        <a:rPr lang="fr-FR" dirty="0" smtClean="0"/>
                        <a:t>GS</a:t>
                      </a:r>
                      <a:endParaRPr lang="fr-FR" dirty="0"/>
                    </a:p>
                  </a:txBody>
                  <a:tcPr>
                    <a:solidFill>
                      <a:schemeClr val="accent1">
                        <a:lumMod val="20000"/>
                        <a:lumOff val="80000"/>
                      </a:schemeClr>
                    </a:solidFill>
                  </a:tcPr>
                </a:tc>
                <a:tc>
                  <a:txBody>
                    <a:bodyPr/>
                    <a:lstStyle/>
                    <a:p>
                      <a:r>
                        <a:rPr lang="fr-FR" dirty="0" smtClean="0"/>
                        <a:t>CP</a:t>
                      </a:r>
                      <a:endParaRPr lang="fr-FR" dirty="0"/>
                    </a:p>
                  </a:txBody>
                  <a:tcPr>
                    <a:solidFill>
                      <a:schemeClr val="accent1">
                        <a:lumMod val="20000"/>
                        <a:lumOff val="80000"/>
                      </a:schemeClr>
                    </a:solidFill>
                  </a:tcPr>
                </a:tc>
                <a:tc>
                  <a:txBody>
                    <a:bodyPr/>
                    <a:lstStyle/>
                    <a:p>
                      <a:r>
                        <a:rPr lang="fr-FR" dirty="0" smtClean="0"/>
                        <a:t>CE1</a:t>
                      </a:r>
                      <a:endParaRPr lang="fr-FR" dirty="0"/>
                    </a:p>
                  </a:txBody>
                  <a:tcPr>
                    <a:solidFill>
                      <a:schemeClr val="accent1">
                        <a:lumMod val="20000"/>
                        <a:lumOff val="80000"/>
                      </a:schemeClr>
                    </a:solidFill>
                  </a:tcPr>
                </a:tc>
                <a:tc>
                  <a:txBody>
                    <a:bodyPr/>
                    <a:lstStyle/>
                    <a:p>
                      <a:r>
                        <a:rPr lang="fr-FR" dirty="0" smtClean="0"/>
                        <a:t>CE2</a:t>
                      </a:r>
                      <a:endParaRPr lang="fr-FR" dirty="0"/>
                    </a:p>
                  </a:txBody>
                  <a:tcPr>
                    <a:solidFill>
                      <a:schemeClr val="accent1">
                        <a:lumMod val="20000"/>
                        <a:lumOff val="80000"/>
                      </a:schemeClr>
                    </a:solidFill>
                  </a:tcPr>
                </a:tc>
                <a:tc>
                  <a:txBody>
                    <a:bodyPr/>
                    <a:lstStyle/>
                    <a:p>
                      <a:r>
                        <a:rPr lang="fr-FR" dirty="0" smtClean="0"/>
                        <a:t>CM1</a:t>
                      </a:r>
                      <a:endParaRPr lang="fr-FR" dirty="0"/>
                    </a:p>
                  </a:txBody>
                  <a:tcPr>
                    <a:solidFill>
                      <a:schemeClr val="accent1">
                        <a:lumMod val="20000"/>
                        <a:lumOff val="80000"/>
                      </a:schemeClr>
                    </a:solidFill>
                  </a:tcPr>
                </a:tc>
                <a:tc>
                  <a:txBody>
                    <a:bodyPr/>
                    <a:lstStyle/>
                    <a:p>
                      <a:r>
                        <a:rPr lang="fr-FR" dirty="0" smtClean="0"/>
                        <a:t>CM2</a:t>
                      </a:r>
                      <a:endParaRPr lang="fr-FR" dirty="0"/>
                    </a:p>
                  </a:txBody>
                  <a:tcPr>
                    <a:solidFill>
                      <a:schemeClr val="accent1">
                        <a:lumMod val="20000"/>
                        <a:lumOff val="80000"/>
                      </a:schemeClr>
                    </a:solidFill>
                  </a:tcPr>
                </a:tc>
              </a:tr>
              <a:tr h="822948">
                <a:tc>
                  <a:txBody>
                    <a:bodyPr/>
                    <a:lstStyle/>
                    <a:p>
                      <a:endParaRPr lang="fr-FR" dirty="0"/>
                    </a:p>
                  </a:txBody>
                  <a:tcPr>
                    <a:solidFill>
                      <a:schemeClr val="accent1">
                        <a:lumMod val="20000"/>
                        <a:lumOff val="80000"/>
                      </a:schemeClr>
                    </a:solidFill>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dirty="0"/>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dirty="0"/>
                    </a:p>
                  </a:txBody>
                  <a:tcPr/>
                </a:tc>
              </a:tr>
            </a:tbl>
          </a:graphicData>
        </a:graphic>
      </p:graphicFrame>
      <p:pic>
        <p:nvPicPr>
          <p:cNvPr id="3" name="Image 2"/>
          <p:cNvPicPr>
            <a:picLocks noChangeAspect="1"/>
          </p:cNvPicPr>
          <p:nvPr/>
        </p:nvPicPr>
        <p:blipFill rotWithShape="1">
          <a:blip r:embed="rId2">
            <a:extLst>
              <a:ext uri="{28A0092B-C50C-407E-A947-70E740481C1C}">
                <a14:useLocalDpi xmlns:a14="http://schemas.microsoft.com/office/drawing/2010/main" val="0"/>
              </a:ext>
            </a:extLst>
          </a:blip>
          <a:srcRect l="6078" t="4182" r="6078" b="4184"/>
          <a:stretch/>
        </p:blipFill>
        <p:spPr>
          <a:xfrm>
            <a:off x="251520" y="1052736"/>
            <a:ext cx="841594" cy="1224136"/>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836712"/>
          </a:xfrm>
        </p:spPr>
        <p:txBody>
          <a:bodyPr>
            <a:normAutofit/>
          </a:bodyPr>
          <a:lstStyle/>
          <a:p>
            <a:r>
              <a:rPr lang="fr-FR" sz="3200" dirty="0" smtClean="0"/>
              <a:t>Parcours citoyen</a:t>
            </a:r>
            <a:endParaRPr lang="fr-FR" sz="3200" dirty="0"/>
          </a:p>
        </p:txBody>
      </p:sp>
      <p:graphicFrame>
        <p:nvGraphicFramePr>
          <p:cNvPr id="5" name="Espace réservé du contenu 4"/>
          <p:cNvGraphicFramePr>
            <a:graphicFrameLocks noGrp="1"/>
          </p:cNvGraphicFramePr>
          <p:nvPr>
            <p:ph idx="1"/>
          </p:nvPr>
        </p:nvGraphicFramePr>
        <p:xfrm>
          <a:off x="179516" y="836714"/>
          <a:ext cx="8712966" cy="5760636"/>
        </p:xfrm>
        <a:graphic>
          <a:graphicData uri="http://schemas.openxmlformats.org/drawingml/2006/table">
            <a:tbl>
              <a:tblPr firstRow="1" bandRow="1">
                <a:tableStyleId>{5940675A-B579-460E-94D1-54222C63F5DA}</a:tableStyleId>
              </a:tblPr>
              <a:tblGrid>
                <a:gridCol w="1452161"/>
                <a:gridCol w="1452161"/>
                <a:gridCol w="1452161"/>
                <a:gridCol w="1452161"/>
                <a:gridCol w="1452161"/>
                <a:gridCol w="1452161"/>
              </a:tblGrid>
              <a:tr h="822948">
                <a:tc rowSpan="2">
                  <a:txBody>
                    <a:bodyPr/>
                    <a:lstStyle/>
                    <a:p>
                      <a:endParaRPr lang="fr-FR" dirty="0"/>
                    </a:p>
                  </a:txBody>
                  <a:tcPr/>
                </a:tc>
                <a:tc gridSpan="3">
                  <a:txBody>
                    <a:bodyPr/>
                    <a:lstStyle/>
                    <a:p>
                      <a:pPr algn="ctr"/>
                      <a:r>
                        <a:rPr lang="fr-FR" dirty="0" smtClean="0"/>
                        <a:t>Cycle  2</a:t>
                      </a:r>
                      <a:endParaRPr lang="fr-FR" dirty="0"/>
                    </a:p>
                  </a:txBody>
                  <a:tcPr>
                    <a:solidFill>
                      <a:schemeClr val="accent1">
                        <a:lumMod val="20000"/>
                        <a:lumOff val="80000"/>
                      </a:schemeClr>
                    </a:solidFill>
                  </a:tcPr>
                </a:tc>
                <a:tc hMerge="1">
                  <a:txBody>
                    <a:bodyPr/>
                    <a:lstStyle/>
                    <a:p>
                      <a:endParaRPr lang="fr-FR" dirty="0"/>
                    </a:p>
                  </a:txBody>
                  <a:tcPr/>
                </a:tc>
                <a:tc hMerge="1">
                  <a:txBody>
                    <a:bodyPr/>
                    <a:lstStyle/>
                    <a:p>
                      <a:endParaRPr lang="fr-FR" dirty="0"/>
                    </a:p>
                  </a:txBody>
                  <a:tcPr/>
                </a:tc>
                <a:tc gridSpan="2">
                  <a:txBody>
                    <a:bodyPr/>
                    <a:lstStyle/>
                    <a:p>
                      <a:pPr algn="ctr"/>
                      <a:r>
                        <a:rPr lang="fr-FR" dirty="0" smtClean="0"/>
                        <a:t>Cycle 3 …</a:t>
                      </a:r>
                      <a:endParaRPr lang="fr-FR" dirty="0"/>
                    </a:p>
                  </a:txBody>
                  <a:tcPr>
                    <a:solidFill>
                      <a:schemeClr val="accent1">
                        <a:lumMod val="20000"/>
                        <a:lumOff val="80000"/>
                      </a:schemeClr>
                    </a:solidFill>
                  </a:tcPr>
                </a:tc>
                <a:tc hMerge="1">
                  <a:txBody>
                    <a:bodyPr/>
                    <a:lstStyle/>
                    <a:p>
                      <a:endParaRPr lang="fr-FR" dirty="0"/>
                    </a:p>
                  </a:txBody>
                  <a:tcPr/>
                </a:tc>
              </a:tr>
              <a:tr h="822948">
                <a:tc vMerge="1">
                  <a:txBody>
                    <a:bodyPr/>
                    <a:lstStyle/>
                    <a:p>
                      <a:endParaRPr lang="fr-FR" dirty="0"/>
                    </a:p>
                  </a:txBody>
                  <a:tcPr/>
                </a:tc>
                <a:tc>
                  <a:txBody>
                    <a:bodyPr/>
                    <a:lstStyle/>
                    <a:p>
                      <a:r>
                        <a:rPr lang="fr-FR" dirty="0" smtClean="0"/>
                        <a:t>CP</a:t>
                      </a:r>
                      <a:endParaRPr lang="fr-FR" dirty="0"/>
                    </a:p>
                  </a:txBody>
                  <a:tcPr>
                    <a:solidFill>
                      <a:schemeClr val="accent1">
                        <a:lumMod val="20000"/>
                        <a:lumOff val="80000"/>
                      </a:schemeClr>
                    </a:solidFill>
                  </a:tcPr>
                </a:tc>
                <a:tc>
                  <a:txBody>
                    <a:bodyPr/>
                    <a:lstStyle/>
                    <a:p>
                      <a:r>
                        <a:rPr lang="fr-FR" dirty="0" smtClean="0"/>
                        <a:t>CE1</a:t>
                      </a:r>
                      <a:endParaRPr lang="fr-FR" dirty="0"/>
                    </a:p>
                  </a:txBody>
                  <a:tcPr>
                    <a:solidFill>
                      <a:schemeClr val="accent1">
                        <a:lumMod val="20000"/>
                        <a:lumOff val="80000"/>
                      </a:schemeClr>
                    </a:solidFill>
                  </a:tcPr>
                </a:tc>
                <a:tc>
                  <a:txBody>
                    <a:bodyPr/>
                    <a:lstStyle/>
                    <a:p>
                      <a:r>
                        <a:rPr lang="fr-FR" dirty="0" smtClean="0"/>
                        <a:t>CE2</a:t>
                      </a:r>
                      <a:endParaRPr lang="fr-FR" dirty="0"/>
                    </a:p>
                  </a:txBody>
                  <a:tcPr>
                    <a:solidFill>
                      <a:schemeClr val="accent1">
                        <a:lumMod val="20000"/>
                        <a:lumOff val="80000"/>
                      </a:schemeClr>
                    </a:solidFill>
                  </a:tcPr>
                </a:tc>
                <a:tc>
                  <a:txBody>
                    <a:bodyPr/>
                    <a:lstStyle/>
                    <a:p>
                      <a:r>
                        <a:rPr lang="fr-FR" dirty="0" smtClean="0"/>
                        <a:t>CM1</a:t>
                      </a:r>
                      <a:endParaRPr lang="fr-FR" dirty="0"/>
                    </a:p>
                  </a:txBody>
                  <a:tcPr>
                    <a:solidFill>
                      <a:schemeClr val="accent1">
                        <a:lumMod val="20000"/>
                        <a:lumOff val="80000"/>
                      </a:schemeClr>
                    </a:solidFill>
                  </a:tcPr>
                </a:tc>
                <a:tc>
                  <a:txBody>
                    <a:bodyPr/>
                    <a:lstStyle/>
                    <a:p>
                      <a:r>
                        <a:rPr lang="fr-FR" dirty="0" smtClean="0"/>
                        <a:t>CM2</a:t>
                      </a:r>
                      <a:endParaRPr lang="fr-FR" dirty="0"/>
                    </a:p>
                  </a:txBody>
                  <a:tcPr>
                    <a:solidFill>
                      <a:schemeClr val="accent1">
                        <a:lumMod val="20000"/>
                        <a:lumOff val="80000"/>
                      </a:schemeClr>
                    </a:solidFill>
                  </a:tcPr>
                </a:tc>
              </a:tr>
              <a:tr h="822948">
                <a:tc>
                  <a:txBody>
                    <a:bodyPr/>
                    <a:lstStyle/>
                    <a:p>
                      <a:endParaRPr lang="fr-FR" dirty="0"/>
                    </a:p>
                  </a:txBody>
                  <a:tcPr>
                    <a:solidFill>
                      <a:schemeClr val="accent1">
                        <a:lumMod val="20000"/>
                        <a:lumOff val="80000"/>
                      </a:schemeClr>
                    </a:solidFill>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dirty="0"/>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a:p>
                  </a:txBody>
                  <a:tcPr/>
                </a:tc>
              </a:tr>
              <a:tr h="822948">
                <a:tc>
                  <a:txBody>
                    <a:bodyPr/>
                    <a:lstStyle/>
                    <a:p>
                      <a:endParaRPr lang="fr-FR" dirty="0"/>
                    </a:p>
                  </a:txBody>
                  <a:tcPr>
                    <a:solidFill>
                      <a:schemeClr val="accent1">
                        <a:lumMod val="20000"/>
                        <a:lumOff val="80000"/>
                      </a:schemeClr>
                    </a:solidFill>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dirty="0"/>
                    </a:p>
                  </a:txBody>
                  <a:tcPr/>
                </a:tc>
              </a:tr>
            </a:tbl>
          </a:graphicData>
        </a:graphic>
      </p:graphicFrame>
      <p:pic>
        <p:nvPicPr>
          <p:cNvPr id="3" name="Image 2"/>
          <p:cNvPicPr>
            <a:picLocks noChangeAspect="1"/>
          </p:cNvPicPr>
          <p:nvPr/>
        </p:nvPicPr>
        <p:blipFill rotWithShape="1">
          <a:blip r:embed="rId2">
            <a:extLst>
              <a:ext uri="{28A0092B-C50C-407E-A947-70E740481C1C}">
                <a14:useLocalDpi xmlns:a14="http://schemas.microsoft.com/office/drawing/2010/main" val="0"/>
              </a:ext>
            </a:extLst>
          </a:blip>
          <a:srcRect l="6078" t="4184" r="6078" b="4182"/>
          <a:stretch/>
        </p:blipFill>
        <p:spPr>
          <a:xfrm>
            <a:off x="323528" y="855076"/>
            <a:ext cx="1089121" cy="1584176"/>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ChangeArrowheads="1"/>
          </p:cNvSpPr>
          <p:nvPr/>
        </p:nvSpPr>
        <p:spPr bwMode="auto">
          <a:xfrm>
            <a:off x="0" y="311150"/>
            <a:ext cx="9144000" cy="646331"/>
          </a:xfrm>
          <a:prstGeom prst="rect">
            <a:avLst/>
          </a:prstGeom>
          <a:solidFill>
            <a:srgbClr val="0A9469"/>
          </a:solidFill>
          <a:ln>
            <a:noFill/>
          </a:ln>
        </p:spPr>
        <p:txBody>
          <a:bodyPr>
            <a:spAutoFit/>
          </a:bodyPr>
          <a:lstStyle/>
          <a:p>
            <a:pPr algn="ctr"/>
            <a:r>
              <a:rPr lang="fr-FR" sz="3600" b="1" cap="all" dirty="0" smtClean="0">
                <a:solidFill>
                  <a:schemeClr val="bg1"/>
                </a:solidFill>
              </a:rPr>
              <a:t>Cohérence, diversité, continuité</a:t>
            </a:r>
            <a:endParaRPr lang="fr-FR" sz="3600" b="1" cap="all" dirty="0">
              <a:solidFill>
                <a:schemeClr val="bg1"/>
              </a:solidFill>
            </a:endParaRPr>
          </a:p>
        </p:txBody>
      </p:sp>
      <p:sp>
        <p:nvSpPr>
          <p:cNvPr id="3076" name="Rectangle 3"/>
          <p:cNvSpPr>
            <a:spLocks noChangeArrowheads="1"/>
          </p:cNvSpPr>
          <p:nvPr/>
        </p:nvSpPr>
        <p:spPr bwMode="auto">
          <a:xfrm>
            <a:off x="252413" y="1093788"/>
            <a:ext cx="86391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fr-FR" sz="2000" dirty="0"/>
              <a:t>Dans une recherche de cohérence, de diversité, de continuité et de progressivité de la maternelle au lycée, </a:t>
            </a:r>
            <a:r>
              <a:rPr lang="fr-FR" sz="2000" dirty="0" smtClean="0"/>
              <a:t>les parcours ont </a:t>
            </a:r>
            <a:r>
              <a:rPr lang="fr-FR" sz="2000" dirty="0"/>
              <a:t>pour objectifs de :</a:t>
            </a:r>
          </a:p>
        </p:txBody>
      </p:sp>
      <p:sp>
        <p:nvSpPr>
          <p:cNvPr id="3077" name="Rectangle 5"/>
          <p:cNvSpPr>
            <a:spLocks noChangeArrowheads="1"/>
          </p:cNvSpPr>
          <p:nvPr/>
        </p:nvSpPr>
        <p:spPr bwMode="auto">
          <a:xfrm>
            <a:off x="179513" y="2132856"/>
            <a:ext cx="8583488" cy="400110"/>
          </a:xfrm>
          <a:prstGeom prst="rect">
            <a:avLst/>
          </a:prstGeom>
          <a:noFill/>
          <a:ln>
            <a:noFill/>
          </a:ln>
        </p:spPr>
        <p:txBody>
          <a:bodyPr wrap="square">
            <a:spAutoFit/>
          </a:bodyPr>
          <a:lstStyle/>
          <a:p>
            <a:pPr marL="342900" indent="-342900" algn="just">
              <a:buClr>
                <a:srgbClr val="0A9469"/>
              </a:buClr>
              <a:buFont typeface="Wingdings" pitchFamily="2" charset="2"/>
              <a:buChar char="Ø"/>
            </a:pPr>
            <a:r>
              <a:rPr lang="fr-FR" sz="2000" dirty="0"/>
              <a:t>Diversiﬁer et élargir les domaines </a:t>
            </a:r>
            <a:r>
              <a:rPr lang="fr-FR" sz="2000" dirty="0" smtClean="0"/>
              <a:t>abordés </a:t>
            </a:r>
            <a:r>
              <a:rPr lang="fr-FR" sz="2000" dirty="0"/>
              <a:t>à l’école.</a:t>
            </a:r>
          </a:p>
        </p:txBody>
      </p:sp>
      <p:sp>
        <p:nvSpPr>
          <p:cNvPr id="3078" name="Rectangle 6"/>
          <p:cNvSpPr>
            <a:spLocks noChangeArrowheads="1"/>
          </p:cNvSpPr>
          <p:nvPr/>
        </p:nvSpPr>
        <p:spPr bwMode="auto">
          <a:xfrm>
            <a:off x="179512" y="2902793"/>
            <a:ext cx="858348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just">
              <a:buClr>
                <a:srgbClr val="0A9469"/>
              </a:buClr>
              <a:buFont typeface="Wingdings" pitchFamily="2" charset="2"/>
              <a:buChar char="Ø"/>
            </a:pPr>
            <a:r>
              <a:rPr lang="fr-FR" sz="2000" dirty="0"/>
              <a:t>Donner sens et cohérence à l’ensemble des actions et expériences auxquelles l’élève prend </a:t>
            </a:r>
            <a:r>
              <a:rPr lang="fr-FR" sz="2000" dirty="0" smtClean="0"/>
              <a:t>part.</a:t>
            </a:r>
            <a:endParaRPr lang="fr-FR" sz="2000" dirty="0"/>
          </a:p>
        </p:txBody>
      </p:sp>
      <p:sp>
        <p:nvSpPr>
          <p:cNvPr id="3079" name="Rectangle 7"/>
          <p:cNvSpPr>
            <a:spLocks noChangeArrowheads="1"/>
          </p:cNvSpPr>
          <p:nvPr/>
        </p:nvSpPr>
        <p:spPr bwMode="auto">
          <a:xfrm>
            <a:off x="179512" y="4041031"/>
            <a:ext cx="858348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just">
              <a:buClr>
                <a:srgbClr val="0A9469"/>
              </a:buClr>
              <a:buFont typeface="Wingdings" pitchFamily="2" charset="2"/>
              <a:buChar char="Ø"/>
            </a:pPr>
            <a:r>
              <a:rPr lang="fr-FR" sz="2000" dirty="0"/>
              <a:t>Mettre en cohérence enseignements et actions </a:t>
            </a:r>
            <a:r>
              <a:rPr lang="fr-FR" sz="2000" dirty="0" smtClean="0"/>
              <a:t>éducatives.</a:t>
            </a:r>
            <a:endParaRPr lang="fr-FR" sz="2000" dirty="0"/>
          </a:p>
        </p:txBody>
      </p:sp>
      <p:sp>
        <p:nvSpPr>
          <p:cNvPr id="3080" name="Rectangle 8"/>
          <p:cNvSpPr>
            <a:spLocks noChangeArrowheads="1"/>
          </p:cNvSpPr>
          <p:nvPr/>
        </p:nvSpPr>
        <p:spPr bwMode="auto">
          <a:xfrm>
            <a:off x="179512" y="4810968"/>
            <a:ext cx="858348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just">
              <a:buClr>
                <a:srgbClr val="0A9469"/>
              </a:buClr>
              <a:buFont typeface="Wingdings" pitchFamily="2" charset="2"/>
              <a:buChar char="Ø"/>
            </a:pPr>
            <a:r>
              <a:rPr lang="fr-FR" sz="2000" dirty="0"/>
              <a:t>Articuler les différents temps éducatifs (périscolaire, extra-scolaire</a:t>
            </a:r>
            <a:r>
              <a:rPr lang="fr-FR" sz="2000" dirty="0" smtClean="0"/>
              <a:t>).</a:t>
            </a:r>
            <a:endParaRPr lang="fr-FR" sz="2000" dirty="0"/>
          </a:p>
        </p:txBody>
      </p:sp>
    </p:spTree>
    <p:extLst>
      <p:ext uri="{BB962C8B-B14F-4D97-AF65-F5344CB8AC3E}">
        <p14:creationId xmlns:p14="http://schemas.microsoft.com/office/powerpoint/2010/main" val="1606133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36550" y="1117193"/>
            <a:ext cx="862793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fr-FR" sz="2000" dirty="0"/>
              <a:t>A l’école, </a:t>
            </a:r>
            <a:r>
              <a:rPr lang="fr-FR" sz="2000" dirty="0" smtClean="0"/>
              <a:t>les parcours visent </a:t>
            </a:r>
            <a:r>
              <a:rPr lang="fr-FR" sz="2000" dirty="0"/>
              <a:t>à la fois  l’acquisition par l’élève d’une </a:t>
            </a:r>
            <a:r>
              <a:rPr lang="fr-FR" sz="2000" dirty="0" smtClean="0"/>
              <a:t>culture artistique, la </a:t>
            </a:r>
            <a:r>
              <a:rPr lang="fr-FR" sz="2000" dirty="0"/>
              <a:t>formation  </a:t>
            </a:r>
            <a:r>
              <a:rPr lang="fr-FR" sz="2000" dirty="0" smtClean="0"/>
              <a:t>du  citoyen et l’attention portée à sa santé et à celle des autres.</a:t>
            </a:r>
            <a:endParaRPr lang="fr-FR" sz="2000" dirty="0"/>
          </a:p>
        </p:txBody>
      </p:sp>
      <p:sp>
        <p:nvSpPr>
          <p:cNvPr id="9" name="Rectangle 2"/>
          <p:cNvSpPr>
            <a:spLocks noChangeArrowheads="1"/>
          </p:cNvSpPr>
          <p:nvPr/>
        </p:nvSpPr>
        <p:spPr bwMode="auto">
          <a:xfrm>
            <a:off x="0" y="311150"/>
            <a:ext cx="9144000" cy="646331"/>
          </a:xfrm>
          <a:prstGeom prst="rect">
            <a:avLst/>
          </a:prstGeom>
          <a:solidFill>
            <a:srgbClr val="0A9469"/>
          </a:solidFill>
          <a:ln>
            <a:noFill/>
          </a:ln>
        </p:spPr>
        <p:txBody>
          <a:bodyPr>
            <a:spAutoFit/>
          </a:bodyPr>
          <a:lstStyle/>
          <a:p>
            <a:pPr algn="ctr"/>
            <a:r>
              <a:rPr lang="fr-FR" sz="3600" b="1" cap="all" dirty="0" smtClean="0">
                <a:solidFill>
                  <a:schemeClr val="bg1"/>
                </a:solidFill>
              </a:rPr>
              <a:t>Un but éducatif</a:t>
            </a:r>
            <a:endParaRPr lang="fr-FR" sz="3600" b="1" cap="all" dirty="0">
              <a:solidFill>
                <a:schemeClr val="bg1"/>
              </a:solidFill>
            </a:endParaRPr>
          </a:p>
        </p:txBody>
      </p:sp>
      <p:sp>
        <p:nvSpPr>
          <p:cNvPr id="10" name="ZoneTexte 9"/>
          <p:cNvSpPr txBox="1"/>
          <p:nvPr/>
        </p:nvSpPr>
        <p:spPr>
          <a:xfrm>
            <a:off x="336550" y="3395495"/>
            <a:ext cx="1630254" cy="523220"/>
          </a:xfrm>
          <a:prstGeom prst="rect">
            <a:avLst/>
          </a:prstGeom>
          <a:solidFill>
            <a:srgbClr val="0A9469"/>
          </a:solidFill>
        </p:spPr>
        <p:txBody>
          <a:bodyPr wrap="none" rtlCol="0">
            <a:spAutoFit/>
          </a:bodyPr>
          <a:lstStyle/>
          <a:p>
            <a:r>
              <a:rPr lang="fr-FR" sz="2800" dirty="0" smtClean="0">
                <a:solidFill>
                  <a:schemeClr val="bg1"/>
                </a:solidFill>
              </a:rPr>
              <a:t>Éducation</a:t>
            </a:r>
            <a:endParaRPr lang="fr-FR" sz="2800" dirty="0">
              <a:solidFill>
                <a:schemeClr val="bg1"/>
              </a:solidFill>
            </a:endParaRPr>
          </a:p>
        </p:txBody>
      </p:sp>
      <p:sp>
        <p:nvSpPr>
          <p:cNvPr id="12" name="ZoneTexte 11"/>
          <p:cNvSpPr txBox="1"/>
          <p:nvPr/>
        </p:nvSpPr>
        <p:spPr>
          <a:xfrm>
            <a:off x="2873182" y="2276872"/>
            <a:ext cx="5155201" cy="707886"/>
          </a:xfrm>
          <a:prstGeom prst="rect">
            <a:avLst/>
          </a:prstGeom>
          <a:noFill/>
          <a:ln w="28575">
            <a:solidFill>
              <a:srgbClr val="0A9469"/>
            </a:solidFill>
          </a:ln>
        </p:spPr>
        <p:txBody>
          <a:bodyPr wrap="square" rtlCol="0">
            <a:spAutoFit/>
          </a:bodyPr>
          <a:lstStyle/>
          <a:p>
            <a:r>
              <a:rPr lang="fr-FR" sz="2000" b="1" dirty="0" smtClean="0"/>
              <a:t>Développement personnel</a:t>
            </a:r>
            <a:r>
              <a:rPr lang="fr-FR" sz="2000" dirty="0" smtClean="0"/>
              <a:t>:</a:t>
            </a:r>
            <a:br>
              <a:rPr lang="fr-FR" sz="2000" dirty="0" smtClean="0"/>
            </a:br>
            <a:r>
              <a:rPr lang="fr-FR" sz="2000" dirty="0" smtClean="0"/>
              <a:t>Expérience sensible, créativité, expression…</a:t>
            </a:r>
          </a:p>
        </p:txBody>
      </p:sp>
      <p:sp>
        <p:nvSpPr>
          <p:cNvPr id="13" name="ZoneTexte 12"/>
          <p:cNvSpPr txBox="1"/>
          <p:nvPr/>
        </p:nvSpPr>
        <p:spPr>
          <a:xfrm>
            <a:off x="2873183" y="3224589"/>
            <a:ext cx="5155200" cy="1015663"/>
          </a:xfrm>
          <a:prstGeom prst="rect">
            <a:avLst/>
          </a:prstGeom>
          <a:noFill/>
          <a:ln w="28575">
            <a:solidFill>
              <a:srgbClr val="0A9469"/>
            </a:solidFill>
          </a:ln>
        </p:spPr>
        <p:txBody>
          <a:bodyPr wrap="square" rtlCol="0">
            <a:spAutoFit/>
          </a:bodyPr>
          <a:lstStyle/>
          <a:p>
            <a:r>
              <a:rPr lang="fr-FR" sz="2000" b="1" dirty="0" smtClean="0"/>
              <a:t>Connaissances spécifiques et connaissance des règles:</a:t>
            </a:r>
            <a:br>
              <a:rPr lang="fr-FR" sz="2000" b="1" dirty="0" smtClean="0"/>
            </a:br>
            <a:r>
              <a:rPr lang="fr-FR" sz="2000" dirty="0" smtClean="0"/>
              <a:t>Rencontres, approfondissements…</a:t>
            </a:r>
          </a:p>
        </p:txBody>
      </p:sp>
      <p:sp>
        <p:nvSpPr>
          <p:cNvPr id="14" name="ZoneTexte 13"/>
          <p:cNvSpPr txBox="1"/>
          <p:nvPr/>
        </p:nvSpPr>
        <p:spPr>
          <a:xfrm>
            <a:off x="2873183" y="4480084"/>
            <a:ext cx="5155200" cy="677108"/>
          </a:xfrm>
          <a:prstGeom prst="rect">
            <a:avLst/>
          </a:prstGeom>
          <a:noFill/>
          <a:ln w="28575">
            <a:solidFill>
              <a:srgbClr val="0A9469"/>
            </a:solidFill>
          </a:ln>
        </p:spPr>
        <p:txBody>
          <a:bodyPr wrap="square" rtlCol="0">
            <a:spAutoFit/>
          </a:bodyPr>
          <a:lstStyle/>
          <a:p>
            <a:r>
              <a:rPr lang="fr-FR" b="1" dirty="0" smtClean="0"/>
              <a:t>Relation aux autres:</a:t>
            </a:r>
            <a:br>
              <a:rPr lang="fr-FR" b="1" dirty="0" smtClean="0"/>
            </a:br>
            <a:r>
              <a:rPr lang="fr-FR" dirty="0" smtClean="0"/>
              <a:t>Engagements, </a:t>
            </a:r>
            <a:r>
              <a:rPr lang="fr-FR" sz="2000" dirty="0" smtClean="0"/>
              <a:t>expériences</a:t>
            </a:r>
            <a:r>
              <a:rPr lang="fr-FR" dirty="0" smtClean="0"/>
              <a:t> collectives…</a:t>
            </a:r>
          </a:p>
        </p:txBody>
      </p:sp>
      <p:cxnSp>
        <p:nvCxnSpPr>
          <p:cNvPr id="16" name="Connecteur droit avec flèche 15"/>
          <p:cNvCxnSpPr/>
          <p:nvPr/>
        </p:nvCxnSpPr>
        <p:spPr>
          <a:xfrm flipV="1">
            <a:off x="2051720" y="2672045"/>
            <a:ext cx="720080" cy="985060"/>
          </a:xfrm>
          <a:prstGeom prst="straightConnector1">
            <a:avLst/>
          </a:prstGeom>
          <a:ln w="38100">
            <a:solidFill>
              <a:srgbClr val="0A9469"/>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2051720" y="3657105"/>
            <a:ext cx="720080" cy="0"/>
          </a:xfrm>
          <a:prstGeom prst="straightConnector1">
            <a:avLst/>
          </a:prstGeom>
          <a:ln w="38100">
            <a:solidFill>
              <a:srgbClr val="0A9469"/>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2051720" y="3657105"/>
            <a:ext cx="720080" cy="1104913"/>
          </a:xfrm>
          <a:prstGeom prst="straightConnector1">
            <a:avLst/>
          </a:prstGeom>
          <a:ln w="38100">
            <a:solidFill>
              <a:srgbClr val="0A9469"/>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8106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ChangeArrowheads="1"/>
          </p:cNvSpPr>
          <p:nvPr/>
        </p:nvSpPr>
        <p:spPr bwMode="auto">
          <a:xfrm>
            <a:off x="323528" y="2564904"/>
            <a:ext cx="2304256" cy="3170099"/>
          </a:xfrm>
          <a:prstGeom prst="rect">
            <a:avLst/>
          </a:prstGeom>
          <a:noFill/>
          <a:ln w="28575">
            <a:solidFill>
              <a:srgbClr val="0A946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lgn="ctr">
              <a:buClr>
                <a:srgbClr val="0A9469"/>
              </a:buClr>
            </a:pPr>
            <a:r>
              <a:rPr lang="fr-FR" sz="2000" b="1" u="sng" dirty="0" smtClean="0"/>
              <a:t>Des </a:t>
            </a:r>
            <a:r>
              <a:rPr lang="fr-FR" sz="2000" b="1" u="sng" dirty="0"/>
              <a:t>connaissances </a:t>
            </a:r>
            <a:r>
              <a:rPr lang="fr-FR" sz="2000" dirty="0" smtClean="0"/>
              <a:t>:</a:t>
            </a:r>
          </a:p>
          <a:p>
            <a:pPr algn="just">
              <a:buClr>
                <a:srgbClr val="0A9469"/>
              </a:buClr>
            </a:pPr>
            <a:r>
              <a:rPr lang="fr-FR" sz="2000" dirty="0" smtClean="0"/>
              <a:t>appropriation </a:t>
            </a:r>
            <a:r>
              <a:rPr lang="fr-FR" sz="2000" dirty="0"/>
              <a:t>de </a:t>
            </a:r>
            <a:r>
              <a:rPr lang="fr-FR" sz="2000" dirty="0" smtClean="0"/>
              <a:t>repères </a:t>
            </a:r>
            <a:r>
              <a:rPr lang="fr-FR" sz="2000" dirty="0"/>
              <a:t>et d’un lexique </a:t>
            </a:r>
            <a:r>
              <a:rPr lang="fr-FR" sz="2000" dirty="0" smtClean="0"/>
              <a:t>permettant de comprendre, d’analyser de décrire, d’expliquer, </a:t>
            </a:r>
            <a:r>
              <a:rPr lang="fr-FR" sz="2000" dirty="0"/>
              <a:t>d’exprimer son ressenti et son point de vue</a:t>
            </a:r>
            <a:r>
              <a:rPr lang="fr-FR" sz="2000" dirty="0" smtClean="0"/>
              <a:t>.</a:t>
            </a:r>
          </a:p>
        </p:txBody>
      </p:sp>
      <p:sp>
        <p:nvSpPr>
          <p:cNvPr id="6" name="Rectangle 8"/>
          <p:cNvSpPr>
            <a:spLocks noChangeArrowheads="1"/>
          </p:cNvSpPr>
          <p:nvPr/>
        </p:nvSpPr>
        <p:spPr bwMode="auto">
          <a:xfrm>
            <a:off x="3336372" y="2564904"/>
            <a:ext cx="2039208" cy="1631216"/>
          </a:xfrm>
          <a:prstGeom prst="rect">
            <a:avLst/>
          </a:prstGeom>
          <a:noFill/>
          <a:ln w="28575">
            <a:solidFill>
              <a:srgbClr val="0A946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lgn="ctr">
              <a:buClr>
                <a:srgbClr val="0A9469"/>
              </a:buClr>
            </a:pPr>
            <a:r>
              <a:rPr lang="fr-FR" sz="2000" dirty="0"/>
              <a:t> </a:t>
            </a:r>
            <a:r>
              <a:rPr lang="fr-FR" sz="2000" b="1" u="sng" dirty="0" smtClean="0"/>
              <a:t>Des </a:t>
            </a:r>
            <a:r>
              <a:rPr lang="fr-FR" sz="2000" b="1" u="sng" dirty="0"/>
              <a:t>pratiques </a:t>
            </a:r>
            <a:r>
              <a:rPr lang="fr-FR" sz="2000" dirty="0"/>
              <a:t>: </a:t>
            </a:r>
            <a:endParaRPr lang="fr-FR" sz="2000" dirty="0" smtClean="0"/>
          </a:p>
          <a:p>
            <a:pPr algn="just">
              <a:buClr>
                <a:srgbClr val="0A9469"/>
              </a:buClr>
            </a:pPr>
            <a:r>
              <a:rPr lang="fr-FR" sz="2000" dirty="0" smtClean="0"/>
              <a:t>individuelles </a:t>
            </a:r>
            <a:r>
              <a:rPr lang="fr-FR" sz="2000" dirty="0"/>
              <a:t>et collectives, dans des domaines </a:t>
            </a:r>
            <a:r>
              <a:rPr lang="fr-FR" sz="2000" dirty="0" smtClean="0"/>
              <a:t>variés.     </a:t>
            </a:r>
          </a:p>
        </p:txBody>
      </p:sp>
      <p:sp>
        <p:nvSpPr>
          <p:cNvPr id="8" name="ZoneTexte 4"/>
          <p:cNvSpPr txBox="1">
            <a:spLocks noChangeArrowheads="1"/>
          </p:cNvSpPr>
          <p:nvPr/>
        </p:nvSpPr>
        <p:spPr bwMode="auto">
          <a:xfrm>
            <a:off x="3620825" y="1328305"/>
            <a:ext cx="1792287" cy="523220"/>
          </a:xfrm>
          <a:prstGeom prst="rect">
            <a:avLst/>
          </a:prstGeom>
          <a:solidFill>
            <a:srgbClr val="0A9469"/>
          </a:solid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fr-FR" sz="2800" dirty="0">
                <a:solidFill>
                  <a:schemeClr val="bg1"/>
                </a:solidFill>
              </a:rPr>
              <a:t>3 piliers :</a:t>
            </a:r>
          </a:p>
        </p:txBody>
      </p:sp>
      <p:sp>
        <p:nvSpPr>
          <p:cNvPr id="9" name="Rectangle 6"/>
          <p:cNvSpPr>
            <a:spLocks noChangeArrowheads="1"/>
          </p:cNvSpPr>
          <p:nvPr/>
        </p:nvSpPr>
        <p:spPr bwMode="auto">
          <a:xfrm>
            <a:off x="6084168" y="2564904"/>
            <a:ext cx="2592288" cy="1323439"/>
          </a:xfrm>
          <a:prstGeom prst="rect">
            <a:avLst/>
          </a:prstGeom>
          <a:noFill/>
          <a:ln w="28575">
            <a:solidFill>
              <a:srgbClr val="0A946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lgn="ctr">
              <a:buClr>
                <a:srgbClr val="0A9469"/>
              </a:buClr>
            </a:pPr>
            <a:r>
              <a:rPr lang="fr-FR" sz="2000" b="1" u="sng" dirty="0"/>
              <a:t>D</a:t>
            </a:r>
            <a:r>
              <a:rPr lang="fr-FR" sz="2000" b="1" u="sng" dirty="0" smtClean="0"/>
              <a:t>es </a:t>
            </a:r>
            <a:r>
              <a:rPr lang="fr-FR" sz="2000" b="1" u="sng" dirty="0"/>
              <a:t>rencontres </a:t>
            </a:r>
            <a:r>
              <a:rPr lang="fr-FR" sz="2000" dirty="0"/>
              <a:t>: </a:t>
            </a:r>
            <a:endParaRPr lang="fr-FR" sz="2000" dirty="0" smtClean="0"/>
          </a:p>
          <a:p>
            <a:pPr algn="just">
              <a:buClr>
                <a:srgbClr val="0A9469"/>
              </a:buClr>
            </a:pPr>
            <a:r>
              <a:rPr lang="fr-FR" sz="2000" dirty="0" smtClean="0"/>
              <a:t>avec </a:t>
            </a:r>
            <a:r>
              <a:rPr lang="fr-FR" sz="2000" dirty="0"/>
              <a:t>des </a:t>
            </a:r>
            <a:r>
              <a:rPr lang="fr-FR" sz="2000" dirty="0" smtClean="0"/>
              <a:t>objets, des </a:t>
            </a:r>
            <a:r>
              <a:rPr lang="fr-FR" sz="2000" dirty="0"/>
              <a:t>professionnels </a:t>
            </a:r>
            <a:r>
              <a:rPr lang="fr-FR" sz="2000" dirty="0" smtClean="0"/>
              <a:t>et des lieux.</a:t>
            </a:r>
            <a:endParaRPr lang="fr-FR" sz="2000" dirty="0"/>
          </a:p>
        </p:txBody>
      </p:sp>
      <p:sp>
        <p:nvSpPr>
          <p:cNvPr id="11" name="Rectangle 2"/>
          <p:cNvSpPr>
            <a:spLocks noChangeArrowheads="1"/>
          </p:cNvSpPr>
          <p:nvPr/>
        </p:nvSpPr>
        <p:spPr bwMode="auto">
          <a:xfrm>
            <a:off x="0" y="311150"/>
            <a:ext cx="9144000" cy="646331"/>
          </a:xfrm>
          <a:prstGeom prst="rect">
            <a:avLst/>
          </a:prstGeom>
          <a:solidFill>
            <a:srgbClr val="0A9469"/>
          </a:solidFill>
          <a:ln>
            <a:noFill/>
          </a:ln>
        </p:spPr>
        <p:txBody>
          <a:bodyPr>
            <a:spAutoFit/>
          </a:bodyPr>
          <a:lstStyle/>
          <a:p>
            <a:pPr algn="ctr"/>
            <a:r>
              <a:rPr lang="fr-FR" sz="3600" b="1" cap="all" dirty="0" smtClean="0">
                <a:solidFill>
                  <a:schemeClr val="bg1"/>
                </a:solidFill>
              </a:rPr>
              <a:t>3 </a:t>
            </a:r>
            <a:r>
              <a:rPr lang="fr-FR" sz="3600" b="1" cap="all" dirty="0">
                <a:solidFill>
                  <a:schemeClr val="bg1"/>
                </a:solidFill>
              </a:rPr>
              <a:t>champs d’actions indissociables</a:t>
            </a:r>
          </a:p>
        </p:txBody>
      </p:sp>
      <p:cxnSp>
        <p:nvCxnSpPr>
          <p:cNvPr id="13" name="Connecteur droit avec flèche 12"/>
          <p:cNvCxnSpPr/>
          <p:nvPr/>
        </p:nvCxnSpPr>
        <p:spPr>
          <a:xfrm flipH="1">
            <a:off x="1187624" y="1988840"/>
            <a:ext cx="3168352" cy="360040"/>
          </a:xfrm>
          <a:prstGeom prst="straightConnector1">
            <a:avLst/>
          </a:prstGeom>
          <a:ln w="38100">
            <a:solidFill>
              <a:srgbClr val="0A9469"/>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4355976" y="1988840"/>
            <a:ext cx="0" cy="360040"/>
          </a:xfrm>
          <a:prstGeom prst="straightConnector1">
            <a:avLst/>
          </a:prstGeom>
          <a:ln w="38100">
            <a:solidFill>
              <a:srgbClr val="0A9469"/>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4355976" y="1988840"/>
            <a:ext cx="3168352" cy="360040"/>
          </a:xfrm>
          <a:prstGeom prst="straightConnector1">
            <a:avLst/>
          </a:prstGeom>
          <a:ln w="38100">
            <a:solidFill>
              <a:srgbClr val="0A9469"/>
            </a:solidFill>
            <a:tailEnd type="arrow"/>
          </a:ln>
        </p:spPr>
        <p:style>
          <a:lnRef idx="1">
            <a:schemeClr val="accent1"/>
          </a:lnRef>
          <a:fillRef idx="0">
            <a:schemeClr val="accent1"/>
          </a:fillRef>
          <a:effectRef idx="0">
            <a:schemeClr val="accent1"/>
          </a:effectRef>
          <a:fontRef idx="minor">
            <a:schemeClr val="tx1"/>
          </a:fontRef>
        </p:style>
      </p:cxnSp>
      <p:sp>
        <p:nvSpPr>
          <p:cNvPr id="38" name="Double flèche horizontale 37"/>
          <p:cNvSpPr/>
          <p:nvPr/>
        </p:nvSpPr>
        <p:spPr>
          <a:xfrm>
            <a:off x="2771800" y="3226623"/>
            <a:ext cx="432048" cy="153889"/>
          </a:xfrm>
          <a:prstGeom prst="leftRightArrow">
            <a:avLst/>
          </a:prstGeom>
          <a:solidFill>
            <a:srgbClr val="0A9469"/>
          </a:solidFill>
          <a:ln>
            <a:solidFill>
              <a:srgbClr val="0A94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Double flèche horizontale 39"/>
          <p:cNvSpPr/>
          <p:nvPr/>
        </p:nvSpPr>
        <p:spPr>
          <a:xfrm>
            <a:off x="5508104" y="3274372"/>
            <a:ext cx="432048" cy="153889"/>
          </a:xfrm>
          <a:prstGeom prst="leftRightArrow">
            <a:avLst/>
          </a:prstGeom>
          <a:solidFill>
            <a:srgbClr val="0A9469"/>
          </a:solidFill>
          <a:ln>
            <a:solidFill>
              <a:srgbClr val="0A94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Flèche angle droit à deux pointes 40"/>
          <p:cNvSpPr/>
          <p:nvPr/>
        </p:nvSpPr>
        <p:spPr>
          <a:xfrm>
            <a:off x="2756876" y="4337737"/>
            <a:ext cx="4896544" cy="408819"/>
          </a:xfrm>
          <a:prstGeom prst="leftUpArrow">
            <a:avLst/>
          </a:prstGeom>
          <a:solidFill>
            <a:srgbClr val="0A9469"/>
          </a:solidFill>
          <a:ln>
            <a:solidFill>
              <a:srgbClr val="0A94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788779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365685" y="1124744"/>
            <a:ext cx="816104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fr-FR" sz="2400" dirty="0"/>
              <a:t>A l’école, </a:t>
            </a:r>
            <a:r>
              <a:rPr lang="fr-FR" sz="2400" dirty="0" smtClean="0"/>
              <a:t>les parcours éducatifs:</a:t>
            </a:r>
            <a:endParaRPr lang="fr-FR" sz="2400" dirty="0"/>
          </a:p>
        </p:txBody>
      </p:sp>
      <p:sp>
        <p:nvSpPr>
          <p:cNvPr id="3" name="Rectangle 5"/>
          <p:cNvSpPr>
            <a:spLocks noChangeArrowheads="1"/>
          </p:cNvSpPr>
          <p:nvPr/>
        </p:nvSpPr>
        <p:spPr bwMode="auto">
          <a:xfrm>
            <a:off x="755576" y="1700808"/>
            <a:ext cx="7771157"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buClr>
                <a:srgbClr val="CC0066"/>
              </a:buClr>
            </a:pPr>
            <a:r>
              <a:rPr lang="fr-FR" sz="2000" dirty="0" smtClean="0"/>
              <a:t>S’appuient </a:t>
            </a:r>
            <a:r>
              <a:rPr lang="fr-FR" sz="2000" dirty="0"/>
              <a:t>sur les enseignements obligatoires :</a:t>
            </a:r>
          </a:p>
          <a:p>
            <a:pPr marL="800100" lvl="1" indent="-342900" algn="just">
              <a:buClr>
                <a:srgbClr val="0A9469"/>
              </a:buClr>
              <a:buFont typeface="Arial" charset="0"/>
              <a:buChar char="•"/>
            </a:pPr>
            <a:r>
              <a:rPr lang="fr-FR" sz="2000" dirty="0"/>
              <a:t>Arts plastiques</a:t>
            </a:r>
          </a:p>
          <a:p>
            <a:pPr marL="800100" lvl="1" indent="-342900" algn="just">
              <a:buClr>
                <a:srgbClr val="0A9469"/>
              </a:buClr>
              <a:buFont typeface="Arial" charset="0"/>
              <a:buChar char="•"/>
            </a:pPr>
            <a:r>
              <a:rPr lang="fr-FR" sz="2000" dirty="0"/>
              <a:t>Éducation musicale</a:t>
            </a:r>
          </a:p>
          <a:p>
            <a:pPr marL="800100" lvl="1" indent="-342900" algn="just">
              <a:buClr>
                <a:srgbClr val="0A9469"/>
              </a:buClr>
              <a:buFont typeface="Arial" charset="0"/>
              <a:buChar char="•"/>
            </a:pPr>
            <a:r>
              <a:rPr lang="fr-FR" sz="2000" dirty="0"/>
              <a:t>Histoire des </a:t>
            </a:r>
            <a:r>
              <a:rPr lang="fr-FR" sz="2000" dirty="0" smtClean="0"/>
              <a:t>arts</a:t>
            </a:r>
            <a:endParaRPr lang="fr-FR" sz="2000" dirty="0"/>
          </a:p>
          <a:p>
            <a:pPr marL="800100" lvl="1" indent="-342900" algn="just">
              <a:buClr>
                <a:srgbClr val="0A9469"/>
              </a:buClr>
              <a:buFont typeface="Arial" charset="0"/>
              <a:buChar char="•"/>
            </a:pPr>
            <a:r>
              <a:rPr lang="fr-FR" sz="2000" dirty="0"/>
              <a:t>Et tous les enseignements permettant de contribuer à l’acquisition de la culture humaniste </a:t>
            </a:r>
            <a:r>
              <a:rPr lang="fr-FR" sz="2000" dirty="0" smtClean="0"/>
              <a:t>et scientifique définie </a:t>
            </a:r>
            <a:r>
              <a:rPr lang="fr-FR" sz="2000" dirty="0"/>
              <a:t>dans le socle</a:t>
            </a:r>
          </a:p>
        </p:txBody>
      </p:sp>
      <p:sp>
        <p:nvSpPr>
          <p:cNvPr id="4" name="Rectangle 6"/>
          <p:cNvSpPr>
            <a:spLocks noChangeArrowheads="1"/>
          </p:cNvSpPr>
          <p:nvPr/>
        </p:nvSpPr>
        <p:spPr bwMode="auto">
          <a:xfrm>
            <a:off x="755576" y="4069521"/>
            <a:ext cx="777115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buClr>
                <a:srgbClr val="CC0066"/>
              </a:buClr>
            </a:pPr>
            <a:r>
              <a:rPr lang="fr-FR" sz="2000" dirty="0" smtClean="0"/>
              <a:t>Sont organisés </a:t>
            </a:r>
            <a:r>
              <a:rPr lang="fr-FR" sz="2000" dirty="0"/>
              <a:t>sous la forme </a:t>
            </a:r>
            <a:r>
              <a:rPr lang="fr-FR" sz="2000" dirty="0" smtClean="0"/>
              <a:t>de </a:t>
            </a:r>
            <a:r>
              <a:rPr lang="fr-FR" sz="2000" dirty="0"/>
              <a:t>parcours, </a:t>
            </a:r>
            <a:r>
              <a:rPr lang="fr-FR" sz="2000" dirty="0" smtClean="0"/>
              <a:t>fondés </a:t>
            </a:r>
            <a:r>
              <a:rPr lang="fr-FR" sz="2000" dirty="0"/>
              <a:t>principalement sur des enseignements et des projets, qui </a:t>
            </a:r>
            <a:r>
              <a:rPr lang="fr-FR" sz="2000" dirty="0" smtClean="0"/>
              <a:t>invitent </a:t>
            </a:r>
            <a:r>
              <a:rPr lang="fr-FR" sz="2000" dirty="0"/>
              <a:t>à penser </a:t>
            </a:r>
            <a:r>
              <a:rPr lang="fr-FR" sz="2000" dirty="0" smtClean="0"/>
              <a:t>l’éducation de </a:t>
            </a:r>
            <a:r>
              <a:rPr lang="fr-FR" sz="2000" dirty="0"/>
              <a:t>façon continue et cohérente.</a:t>
            </a:r>
          </a:p>
        </p:txBody>
      </p:sp>
      <p:sp>
        <p:nvSpPr>
          <p:cNvPr id="5" name="Rectangle 2"/>
          <p:cNvSpPr>
            <a:spLocks noChangeArrowheads="1"/>
          </p:cNvSpPr>
          <p:nvPr/>
        </p:nvSpPr>
        <p:spPr bwMode="auto">
          <a:xfrm>
            <a:off x="0" y="311150"/>
            <a:ext cx="9144000" cy="646331"/>
          </a:xfrm>
          <a:prstGeom prst="rect">
            <a:avLst/>
          </a:prstGeom>
          <a:solidFill>
            <a:srgbClr val="0A9469"/>
          </a:solidFill>
          <a:ln>
            <a:noFill/>
          </a:ln>
        </p:spPr>
        <p:txBody>
          <a:bodyPr>
            <a:spAutoFit/>
          </a:bodyPr>
          <a:lstStyle/>
          <a:p>
            <a:pPr algn="ctr"/>
            <a:r>
              <a:rPr lang="fr-FR" sz="3600" b="1" cap="all" dirty="0" smtClean="0">
                <a:solidFill>
                  <a:schemeClr val="bg1"/>
                </a:solidFill>
              </a:rPr>
              <a:t>Ancrage et organisation</a:t>
            </a:r>
            <a:endParaRPr lang="fr-FR" sz="3600" b="1" cap="all" dirty="0">
              <a:solidFill>
                <a:schemeClr val="bg1"/>
              </a:solidFill>
            </a:endParaRPr>
          </a:p>
        </p:txBody>
      </p:sp>
    </p:spTree>
    <p:extLst>
      <p:ext uri="{BB962C8B-B14F-4D97-AF65-F5344CB8AC3E}">
        <p14:creationId xmlns:p14="http://schemas.microsoft.com/office/powerpoint/2010/main" val="732885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298617" y="1124744"/>
            <a:ext cx="826789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fr-FR" sz="2400" dirty="0" smtClean="0"/>
              <a:t>Les </a:t>
            </a:r>
            <a:r>
              <a:rPr lang="fr-FR" sz="2400" dirty="0"/>
              <a:t>parcours </a:t>
            </a:r>
            <a:r>
              <a:rPr lang="fr-FR" sz="2400" dirty="0" smtClean="0"/>
              <a:t>éducatifs sont donc </a:t>
            </a:r>
            <a:r>
              <a:rPr lang="fr-FR" sz="2400" dirty="0"/>
              <a:t>l’ensemble:</a:t>
            </a:r>
          </a:p>
        </p:txBody>
      </p:sp>
      <p:sp>
        <p:nvSpPr>
          <p:cNvPr id="3" name="Rectangle 5"/>
          <p:cNvSpPr>
            <a:spLocks noChangeArrowheads="1"/>
          </p:cNvSpPr>
          <p:nvPr/>
        </p:nvSpPr>
        <p:spPr bwMode="auto">
          <a:xfrm>
            <a:off x="743120" y="1956667"/>
            <a:ext cx="7573296"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just">
              <a:buClr>
                <a:srgbClr val="0A9469"/>
              </a:buClr>
              <a:buFont typeface="Wingdings" pitchFamily="2" charset="2"/>
              <a:buChar char="Ø"/>
            </a:pPr>
            <a:r>
              <a:rPr lang="fr-FR" sz="2000" dirty="0"/>
              <a:t>des enseignements </a:t>
            </a:r>
            <a:r>
              <a:rPr lang="fr-FR" sz="2000" dirty="0" smtClean="0"/>
              <a:t>dispensés </a:t>
            </a:r>
            <a:r>
              <a:rPr lang="fr-FR" sz="2000" dirty="0"/>
              <a:t>(arts visuels, éducation </a:t>
            </a:r>
            <a:r>
              <a:rPr lang="fr-FR" sz="2000" dirty="0" smtClean="0"/>
              <a:t>musicale, </a:t>
            </a:r>
            <a:r>
              <a:rPr lang="fr-FR" sz="2000" dirty="0"/>
              <a:t>histoire des </a:t>
            </a:r>
            <a:r>
              <a:rPr lang="fr-FR" sz="2000" dirty="0" smtClean="0"/>
              <a:t>arts, enseignement moral et civique </a:t>
            </a:r>
            <a:r>
              <a:rPr lang="fr-FR" sz="2000" dirty="0"/>
              <a:t>et autres enseignements)</a:t>
            </a:r>
          </a:p>
        </p:txBody>
      </p:sp>
      <p:sp>
        <p:nvSpPr>
          <p:cNvPr id="4" name="Rectangle 6"/>
          <p:cNvSpPr>
            <a:spLocks noChangeArrowheads="1"/>
          </p:cNvSpPr>
          <p:nvPr/>
        </p:nvSpPr>
        <p:spPr bwMode="auto">
          <a:xfrm>
            <a:off x="743120" y="4469050"/>
            <a:ext cx="757329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just">
              <a:buClr>
                <a:srgbClr val="0A9469"/>
              </a:buClr>
              <a:buFont typeface="Wingdings" pitchFamily="2" charset="2"/>
              <a:buChar char="Ø"/>
            </a:pPr>
            <a:r>
              <a:rPr lang="fr-FR" sz="2000" dirty="0"/>
              <a:t>des actions éducatives :  dispositifs nationaux ou </a:t>
            </a:r>
            <a:r>
              <a:rPr lang="fr-FR" sz="2000" dirty="0" smtClean="0"/>
              <a:t>locaux.</a:t>
            </a:r>
            <a:endParaRPr lang="fr-FR" sz="2000" dirty="0"/>
          </a:p>
        </p:txBody>
      </p:sp>
      <p:sp>
        <p:nvSpPr>
          <p:cNvPr id="5" name="Rectangle 4"/>
          <p:cNvSpPr>
            <a:spLocks noChangeArrowheads="1"/>
          </p:cNvSpPr>
          <p:nvPr/>
        </p:nvSpPr>
        <p:spPr bwMode="auto">
          <a:xfrm>
            <a:off x="743120" y="3366747"/>
            <a:ext cx="757329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just">
              <a:buClr>
                <a:srgbClr val="0A9469"/>
              </a:buClr>
              <a:buFont typeface="Wingdings" pitchFamily="2" charset="2"/>
              <a:buChar char="Ø"/>
            </a:pPr>
            <a:r>
              <a:rPr lang="fr-FR" sz="2000" dirty="0"/>
              <a:t>des projets spéciﬁques </a:t>
            </a:r>
            <a:r>
              <a:rPr lang="fr-FR" sz="2000" dirty="0" smtClean="0"/>
              <a:t>(des </a:t>
            </a:r>
            <a:r>
              <a:rPr lang="fr-FR" sz="2000" dirty="0"/>
              <a:t>temps forts mobilisateurs au minimum, un par cycle)</a:t>
            </a:r>
          </a:p>
        </p:txBody>
      </p:sp>
      <p:sp>
        <p:nvSpPr>
          <p:cNvPr id="6" name="Rectangle 2"/>
          <p:cNvSpPr>
            <a:spLocks noChangeArrowheads="1"/>
          </p:cNvSpPr>
          <p:nvPr/>
        </p:nvSpPr>
        <p:spPr bwMode="auto">
          <a:xfrm>
            <a:off x="0" y="311150"/>
            <a:ext cx="9144000" cy="646331"/>
          </a:xfrm>
          <a:prstGeom prst="rect">
            <a:avLst/>
          </a:prstGeom>
          <a:solidFill>
            <a:srgbClr val="0A9469"/>
          </a:solidFill>
          <a:ln>
            <a:noFill/>
          </a:ln>
        </p:spPr>
        <p:txBody>
          <a:bodyPr>
            <a:spAutoFit/>
          </a:bodyPr>
          <a:lstStyle/>
          <a:p>
            <a:pPr algn="ctr"/>
            <a:r>
              <a:rPr lang="fr-FR" sz="3600" b="1" cap="all" dirty="0" smtClean="0">
                <a:solidFill>
                  <a:schemeClr val="bg1"/>
                </a:solidFill>
              </a:rPr>
              <a:t>Contenus</a:t>
            </a:r>
            <a:endParaRPr lang="fr-FR" sz="3600" b="1" cap="all" dirty="0">
              <a:solidFill>
                <a:schemeClr val="bg1"/>
              </a:solidFill>
            </a:endParaRPr>
          </a:p>
        </p:txBody>
      </p:sp>
    </p:spTree>
    <p:extLst>
      <p:ext uri="{BB962C8B-B14F-4D97-AF65-F5344CB8AC3E}">
        <p14:creationId xmlns:p14="http://schemas.microsoft.com/office/powerpoint/2010/main" val="4041658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p:cNvSpPr>
            <a:spLocks noChangeArrowheads="1"/>
          </p:cNvSpPr>
          <p:nvPr/>
        </p:nvSpPr>
        <p:spPr bwMode="auto">
          <a:xfrm>
            <a:off x="755576" y="1401429"/>
            <a:ext cx="7632848"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just">
              <a:buClr>
                <a:srgbClr val="0A9469"/>
              </a:buClr>
              <a:buFont typeface="Wingdings" pitchFamily="2" charset="2"/>
              <a:buChar char="Ø"/>
            </a:pPr>
            <a:r>
              <a:rPr lang="fr-FR" sz="2000" dirty="0"/>
              <a:t>Permettre à chaque </a:t>
            </a:r>
            <a:r>
              <a:rPr lang="fr-FR" sz="2000" dirty="0" smtClean="0"/>
              <a:t>élève d’explorer </a:t>
            </a:r>
            <a:r>
              <a:rPr lang="fr-FR" sz="2000" dirty="0"/>
              <a:t>au cours de sa scolarité les grands domaines des arts </a:t>
            </a:r>
            <a:r>
              <a:rPr lang="fr-FR" sz="2000" dirty="0" smtClean="0"/>
              <a:t>,de </a:t>
            </a:r>
            <a:r>
              <a:rPr lang="fr-FR" sz="2000" dirty="0"/>
              <a:t>la </a:t>
            </a:r>
            <a:r>
              <a:rPr lang="fr-FR" sz="2000" dirty="0" smtClean="0"/>
              <a:t>culture, de la citoyenneté et de la santé </a:t>
            </a:r>
            <a:r>
              <a:rPr lang="fr-FR" sz="2000" dirty="0"/>
              <a:t>à travers </a:t>
            </a:r>
            <a:r>
              <a:rPr lang="fr-FR" sz="2000" dirty="0" smtClean="0"/>
              <a:t>des projets impliquant un partenariat et conjuguant </a:t>
            </a:r>
            <a:r>
              <a:rPr lang="fr-FR" sz="2000" dirty="0"/>
              <a:t>les trois </a:t>
            </a:r>
            <a:r>
              <a:rPr lang="fr-FR" sz="2000" dirty="0" smtClean="0"/>
              <a:t>piliers (connaissances, pratiques, rencontres) au </a:t>
            </a:r>
            <a:r>
              <a:rPr lang="fr-FR" sz="2000" dirty="0"/>
              <a:t>moins une fois dans chaque </a:t>
            </a:r>
            <a:r>
              <a:rPr lang="fr-FR" sz="2000" dirty="0" smtClean="0"/>
              <a:t>cycle.</a:t>
            </a:r>
            <a:endParaRPr lang="fr-FR" sz="2000" dirty="0"/>
          </a:p>
        </p:txBody>
      </p:sp>
      <p:sp>
        <p:nvSpPr>
          <p:cNvPr id="4" name="Rectangle 6"/>
          <p:cNvSpPr>
            <a:spLocks noChangeArrowheads="1"/>
          </p:cNvSpPr>
          <p:nvPr/>
        </p:nvSpPr>
        <p:spPr bwMode="auto">
          <a:xfrm>
            <a:off x="755576" y="4685074"/>
            <a:ext cx="763284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just">
              <a:buClr>
                <a:srgbClr val="0A9469"/>
              </a:buClr>
              <a:buFont typeface="Wingdings" pitchFamily="2" charset="2"/>
              <a:buChar char="Ø"/>
            </a:pPr>
            <a:r>
              <a:rPr lang="fr-FR" sz="2000" dirty="0"/>
              <a:t>Permettre à l’élève de construire la mémoire de </a:t>
            </a:r>
            <a:r>
              <a:rPr lang="fr-FR" sz="2000" dirty="0" smtClean="0"/>
              <a:t>ses </a:t>
            </a:r>
            <a:r>
              <a:rPr lang="fr-FR" sz="2000" dirty="0"/>
              <a:t>parcours. </a:t>
            </a:r>
          </a:p>
        </p:txBody>
      </p:sp>
      <p:sp>
        <p:nvSpPr>
          <p:cNvPr id="5" name="Rectangle 4"/>
          <p:cNvSpPr>
            <a:spLocks noChangeArrowheads="1"/>
          </p:cNvSpPr>
          <p:nvPr/>
        </p:nvSpPr>
        <p:spPr bwMode="auto">
          <a:xfrm>
            <a:off x="755576" y="3504917"/>
            <a:ext cx="763284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just">
              <a:buClr>
                <a:srgbClr val="0A9469"/>
              </a:buClr>
              <a:buFont typeface="Wingdings" pitchFamily="2" charset="2"/>
              <a:buChar char="Ø"/>
            </a:pPr>
            <a:r>
              <a:rPr lang="fr-FR" sz="2000" dirty="0"/>
              <a:t>Assurer des liens entre les enseignements et les projets successifs pour que l’élève tire parti des expériences passées.</a:t>
            </a:r>
          </a:p>
        </p:txBody>
      </p:sp>
      <p:sp>
        <p:nvSpPr>
          <p:cNvPr id="6" name="Rectangle 2"/>
          <p:cNvSpPr>
            <a:spLocks noChangeArrowheads="1"/>
          </p:cNvSpPr>
          <p:nvPr/>
        </p:nvSpPr>
        <p:spPr bwMode="auto">
          <a:xfrm>
            <a:off x="0" y="311150"/>
            <a:ext cx="9144000" cy="646331"/>
          </a:xfrm>
          <a:prstGeom prst="rect">
            <a:avLst/>
          </a:prstGeom>
          <a:solidFill>
            <a:srgbClr val="0A9469"/>
          </a:solidFill>
          <a:ln>
            <a:noFill/>
          </a:ln>
        </p:spPr>
        <p:txBody>
          <a:bodyPr>
            <a:spAutoFit/>
          </a:bodyPr>
          <a:lstStyle/>
          <a:p>
            <a:pPr algn="ctr"/>
            <a:r>
              <a:rPr lang="fr-FR" sz="3600" b="1" cap="all" dirty="0">
                <a:solidFill>
                  <a:schemeClr val="bg1"/>
                </a:solidFill>
              </a:rPr>
              <a:t>défis à </a:t>
            </a:r>
            <a:r>
              <a:rPr lang="fr-FR" sz="3600" b="1" cap="all" dirty="0" smtClean="0">
                <a:solidFill>
                  <a:schemeClr val="bg1"/>
                </a:solidFill>
              </a:rPr>
              <a:t>relever</a:t>
            </a:r>
            <a:endParaRPr lang="fr-FR" sz="3600" b="1" cap="all" dirty="0">
              <a:solidFill>
                <a:schemeClr val="bg1"/>
              </a:solidFill>
            </a:endParaRPr>
          </a:p>
        </p:txBody>
      </p:sp>
    </p:spTree>
    <p:extLst>
      <p:ext uri="{BB962C8B-B14F-4D97-AF65-F5344CB8AC3E}">
        <p14:creationId xmlns:p14="http://schemas.microsoft.com/office/powerpoint/2010/main" val="25604691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txBox="1">
            <a:spLocks noGrp="1"/>
          </p:cNvSpPr>
          <p:nvPr>
            <p:ph type="body" idx="4294967295"/>
          </p:nvPr>
        </p:nvSpPr>
        <p:spPr>
          <a:xfrm>
            <a:off x="914400" y="2017202"/>
            <a:ext cx="7902054" cy="3132927"/>
          </a:xfrm>
        </p:spPr>
        <p:txBody>
          <a:bodyPr/>
          <a:lstStyle/>
          <a:p>
            <a:pPr lvl="0" algn="just">
              <a:buClr>
                <a:srgbClr val="B2B2B2"/>
              </a:buClr>
              <a:buSzPct val="90000"/>
              <a:buFont typeface="Wingdings" pitchFamily="2"/>
              <a:buChar char=""/>
            </a:pPr>
            <a:r>
              <a:rPr lang="fr-FR" sz="2400" dirty="0"/>
              <a:t>Veiller</a:t>
            </a:r>
            <a:r>
              <a:rPr lang="fr-FR" sz="2400" dirty="0" smtClean="0"/>
              <a:t>... </a:t>
            </a:r>
            <a:r>
              <a:rPr lang="fr-FR" sz="1800" dirty="0" smtClean="0"/>
              <a:t>« Le directeur d'école veille à la bonne marche de l'école … »</a:t>
            </a:r>
          </a:p>
          <a:p>
            <a:pPr lvl="0" algn="just">
              <a:buClr>
                <a:srgbClr val="B2B2B2"/>
              </a:buClr>
              <a:buSzPct val="90000"/>
              <a:buFont typeface="Wingdings" pitchFamily="2"/>
              <a:buChar char=""/>
            </a:pPr>
            <a:r>
              <a:rPr lang="fr-FR" sz="2400" dirty="0" smtClean="0"/>
              <a:t>Coordonner..</a:t>
            </a:r>
            <a:r>
              <a:rPr lang="fr-FR" dirty="0" smtClean="0"/>
              <a:t>. </a:t>
            </a:r>
            <a:r>
              <a:rPr lang="fr-FR" sz="1800" dirty="0" smtClean="0"/>
              <a:t>« Le directeur d'école assure la coordination nécessaire entre les maîtres... »</a:t>
            </a:r>
            <a:endParaRPr lang="fr-FR" sz="1800" dirty="0"/>
          </a:p>
          <a:p>
            <a:pPr lvl="0">
              <a:buClr>
                <a:srgbClr val="B2B2B2"/>
              </a:buClr>
              <a:buSzPct val="90000"/>
              <a:buFont typeface="Wingdings" pitchFamily="2"/>
              <a:buChar char=""/>
            </a:pPr>
            <a:r>
              <a:rPr lang="fr-FR" sz="2400" dirty="0"/>
              <a:t>Animer... </a:t>
            </a:r>
            <a:r>
              <a:rPr lang="fr-FR" sz="1800" dirty="0" smtClean="0"/>
              <a:t>« et </a:t>
            </a:r>
            <a:r>
              <a:rPr lang="fr-FR" sz="1800" dirty="0"/>
              <a:t>anime l'équipe </a:t>
            </a:r>
            <a:r>
              <a:rPr lang="fr-FR" sz="1800" dirty="0" smtClean="0"/>
              <a:t>pédagogique. »</a:t>
            </a:r>
            <a:endParaRPr lang="fr-FR" sz="1800" dirty="0"/>
          </a:p>
          <a:p>
            <a:pPr lvl="0" algn="just">
              <a:buClr>
                <a:srgbClr val="B2B2B2"/>
              </a:buClr>
              <a:buSzPct val="90000"/>
              <a:buFont typeface="Wingdings" pitchFamily="2"/>
              <a:buChar char=""/>
            </a:pPr>
            <a:r>
              <a:rPr lang="fr-FR" sz="2400" dirty="0"/>
              <a:t>Susciter les </a:t>
            </a:r>
            <a:r>
              <a:rPr lang="fr-FR" sz="2400" dirty="0" smtClean="0"/>
              <a:t>initiatives... </a:t>
            </a:r>
            <a:r>
              <a:rPr lang="fr-FR" sz="1800" dirty="0" smtClean="0"/>
              <a:t>« Il aide au bon déroulement des enseignements en suscitant au sein de l'équipe pédagogique toutes initiatives destinées à améliorer l'efficacité de l'enseignement »</a:t>
            </a:r>
            <a:endParaRPr lang="fr-FR" sz="1800" dirty="0"/>
          </a:p>
        </p:txBody>
      </p:sp>
      <p:sp>
        <p:nvSpPr>
          <p:cNvPr id="3" name="ZoneTexte 2"/>
          <p:cNvSpPr txBox="1"/>
          <p:nvPr/>
        </p:nvSpPr>
        <p:spPr>
          <a:xfrm>
            <a:off x="2157500" y="5805264"/>
            <a:ext cx="6086907" cy="644877"/>
          </a:xfrm>
          <a:prstGeom prst="rect">
            <a:avLst/>
          </a:prstGeom>
          <a:solidFill>
            <a:srgbClr val="0A9469"/>
          </a:solidFill>
          <a:ln>
            <a:noFill/>
          </a:ln>
        </p:spPr>
        <p:txBody>
          <a:bodyPr vert="horz" wrap="square" lIns="90000" tIns="45000" rIns="90000" bIns="45000" compatLnSpc="1">
            <a:sp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sz="4800">
                <a:solidFill>
                  <a:srgbClr val="FF0000"/>
                </a:solidFill>
              </a:defRPr>
            </a:pPr>
            <a:r>
              <a:rPr lang="fr-FR" sz="3600" b="0" i="0" u="none" strike="noStrike" baseline="0" dirty="0">
                <a:ln>
                  <a:noFill/>
                </a:ln>
                <a:solidFill>
                  <a:schemeClr val="bg1"/>
                </a:solidFill>
                <a:latin typeface="Arial" pitchFamily="34"/>
                <a:ea typeface="Arial Unicode MS" pitchFamily="2"/>
                <a:cs typeface="Tahoma" pitchFamily="2"/>
              </a:rPr>
              <a:t>Le pilotage pédagogique</a:t>
            </a:r>
          </a:p>
        </p:txBody>
      </p:sp>
      <p:sp>
        <p:nvSpPr>
          <p:cNvPr id="4" name="Connecteur droit 3"/>
          <p:cNvSpPr/>
          <p:nvPr/>
        </p:nvSpPr>
        <p:spPr>
          <a:xfrm>
            <a:off x="3059832" y="4851223"/>
            <a:ext cx="785827" cy="838907"/>
          </a:xfrm>
          <a:prstGeom prst="line">
            <a:avLst/>
          </a:prstGeom>
          <a:noFill/>
          <a:ln w="57150">
            <a:solidFill>
              <a:srgbClr val="0A9469"/>
            </a:solidFill>
            <a:prstDash val="solid"/>
            <a:tailEnd type="arrow"/>
          </a:ln>
        </p:spPr>
        <p:txBody>
          <a:bodyPr vert="horz" lIns="90000" tIns="45000" rIns="90000" bIns="45000" anchor="ctr" anchorCtr="1" compatLnSpc="1"/>
          <a:lstStyle/>
          <a:p>
            <a:pPr marL="0" marR="0" lvl="0" indent="0" algn="l"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pPr>
            <a:endParaRPr lang="fr-FR" sz="1800" b="0" i="0" u="none" strike="noStrike" baseline="0">
              <a:ln>
                <a:noFill/>
              </a:ln>
              <a:solidFill>
                <a:srgbClr val="000000"/>
              </a:solidFill>
              <a:latin typeface="Arial" pitchFamily="34"/>
              <a:ea typeface="Arial Unicode MS" pitchFamily="2"/>
              <a:cs typeface="Tahoma" pitchFamily="2"/>
            </a:endParaRPr>
          </a:p>
        </p:txBody>
      </p:sp>
      <p:sp>
        <p:nvSpPr>
          <p:cNvPr id="8" name="Rectangle 7"/>
          <p:cNvSpPr/>
          <p:nvPr/>
        </p:nvSpPr>
        <p:spPr>
          <a:xfrm>
            <a:off x="791570" y="1124744"/>
            <a:ext cx="8024884" cy="828432"/>
          </a:xfrm>
          <a:prstGeom prst="rect">
            <a:avLst/>
          </a:prstGeom>
        </p:spPr>
        <p:txBody>
          <a:bodyPr wrap="square">
            <a:spAutoFit/>
          </a:bodyPr>
          <a:lstStyle/>
          <a:p>
            <a:pPr marL="342720" lvl="0" indent="-342720">
              <a:spcBef>
                <a:spcPts val="697"/>
              </a:spcBef>
              <a:tabLst>
                <a:tab pos="914040" algn="l"/>
                <a:tab pos="1828439" algn="l"/>
                <a:tab pos="2742839" algn="l"/>
                <a:tab pos="3657239" algn="l"/>
                <a:tab pos="4571639" algn="l"/>
                <a:tab pos="5486040" algn="l"/>
                <a:tab pos="6400440" algn="l"/>
                <a:tab pos="7314840" algn="l"/>
                <a:tab pos="8229240" algn="l"/>
                <a:tab pos="9143640" algn="l"/>
                <a:tab pos="10058040" algn="l"/>
              </a:tabLst>
            </a:pPr>
            <a:r>
              <a:rPr kumimoji="0" lang="fr-FR" sz="2400" b="0" i="0" u="none" strike="noStrike" kern="0" cap="none" spc="0" normalizeH="0" baseline="0" noProof="0" dirty="0" smtClean="0">
                <a:ln>
                  <a:noFill/>
                </a:ln>
                <a:solidFill>
                  <a:srgbClr val="000000"/>
                </a:solidFill>
                <a:effectLst/>
                <a:uLnTx/>
                <a:uFillTx/>
                <a:latin typeface="Arial" pitchFamily="34"/>
                <a:ea typeface="Arial Unicode MS" pitchFamily="2"/>
                <a:cs typeface="Tahoma" pitchFamily="2"/>
              </a:rPr>
              <a:t>Que disent les</a:t>
            </a:r>
            <a:r>
              <a:rPr kumimoji="0" lang="fr-FR" sz="2400" b="0" i="0" u="none" strike="noStrike" kern="0" cap="none" spc="0" normalizeH="0" baseline="0" noProof="0" dirty="0" smtClean="0">
                <a:ln>
                  <a:noFill/>
                </a:ln>
                <a:solidFill>
                  <a:srgbClr val="990033"/>
                </a:solidFill>
                <a:effectLst/>
                <a:uLnTx/>
                <a:uFillTx/>
                <a:latin typeface="Arial" pitchFamily="34"/>
                <a:ea typeface="Arial Unicode MS" pitchFamily="2"/>
                <a:cs typeface="Tahoma" pitchFamily="2"/>
              </a:rPr>
              <a:t> </a:t>
            </a:r>
            <a:r>
              <a:rPr kumimoji="0" lang="fr-FR" sz="2400" b="0" i="0" u="none" strike="noStrike" kern="0" cap="none" spc="0" normalizeH="0" baseline="0" noProof="0" dirty="0" smtClean="0">
                <a:ln>
                  <a:noFill/>
                </a:ln>
                <a:effectLst/>
                <a:uLnTx/>
                <a:uFillTx/>
                <a:latin typeface="Arial" pitchFamily="34"/>
                <a:ea typeface="Arial Unicode MS" pitchFamily="2"/>
                <a:cs typeface="Tahoma" pitchFamily="2"/>
              </a:rPr>
              <a:t>textes officiels </a:t>
            </a:r>
            <a:r>
              <a:rPr kumimoji="0" lang="fr-FR" sz="2400" b="0" i="0" u="none" strike="noStrike" kern="0" cap="none" spc="0" normalizeH="0" baseline="0" noProof="0" dirty="0" smtClean="0">
                <a:ln>
                  <a:noFill/>
                </a:ln>
                <a:solidFill>
                  <a:srgbClr val="000000"/>
                </a:solidFill>
                <a:effectLst/>
                <a:uLnTx/>
                <a:uFillTx/>
                <a:latin typeface="Arial" pitchFamily="34"/>
                <a:ea typeface="Arial Unicode MS" pitchFamily="2"/>
                <a:cs typeface="Tahoma" pitchFamily="2"/>
              </a:rPr>
              <a:t>?</a:t>
            </a:r>
          </a:p>
          <a:p>
            <a:pPr marL="342720" lvl="0" indent="-342720">
              <a:spcBef>
                <a:spcPts val="697"/>
              </a:spcBef>
              <a:tabLst>
                <a:tab pos="914040" algn="l"/>
                <a:tab pos="1828439" algn="l"/>
                <a:tab pos="2742839" algn="l"/>
                <a:tab pos="3657239" algn="l"/>
                <a:tab pos="4571639" algn="l"/>
                <a:tab pos="5486040" algn="l"/>
                <a:tab pos="6400440" algn="l"/>
                <a:tab pos="7314840" algn="l"/>
                <a:tab pos="8229240" algn="l"/>
                <a:tab pos="9143640" algn="l"/>
                <a:tab pos="10058040" algn="l"/>
              </a:tabLst>
            </a:pPr>
            <a:r>
              <a:rPr lang="fr-FR" kern="0" dirty="0" smtClean="0">
                <a:solidFill>
                  <a:srgbClr val="000000"/>
                </a:solidFill>
                <a:latin typeface="Arial" pitchFamily="34"/>
                <a:ea typeface="Arial Unicode MS" pitchFamily="2"/>
                <a:cs typeface="Tahoma" pitchFamily="2"/>
              </a:rPr>
              <a:t>(</a:t>
            </a:r>
            <a:r>
              <a:rPr lang="fr-FR" kern="0" dirty="0">
                <a:solidFill>
                  <a:srgbClr val="000000"/>
                </a:solidFill>
                <a:latin typeface="Arial" pitchFamily="34"/>
                <a:ea typeface="Arial Unicode MS" pitchFamily="2"/>
                <a:cs typeface="Tahoma" pitchFamily="2"/>
              </a:rPr>
              <a:t>Décret du 24 Février 1989 modifié en 2002)</a:t>
            </a:r>
          </a:p>
        </p:txBody>
      </p:sp>
      <p:sp>
        <p:nvSpPr>
          <p:cNvPr id="7" name="Rectangle 2"/>
          <p:cNvSpPr>
            <a:spLocks noChangeArrowheads="1"/>
          </p:cNvSpPr>
          <p:nvPr/>
        </p:nvSpPr>
        <p:spPr bwMode="auto">
          <a:xfrm>
            <a:off x="0" y="311150"/>
            <a:ext cx="9144000" cy="584775"/>
          </a:xfrm>
          <a:prstGeom prst="rect">
            <a:avLst/>
          </a:prstGeom>
          <a:solidFill>
            <a:srgbClr val="0A9469"/>
          </a:solidFill>
          <a:ln>
            <a:noFill/>
          </a:ln>
        </p:spPr>
        <p:txBody>
          <a:bodyPr>
            <a:spAutoFit/>
          </a:bodyPr>
          <a:lstStyle/>
          <a:p>
            <a:pPr algn="ctr"/>
            <a:r>
              <a:rPr lang="fr-FR" sz="3200" b="1" cap="all" dirty="0">
                <a:solidFill>
                  <a:schemeClr val="bg1"/>
                </a:solidFill>
              </a:rPr>
              <a:t>La pédagogie est-elle l’affaire du directeur ?</a:t>
            </a:r>
          </a:p>
        </p:txBody>
      </p:sp>
    </p:spTree>
    <p:extLst>
      <p:ext uri="{BB962C8B-B14F-4D97-AF65-F5344CB8AC3E}">
        <p14:creationId xmlns:p14="http://schemas.microsoft.com/office/powerpoint/2010/main" val="28995279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2e31c7a47382763757d1b4a416c9bfdc7c3adf"/>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3196</TotalTime>
  <Words>2656</Words>
  <Application>Microsoft Office PowerPoint</Application>
  <PresentationFormat>Affichage à l'écran (4:3)</PresentationFormat>
  <Paragraphs>322</Paragraphs>
  <Slides>21</Slides>
  <Notes>7</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Parcours éducatif de santé</vt:lpstr>
      <vt:lpstr>Parcours d’éducation artistique et culturelle</vt:lpstr>
      <vt:lpstr>Parcours citoyen</vt:lpstr>
    </vt:vector>
  </TitlesOfParts>
  <Company>Men - IA27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Utilisateur</dc:creator>
  <cp:lastModifiedBy>Utilisateur</cp:lastModifiedBy>
  <cp:revision>120</cp:revision>
  <cp:lastPrinted>2019-03-13T18:22:55Z</cp:lastPrinted>
  <dcterms:created xsi:type="dcterms:W3CDTF">2018-01-12T08:58:25Z</dcterms:created>
  <dcterms:modified xsi:type="dcterms:W3CDTF">2020-09-27T15:22:43Z</dcterms:modified>
</cp:coreProperties>
</file>