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slide1.xml" ContentType="application/vnd.openxmlformats-officedocument.presentationml.slide+xml"/>
  <Default Extension="jpg" ContentType="image/jpg"/>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Default Extension="png" ContentType="image/png"/>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6858000"/>
  <p:notesSz cx="9144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s>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 name=""/>
        <p:cNvGrpSpPr/>
        <p:nvPr/>
      </p:nvGrpSpPr>
      <p:grpSpPr>
        <a:xfrm>
          <a:off x="0" y="0"/>
          <a:ext cx="0" cy="0"/>
          <a:chOff x="0" y="0"/>
          <a:chExt cx="0" cy="0"/>
        </a:xfrm>
      </p:grpSpPr>
      <p:sp>
        <p:nvSpPr>
          <p:cNvPr id="1" name="Notes Placeholder"/>
          <p:cNvSpPr>
            <a:spLocks noGrp="1"/>
          </p:cNvSpPr>
          <p:nvPr>
            <p:ph type="body" idx="1"/>
          </p:nvPr>
        </p:nvSpPr>
        <p:spPr/>
        <p:txBody>
          <a:bodyPr>
            <a:norm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u="heavy">
                <a:solidFill>
                  <a:schemeClr val="tx1"/>
                </a:solidFill>
                <a:latin typeface="Arial"/>
                <a:cs typeface="Arial"/>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u="heavy">
                <a:solidFill>
                  <a:schemeClr val="tx1"/>
                </a:solidFill>
                <a:latin typeface="Arial"/>
                <a:cs typeface="Arial"/>
              </a:defRPr>
            </a:lvl1pPr>
          </a:lstStyle>
          <a:p/>
        </p:txBody>
      </p:sp>
      <p:sp>
        <p:nvSpPr>
          <p:cNvPr id="3" name="Holder 3"/>
          <p:cNvSpPr>
            <a:spLocks noGrp="1"/>
          </p:cNvSpPr>
          <p:nvPr>
            <p:ph idx="2" sz="half"/>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709159"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u="heavy">
                <a:solidFill>
                  <a:schemeClr val="tx1"/>
                </a:solidFill>
                <a:latin typeface="Arial"/>
                <a:cs typeface="Arial"/>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4.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2366" y="241889"/>
            <a:ext cx="8459266" cy="1005840"/>
          </a:xfrm>
          <a:prstGeom prst="rect">
            <a:avLst/>
          </a:prstGeom>
        </p:spPr>
        <p:txBody>
          <a:bodyPr wrap="square" lIns="0" tIns="0" rIns="0" bIns="0">
            <a:spAutoFit/>
          </a:bodyPr>
          <a:lstStyle>
            <a:lvl1pPr>
              <a:defRPr sz="2400" b="0" i="0" u="heavy">
                <a:solidFill>
                  <a:schemeClr val="tx1"/>
                </a:solidFill>
                <a:latin typeface="Arial"/>
                <a:cs typeface="Arial"/>
              </a:defRPr>
            </a:lvl1pPr>
          </a:lstStyle>
          <a:p/>
        </p:txBody>
      </p:sp>
      <p:sp>
        <p:nvSpPr>
          <p:cNvPr id="3" name="Holder 3"/>
          <p:cNvSpPr>
            <a:spLocks noGrp="1"/>
          </p:cNvSpPr>
          <p:nvPr>
            <p:ph type="body" idx="1"/>
          </p:nvPr>
        </p:nvSpPr>
        <p:spPr>
          <a:xfrm>
            <a:off x="457200" y="1577340"/>
            <a:ext cx="8229599" cy="452628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jpg"/><Relationship Id="rId4" Type="http://schemas.openxmlformats.org/officeDocument/2006/relationships/notesSlide" Target="../notesSlides/notesSlide1.xml"/><Relationship Id="rId5" Type="http://schemas.openxmlformats.org/officeDocument/2006/relationships/slide" Target="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 Id="rId3" Type="http://schemas.openxmlformats.org/officeDocument/2006/relationships/image" Target="../media/image12.jpg"/><Relationship Id="rId4" Type="http://schemas.openxmlformats.org/officeDocument/2006/relationships/notesSlide" Target="../notesSlides/notesSlide10.xml"/><Relationship Id="rId5" Type="http://schemas.openxmlformats.org/officeDocument/2006/relationships/slide" Target="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notesSlide" Target="../notesSlides/notesSlide11.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notesSlide" Target="../notesSlides/notesSlide12.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jpg"/><Relationship Id="rId4" Type="http://schemas.openxmlformats.org/officeDocument/2006/relationships/notesSlide" Target="../notesSlides/notesSlide13.xml"/><Relationship Id="rId5" Type="http://schemas.openxmlformats.org/officeDocument/2006/relationships/slide" Target="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image" Target="../media/image18.jpg"/><Relationship Id="rId4" Type="http://schemas.openxmlformats.org/officeDocument/2006/relationships/notesSlide" Target="../notesSlides/notesSlide14.xml"/><Relationship Id="rId5" Type="http://schemas.openxmlformats.org/officeDocument/2006/relationships/slide" Target="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notesSlide" Target="../notesSlides/notesSlide15.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7" Type="http://schemas.openxmlformats.org/officeDocument/2006/relationships/notesSlide" Target="../notesSlides/notesSlide16.xml"/><Relationship Id="rId8" Type="http://schemas.openxmlformats.org/officeDocument/2006/relationships/slide" Target="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 Id="rId3" Type="http://schemas.openxmlformats.org/officeDocument/2006/relationships/image" Target="../media/image26.png"/><Relationship Id="rId4" Type="http://schemas.openxmlformats.org/officeDocument/2006/relationships/notesSlide" Target="../notesSlides/notesSlide17.xml"/><Relationship Id="rId5" Type="http://schemas.openxmlformats.org/officeDocument/2006/relationships/slide" Target="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jpg"/><Relationship Id="rId6" Type="http://schemas.openxmlformats.org/officeDocument/2006/relationships/image" Target="../media/image31.jpg"/><Relationship Id="rId7" Type="http://schemas.openxmlformats.org/officeDocument/2006/relationships/image" Target="../media/image32.jpg"/><Relationship Id="rId8" Type="http://schemas.openxmlformats.org/officeDocument/2006/relationships/image" Target="../media/image33.jpg"/><Relationship Id="rId9" Type="http://schemas.openxmlformats.org/officeDocument/2006/relationships/notesSlide" Target="../notesSlides/notesSlide18.xml"/><Relationship Id="rId10" Type="http://schemas.openxmlformats.org/officeDocument/2006/relationships/slide" Target="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g"/><Relationship Id="rId3" Type="http://schemas.openxmlformats.org/officeDocument/2006/relationships/notesSlide" Target="../notesSlides/notesSlide19.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notesSlide" Target="../notesSlides/notesSlide2.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38.jpg"/><Relationship Id="rId6" Type="http://schemas.openxmlformats.org/officeDocument/2006/relationships/image" Target="../media/image39.jpg"/><Relationship Id="rId7" Type="http://schemas.openxmlformats.org/officeDocument/2006/relationships/image" Target="../media/image40.jpg"/><Relationship Id="rId8" Type="http://schemas.openxmlformats.org/officeDocument/2006/relationships/notesSlide" Target="../notesSlides/notesSlide20.xml"/><Relationship Id="rId9" Type="http://schemas.openxmlformats.org/officeDocument/2006/relationships/slide" Target="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2.jpg"/><Relationship Id="rId4" Type="http://schemas.openxmlformats.org/officeDocument/2006/relationships/image" Target="../media/image43.jpg"/><Relationship Id="rId5" Type="http://schemas.openxmlformats.org/officeDocument/2006/relationships/image" Target="../media/image44.jpg"/><Relationship Id="rId6" Type="http://schemas.openxmlformats.org/officeDocument/2006/relationships/image" Target="../media/image45.png"/><Relationship Id="rId7" Type="http://schemas.openxmlformats.org/officeDocument/2006/relationships/notesSlide" Target="../notesSlides/notesSlide21.xml"/><Relationship Id="rId8" Type="http://schemas.openxmlformats.org/officeDocument/2006/relationships/slide" Target="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 Id="rId3" Type="http://schemas.openxmlformats.org/officeDocument/2006/relationships/image" Target="../media/image47.jpg"/><Relationship Id="rId4" Type="http://schemas.openxmlformats.org/officeDocument/2006/relationships/image" Target="../media/image48.jpg"/><Relationship Id="rId5" Type="http://schemas.openxmlformats.org/officeDocument/2006/relationships/image" Target="../media/image49.jpg"/><Relationship Id="rId6" Type="http://schemas.openxmlformats.org/officeDocument/2006/relationships/image" Target="../media/image50.jpg"/><Relationship Id="rId7" Type="http://schemas.openxmlformats.org/officeDocument/2006/relationships/image" Target="../media/image51.png"/><Relationship Id="rId8" Type="http://schemas.openxmlformats.org/officeDocument/2006/relationships/image" Target="../media/image52.jpg"/><Relationship Id="rId9" Type="http://schemas.openxmlformats.org/officeDocument/2006/relationships/notesSlide" Target="../notesSlides/notesSlide22.xml"/><Relationship Id="rId10" Type="http://schemas.openxmlformats.org/officeDocument/2006/relationships/slide" Target="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g"/><Relationship Id="rId3" Type="http://schemas.openxmlformats.org/officeDocument/2006/relationships/image" Target="../media/image54.jpg"/><Relationship Id="rId4" Type="http://schemas.openxmlformats.org/officeDocument/2006/relationships/image" Target="../media/image55.jpg"/><Relationship Id="rId5" Type="http://schemas.openxmlformats.org/officeDocument/2006/relationships/image" Target="../media/image56.jpg"/><Relationship Id="rId6" Type="http://schemas.openxmlformats.org/officeDocument/2006/relationships/image" Target="../media/image57.jpg"/><Relationship Id="rId7" Type="http://schemas.openxmlformats.org/officeDocument/2006/relationships/image" Target="../media/image58.png"/><Relationship Id="rId8" Type="http://schemas.openxmlformats.org/officeDocument/2006/relationships/image" Target="../media/image59.jpg"/><Relationship Id="rId9" Type="http://schemas.openxmlformats.org/officeDocument/2006/relationships/notesSlide" Target="../notesSlides/notesSlide23.xml"/><Relationship Id="rId10" Type="http://schemas.openxmlformats.org/officeDocument/2006/relationships/slide" Target="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jpg"/><Relationship Id="rId3" Type="http://schemas.openxmlformats.org/officeDocument/2006/relationships/image" Target="../media/image61.jpg"/><Relationship Id="rId4" Type="http://schemas.openxmlformats.org/officeDocument/2006/relationships/image" Target="../media/image62.jpg"/><Relationship Id="rId5" Type="http://schemas.openxmlformats.org/officeDocument/2006/relationships/image" Target="../media/image63.jpg"/><Relationship Id="rId6" Type="http://schemas.openxmlformats.org/officeDocument/2006/relationships/image" Target="../media/image64.jpg"/><Relationship Id="rId7" Type="http://schemas.openxmlformats.org/officeDocument/2006/relationships/notesSlide" Target="../notesSlides/notesSlide24.xml"/><Relationship Id="rId8" Type="http://schemas.openxmlformats.org/officeDocument/2006/relationships/slide" Target="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g"/><Relationship Id="rId3" Type="http://schemas.openxmlformats.org/officeDocument/2006/relationships/image" Target="../media/image66.jpg"/><Relationship Id="rId4" Type="http://schemas.openxmlformats.org/officeDocument/2006/relationships/notesSlide" Target="../notesSlides/notesSlide25.xml"/><Relationship Id="rId5" Type="http://schemas.openxmlformats.org/officeDocument/2006/relationships/slide" Target="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g"/><Relationship Id="rId3" Type="http://schemas.openxmlformats.org/officeDocument/2006/relationships/image" Target="../media/image68.jpg"/><Relationship Id="rId4" Type="http://schemas.openxmlformats.org/officeDocument/2006/relationships/image" Target="../media/image69.jpg"/><Relationship Id="rId5" Type="http://schemas.openxmlformats.org/officeDocument/2006/relationships/image" Target="../media/image70.jpg"/><Relationship Id="rId6" Type="http://schemas.openxmlformats.org/officeDocument/2006/relationships/image" Target="../media/image71.jpg"/><Relationship Id="rId7" Type="http://schemas.openxmlformats.org/officeDocument/2006/relationships/notesSlide" Target="../notesSlides/notesSlide26.xml"/><Relationship Id="rId8" Type="http://schemas.openxmlformats.org/officeDocument/2006/relationships/slide" Target="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2.jpg"/><Relationship Id="rId3" Type="http://schemas.openxmlformats.org/officeDocument/2006/relationships/image" Target="../media/image73.jpg"/><Relationship Id="rId4" Type="http://schemas.openxmlformats.org/officeDocument/2006/relationships/notesSlide" Target="../notesSlides/notesSlide27.xml"/><Relationship Id="rId5" Type="http://schemas.openxmlformats.org/officeDocument/2006/relationships/slide" Target="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g"/><Relationship Id="rId3" Type="http://schemas.openxmlformats.org/officeDocument/2006/relationships/image" Target="../media/image75.jpg"/><Relationship Id="rId4" Type="http://schemas.openxmlformats.org/officeDocument/2006/relationships/image" Target="../media/image76.jpg"/><Relationship Id="rId5" Type="http://schemas.openxmlformats.org/officeDocument/2006/relationships/image" Target="../media/image77.jpg"/><Relationship Id="rId6" Type="http://schemas.openxmlformats.org/officeDocument/2006/relationships/image" Target="../media/image78.jpg"/><Relationship Id="rId7" Type="http://schemas.openxmlformats.org/officeDocument/2006/relationships/image" Target="../media/image79.jpg"/><Relationship Id="rId8" Type="http://schemas.openxmlformats.org/officeDocument/2006/relationships/notesSlide" Target="../notesSlides/notesSlide28.xml"/><Relationship Id="rId9" Type="http://schemas.openxmlformats.org/officeDocument/2006/relationships/slide" Target="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jpg"/><Relationship Id="rId3" Type="http://schemas.openxmlformats.org/officeDocument/2006/relationships/image" Target="../media/image81.jpg"/><Relationship Id="rId4" Type="http://schemas.openxmlformats.org/officeDocument/2006/relationships/image" Target="../media/image82.jpg"/><Relationship Id="rId5" Type="http://schemas.openxmlformats.org/officeDocument/2006/relationships/image" Target="../media/image83.jpg"/><Relationship Id="rId6" Type="http://schemas.openxmlformats.org/officeDocument/2006/relationships/notesSlide" Target="../notesSlides/notesSlide29.xml"/><Relationship Id="rId7" Type="http://schemas.openxmlformats.org/officeDocument/2006/relationships/slide" Target="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notesSlide" Target="../notesSlides/notesSlide3.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jpg"/><Relationship Id="rId3" Type="http://schemas.openxmlformats.org/officeDocument/2006/relationships/image" Target="../media/image85.jpg"/><Relationship Id="rId4" Type="http://schemas.openxmlformats.org/officeDocument/2006/relationships/image" Target="../media/image86.jpg"/><Relationship Id="rId5" Type="http://schemas.openxmlformats.org/officeDocument/2006/relationships/image" Target="../media/image87.jpg"/><Relationship Id="rId6" Type="http://schemas.openxmlformats.org/officeDocument/2006/relationships/notesSlide" Target="../notesSlides/notesSlide30.xml"/><Relationship Id="rId7" Type="http://schemas.openxmlformats.org/officeDocument/2006/relationships/slide" Target="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jpg"/><Relationship Id="rId3" Type="http://schemas.openxmlformats.org/officeDocument/2006/relationships/image" Target="../media/image89.jpg"/><Relationship Id="rId4" Type="http://schemas.openxmlformats.org/officeDocument/2006/relationships/image" Target="../media/image90.jpg"/><Relationship Id="rId5" Type="http://schemas.openxmlformats.org/officeDocument/2006/relationships/image" Target="../media/image91.jpg"/><Relationship Id="rId6" Type="http://schemas.openxmlformats.org/officeDocument/2006/relationships/notesSlide" Target="../notesSlides/notesSlide31.xml"/><Relationship Id="rId7" Type="http://schemas.openxmlformats.org/officeDocument/2006/relationships/slide" Target="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2.jpg"/><Relationship Id="rId3" Type="http://schemas.openxmlformats.org/officeDocument/2006/relationships/image" Target="../media/image93.png"/><Relationship Id="rId4" Type="http://schemas.openxmlformats.org/officeDocument/2006/relationships/image" Target="../media/image94.jpg"/><Relationship Id="rId5" Type="http://schemas.openxmlformats.org/officeDocument/2006/relationships/image" Target="../media/image95.jp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notesSlide" Target="../notesSlides/notesSlide32.xml"/><Relationship Id="rId9" Type="http://schemas.openxmlformats.org/officeDocument/2006/relationships/slide" Target="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notesSlide" Target="../notesSlides/notesSlide4.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notesSlide" Target="../notesSlides/notesSlide5.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 Id="rId3" Type="http://schemas.openxmlformats.org/officeDocument/2006/relationships/notesSlide" Target="../notesSlides/notesSlide6.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notesSlide" Target="../notesSlides/notesSlide7.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 Id="rId3" Type="http://schemas.openxmlformats.org/officeDocument/2006/relationships/notesSlide" Target="../notesSlides/notesSlide8.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notesSlide" Target="../notesSlides/notesSlide9.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59245" y="326623"/>
            <a:ext cx="5122161" cy="810222"/>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2581414" y="1274538"/>
            <a:ext cx="3907028" cy="2801366"/>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456869" y="4271500"/>
            <a:ext cx="7959090" cy="1696720"/>
          </a:xfrm>
          <a:prstGeom prst="rect">
            <a:avLst/>
          </a:prstGeom>
        </p:spPr>
        <p:txBody>
          <a:bodyPr wrap="square" lIns="0" tIns="0" rIns="0" bIns="0" rtlCol="0" vert="horz">
            <a:spAutoFit/>
          </a:bodyPr>
          <a:lstStyle/>
          <a:p>
            <a:pPr algn="just" marL="12700" marR="5080">
              <a:lnSpc>
                <a:spcPct val="100000"/>
              </a:lnSpc>
            </a:pPr>
            <a:r>
              <a:rPr dirty="0" sz="1400">
                <a:latin typeface="Arial"/>
                <a:cs typeface="Arial"/>
              </a:rPr>
              <a:t>Wayne </a:t>
            </a:r>
            <a:r>
              <a:rPr dirty="0" sz="1400" spc="-85">
                <a:latin typeface="Arial"/>
                <a:cs typeface="Arial"/>
              </a:rPr>
              <a:t> </a:t>
            </a:r>
            <a:r>
              <a:rPr dirty="0" sz="1400">
                <a:latin typeface="Arial"/>
                <a:cs typeface="Arial"/>
              </a:rPr>
              <a:t>Thiebaud </a:t>
            </a:r>
            <a:r>
              <a:rPr dirty="0" sz="1400" spc="-85">
                <a:latin typeface="Arial"/>
                <a:cs typeface="Arial"/>
              </a:rPr>
              <a:t> </a:t>
            </a:r>
            <a:r>
              <a:rPr dirty="0" sz="1400">
                <a:latin typeface="Arial"/>
                <a:cs typeface="Arial"/>
              </a:rPr>
              <a:t>(né </a:t>
            </a:r>
            <a:r>
              <a:rPr dirty="0" sz="1400" spc="-85">
                <a:latin typeface="Arial"/>
                <a:cs typeface="Arial"/>
              </a:rPr>
              <a:t> </a:t>
            </a:r>
            <a:r>
              <a:rPr dirty="0" sz="1400">
                <a:latin typeface="Arial"/>
                <a:cs typeface="Arial"/>
              </a:rPr>
              <a:t>le </a:t>
            </a:r>
            <a:r>
              <a:rPr dirty="0" sz="1400" spc="-85">
                <a:latin typeface="Arial"/>
                <a:cs typeface="Arial"/>
              </a:rPr>
              <a:t> </a:t>
            </a:r>
            <a:r>
              <a:rPr dirty="0" sz="1400">
                <a:latin typeface="Arial"/>
                <a:cs typeface="Arial"/>
              </a:rPr>
              <a:t>15 </a:t>
            </a:r>
            <a:r>
              <a:rPr dirty="0" sz="1400" spc="-85">
                <a:latin typeface="Arial"/>
                <a:cs typeface="Arial"/>
              </a:rPr>
              <a:t> </a:t>
            </a:r>
            <a:r>
              <a:rPr dirty="0" sz="1400">
                <a:latin typeface="Arial"/>
                <a:cs typeface="Arial"/>
              </a:rPr>
              <a:t>novembre </a:t>
            </a:r>
            <a:r>
              <a:rPr dirty="0" sz="1400" spc="-85">
                <a:latin typeface="Arial"/>
                <a:cs typeface="Arial"/>
              </a:rPr>
              <a:t> </a:t>
            </a:r>
            <a:r>
              <a:rPr dirty="0" sz="1400">
                <a:latin typeface="Arial"/>
                <a:cs typeface="Arial"/>
              </a:rPr>
              <a:t>1920) </a:t>
            </a:r>
            <a:r>
              <a:rPr dirty="0" sz="1400" spc="-85">
                <a:latin typeface="Arial"/>
                <a:cs typeface="Arial"/>
              </a:rPr>
              <a:t> </a:t>
            </a:r>
            <a:r>
              <a:rPr dirty="0" sz="1400">
                <a:latin typeface="Arial"/>
                <a:cs typeface="Arial"/>
              </a:rPr>
              <a:t>est </a:t>
            </a:r>
            <a:r>
              <a:rPr dirty="0" sz="1400" spc="-85">
                <a:latin typeface="Arial"/>
                <a:cs typeface="Arial"/>
              </a:rPr>
              <a:t> </a:t>
            </a:r>
            <a:r>
              <a:rPr dirty="0" sz="1400">
                <a:latin typeface="Arial"/>
                <a:cs typeface="Arial"/>
              </a:rPr>
              <a:t>un </a:t>
            </a:r>
            <a:r>
              <a:rPr dirty="0" sz="1400" spc="-85">
                <a:latin typeface="Arial"/>
                <a:cs typeface="Arial"/>
              </a:rPr>
              <a:t> </a:t>
            </a:r>
            <a:r>
              <a:rPr dirty="0" sz="1400">
                <a:latin typeface="Arial"/>
                <a:cs typeface="Arial"/>
              </a:rPr>
              <a:t>peintre </a:t>
            </a:r>
            <a:r>
              <a:rPr dirty="0" sz="1400" spc="-85">
                <a:latin typeface="Arial"/>
                <a:cs typeface="Arial"/>
              </a:rPr>
              <a:t> </a:t>
            </a:r>
            <a:r>
              <a:rPr dirty="0" sz="1400">
                <a:latin typeface="Arial"/>
                <a:cs typeface="Arial"/>
              </a:rPr>
              <a:t>américain </a:t>
            </a:r>
            <a:r>
              <a:rPr dirty="0" sz="1400" spc="-85">
                <a:latin typeface="Arial"/>
                <a:cs typeface="Arial"/>
              </a:rPr>
              <a:t> </a:t>
            </a:r>
            <a:r>
              <a:rPr dirty="0" sz="1400">
                <a:latin typeface="Arial"/>
                <a:cs typeface="Arial"/>
              </a:rPr>
              <a:t>dont </a:t>
            </a:r>
            <a:r>
              <a:rPr dirty="0" sz="1400" spc="-85">
                <a:latin typeface="Arial"/>
                <a:cs typeface="Arial"/>
              </a:rPr>
              <a:t> </a:t>
            </a:r>
            <a:r>
              <a:rPr dirty="0" sz="1400">
                <a:latin typeface="Arial"/>
                <a:cs typeface="Arial"/>
              </a:rPr>
              <a:t>les </a:t>
            </a:r>
            <a:r>
              <a:rPr dirty="0" sz="1400" spc="-85">
                <a:latin typeface="Arial"/>
                <a:cs typeface="Arial"/>
              </a:rPr>
              <a:t> </a:t>
            </a:r>
            <a:r>
              <a:rPr dirty="0" sz="1400">
                <a:latin typeface="Arial"/>
                <a:cs typeface="Arial"/>
              </a:rPr>
              <a:t>œuvres </a:t>
            </a:r>
            <a:r>
              <a:rPr dirty="0" sz="1400" spc="-85">
                <a:latin typeface="Arial"/>
                <a:cs typeface="Arial"/>
              </a:rPr>
              <a:t> </a:t>
            </a:r>
            <a:r>
              <a:rPr dirty="0" sz="1400">
                <a:latin typeface="Arial"/>
                <a:cs typeface="Arial"/>
              </a:rPr>
              <a:t>les </a:t>
            </a:r>
            <a:r>
              <a:rPr dirty="0" sz="1400" spc="-85">
                <a:latin typeface="Arial"/>
                <a:cs typeface="Arial"/>
              </a:rPr>
              <a:t> </a:t>
            </a:r>
            <a:r>
              <a:rPr dirty="0" sz="1400">
                <a:latin typeface="Arial"/>
                <a:cs typeface="Arial"/>
              </a:rPr>
              <a:t>plus</a:t>
            </a:r>
            <a:r>
              <a:rPr dirty="0" sz="1400">
                <a:latin typeface="Arial"/>
                <a:cs typeface="Arial"/>
              </a:rPr>
              <a:t> célèbres </a:t>
            </a:r>
            <a:r>
              <a:rPr dirty="0" sz="1400" spc="-165">
                <a:latin typeface="Arial"/>
                <a:cs typeface="Arial"/>
              </a:rPr>
              <a:t> </a:t>
            </a:r>
            <a:r>
              <a:rPr dirty="0" sz="1400">
                <a:latin typeface="Arial"/>
                <a:cs typeface="Arial"/>
              </a:rPr>
              <a:t>sont </a:t>
            </a:r>
            <a:r>
              <a:rPr dirty="0" sz="1400" spc="-165">
                <a:latin typeface="Arial"/>
                <a:cs typeface="Arial"/>
              </a:rPr>
              <a:t> </a:t>
            </a:r>
            <a:r>
              <a:rPr dirty="0" sz="1400">
                <a:latin typeface="Arial"/>
                <a:cs typeface="Arial"/>
              </a:rPr>
              <a:t>des </a:t>
            </a:r>
            <a:r>
              <a:rPr dirty="0" sz="1400" spc="-165">
                <a:latin typeface="Arial"/>
                <a:cs typeface="Arial"/>
              </a:rPr>
              <a:t> </a:t>
            </a:r>
            <a:r>
              <a:rPr dirty="0" sz="1400">
                <a:latin typeface="Arial"/>
                <a:cs typeface="Arial"/>
              </a:rPr>
              <a:t>gâteaux, </a:t>
            </a:r>
            <a:r>
              <a:rPr dirty="0" sz="1400" spc="-165">
                <a:latin typeface="Arial"/>
                <a:cs typeface="Arial"/>
              </a:rPr>
              <a:t> </a:t>
            </a:r>
            <a:r>
              <a:rPr dirty="0" sz="1400">
                <a:latin typeface="Arial"/>
                <a:cs typeface="Arial"/>
              </a:rPr>
              <a:t>des </a:t>
            </a:r>
            <a:r>
              <a:rPr dirty="0" sz="1400" spc="-165">
                <a:latin typeface="Arial"/>
                <a:cs typeface="Arial"/>
              </a:rPr>
              <a:t> </a:t>
            </a:r>
            <a:r>
              <a:rPr dirty="0" sz="1400">
                <a:latin typeface="Arial"/>
                <a:cs typeface="Arial"/>
              </a:rPr>
              <a:t>pâtisseries, </a:t>
            </a:r>
            <a:r>
              <a:rPr dirty="0" sz="1400" spc="-165">
                <a:latin typeface="Arial"/>
                <a:cs typeface="Arial"/>
              </a:rPr>
              <a:t> </a:t>
            </a:r>
            <a:r>
              <a:rPr dirty="0" sz="1400">
                <a:latin typeface="Arial"/>
                <a:cs typeface="Arial"/>
              </a:rPr>
              <a:t>des </a:t>
            </a:r>
            <a:r>
              <a:rPr dirty="0" sz="1400" spc="-165">
                <a:latin typeface="Arial"/>
                <a:cs typeface="Arial"/>
              </a:rPr>
              <a:t> </a:t>
            </a:r>
            <a:r>
              <a:rPr dirty="0" sz="1400">
                <a:latin typeface="Arial"/>
                <a:cs typeface="Arial"/>
              </a:rPr>
              <a:t>bottes, </a:t>
            </a:r>
            <a:r>
              <a:rPr dirty="0" sz="1400" spc="-165">
                <a:latin typeface="Arial"/>
                <a:cs typeface="Arial"/>
              </a:rPr>
              <a:t> </a:t>
            </a:r>
            <a:r>
              <a:rPr dirty="0" sz="1400">
                <a:latin typeface="Arial"/>
                <a:cs typeface="Arial"/>
              </a:rPr>
              <a:t>des </a:t>
            </a:r>
            <a:r>
              <a:rPr dirty="0" sz="1400" spc="-165">
                <a:latin typeface="Arial"/>
                <a:cs typeface="Arial"/>
              </a:rPr>
              <a:t> </a:t>
            </a:r>
            <a:r>
              <a:rPr dirty="0" sz="1400">
                <a:latin typeface="Arial"/>
                <a:cs typeface="Arial"/>
              </a:rPr>
              <a:t>toilettes, </a:t>
            </a:r>
            <a:r>
              <a:rPr dirty="0" sz="1400" spc="-165">
                <a:latin typeface="Arial"/>
                <a:cs typeface="Arial"/>
              </a:rPr>
              <a:t> </a:t>
            </a:r>
            <a:r>
              <a:rPr dirty="0" sz="1400">
                <a:latin typeface="Arial"/>
                <a:cs typeface="Arial"/>
              </a:rPr>
              <a:t>des </a:t>
            </a:r>
            <a:r>
              <a:rPr dirty="0" sz="1400" spc="-165">
                <a:latin typeface="Arial"/>
                <a:cs typeface="Arial"/>
              </a:rPr>
              <a:t> </a:t>
            </a:r>
            <a:r>
              <a:rPr dirty="0" sz="1400">
                <a:latin typeface="Arial"/>
                <a:cs typeface="Arial"/>
              </a:rPr>
              <a:t>jouets </a:t>
            </a:r>
            <a:r>
              <a:rPr dirty="0" sz="1400" spc="-165">
                <a:latin typeface="Arial"/>
                <a:cs typeface="Arial"/>
              </a:rPr>
              <a:t> </a:t>
            </a:r>
            <a:r>
              <a:rPr dirty="0" sz="1400">
                <a:latin typeface="Arial"/>
                <a:cs typeface="Arial"/>
              </a:rPr>
              <a:t>et </a:t>
            </a:r>
            <a:r>
              <a:rPr dirty="0" sz="1400" spc="-165">
                <a:latin typeface="Arial"/>
                <a:cs typeface="Arial"/>
              </a:rPr>
              <a:t> </a:t>
            </a:r>
            <a:r>
              <a:rPr dirty="0" sz="1400">
                <a:latin typeface="Arial"/>
                <a:cs typeface="Arial"/>
              </a:rPr>
              <a:t>des </a:t>
            </a:r>
            <a:r>
              <a:rPr dirty="0" sz="1400" spc="-165">
                <a:latin typeface="Arial"/>
                <a:cs typeface="Arial"/>
              </a:rPr>
              <a:t> </a:t>
            </a:r>
            <a:r>
              <a:rPr dirty="0" sz="1400">
                <a:latin typeface="Arial"/>
                <a:cs typeface="Arial"/>
              </a:rPr>
              <a:t>tubes </a:t>
            </a:r>
            <a:r>
              <a:rPr dirty="0" sz="1400" spc="-165">
                <a:latin typeface="Arial"/>
                <a:cs typeface="Arial"/>
              </a:rPr>
              <a:t> </a:t>
            </a:r>
            <a:r>
              <a:rPr dirty="0" sz="1400">
                <a:latin typeface="Arial"/>
                <a:cs typeface="Arial"/>
              </a:rPr>
              <a:t>de</a:t>
            </a:r>
            <a:r>
              <a:rPr dirty="0" sz="1400">
                <a:latin typeface="Arial"/>
                <a:cs typeface="Arial"/>
              </a:rPr>
              <a:t> rouge </a:t>
            </a:r>
            <a:r>
              <a:rPr dirty="0" sz="1400" spc="-20">
                <a:latin typeface="Arial"/>
                <a:cs typeface="Arial"/>
              </a:rPr>
              <a:t> </a:t>
            </a:r>
            <a:r>
              <a:rPr dirty="0" sz="1400">
                <a:latin typeface="Arial"/>
                <a:cs typeface="Arial"/>
              </a:rPr>
              <a:t>à </a:t>
            </a:r>
            <a:r>
              <a:rPr dirty="0" sz="1400" spc="-20">
                <a:latin typeface="Arial"/>
                <a:cs typeface="Arial"/>
              </a:rPr>
              <a:t> </a:t>
            </a:r>
            <a:r>
              <a:rPr dirty="0" sz="1400">
                <a:latin typeface="Arial"/>
                <a:cs typeface="Arial"/>
              </a:rPr>
              <a:t>lèvres. </a:t>
            </a:r>
            <a:r>
              <a:rPr dirty="0" sz="1400" spc="-20">
                <a:latin typeface="Arial"/>
                <a:cs typeface="Arial"/>
              </a:rPr>
              <a:t> </a:t>
            </a:r>
            <a:r>
              <a:rPr dirty="0" sz="1400">
                <a:latin typeface="Arial"/>
                <a:cs typeface="Arial"/>
              </a:rPr>
              <a:t>D'une </a:t>
            </a:r>
            <a:r>
              <a:rPr dirty="0" sz="1400" spc="-20">
                <a:latin typeface="Arial"/>
                <a:cs typeface="Arial"/>
              </a:rPr>
              <a:t> </a:t>
            </a:r>
            <a:r>
              <a:rPr dirty="0" sz="1400">
                <a:latin typeface="Arial"/>
                <a:cs typeface="Arial"/>
              </a:rPr>
              <a:t>famille </a:t>
            </a:r>
            <a:r>
              <a:rPr dirty="0" sz="1400" spc="-20">
                <a:latin typeface="Arial"/>
                <a:cs typeface="Arial"/>
              </a:rPr>
              <a:t> </a:t>
            </a:r>
            <a:r>
              <a:rPr dirty="0" sz="1400">
                <a:latin typeface="Arial"/>
                <a:cs typeface="Arial"/>
              </a:rPr>
              <a:t>venue </a:t>
            </a:r>
            <a:r>
              <a:rPr dirty="0" sz="1400" spc="-20">
                <a:latin typeface="Arial"/>
                <a:cs typeface="Arial"/>
              </a:rPr>
              <a:t> </a:t>
            </a:r>
            <a:r>
              <a:rPr dirty="0" sz="1400">
                <a:latin typeface="Arial"/>
                <a:cs typeface="Arial"/>
              </a:rPr>
              <a:t>de </a:t>
            </a:r>
            <a:r>
              <a:rPr dirty="0" sz="1400" spc="-20">
                <a:latin typeface="Arial"/>
                <a:cs typeface="Arial"/>
              </a:rPr>
              <a:t> </a:t>
            </a:r>
            <a:r>
              <a:rPr dirty="0" sz="1400">
                <a:latin typeface="Arial"/>
                <a:cs typeface="Arial"/>
              </a:rPr>
              <a:t>France, </a:t>
            </a:r>
            <a:r>
              <a:rPr dirty="0" sz="1400" spc="-20">
                <a:latin typeface="Arial"/>
                <a:cs typeface="Arial"/>
              </a:rPr>
              <a:t> </a:t>
            </a:r>
            <a:r>
              <a:rPr dirty="0" sz="1400">
                <a:latin typeface="Arial"/>
                <a:cs typeface="Arial"/>
              </a:rPr>
              <a:t>son </a:t>
            </a:r>
            <a:r>
              <a:rPr dirty="0" sz="1400" spc="-20">
                <a:latin typeface="Arial"/>
                <a:cs typeface="Arial"/>
              </a:rPr>
              <a:t> </a:t>
            </a:r>
            <a:r>
              <a:rPr dirty="0" sz="1400">
                <a:latin typeface="Arial"/>
                <a:cs typeface="Arial"/>
              </a:rPr>
              <a:t>nom </a:t>
            </a:r>
            <a:r>
              <a:rPr dirty="0" sz="1400" spc="-20">
                <a:latin typeface="Arial"/>
                <a:cs typeface="Arial"/>
              </a:rPr>
              <a:t> </a:t>
            </a:r>
            <a:r>
              <a:rPr dirty="0" sz="1400">
                <a:latin typeface="Arial"/>
                <a:cs typeface="Arial"/>
              </a:rPr>
              <a:t>de </a:t>
            </a:r>
            <a:r>
              <a:rPr dirty="0" sz="1400" spc="-20">
                <a:latin typeface="Arial"/>
                <a:cs typeface="Arial"/>
              </a:rPr>
              <a:t> </a:t>
            </a:r>
            <a:r>
              <a:rPr dirty="0" sz="1400">
                <a:latin typeface="Arial"/>
                <a:cs typeface="Arial"/>
              </a:rPr>
              <a:t>famille </a:t>
            </a:r>
            <a:r>
              <a:rPr dirty="0" sz="1400" spc="-20">
                <a:latin typeface="Arial"/>
                <a:cs typeface="Arial"/>
              </a:rPr>
              <a:t> </a:t>
            </a:r>
            <a:r>
              <a:rPr dirty="0" sz="1400">
                <a:latin typeface="Arial"/>
                <a:cs typeface="Arial"/>
              </a:rPr>
              <a:t>se </a:t>
            </a:r>
            <a:r>
              <a:rPr dirty="0" sz="1400" spc="-20">
                <a:latin typeface="Arial"/>
                <a:cs typeface="Arial"/>
              </a:rPr>
              <a:t> </a:t>
            </a:r>
            <a:r>
              <a:rPr dirty="0" sz="1400">
                <a:latin typeface="Arial"/>
                <a:cs typeface="Arial"/>
              </a:rPr>
              <a:t>prononce </a:t>
            </a:r>
            <a:r>
              <a:rPr dirty="0" sz="1400" spc="-20">
                <a:latin typeface="Arial"/>
                <a:cs typeface="Arial"/>
              </a:rPr>
              <a:t> </a:t>
            </a:r>
            <a:r>
              <a:rPr dirty="0" sz="1400">
                <a:latin typeface="Arial"/>
                <a:cs typeface="Arial"/>
              </a:rPr>
              <a:t>encore </a:t>
            </a:r>
            <a:r>
              <a:rPr dirty="0" sz="1400" spc="-20">
                <a:latin typeface="Arial"/>
                <a:cs typeface="Arial"/>
              </a:rPr>
              <a:t> </a:t>
            </a:r>
            <a:r>
              <a:rPr dirty="0" sz="1400">
                <a:latin typeface="Arial"/>
                <a:cs typeface="Arial"/>
              </a:rPr>
              <a:t>à </a:t>
            </a:r>
            <a:r>
              <a:rPr dirty="0" sz="1400" spc="-20">
                <a:latin typeface="Arial"/>
                <a:cs typeface="Arial"/>
              </a:rPr>
              <a:t> </a:t>
            </a:r>
            <a:r>
              <a:rPr dirty="0" sz="1400">
                <a:latin typeface="Arial"/>
                <a:cs typeface="Arial"/>
              </a:rPr>
              <a:t>la</a:t>
            </a:r>
            <a:r>
              <a:rPr dirty="0" sz="1400">
                <a:latin typeface="Arial"/>
                <a:cs typeface="Arial"/>
              </a:rPr>
              <a:t> française.</a:t>
            </a:r>
            <a:r>
              <a:rPr dirty="0" sz="1400" spc="10">
                <a:latin typeface="Arial"/>
                <a:cs typeface="Arial"/>
              </a:rPr>
              <a:t> </a:t>
            </a:r>
            <a:r>
              <a:rPr dirty="0" sz="1400">
                <a:latin typeface="Arial"/>
                <a:cs typeface="Arial"/>
              </a:rPr>
              <a:t>Il</a:t>
            </a:r>
            <a:r>
              <a:rPr dirty="0" sz="1400" spc="10">
                <a:latin typeface="Arial"/>
                <a:cs typeface="Arial"/>
              </a:rPr>
              <a:t> </a:t>
            </a:r>
            <a:r>
              <a:rPr dirty="0" sz="1400">
                <a:latin typeface="Arial"/>
                <a:cs typeface="Arial"/>
              </a:rPr>
              <a:t>est</a:t>
            </a:r>
            <a:r>
              <a:rPr dirty="0" sz="1400" spc="10">
                <a:latin typeface="Arial"/>
                <a:cs typeface="Arial"/>
              </a:rPr>
              <a:t> </a:t>
            </a:r>
            <a:r>
              <a:rPr dirty="0" sz="1400">
                <a:latin typeface="Arial"/>
                <a:cs typeface="Arial"/>
              </a:rPr>
              <a:t>couramment</a:t>
            </a:r>
            <a:r>
              <a:rPr dirty="0" sz="1400" spc="10">
                <a:latin typeface="Arial"/>
                <a:cs typeface="Arial"/>
              </a:rPr>
              <a:t> </a:t>
            </a:r>
            <a:r>
              <a:rPr dirty="0" sz="1400">
                <a:latin typeface="Arial"/>
                <a:cs typeface="Arial"/>
              </a:rPr>
              <a:t>associé</a:t>
            </a:r>
            <a:r>
              <a:rPr dirty="0" sz="1400" spc="10">
                <a:latin typeface="Arial"/>
                <a:cs typeface="Arial"/>
              </a:rPr>
              <a:t> </a:t>
            </a:r>
            <a:r>
              <a:rPr dirty="0" sz="1400">
                <a:latin typeface="Arial"/>
                <a:cs typeface="Arial"/>
              </a:rPr>
              <a:t>au</a:t>
            </a:r>
            <a:r>
              <a:rPr dirty="0" sz="1400" spc="10">
                <a:latin typeface="Arial"/>
                <a:cs typeface="Arial"/>
              </a:rPr>
              <a:t> </a:t>
            </a:r>
            <a:r>
              <a:rPr dirty="0" sz="1400">
                <a:latin typeface="Arial"/>
                <a:cs typeface="Arial"/>
              </a:rPr>
              <a:t>Pop</a:t>
            </a:r>
            <a:r>
              <a:rPr dirty="0" sz="1400" spc="10">
                <a:latin typeface="Arial"/>
                <a:cs typeface="Arial"/>
              </a:rPr>
              <a:t> </a:t>
            </a:r>
            <a:r>
              <a:rPr dirty="0" sz="1400">
                <a:latin typeface="Arial"/>
                <a:cs typeface="Arial"/>
              </a:rPr>
              <a:t>Art</a:t>
            </a:r>
            <a:r>
              <a:rPr dirty="0" sz="1400" spc="10">
                <a:latin typeface="Arial"/>
                <a:cs typeface="Arial"/>
              </a:rPr>
              <a:t> </a:t>
            </a:r>
            <a:r>
              <a:rPr dirty="0" sz="1400">
                <a:latin typeface="Arial"/>
                <a:cs typeface="Arial"/>
              </a:rPr>
              <a:t>en</a:t>
            </a:r>
            <a:r>
              <a:rPr dirty="0" sz="1400" spc="10">
                <a:latin typeface="Arial"/>
                <a:cs typeface="Arial"/>
              </a:rPr>
              <a:t> </a:t>
            </a:r>
            <a:r>
              <a:rPr dirty="0" sz="1400">
                <a:latin typeface="Arial"/>
                <a:cs typeface="Arial"/>
              </a:rPr>
              <a:t>raison</a:t>
            </a:r>
            <a:r>
              <a:rPr dirty="0" sz="1400" spc="10">
                <a:latin typeface="Arial"/>
                <a:cs typeface="Arial"/>
              </a:rPr>
              <a:t> </a:t>
            </a:r>
            <a:r>
              <a:rPr dirty="0" sz="1400">
                <a:latin typeface="Arial"/>
                <a:cs typeface="Arial"/>
              </a:rPr>
              <a:t>de</a:t>
            </a:r>
            <a:r>
              <a:rPr dirty="0" sz="1400" spc="10">
                <a:latin typeface="Arial"/>
                <a:cs typeface="Arial"/>
              </a:rPr>
              <a:t> </a:t>
            </a:r>
            <a:r>
              <a:rPr dirty="0" sz="1400">
                <a:latin typeface="Arial"/>
                <a:cs typeface="Arial"/>
              </a:rPr>
              <a:t>son</a:t>
            </a:r>
            <a:r>
              <a:rPr dirty="0" sz="1400" spc="10">
                <a:latin typeface="Arial"/>
                <a:cs typeface="Arial"/>
              </a:rPr>
              <a:t> </a:t>
            </a:r>
            <a:r>
              <a:rPr dirty="0" sz="1400">
                <a:latin typeface="Arial"/>
                <a:cs typeface="Arial"/>
              </a:rPr>
              <a:t>intérêt</a:t>
            </a:r>
            <a:r>
              <a:rPr dirty="0" sz="1400" spc="10">
                <a:latin typeface="Arial"/>
                <a:cs typeface="Arial"/>
              </a:rPr>
              <a:t> </a:t>
            </a:r>
            <a:r>
              <a:rPr dirty="0" sz="1400">
                <a:latin typeface="Arial"/>
                <a:cs typeface="Arial"/>
              </a:rPr>
              <a:t>pour</a:t>
            </a:r>
            <a:r>
              <a:rPr dirty="0" sz="1400" spc="10">
                <a:latin typeface="Arial"/>
                <a:cs typeface="Arial"/>
              </a:rPr>
              <a:t> </a:t>
            </a:r>
            <a:r>
              <a:rPr dirty="0" sz="1400">
                <a:latin typeface="Arial"/>
                <a:cs typeface="Arial"/>
              </a:rPr>
              <a:t>les</a:t>
            </a:r>
            <a:r>
              <a:rPr dirty="0" sz="1400" spc="10">
                <a:latin typeface="Arial"/>
                <a:cs typeface="Arial"/>
              </a:rPr>
              <a:t> </a:t>
            </a:r>
            <a:r>
              <a:rPr dirty="0" sz="1400">
                <a:latin typeface="Arial"/>
                <a:cs typeface="Arial"/>
              </a:rPr>
              <a:t>objets</a:t>
            </a:r>
            <a:r>
              <a:rPr dirty="0" sz="1400" spc="10">
                <a:latin typeface="Arial"/>
                <a:cs typeface="Arial"/>
              </a:rPr>
              <a:t> </a:t>
            </a:r>
            <a:r>
              <a:rPr dirty="0" sz="1400">
                <a:latin typeface="Arial"/>
                <a:cs typeface="Arial"/>
              </a:rPr>
              <a:t>de</a:t>
            </a:r>
            <a:r>
              <a:rPr dirty="0" sz="1400" spc="10">
                <a:latin typeface="Arial"/>
                <a:cs typeface="Arial"/>
              </a:rPr>
              <a:t> </a:t>
            </a:r>
            <a:r>
              <a:rPr dirty="0" sz="1400">
                <a:latin typeface="Arial"/>
                <a:cs typeface="Arial"/>
              </a:rPr>
              <a:t>la</a:t>
            </a:r>
            <a:r>
              <a:rPr dirty="0" sz="1400" spc="10">
                <a:latin typeface="Arial"/>
                <a:cs typeface="Arial"/>
              </a:rPr>
              <a:t> </a:t>
            </a:r>
            <a:r>
              <a:rPr dirty="0" sz="1400">
                <a:latin typeface="Arial"/>
                <a:cs typeface="Arial"/>
              </a:rPr>
              <a:t>culture</a:t>
            </a:r>
            <a:r>
              <a:rPr dirty="0" sz="1400">
                <a:latin typeface="Arial"/>
                <a:cs typeface="Arial"/>
              </a:rPr>
              <a:t> de</a:t>
            </a:r>
            <a:r>
              <a:rPr dirty="0" sz="1400" spc="10">
                <a:latin typeface="Arial"/>
                <a:cs typeface="Arial"/>
              </a:rPr>
              <a:t> </a:t>
            </a:r>
            <a:r>
              <a:rPr dirty="0" sz="1400">
                <a:latin typeface="Arial"/>
                <a:cs typeface="Arial"/>
              </a:rPr>
              <a:t>masse,</a:t>
            </a:r>
            <a:r>
              <a:rPr dirty="0" sz="1400" spc="10">
                <a:latin typeface="Arial"/>
                <a:cs typeface="Arial"/>
              </a:rPr>
              <a:t> </a:t>
            </a:r>
            <a:r>
              <a:rPr dirty="0" sz="1400">
                <a:latin typeface="Arial"/>
                <a:cs typeface="Arial"/>
              </a:rPr>
              <a:t>bien</a:t>
            </a:r>
            <a:r>
              <a:rPr dirty="0" sz="1400" spc="10">
                <a:latin typeface="Arial"/>
                <a:cs typeface="Arial"/>
              </a:rPr>
              <a:t> </a:t>
            </a:r>
            <a:r>
              <a:rPr dirty="0" sz="1400">
                <a:latin typeface="Arial"/>
                <a:cs typeface="Arial"/>
              </a:rPr>
              <a:t>que</a:t>
            </a:r>
            <a:r>
              <a:rPr dirty="0" sz="1400" spc="10">
                <a:latin typeface="Arial"/>
                <a:cs typeface="Arial"/>
              </a:rPr>
              <a:t> </a:t>
            </a:r>
            <a:r>
              <a:rPr dirty="0" sz="1400">
                <a:latin typeface="Arial"/>
                <a:cs typeface="Arial"/>
              </a:rPr>
              <a:t>ses</a:t>
            </a:r>
            <a:r>
              <a:rPr dirty="0" sz="1400" spc="10">
                <a:latin typeface="Arial"/>
                <a:cs typeface="Arial"/>
              </a:rPr>
              <a:t> </a:t>
            </a:r>
            <a:r>
              <a:rPr dirty="0" sz="1400">
                <a:latin typeface="Arial"/>
                <a:cs typeface="Arial"/>
              </a:rPr>
              <a:t>œuvres,</a:t>
            </a:r>
            <a:r>
              <a:rPr dirty="0" sz="1400" spc="10">
                <a:latin typeface="Arial"/>
                <a:cs typeface="Arial"/>
              </a:rPr>
              <a:t> </a:t>
            </a:r>
            <a:r>
              <a:rPr dirty="0" sz="1400">
                <a:latin typeface="Arial"/>
                <a:cs typeface="Arial"/>
              </a:rPr>
              <a:t>exécutées</a:t>
            </a:r>
            <a:r>
              <a:rPr dirty="0" sz="1400" spc="10">
                <a:latin typeface="Arial"/>
                <a:cs typeface="Arial"/>
              </a:rPr>
              <a:t> </a:t>
            </a:r>
            <a:r>
              <a:rPr dirty="0" sz="1400">
                <a:latin typeface="Arial"/>
                <a:cs typeface="Arial"/>
              </a:rPr>
              <a:t>dans</a:t>
            </a:r>
            <a:r>
              <a:rPr dirty="0" sz="1400" spc="10">
                <a:latin typeface="Arial"/>
                <a:cs typeface="Arial"/>
              </a:rPr>
              <a:t> </a:t>
            </a:r>
            <a:r>
              <a:rPr dirty="0" sz="1400">
                <a:latin typeface="Arial"/>
                <a:cs typeface="Arial"/>
              </a:rPr>
              <a:t>les</a:t>
            </a:r>
            <a:r>
              <a:rPr dirty="0" sz="1400" spc="10">
                <a:latin typeface="Arial"/>
                <a:cs typeface="Arial"/>
              </a:rPr>
              <a:t> </a:t>
            </a:r>
            <a:r>
              <a:rPr dirty="0" sz="1400">
                <a:latin typeface="Arial"/>
                <a:cs typeface="Arial"/>
              </a:rPr>
              <a:t>années</a:t>
            </a:r>
            <a:r>
              <a:rPr dirty="0" sz="1400" spc="10">
                <a:latin typeface="Arial"/>
                <a:cs typeface="Arial"/>
              </a:rPr>
              <a:t> </a:t>
            </a:r>
            <a:r>
              <a:rPr dirty="0" sz="1400">
                <a:latin typeface="Arial"/>
                <a:cs typeface="Arial"/>
              </a:rPr>
              <a:t>cinquante</a:t>
            </a:r>
            <a:r>
              <a:rPr dirty="0" sz="1400" spc="10">
                <a:latin typeface="Arial"/>
                <a:cs typeface="Arial"/>
              </a:rPr>
              <a:t> </a:t>
            </a:r>
            <a:r>
              <a:rPr dirty="0" sz="1400">
                <a:latin typeface="Arial"/>
                <a:cs typeface="Arial"/>
              </a:rPr>
              <a:t>et</a:t>
            </a:r>
            <a:r>
              <a:rPr dirty="0" sz="1400" spc="10">
                <a:latin typeface="Arial"/>
                <a:cs typeface="Arial"/>
              </a:rPr>
              <a:t> </a:t>
            </a:r>
            <a:r>
              <a:rPr dirty="0" sz="1400">
                <a:latin typeface="Arial"/>
                <a:cs typeface="Arial"/>
              </a:rPr>
              <a:t>soixante</a:t>
            </a:r>
            <a:r>
              <a:rPr dirty="0" sz="1400" spc="10">
                <a:latin typeface="Arial"/>
                <a:cs typeface="Arial"/>
              </a:rPr>
              <a:t> </a:t>
            </a:r>
            <a:r>
              <a:rPr dirty="0" sz="1400">
                <a:latin typeface="Arial"/>
                <a:cs typeface="Arial"/>
              </a:rPr>
              <a:t>soient,</a:t>
            </a:r>
            <a:r>
              <a:rPr dirty="0" sz="1400" spc="10">
                <a:latin typeface="Arial"/>
                <a:cs typeface="Arial"/>
              </a:rPr>
              <a:t> </a:t>
            </a:r>
            <a:r>
              <a:rPr dirty="0" sz="1400">
                <a:latin typeface="Arial"/>
                <a:cs typeface="Arial"/>
              </a:rPr>
              <a:t>de</a:t>
            </a:r>
            <a:r>
              <a:rPr dirty="0" sz="1400" spc="10">
                <a:latin typeface="Arial"/>
                <a:cs typeface="Arial"/>
              </a:rPr>
              <a:t> </a:t>
            </a:r>
            <a:r>
              <a:rPr dirty="0" sz="1400">
                <a:latin typeface="Arial"/>
                <a:cs typeface="Arial"/>
              </a:rPr>
              <a:t>ce</a:t>
            </a:r>
            <a:r>
              <a:rPr dirty="0" sz="1400" spc="10">
                <a:latin typeface="Arial"/>
                <a:cs typeface="Arial"/>
              </a:rPr>
              <a:t> </a:t>
            </a:r>
            <a:r>
              <a:rPr dirty="0" sz="1400">
                <a:latin typeface="Arial"/>
                <a:cs typeface="Arial"/>
              </a:rPr>
              <a:t>fait,</a:t>
            </a:r>
            <a:r>
              <a:rPr dirty="0" sz="1400">
                <a:latin typeface="Arial"/>
                <a:cs typeface="Arial"/>
              </a:rPr>
              <a:t> antérieures </a:t>
            </a:r>
            <a:r>
              <a:rPr dirty="0" sz="1400" spc="150">
                <a:latin typeface="Arial"/>
                <a:cs typeface="Arial"/>
              </a:rPr>
              <a:t> </a:t>
            </a:r>
            <a:r>
              <a:rPr dirty="0" sz="1400">
                <a:latin typeface="Arial"/>
                <a:cs typeface="Arial"/>
              </a:rPr>
              <a:t>aux </a:t>
            </a:r>
            <a:r>
              <a:rPr dirty="0" sz="1400" spc="150">
                <a:latin typeface="Arial"/>
                <a:cs typeface="Arial"/>
              </a:rPr>
              <a:t> </a:t>
            </a:r>
            <a:r>
              <a:rPr dirty="0" sz="1400">
                <a:latin typeface="Arial"/>
                <a:cs typeface="Arial"/>
              </a:rPr>
              <a:t>œuvres </a:t>
            </a:r>
            <a:r>
              <a:rPr dirty="0" sz="1400" spc="150">
                <a:latin typeface="Arial"/>
                <a:cs typeface="Arial"/>
              </a:rPr>
              <a:t> </a:t>
            </a:r>
            <a:r>
              <a:rPr dirty="0" sz="1400">
                <a:latin typeface="Arial"/>
                <a:cs typeface="Arial"/>
              </a:rPr>
              <a:t>des </a:t>
            </a:r>
            <a:r>
              <a:rPr dirty="0" sz="1400" spc="150">
                <a:latin typeface="Arial"/>
                <a:cs typeface="Arial"/>
              </a:rPr>
              <a:t> </a:t>
            </a:r>
            <a:r>
              <a:rPr dirty="0" sz="1400">
                <a:latin typeface="Arial"/>
                <a:cs typeface="Arial"/>
              </a:rPr>
              <a:t>artistes </a:t>
            </a:r>
            <a:r>
              <a:rPr dirty="0" sz="1400" spc="150">
                <a:latin typeface="Arial"/>
                <a:cs typeface="Arial"/>
              </a:rPr>
              <a:t> </a:t>
            </a:r>
            <a:r>
              <a:rPr dirty="0" sz="1400">
                <a:latin typeface="Arial"/>
                <a:cs typeface="Arial"/>
              </a:rPr>
              <a:t>emblématiques </a:t>
            </a:r>
            <a:r>
              <a:rPr dirty="0" sz="1400" spc="155">
                <a:latin typeface="Arial"/>
                <a:cs typeface="Arial"/>
              </a:rPr>
              <a:t> </a:t>
            </a:r>
            <a:r>
              <a:rPr dirty="0" sz="1400">
                <a:latin typeface="Arial"/>
                <a:cs typeface="Arial"/>
              </a:rPr>
              <a:t>de </a:t>
            </a:r>
            <a:r>
              <a:rPr dirty="0" sz="1400" spc="150">
                <a:latin typeface="Arial"/>
                <a:cs typeface="Arial"/>
              </a:rPr>
              <a:t> </a:t>
            </a:r>
            <a:r>
              <a:rPr dirty="0" sz="1400">
                <a:latin typeface="Arial"/>
                <a:cs typeface="Arial"/>
              </a:rPr>
              <a:t>ce </a:t>
            </a:r>
            <a:r>
              <a:rPr dirty="0" sz="1400" spc="150">
                <a:latin typeface="Arial"/>
                <a:cs typeface="Arial"/>
              </a:rPr>
              <a:t> </a:t>
            </a:r>
            <a:r>
              <a:rPr dirty="0" sz="1400">
                <a:latin typeface="Arial"/>
                <a:cs typeface="Arial"/>
              </a:rPr>
              <a:t>mouvement. </a:t>
            </a:r>
            <a:r>
              <a:rPr dirty="0" sz="1400" spc="150">
                <a:latin typeface="Arial"/>
                <a:cs typeface="Arial"/>
              </a:rPr>
              <a:t> </a:t>
            </a:r>
            <a:r>
              <a:rPr dirty="0" sz="1400">
                <a:latin typeface="Arial"/>
                <a:cs typeface="Arial"/>
              </a:rPr>
              <a:t>Thiebaud </a:t>
            </a:r>
            <a:r>
              <a:rPr dirty="0" sz="1400" spc="150">
                <a:latin typeface="Arial"/>
                <a:cs typeface="Arial"/>
              </a:rPr>
              <a:t> </a:t>
            </a:r>
            <a:r>
              <a:rPr dirty="0" sz="1400">
                <a:latin typeface="Arial"/>
                <a:cs typeface="Arial"/>
              </a:rPr>
              <a:t>utilise </a:t>
            </a:r>
            <a:r>
              <a:rPr dirty="0" sz="1400" spc="150">
                <a:latin typeface="Arial"/>
                <a:cs typeface="Arial"/>
              </a:rPr>
              <a:t> </a:t>
            </a:r>
            <a:r>
              <a:rPr dirty="0" sz="1400">
                <a:latin typeface="Arial"/>
                <a:cs typeface="Arial"/>
              </a:rPr>
              <a:t>les</a:t>
            </a:r>
            <a:r>
              <a:rPr dirty="0" sz="1400">
                <a:latin typeface="Arial"/>
                <a:cs typeface="Arial"/>
              </a:rPr>
              <a:t> pigments</a:t>
            </a:r>
            <a:r>
              <a:rPr dirty="0" sz="1400" spc="70">
                <a:latin typeface="Arial"/>
                <a:cs typeface="Arial"/>
              </a:rPr>
              <a:t> </a:t>
            </a:r>
            <a:r>
              <a:rPr dirty="0" sz="1400">
                <a:latin typeface="Arial"/>
                <a:cs typeface="Arial"/>
              </a:rPr>
              <a:t>et</a:t>
            </a:r>
            <a:r>
              <a:rPr dirty="0" sz="1400" spc="70">
                <a:latin typeface="Arial"/>
                <a:cs typeface="Arial"/>
              </a:rPr>
              <a:t> </a:t>
            </a:r>
            <a:r>
              <a:rPr dirty="0" sz="1400">
                <a:latin typeface="Arial"/>
                <a:cs typeface="Arial"/>
              </a:rPr>
              <a:t>couleurs</a:t>
            </a:r>
            <a:r>
              <a:rPr dirty="0" sz="1400" spc="70">
                <a:latin typeface="Arial"/>
                <a:cs typeface="Arial"/>
              </a:rPr>
              <a:t> </a:t>
            </a:r>
            <a:r>
              <a:rPr dirty="0" sz="1400">
                <a:latin typeface="Arial"/>
                <a:cs typeface="Arial"/>
              </a:rPr>
              <a:t>crues</a:t>
            </a:r>
            <a:r>
              <a:rPr dirty="0" sz="1400" spc="70">
                <a:latin typeface="Arial"/>
                <a:cs typeface="Arial"/>
              </a:rPr>
              <a:t> </a:t>
            </a:r>
            <a:r>
              <a:rPr dirty="0" sz="1400">
                <a:latin typeface="Arial"/>
                <a:cs typeface="Arial"/>
              </a:rPr>
              <a:t>pour</a:t>
            </a:r>
            <a:r>
              <a:rPr dirty="0" sz="1400" spc="70">
                <a:latin typeface="Arial"/>
                <a:cs typeface="Arial"/>
              </a:rPr>
              <a:t> </a:t>
            </a:r>
            <a:r>
              <a:rPr dirty="0" sz="1400">
                <a:latin typeface="Arial"/>
                <a:cs typeface="Arial"/>
              </a:rPr>
              <a:t>peindre</a:t>
            </a:r>
            <a:r>
              <a:rPr dirty="0" sz="1400" spc="75">
                <a:latin typeface="Arial"/>
                <a:cs typeface="Arial"/>
              </a:rPr>
              <a:t> </a:t>
            </a:r>
            <a:r>
              <a:rPr dirty="0" sz="1400">
                <a:latin typeface="Arial"/>
                <a:cs typeface="Arial"/>
              </a:rPr>
              <a:t>ses</a:t>
            </a:r>
            <a:r>
              <a:rPr dirty="0" sz="1400" spc="70">
                <a:latin typeface="Arial"/>
                <a:cs typeface="Arial"/>
              </a:rPr>
              <a:t> </a:t>
            </a:r>
            <a:r>
              <a:rPr dirty="0" sz="1400">
                <a:latin typeface="Arial"/>
                <a:cs typeface="Arial"/>
              </a:rPr>
              <a:t>sujets,</a:t>
            </a:r>
            <a:r>
              <a:rPr dirty="0" sz="1400" spc="70">
                <a:latin typeface="Arial"/>
                <a:cs typeface="Arial"/>
              </a:rPr>
              <a:t> </a:t>
            </a:r>
            <a:r>
              <a:rPr dirty="0" sz="1400">
                <a:latin typeface="Arial"/>
                <a:cs typeface="Arial"/>
              </a:rPr>
              <a:t>qu'il</a:t>
            </a:r>
            <a:r>
              <a:rPr dirty="0" sz="1400" spc="70">
                <a:latin typeface="Arial"/>
                <a:cs typeface="Arial"/>
              </a:rPr>
              <a:t> </a:t>
            </a:r>
            <a:r>
              <a:rPr dirty="0" sz="1400">
                <a:latin typeface="Arial"/>
                <a:cs typeface="Arial"/>
              </a:rPr>
              <a:t>ombre</a:t>
            </a:r>
            <a:r>
              <a:rPr dirty="0" sz="1400" spc="70">
                <a:latin typeface="Arial"/>
                <a:cs typeface="Arial"/>
              </a:rPr>
              <a:t> </a:t>
            </a:r>
            <a:r>
              <a:rPr dirty="0" sz="1400">
                <a:latin typeface="Arial"/>
                <a:cs typeface="Arial"/>
              </a:rPr>
              <a:t>avec</a:t>
            </a:r>
            <a:r>
              <a:rPr dirty="0" sz="1400" spc="70">
                <a:latin typeface="Arial"/>
                <a:cs typeface="Arial"/>
              </a:rPr>
              <a:t> </a:t>
            </a:r>
            <a:r>
              <a:rPr dirty="0" sz="1400">
                <a:latin typeface="Arial"/>
                <a:cs typeface="Arial"/>
              </a:rPr>
              <a:t>la</a:t>
            </a:r>
            <a:r>
              <a:rPr dirty="0" sz="1400" spc="70">
                <a:latin typeface="Arial"/>
                <a:cs typeface="Arial"/>
              </a:rPr>
              <a:t> </a:t>
            </a:r>
            <a:r>
              <a:rPr dirty="0" sz="1400">
                <a:latin typeface="Arial"/>
                <a:cs typeface="Arial"/>
              </a:rPr>
              <a:t>précision</a:t>
            </a:r>
            <a:r>
              <a:rPr dirty="0" sz="1400" spc="75">
                <a:latin typeface="Arial"/>
                <a:cs typeface="Arial"/>
              </a:rPr>
              <a:t> </a:t>
            </a:r>
            <a:r>
              <a:rPr dirty="0" sz="1400">
                <a:latin typeface="Arial"/>
                <a:cs typeface="Arial"/>
              </a:rPr>
              <a:t>caractéristique</a:t>
            </a:r>
            <a:r>
              <a:rPr dirty="0" sz="1400" spc="75">
                <a:latin typeface="Arial"/>
                <a:cs typeface="Arial"/>
              </a:rPr>
              <a:t> </a:t>
            </a:r>
            <a:r>
              <a:rPr dirty="0" sz="1400">
                <a:latin typeface="Arial"/>
                <a:cs typeface="Arial"/>
              </a:rPr>
              <a:t>de</a:t>
            </a:r>
            <a:r>
              <a:rPr dirty="0" sz="1400">
                <a:latin typeface="Arial"/>
                <a:cs typeface="Arial"/>
              </a:rPr>
              <a:t> la publicité de l'époque. C'est d'ailleurs sa marque de fabrique.</a:t>
            </a:r>
            <a:endParaRPr sz="14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8762" y="478563"/>
            <a:ext cx="5400941" cy="3965248"/>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6187155" y="5332575"/>
            <a:ext cx="2102265" cy="1145136"/>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7070920" y="4887066"/>
            <a:ext cx="375285" cy="561340"/>
          </a:xfrm>
          <a:prstGeom prst="rect">
            <a:avLst/>
          </a:prstGeom>
        </p:spPr>
        <p:txBody>
          <a:bodyPr wrap="square" lIns="0" tIns="0" rIns="0" bIns="0" rtlCol="0" vert="horz">
            <a:spAutoFit/>
          </a:bodyPr>
          <a:lstStyle/>
          <a:p>
            <a:pPr marL="12700">
              <a:lnSpc>
                <a:spcPct val="100000"/>
              </a:lnSpc>
            </a:pPr>
            <a:r>
              <a:rPr dirty="0" sz="3150" spc="10">
                <a:solidFill>
                  <a:srgbClr val="9E5DA1"/>
                </a:solidFill>
                <a:latin typeface="Arial"/>
                <a:cs typeface="Arial"/>
              </a:rPr>
              <a:t>•</a:t>
            </a:r>
            <a:r>
              <a:rPr dirty="0" sz="3150" spc="-450">
                <a:solidFill>
                  <a:srgbClr val="9E5DA1"/>
                </a:solidFill>
                <a:latin typeface="Arial"/>
                <a:cs typeface="Arial"/>
              </a:rPr>
              <a:t> </a:t>
            </a:r>
            <a:r>
              <a:rPr dirty="0" baseline="-18518" sz="4725" spc="165">
                <a:solidFill>
                  <a:srgbClr val="9E5DA1"/>
                </a:solidFill>
                <a:latin typeface="Arial"/>
                <a:cs typeface="Arial"/>
              </a:rPr>
              <a:t>•</a:t>
            </a:r>
            <a:endParaRPr baseline="-18518" sz="4725">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6851" y="819785"/>
            <a:ext cx="7795217" cy="5443497"/>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87532" y="2398815"/>
            <a:ext cx="7647708" cy="4275117"/>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6919872" y="5441281"/>
            <a:ext cx="521970" cy="939800"/>
          </a:xfrm>
          <a:prstGeom prst="rect">
            <a:avLst/>
          </a:prstGeom>
        </p:spPr>
        <p:txBody>
          <a:bodyPr wrap="square" lIns="0" tIns="0" rIns="0" bIns="0" rtlCol="0" vert="horz">
            <a:spAutoFit/>
          </a:bodyPr>
          <a:lstStyle/>
          <a:p>
            <a:pPr marL="12700">
              <a:lnSpc>
                <a:spcPct val="100000"/>
              </a:lnSpc>
            </a:pPr>
            <a:r>
              <a:rPr dirty="0" sz="7200" spc="1510">
                <a:solidFill>
                  <a:srgbClr val="898989"/>
                </a:solidFill>
                <a:latin typeface="Arial"/>
                <a:cs typeface="Arial"/>
              </a:rPr>
              <a:t>-</a:t>
            </a:r>
            <a:endParaRPr sz="7200">
              <a:latin typeface="Arial"/>
              <a:cs typeface="Arial"/>
            </a:endParaRPr>
          </a:p>
        </p:txBody>
      </p:sp>
      <p:sp>
        <p:nvSpPr>
          <p:cNvPr id="4" name="object 4"/>
          <p:cNvSpPr txBox="1"/>
          <p:nvPr/>
        </p:nvSpPr>
        <p:spPr>
          <a:xfrm>
            <a:off x="7567871" y="5903909"/>
            <a:ext cx="84455" cy="228600"/>
          </a:xfrm>
          <a:prstGeom prst="rect">
            <a:avLst/>
          </a:prstGeom>
        </p:spPr>
        <p:txBody>
          <a:bodyPr wrap="square" lIns="0" tIns="0" rIns="0" bIns="0" rtlCol="0" vert="horz">
            <a:spAutoFit/>
          </a:bodyPr>
          <a:lstStyle/>
          <a:p>
            <a:pPr marL="12700">
              <a:lnSpc>
                <a:spcPct val="100000"/>
              </a:lnSpc>
            </a:pPr>
            <a:r>
              <a:rPr dirty="0" sz="1600" spc="-340" i="1">
                <a:solidFill>
                  <a:srgbClr val="595959"/>
                </a:solidFill>
                <a:latin typeface="Arial"/>
                <a:cs typeface="Arial"/>
              </a:rPr>
              <a:t>J</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0701" y="295977"/>
            <a:ext cx="6868498" cy="3983859"/>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5296925" y="4681918"/>
            <a:ext cx="3193668" cy="1902399"/>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4393" y="235094"/>
            <a:ext cx="4950678" cy="4920521"/>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5906654" y="4175055"/>
            <a:ext cx="2652805" cy="2388437"/>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6069" y="1940051"/>
            <a:ext cx="8056778" cy="4399102"/>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prstGeom prst="rect"/>
        </p:spPr>
        <p:txBody>
          <a:bodyPr wrap="square" lIns="0" tIns="371295" rIns="0" bIns="0" rtlCol="0" vert="horz">
            <a:spAutoFit/>
          </a:bodyPr>
          <a:lstStyle/>
          <a:p>
            <a:pPr marL="2647950">
              <a:lnSpc>
                <a:spcPct val="100000"/>
              </a:lnSpc>
            </a:pPr>
            <a:r>
              <a:rPr dirty="0" sz="1800" u="none">
                <a:latin typeface="Arial"/>
                <a:cs typeface="Arial"/>
              </a:rPr>
              <a:t>Et maintenant à toi de jouer</a:t>
            </a:r>
            <a:endParaRPr sz="18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471" y="2264332"/>
            <a:ext cx="2668397" cy="252704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99946" y="1060165"/>
            <a:ext cx="4612861" cy="2468302"/>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880846" y="1181193"/>
            <a:ext cx="2452370" cy="528320"/>
          </a:xfrm>
          <a:prstGeom prst="rect">
            <a:avLst/>
          </a:prstGeom>
        </p:spPr>
        <p:txBody>
          <a:bodyPr wrap="square" lIns="0" tIns="0" rIns="0" bIns="0" rtlCol="0" vert="horz">
            <a:spAutoFit/>
          </a:bodyPr>
          <a:lstStyle/>
          <a:p>
            <a:pPr marL="132715" marR="5080" indent="-120650">
              <a:lnSpc>
                <a:spcPct val="100000"/>
              </a:lnSpc>
            </a:pPr>
            <a:r>
              <a:rPr dirty="0" sz="1800">
                <a:latin typeface="Arial"/>
                <a:cs typeface="Arial"/>
              </a:rPr>
              <a:t>Voici comment dessiner un gâteau facilement.</a:t>
            </a:r>
            <a:endParaRPr sz="1800">
              <a:latin typeface="Arial"/>
              <a:cs typeface="Arial"/>
            </a:endParaRPr>
          </a:p>
        </p:txBody>
      </p:sp>
      <p:sp>
        <p:nvSpPr>
          <p:cNvPr id="5" name="object 5"/>
          <p:cNvSpPr/>
          <p:nvPr/>
        </p:nvSpPr>
        <p:spPr>
          <a:xfrm>
            <a:off x="453452" y="5083707"/>
            <a:ext cx="5118706" cy="1329586"/>
          </a:xfrm>
          <a:prstGeom prst="rect">
            <a:avLst/>
          </a:prstGeom>
          <a:blipFill>
            <a:blip r:embed="rId4" cstate="print"/>
            <a:stretch>
              <a:fillRect/>
            </a:stretch>
          </a:blipFill>
        </p:spPr>
        <p:txBody>
          <a:bodyPr wrap="square" lIns="0" tIns="0" rIns="0" bIns="0" rtlCol="0"/>
          <a:lstStyle/>
          <a:p/>
        </p:txBody>
      </p:sp>
      <p:sp>
        <p:nvSpPr>
          <p:cNvPr id="6" name="object 6"/>
          <p:cNvSpPr txBox="1">
            <a:spLocks noGrp="1"/>
          </p:cNvSpPr>
          <p:nvPr>
            <p:ph type="title"/>
          </p:nvPr>
        </p:nvSpPr>
        <p:spPr>
          <a:prstGeom prst="rect"/>
        </p:spPr>
        <p:txBody>
          <a:bodyPr wrap="square" lIns="0" tIns="349969" rIns="0" bIns="0" rtlCol="0" vert="horz">
            <a:spAutoFit/>
          </a:bodyPr>
          <a:lstStyle/>
          <a:p>
            <a:pPr marL="2882265">
              <a:lnSpc>
                <a:spcPct val="100000"/>
              </a:lnSpc>
            </a:pPr>
            <a:r>
              <a:rPr dirty="0" sz="2200">
                <a:latin typeface="Arial"/>
                <a:cs typeface="Arial"/>
              </a:rPr>
              <a:t>Quelques conseils</a:t>
            </a:r>
            <a:endParaRPr sz="2200">
              <a:latin typeface="Arial"/>
              <a:cs typeface="Arial"/>
            </a:endParaRPr>
          </a:p>
        </p:txBody>
      </p:sp>
      <p:sp>
        <p:nvSpPr>
          <p:cNvPr id="7" name="object 7"/>
          <p:cNvSpPr/>
          <p:nvPr/>
        </p:nvSpPr>
        <p:spPr>
          <a:xfrm>
            <a:off x="4727739" y="3676731"/>
            <a:ext cx="3840479" cy="1704085"/>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2874728" y="1759480"/>
            <a:ext cx="972566" cy="299211"/>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476969" rIns="0" bIns="0" rtlCol="0" vert="horz">
            <a:spAutoFit/>
          </a:bodyPr>
          <a:lstStyle/>
          <a:p>
            <a:pPr marL="3009265">
              <a:lnSpc>
                <a:spcPct val="100000"/>
              </a:lnSpc>
            </a:pPr>
            <a:r>
              <a:rPr dirty="0" sz="2200">
                <a:latin typeface="Arial"/>
                <a:cs typeface="Arial"/>
              </a:rPr>
              <a:t>Quelques conseils</a:t>
            </a:r>
            <a:endParaRPr sz="2200">
              <a:latin typeface="Arial"/>
              <a:cs typeface="Arial"/>
            </a:endParaRPr>
          </a:p>
        </p:txBody>
      </p:sp>
      <p:sp>
        <p:nvSpPr>
          <p:cNvPr id="3" name="object 3"/>
          <p:cNvSpPr/>
          <p:nvPr/>
        </p:nvSpPr>
        <p:spPr>
          <a:xfrm>
            <a:off x="3331201" y="1154020"/>
            <a:ext cx="3599739" cy="3888764"/>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79297" y="1383994"/>
            <a:ext cx="2623185" cy="228600"/>
          </a:xfrm>
          <a:prstGeom prst="rect">
            <a:avLst/>
          </a:prstGeom>
        </p:spPr>
        <p:txBody>
          <a:bodyPr wrap="square" lIns="0" tIns="0" rIns="0" bIns="0" rtlCol="0" vert="horz">
            <a:spAutoFit/>
          </a:bodyPr>
          <a:lstStyle/>
          <a:p>
            <a:pPr marL="12700">
              <a:lnSpc>
                <a:spcPct val="100000"/>
              </a:lnSpc>
            </a:pPr>
            <a:r>
              <a:rPr dirty="0" sz="1600">
                <a:latin typeface="Arial"/>
                <a:cs typeface="Arial"/>
              </a:rPr>
              <a:t>Choisis une forme de gâteau</a:t>
            </a:r>
            <a:endParaRPr sz="1600">
              <a:latin typeface="Arial"/>
              <a:cs typeface="Arial"/>
            </a:endParaRPr>
          </a:p>
        </p:txBody>
      </p:sp>
      <p:sp>
        <p:nvSpPr>
          <p:cNvPr id="5" name="object 5"/>
          <p:cNvSpPr txBox="1"/>
          <p:nvPr/>
        </p:nvSpPr>
        <p:spPr>
          <a:xfrm>
            <a:off x="665568" y="2408211"/>
            <a:ext cx="1719580" cy="228600"/>
          </a:xfrm>
          <a:prstGeom prst="rect">
            <a:avLst/>
          </a:prstGeom>
        </p:spPr>
        <p:txBody>
          <a:bodyPr wrap="square" lIns="0" tIns="0" rIns="0" bIns="0" rtlCol="0" vert="horz">
            <a:spAutoFit/>
          </a:bodyPr>
          <a:lstStyle/>
          <a:p>
            <a:pPr marL="12700">
              <a:lnSpc>
                <a:spcPct val="100000"/>
              </a:lnSpc>
            </a:pPr>
            <a:r>
              <a:rPr dirty="0" sz="1600">
                <a:latin typeface="Arial"/>
                <a:cs typeface="Arial"/>
              </a:rPr>
              <a:t>Ajoute de la crème</a:t>
            </a:r>
            <a:endParaRPr sz="1600">
              <a:latin typeface="Arial"/>
              <a:cs typeface="Arial"/>
            </a:endParaRPr>
          </a:p>
        </p:txBody>
      </p:sp>
      <p:sp>
        <p:nvSpPr>
          <p:cNvPr id="6" name="object 6"/>
          <p:cNvSpPr txBox="1"/>
          <p:nvPr/>
        </p:nvSpPr>
        <p:spPr>
          <a:xfrm>
            <a:off x="663841" y="3319487"/>
            <a:ext cx="2218055" cy="1411605"/>
          </a:xfrm>
          <a:prstGeom prst="rect">
            <a:avLst/>
          </a:prstGeom>
        </p:spPr>
        <p:txBody>
          <a:bodyPr wrap="square" lIns="0" tIns="0" rIns="0" bIns="0" rtlCol="0" vert="horz">
            <a:spAutoFit/>
          </a:bodyPr>
          <a:lstStyle/>
          <a:p>
            <a:pPr marL="12700" marR="355600">
              <a:lnSpc>
                <a:spcPct val="100000"/>
              </a:lnSpc>
            </a:pPr>
            <a:r>
              <a:rPr dirty="0" sz="1600">
                <a:latin typeface="Arial"/>
                <a:cs typeface="Arial"/>
              </a:rPr>
              <a:t>Ajoute des éléments décoratifs</a:t>
            </a:r>
            <a:endParaRPr sz="1600">
              <a:latin typeface="Arial"/>
              <a:cs typeface="Arial"/>
            </a:endParaRPr>
          </a:p>
          <a:p>
            <a:pPr>
              <a:lnSpc>
                <a:spcPct val="100000"/>
              </a:lnSpc>
            </a:pPr>
            <a:endParaRPr sz="1600">
              <a:latin typeface="Times New Roman"/>
              <a:cs typeface="Times New Roman"/>
            </a:endParaRPr>
          </a:p>
          <a:p>
            <a:pPr>
              <a:lnSpc>
                <a:spcPct val="100000"/>
              </a:lnSpc>
              <a:spcBef>
                <a:spcPts val="47"/>
              </a:spcBef>
            </a:pPr>
            <a:endParaRPr sz="1450">
              <a:latin typeface="Times New Roman"/>
              <a:cs typeface="Times New Roman"/>
            </a:endParaRPr>
          </a:p>
          <a:p>
            <a:pPr marL="24765" marR="5080">
              <a:lnSpc>
                <a:spcPct val="100000"/>
              </a:lnSpc>
            </a:pPr>
            <a:r>
              <a:rPr dirty="0" sz="1600">
                <a:latin typeface="Arial"/>
                <a:cs typeface="Arial"/>
              </a:rPr>
              <a:t>Ajoute des éléments sur le dessus</a:t>
            </a:r>
            <a:endParaRPr sz="1600">
              <a:latin typeface="Arial"/>
              <a:cs typeface="Arial"/>
            </a:endParaRPr>
          </a:p>
        </p:txBody>
      </p:sp>
      <p:sp>
        <p:nvSpPr>
          <p:cNvPr id="7" name="object 7"/>
          <p:cNvSpPr/>
          <p:nvPr/>
        </p:nvSpPr>
        <p:spPr>
          <a:xfrm>
            <a:off x="6405651" y="4246348"/>
            <a:ext cx="2281319" cy="2383056"/>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5201958" y="5954273"/>
            <a:ext cx="1194435" cy="330200"/>
          </a:xfrm>
          <a:prstGeom prst="rect">
            <a:avLst/>
          </a:prstGeom>
        </p:spPr>
        <p:txBody>
          <a:bodyPr wrap="square" lIns="0" tIns="0" rIns="0" bIns="0" rtlCol="0" vert="horz">
            <a:spAutoFit/>
          </a:bodyPr>
          <a:lstStyle/>
          <a:p>
            <a:pPr marL="12700">
              <a:lnSpc>
                <a:spcPct val="100000"/>
              </a:lnSpc>
            </a:pPr>
            <a:r>
              <a:rPr dirty="0" sz="2400">
                <a:latin typeface="Arial"/>
                <a:cs typeface="Arial"/>
              </a:rPr>
              <a:t>Et voilà !</a:t>
            </a:r>
            <a:endParaRPr sz="24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494418" rIns="0" bIns="0" rtlCol="0" vert="horz">
            <a:spAutoFit/>
          </a:bodyPr>
          <a:lstStyle/>
          <a:p>
            <a:pPr marL="3009900">
              <a:lnSpc>
                <a:spcPct val="100000"/>
              </a:lnSpc>
            </a:pPr>
            <a:r>
              <a:rPr dirty="0" sz="2200">
                <a:latin typeface="Arial"/>
                <a:cs typeface="Arial"/>
              </a:rPr>
              <a:t>Quelques conseils</a:t>
            </a:r>
            <a:endParaRPr sz="2200">
              <a:latin typeface="Arial"/>
              <a:cs typeface="Arial"/>
            </a:endParaRPr>
          </a:p>
        </p:txBody>
      </p:sp>
      <p:sp>
        <p:nvSpPr>
          <p:cNvPr id="3" name="object 3"/>
          <p:cNvSpPr/>
          <p:nvPr/>
        </p:nvSpPr>
        <p:spPr>
          <a:xfrm>
            <a:off x="5512485" y="1191496"/>
            <a:ext cx="2443988" cy="202831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975144" y="2738930"/>
            <a:ext cx="2967608" cy="2319273"/>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162789" y="3799320"/>
            <a:ext cx="3266947" cy="284289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780221" y="1972979"/>
            <a:ext cx="972566" cy="299211"/>
          </a:xfrm>
          <a:prstGeom prst="rect">
            <a:avLst/>
          </a:prstGeom>
          <a:blipFill>
            <a:blip r:embed="rId5" cstate="print"/>
            <a:stretch>
              <a:fillRect/>
            </a:stretch>
          </a:blipFill>
        </p:spPr>
        <p:txBody>
          <a:bodyPr wrap="square" lIns="0" tIns="0" rIns="0" bIns="0" rtlCol="0"/>
          <a:lstStyle/>
          <a:p/>
        </p:txBody>
      </p:sp>
      <p:sp>
        <p:nvSpPr>
          <p:cNvPr id="7" name="object 7"/>
          <p:cNvSpPr txBox="1"/>
          <p:nvPr/>
        </p:nvSpPr>
        <p:spPr>
          <a:xfrm>
            <a:off x="642226" y="1529008"/>
            <a:ext cx="3379470" cy="1073150"/>
          </a:xfrm>
          <a:prstGeom prst="rect">
            <a:avLst/>
          </a:prstGeom>
        </p:spPr>
        <p:txBody>
          <a:bodyPr wrap="square" lIns="0" tIns="0" rIns="0" bIns="0" rtlCol="0" vert="horz">
            <a:spAutoFit/>
          </a:bodyPr>
          <a:lstStyle/>
          <a:p>
            <a:pPr marL="49530" marR="5080">
              <a:lnSpc>
                <a:spcPct val="100000"/>
              </a:lnSpc>
            </a:pPr>
            <a:r>
              <a:rPr dirty="0" sz="1800">
                <a:latin typeface="Arial"/>
                <a:cs typeface="Arial"/>
              </a:rPr>
              <a:t>Pense à bien décorer ton gâteau pour le rendre appétissant !</a:t>
            </a:r>
            <a:endParaRPr sz="1800">
              <a:latin typeface="Arial"/>
              <a:cs typeface="Arial"/>
            </a:endParaRPr>
          </a:p>
          <a:p>
            <a:pPr>
              <a:lnSpc>
                <a:spcPct val="100000"/>
              </a:lnSpc>
              <a:spcBef>
                <a:spcPts val="55"/>
              </a:spcBef>
            </a:pPr>
            <a:endParaRPr sz="1800">
              <a:latin typeface="Times New Roman"/>
              <a:cs typeface="Times New Roman"/>
            </a:endParaRPr>
          </a:p>
          <a:p>
            <a:pPr marL="12700">
              <a:lnSpc>
                <a:spcPct val="100000"/>
              </a:lnSpc>
            </a:pPr>
            <a:r>
              <a:rPr dirty="0" sz="1800">
                <a:latin typeface="Arial"/>
                <a:cs typeface="Arial"/>
              </a:rPr>
              <a:t>Ajoute un beau cadre.</a:t>
            </a:r>
            <a:endParaRPr sz="1800">
              <a:latin typeface="Arial"/>
              <a:cs typeface="Arial"/>
            </a:endParaRPr>
          </a:p>
        </p:txBody>
      </p:sp>
      <p:sp>
        <p:nvSpPr>
          <p:cNvPr id="8" name="object 8"/>
          <p:cNvSpPr/>
          <p:nvPr/>
        </p:nvSpPr>
        <p:spPr>
          <a:xfrm>
            <a:off x="648004" y="2764221"/>
            <a:ext cx="299211" cy="972566"/>
          </a:xfrm>
          <a:prstGeom prst="rect">
            <a:avLst/>
          </a:prstGeom>
          <a:blipFill>
            <a:blip r:embed="rId6" cstate="print"/>
            <a:stretch>
              <a:fillRect/>
            </a:stretch>
          </a:blipFill>
        </p:spPr>
        <p:txBody>
          <a:bodyPr wrap="square" lIns="0" tIns="0" rIns="0" bIns="0" rtlCol="0"/>
          <a:lstStyle/>
          <a:p/>
        </p:txBody>
      </p:sp>
      <p:sp>
        <p:nvSpPr>
          <p:cNvPr id="9" name="object 9"/>
          <p:cNvSpPr txBox="1"/>
          <p:nvPr/>
        </p:nvSpPr>
        <p:spPr>
          <a:xfrm>
            <a:off x="3163049" y="5682946"/>
            <a:ext cx="600710" cy="304800"/>
          </a:xfrm>
          <a:prstGeom prst="rect">
            <a:avLst/>
          </a:prstGeom>
        </p:spPr>
        <p:txBody>
          <a:bodyPr wrap="square" lIns="0" tIns="0" rIns="0" bIns="0" rtlCol="0" vert="horz">
            <a:spAutoFit/>
          </a:bodyPr>
          <a:lstStyle/>
          <a:p>
            <a:pPr marL="12700">
              <a:lnSpc>
                <a:spcPct val="100000"/>
              </a:lnSpc>
            </a:pPr>
            <a:r>
              <a:rPr dirty="0" sz="2200">
                <a:latin typeface="Arial"/>
                <a:cs typeface="Arial"/>
              </a:rPr>
              <a:t>Et ...</a:t>
            </a:r>
            <a:endParaRPr sz="2200">
              <a:latin typeface="Arial"/>
              <a:cs typeface="Arial"/>
            </a:endParaRPr>
          </a:p>
        </p:txBody>
      </p:sp>
      <p:sp>
        <p:nvSpPr>
          <p:cNvPr id="10" name="object 10"/>
          <p:cNvSpPr/>
          <p:nvPr/>
        </p:nvSpPr>
        <p:spPr>
          <a:xfrm>
            <a:off x="4104713" y="4857553"/>
            <a:ext cx="974021" cy="799250"/>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4092575" y="5782372"/>
            <a:ext cx="972566" cy="299211"/>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75738" y="460783"/>
            <a:ext cx="5276473" cy="6173539"/>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538060" y="1159879"/>
            <a:ext cx="1967230" cy="304800"/>
          </a:xfrm>
          <a:prstGeom prst="rect">
            <a:avLst/>
          </a:prstGeom>
        </p:spPr>
        <p:txBody>
          <a:bodyPr wrap="square" lIns="0" tIns="0" rIns="0" bIns="0" rtlCol="0" vert="horz">
            <a:spAutoFit/>
          </a:bodyPr>
          <a:lstStyle/>
          <a:p>
            <a:pPr marL="12700">
              <a:lnSpc>
                <a:spcPct val="100000"/>
              </a:lnSpc>
            </a:pPr>
            <a:r>
              <a:rPr dirty="0" sz="2200" u="heavy">
                <a:latin typeface="Arial"/>
                <a:cs typeface="Arial"/>
              </a:rPr>
              <a:t>Quelques </a:t>
            </a:r>
            <a:r>
              <a:rPr dirty="0" sz="2200" u="heavy">
                <a:latin typeface="Arial"/>
                <a:cs typeface="Arial"/>
              </a:rPr>
              <a:t>idées</a:t>
            </a:r>
            <a:endParaRPr sz="2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5208" y="5776102"/>
            <a:ext cx="1313180" cy="543560"/>
          </a:xfrm>
          <a:prstGeom prst="rect">
            <a:avLst/>
          </a:prstGeom>
        </p:spPr>
        <p:txBody>
          <a:bodyPr wrap="square" lIns="0" tIns="0" rIns="0" bIns="0" rtlCol="0" vert="horz">
            <a:spAutoFit/>
          </a:bodyPr>
          <a:lstStyle/>
          <a:p>
            <a:pPr algn="ctr">
              <a:lnSpc>
                <a:spcPct val="100000"/>
              </a:lnSpc>
            </a:pPr>
            <a:r>
              <a:rPr dirty="0" sz="1200">
                <a:latin typeface="Arial"/>
                <a:cs typeface="Arial"/>
              </a:rPr>
              <a:t>Wayne THIEBAUD</a:t>
            </a:r>
            <a:endParaRPr sz="1200">
              <a:latin typeface="Arial"/>
              <a:cs typeface="Arial"/>
            </a:endParaRPr>
          </a:p>
          <a:p>
            <a:pPr algn="ctr">
              <a:lnSpc>
                <a:spcPct val="100000"/>
              </a:lnSpc>
            </a:pPr>
            <a:r>
              <a:rPr dirty="0" sz="1200">
                <a:latin typeface="Arial"/>
                <a:cs typeface="Arial"/>
              </a:rPr>
              <a:t>Cakes</a:t>
            </a:r>
            <a:endParaRPr sz="1200">
              <a:latin typeface="Arial"/>
              <a:cs typeface="Arial"/>
            </a:endParaRPr>
          </a:p>
          <a:p>
            <a:pPr algn="ctr">
              <a:lnSpc>
                <a:spcPct val="100000"/>
              </a:lnSpc>
            </a:pPr>
            <a:r>
              <a:rPr dirty="0" sz="1200">
                <a:latin typeface="Arial"/>
                <a:cs typeface="Arial"/>
              </a:rPr>
              <a:t>196</a:t>
            </a:r>
            <a:r>
              <a:rPr dirty="0" sz="1200">
                <a:latin typeface="Arial"/>
                <a:cs typeface="Arial"/>
              </a:rPr>
              <a:t>3</a:t>
            </a:r>
            <a:endParaRPr sz="1200">
              <a:latin typeface="Arial"/>
              <a:cs typeface="Arial"/>
            </a:endParaRPr>
          </a:p>
        </p:txBody>
      </p:sp>
      <p:sp>
        <p:nvSpPr>
          <p:cNvPr id="3" name="object 3"/>
          <p:cNvSpPr/>
          <p:nvPr/>
        </p:nvSpPr>
        <p:spPr>
          <a:xfrm>
            <a:off x="790106" y="400218"/>
            <a:ext cx="5223739" cy="596367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53784" rIns="0" bIns="0" rtlCol="0" vert="horz">
            <a:spAutoFit/>
          </a:bodyPr>
          <a:lstStyle/>
          <a:p>
            <a:pPr marL="1473835">
              <a:lnSpc>
                <a:spcPct val="100000"/>
              </a:lnSpc>
            </a:pPr>
            <a:r>
              <a:rPr dirty="0">
                <a:latin typeface="Arial"/>
                <a:cs typeface="Arial"/>
              </a:rPr>
              <a:t>Et pour ceux qui préfèrent les cupcakes</a:t>
            </a:r>
            <a:r>
              <a:rPr dirty="0" u="none">
                <a:latin typeface="Arial"/>
                <a:cs typeface="Arial"/>
              </a:rPr>
              <a:t> </a:t>
            </a:r>
            <a:r>
              <a:rPr dirty="0">
                <a:latin typeface="Arial"/>
                <a:cs typeface="Arial"/>
              </a:rPr>
              <a:t>!</a:t>
            </a:r>
          </a:p>
        </p:txBody>
      </p:sp>
      <p:sp>
        <p:nvSpPr>
          <p:cNvPr id="3" name="object 3"/>
          <p:cNvSpPr txBox="1"/>
          <p:nvPr/>
        </p:nvSpPr>
        <p:spPr>
          <a:xfrm>
            <a:off x="489242" y="1085066"/>
            <a:ext cx="1702435" cy="254000"/>
          </a:xfrm>
          <a:prstGeom prst="rect">
            <a:avLst/>
          </a:prstGeom>
        </p:spPr>
        <p:txBody>
          <a:bodyPr wrap="square" lIns="0" tIns="0" rIns="0" bIns="0" rtlCol="0" vert="horz">
            <a:spAutoFit/>
          </a:bodyPr>
          <a:lstStyle/>
          <a:p>
            <a:pPr marL="12700">
              <a:lnSpc>
                <a:spcPct val="100000"/>
              </a:lnSpc>
            </a:pPr>
            <a:r>
              <a:rPr dirty="0" sz="1800">
                <a:latin typeface="Arial"/>
                <a:cs typeface="Arial"/>
              </a:rPr>
              <a:t>Dessine la tasse</a:t>
            </a:r>
            <a:endParaRPr sz="1800">
              <a:latin typeface="Arial"/>
              <a:cs typeface="Arial"/>
            </a:endParaRPr>
          </a:p>
        </p:txBody>
      </p:sp>
      <p:sp>
        <p:nvSpPr>
          <p:cNvPr id="4" name="object 4"/>
          <p:cNvSpPr/>
          <p:nvPr/>
        </p:nvSpPr>
        <p:spPr>
          <a:xfrm>
            <a:off x="2609733" y="1413130"/>
            <a:ext cx="972566" cy="299211"/>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859570" y="894484"/>
            <a:ext cx="4983682" cy="558802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2625520" y="2696546"/>
            <a:ext cx="972566" cy="299211"/>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666021" y="3725608"/>
            <a:ext cx="972566" cy="299211"/>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2607666" y="4940026"/>
            <a:ext cx="972566" cy="299211"/>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2598738" y="5993803"/>
            <a:ext cx="972566" cy="299211"/>
          </a:xfrm>
          <a:prstGeom prst="rect">
            <a:avLst/>
          </a:prstGeom>
          <a:blipFill>
            <a:blip r:embed="rId7" cstate="print"/>
            <a:stretch>
              <a:fillRect/>
            </a:stretch>
          </a:blipFill>
        </p:spPr>
        <p:txBody>
          <a:bodyPr wrap="square" lIns="0" tIns="0" rIns="0" bIns="0" rtlCol="0"/>
          <a:lstStyle/>
          <a:p/>
        </p:txBody>
      </p:sp>
      <p:sp>
        <p:nvSpPr>
          <p:cNvPr id="10" name="object 10"/>
          <p:cNvSpPr txBox="1"/>
          <p:nvPr/>
        </p:nvSpPr>
        <p:spPr>
          <a:xfrm>
            <a:off x="469226" y="2361594"/>
            <a:ext cx="3049270" cy="254000"/>
          </a:xfrm>
          <a:prstGeom prst="rect">
            <a:avLst/>
          </a:prstGeom>
        </p:spPr>
        <p:txBody>
          <a:bodyPr wrap="square" lIns="0" tIns="0" rIns="0" bIns="0" rtlCol="0" vert="horz">
            <a:spAutoFit/>
          </a:bodyPr>
          <a:lstStyle/>
          <a:p>
            <a:pPr marL="12700">
              <a:lnSpc>
                <a:spcPct val="100000"/>
              </a:lnSpc>
            </a:pPr>
            <a:r>
              <a:rPr dirty="0" sz="1800">
                <a:latin typeface="Arial"/>
                <a:cs typeface="Arial"/>
              </a:rPr>
              <a:t>Choisis une forme de mousse</a:t>
            </a:r>
            <a:endParaRPr sz="1800">
              <a:latin typeface="Arial"/>
              <a:cs typeface="Arial"/>
            </a:endParaRPr>
          </a:p>
        </p:txBody>
      </p:sp>
      <p:sp>
        <p:nvSpPr>
          <p:cNvPr id="11" name="object 11"/>
          <p:cNvSpPr txBox="1"/>
          <p:nvPr/>
        </p:nvSpPr>
        <p:spPr>
          <a:xfrm>
            <a:off x="444512" y="3385595"/>
            <a:ext cx="1804035" cy="254000"/>
          </a:xfrm>
          <a:prstGeom prst="rect">
            <a:avLst/>
          </a:prstGeom>
        </p:spPr>
        <p:txBody>
          <a:bodyPr wrap="square" lIns="0" tIns="0" rIns="0" bIns="0" rtlCol="0" vert="horz">
            <a:spAutoFit/>
          </a:bodyPr>
          <a:lstStyle/>
          <a:p>
            <a:pPr marL="12700">
              <a:lnSpc>
                <a:spcPct val="100000"/>
              </a:lnSpc>
            </a:pPr>
            <a:r>
              <a:rPr dirty="0" sz="1800">
                <a:latin typeface="Arial"/>
                <a:cs typeface="Arial"/>
              </a:rPr>
              <a:t>Choisis un arôme</a:t>
            </a:r>
            <a:endParaRPr sz="1800">
              <a:latin typeface="Arial"/>
              <a:cs typeface="Arial"/>
            </a:endParaRPr>
          </a:p>
        </p:txBody>
      </p:sp>
      <p:sp>
        <p:nvSpPr>
          <p:cNvPr id="12" name="object 12"/>
          <p:cNvSpPr txBox="1"/>
          <p:nvPr/>
        </p:nvSpPr>
        <p:spPr>
          <a:xfrm>
            <a:off x="493941" y="4559520"/>
            <a:ext cx="3367404" cy="254000"/>
          </a:xfrm>
          <a:prstGeom prst="rect">
            <a:avLst/>
          </a:prstGeom>
        </p:spPr>
        <p:txBody>
          <a:bodyPr wrap="square" lIns="0" tIns="0" rIns="0" bIns="0" rtlCol="0" vert="horz">
            <a:spAutoFit/>
          </a:bodyPr>
          <a:lstStyle/>
          <a:p>
            <a:pPr marL="12700">
              <a:lnSpc>
                <a:spcPct val="100000"/>
              </a:lnSpc>
            </a:pPr>
            <a:r>
              <a:rPr dirty="0" sz="1800">
                <a:latin typeface="Arial"/>
                <a:cs typeface="Arial"/>
              </a:rPr>
              <a:t>Choisis un motif de saupoudrage</a:t>
            </a:r>
            <a:endParaRPr sz="1800">
              <a:latin typeface="Arial"/>
              <a:cs typeface="Arial"/>
            </a:endParaRPr>
          </a:p>
        </p:txBody>
      </p:sp>
      <p:sp>
        <p:nvSpPr>
          <p:cNvPr id="13" name="object 13"/>
          <p:cNvSpPr txBox="1"/>
          <p:nvPr/>
        </p:nvSpPr>
        <p:spPr>
          <a:xfrm>
            <a:off x="518655" y="5646932"/>
            <a:ext cx="3080385" cy="254000"/>
          </a:xfrm>
          <a:prstGeom prst="rect">
            <a:avLst/>
          </a:prstGeom>
        </p:spPr>
        <p:txBody>
          <a:bodyPr wrap="square" lIns="0" tIns="0" rIns="0" bIns="0" rtlCol="0" vert="horz">
            <a:spAutoFit/>
          </a:bodyPr>
          <a:lstStyle/>
          <a:p>
            <a:pPr marL="12700">
              <a:lnSpc>
                <a:spcPct val="100000"/>
              </a:lnSpc>
            </a:pPr>
            <a:r>
              <a:rPr dirty="0" sz="1800">
                <a:latin typeface="Arial"/>
                <a:cs typeface="Arial"/>
              </a:rPr>
              <a:t>Et choisis l'élément du dessus</a:t>
            </a:r>
            <a:endParaRPr sz="1800">
              <a:latin typeface="Arial"/>
              <a:cs typeface="Arial"/>
            </a:endParaRPr>
          </a:p>
        </p:txBody>
      </p:sp>
      <p:sp>
        <p:nvSpPr>
          <p:cNvPr id="14" name="object 14"/>
          <p:cNvSpPr txBox="1"/>
          <p:nvPr/>
        </p:nvSpPr>
        <p:spPr>
          <a:xfrm>
            <a:off x="4163974" y="3416786"/>
            <a:ext cx="4281805" cy="802640"/>
          </a:xfrm>
          <a:prstGeom prst="rect">
            <a:avLst/>
          </a:prstGeom>
        </p:spPr>
        <p:txBody>
          <a:bodyPr wrap="square" lIns="0" tIns="0" rIns="0" bIns="0" rtlCol="0" vert="horz">
            <a:spAutoFit/>
          </a:bodyPr>
          <a:lstStyle/>
          <a:p>
            <a:pPr marL="12700" marR="5080" indent="78740">
              <a:lnSpc>
                <a:spcPct val="100000"/>
              </a:lnSpc>
            </a:pPr>
            <a:r>
              <a:rPr dirty="0" sz="1800">
                <a:latin typeface="Arial"/>
                <a:cs typeface="Arial"/>
              </a:rPr>
              <a:t>Vanille, fraise, framboise, pistache, citron orange, chocolat, cerise, caramel, menthe</a:t>
            </a:r>
            <a:endParaRPr sz="1800">
              <a:latin typeface="Arial"/>
              <a:cs typeface="Arial"/>
            </a:endParaRPr>
          </a:p>
          <a:p>
            <a:pPr marL="12700">
              <a:lnSpc>
                <a:spcPct val="100000"/>
              </a:lnSpc>
            </a:pPr>
            <a:r>
              <a:rPr dirty="0" sz="1800">
                <a:latin typeface="Arial"/>
                <a:cs typeface="Arial"/>
              </a:rPr>
              <a:t>...</a:t>
            </a:r>
            <a:endParaRPr sz="1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5015" y="535932"/>
            <a:ext cx="4006722" cy="4006722"/>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4619903" y="1586280"/>
            <a:ext cx="4006722" cy="4006722"/>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prstGeom prst="rect"/>
        </p:spPr>
        <p:txBody>
          <a:bodyPr wrap="square" lIns="0" tIns="363383" rIns="0" bIns="0" rtlCol="0" vert="horz">
            <a:spAutoFit/>
          </a:bodyPr>
          <a:lstStyle/>
          <a:p>
            <a:pPr marL="4884420">
              <a:lnSpc>
                <a:spcPct val="100000"/>
              </a:lnSpc>
            </a:pPr>
            <a:r>
              <a:rPr dirty="0" sz="1800" u="none">
                <a:latin typeface="Arial"/>
                <a:cs typeface="Arial"/>
              </a:rPr>
              <a:t>Des copains...</a:t>
            </a:r>
            <a:endParaRPr sz="1800">
              <a:latin typeface="Arial"/>
              <a:cs typeface="Arial"/>
            </a:endParaRPr>
          </a:p>
        </p:txBody>
      </p:sp>
      <p:sp>
        <p:nvSpPr>
          <p:cNvPr id="5" name="object 5"/>
          <p:cNvSpPr txBox="1"/>
          <p:nvPr/>
        </p:nvSpPr>
        <p:spPr>
          <a:xfrm>
            <a:off x="2755277" y="4695448"/>
            <a:ext cx="1365250" cy="254000"/>
          </a:xfrm>
          <a:prstGeom prst="rect">
            <a:avLst/>
          </a:prstGeom>
        </p:spPr>
        <p:txBody>
          <a:bodyPr wrap="square" lIns="0" tIns="0" rIns="0" bIns="0" rtlCol="0" vert="horz">
            <a:spAutoFit/>
          </a:bodyPr>
          <a:lstStyle/>
          <a:p>
            <a:pPr marL="12700">
              <a:lnSpc>
                <a:spcPct val="100000"/>
              </a:lnSpc>
            </a:pPr>
            <a:r>
              <a:rPr dirty="0" sz="1800">
                <a:latin typeface="Arial"/>
                <a:cs typeface="Arial"/>
              </a:rPr>
              <a:t>l'ont déjà fait.</a:t>
            </a:r>
            <a:endParaRPr sz="1800">
              <a:latin typeface="Arial"/>
              <a:cs typeface="Arial"/>
            </a:endParaRPr>
          </a:p>
        </p:txBody>
      </p:sp>
      <p:sp>
        <p:nvSpPr>
          <p:cNvPr id="6" name="object 6"/>
          <p:cNvSpPr txBox="1"/>
          <p:nvPr/>
        </p:nvSpPr>
        <p:spPr>
          <a:xfrm>
            <a:off x="531012" y="5954802"/>
            <a:ext cx="2961005" cy="304800"/>
          </a:xfrm>
          <a:prstGeom prst="rect">
            <a:avLst/>
          </a:prstGeom>
        </p:spPr>
        <p:txBody>
          <a:bodyPr wrap="square" lIns="0" tIns="0" rIns="0" bIns="0" rtlCol="0" vert="horz">
            <a:spAutoFit/>
          </a:bodyPr>
          <a:lstStyle/>
          <a:p>
            <a:pPr marL="12700">
              <a:lnSpc>
                <a:spcPct val="100000"/>
              </a:lnSpc>
            </a:pPr>
            <a:r>
              <a:rPr dirty="0" sz="2200">
                <a:latin typeface="Arial"/>
                <a:cs typeface="Arial"/>
              </a:rPr>
              <a:t>Alors pourquoi pas toi ?</a:t>
            </a:r>
            <a:endParaRPr sz="2200">
              <a:latin typeface="Arial"/>
              <a:cs typeface="Arial"/>
            </a:endParaRPr>
          </a:p>
        </p:txBody>
      </p:sp>
      <p:sp>
        <p:nvSpPr>
          <p:cNvPr id="7" name="object 7"/>
          <p:cNvSpPr/>
          <p:nvPr/>
        </p:nvSpPr>
        <p:spPr>
          <a:xfrm>
            <a:off x="3515225" y="5024810"/>
            <a:ext cx="972566" cy="299211"/>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4704929" y="987494"/>
            <a:ext cx="972566" cy="299211"/>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3630778" y="5412369"/>
            <a:ext cx="657517" cy="1035958"/>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289712" rIns="0" bIns="0" rtlCol="0" vert="horz">
            <a:spAutoFit/>
          </a:bodyPr>
          <a:lstStyle/>
          <a:p>
            <a:pPr marL="2148205">
              <a:lnSpc>
                <a:spcPct val="100000"/>
              </a:lnSpc>
            </a:pPr>
            <a:r>
              <a:rPr dirty="0">
                <a:latin typeface="Arial"/>
                <a:cs typeface="Arial"/>
              </a:rPr>
              <a:t>Mais les glaces, c'est bon aussi</a:t>
            </a:r>
            <a:r>
              <a:rPr dirty="0" u="none">
                <a:latin typeface="Arial"/>
                <a:cs typeface="Arial"/>
              </a:rPr>
              <a:t> </a:t>
            </a:r>
            <a:r>
              <a:rPr dirty="0">
                <a:latin typeface="Arial"/>
                <a:cs typeface="Arial"/>
              </a:rPr>
              <a:t>!</a:t>
            </a:r>
          </a:p>
        </p:txBody>
      </p:sp>
      <p:sp>
        <p:nvSpPr>
          <p:cNvPr id="3" name="object 3"/>
          <p:cNvSpPr/>
          <p:nvPr/>
        </p:nvSpPr>
        <p:spPr>
          <a:xfrm>
            <a:off x="3162142" y="1197738"/>
            <a:ext cx="3747180" cy="4058947"/>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517626" y="1336191"/>
            <a:ext cx="1595120" cy="228600"/>
          </a:xfrm>
          <a:prstGeom prst="rect">
            <a:avLst/>
          </a:prstGeom>
        </p:spPr>
        <p:txBody>
          <a:bodyPr wrap="square" lIns="0" tIns="0" rIns="0" bIns="0" rtlCol="0" vert="horz">
            <a:spAutoFit/>
          </a:bodyPr>
          <a:lstStyle/>
          <a:p>
            <a:pPr marL="12700">
              <a:lnSpc>
                <a:spcPct val="100000"/>
              </a:lnSpc>
            </a:pPr>
            <a:r>
              <a:rPr dirty="0" sz="1600">
                <a:latin typeface="Arial"/>
                <a:cs typeface="Arial"/>
              </a:rPr>
              <a:t>Choisis un cornet</a:t>
            </a:r>
            <a:endParaRPr sz="1600">
              <a:latin typeface="Arial"/>
              <a:cs typeface="Arial"/>
            </a:endParaRPr>
          </a:p>
        </p:txBody>
      </p:sp>
      <p:sp>
        <p:nvSpPr>
          <p:cNvPr id="5" name="object 5"/>
          <p:cNvSpPr/>
          <p:nvPr/>
        </p:nvSpPr>
        <p:spPr>
          <a:xfrm>
            <a:off x="2157922" y="1663729"/>
            <a:ext cx="972566" cy="299211"/>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2161352" y="2687647"/>
            <a:ext cx="972566" cy="299211"/>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164782" y="3679638"/>
            <a:ext cx="972566" cy="299211"/>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2171642" y="4761559"/>
            <a:ext cx="972566" cy="299211"/>
          </a:xfrm>
          <a:prstGeom prst="rect">
            <a:avLst/>
          </a:prstGeom>
          <a:blipFill>
            <a:blip r:embed="rId6" cstate="print"/>
            <a:stretch>
              <a:fillRect/>
            </a:stretch>
          </a:blipFill>
        </p:spPr>
        <p:txBody>
          <a:bodyPr wrap="square" lIns="0" tIns="0" rIns="0" bIns="0" rtlCol="0"/>
          <a:lstStyle/>
          <a:p/>
        </p:txBody>
      </p:sp>
      <p:sp>
        <p:nvSpPr>
          <p:cNvPr id="9" name="object 9"/>
          <p:cNvSpPr txBox="1"/>
          <p:nvPr/>
        </p:nvSpPr>
        <p:spPr>
          <a:xfrm>
            <a:off x="493941" y="2503969"/>
            <a:ext cx="1358265" cy="228600"/>
          </a:xfrm>
          <a:prstGeom prst="rect">
            <a:avLst/>
          </a:prstGeom>
        </p:spPr>
        <p:txBody>
          <a:bodyPr wrap="square" lIns="0" tIns="0" rIns="0" bIns="0" rtlCol="0" vert="horz">
            <a:spAutoFit/>
          </a:bodyPr>
          <a:lstStyle/>
          <a:p>
            <a:pPr marL="12700">
              <a:lnSpc>
                <a:spcPct val="100000"/>
              </a:lnSpc>
            </a:pPr>
            <a:r>
              <a:rPr dirty="0" sz="1600">
                <a:latin typeface="Arial"/>
                <a:cs typeface="Arial"/>
              </a:rPr>
              <a:t>Ajoute la glace</a:t>
            </a:r>
            <a:endParaRPr sz="1600">
              <a:latin typeface="Arial"/>
              <a:cs typeface="Arial"/>
            </a:endParaRPr>
          </a:p>
        </p:txBody>
      </p:sp>
      <p:sp>
        <p:nvSpPr>
          <p:cNvPr id="10" name="object 10"/>
          <p:cNvSpPr txBox="1"/>
          <p:nvPr/>
        </p:nvSpPr>
        <p:spPr>
          <a:xfrm>
            <a:off x="472897" y="3525506"/>
            <a:ext cx="1606550" cy="228600"/>
          </a:xfrm>
          <a:prstGeom prst="rect">
            <a:avLst/>
          </a:prstGeom>
        </p:spPr>
        <p:txBody>
          <a:bodyPr wrap="square" lIns="0" tIns="0" rIns="0" bIns="0" rtlCol="0" vert="horz">
            <a:spAutoFit/>
          </a:bodyPr>
          <a:lstStyle/>
          <a:p>
            <a:pPr marL="12700">
              <a:lnSpc>
                <a:spcPct val="100000"/>
              </a:lnSpc>
            </a:pPr>
            <a:r>
              <a:rPr dirty="0" sz="1600">
                <a:latin typeface="Arial"/>
                <a:cs typeface="Arial"/>
              </a:rPr>
              <a:t>Choisis un arôme</a:t>
            </a:r>
            <a:endParaRPr sz="1600">
              <a:latin typeface="Arial"/>
              <a:cs typeface="Arial"/>
            </a:endParaRPr>
          </a:p>
        </p:txBody>
      </p:sp>
      <p:sp>
        <p:nvSpPr>
          <p:cNvPr id="11" name="object 11"/>
          <p:cNvSpPr txBox="1"/>
          <p:nvPr/>
        </p:nvSpPr>
        <p:spPr>
          <a:xfrm>
            <a:off x="460540" y="4501717"/>
            <a:ext cx="2741295" cy="228600"/>
          </a:xfrm>
          <a:prstGeom prst="rect">
            <a:avLst/>
          </a:prstGeom>
        </p:spPr>
        <p:txBody>
          <a:bodyPr wrap="square" lIns="0" tIns="0" rIns="0" bIns="0" rtlCol="0" vert="horz">
            <a:spAutoFit/>
          </a:bodyPr>
          <a:lstStyle/>
          <a:p>
            <a:pPr marL="12700">
              <a:lnSpc>
                <a:spcPct val="100000"/>
              </a:lnSpc>
            </a:pPr>
            <a:r>
              <a:rPr dirty="0" sz="1600">
                <a:latin typeface="Arial"/>
                <a:cs typeface="Arial"/>
              </a:rPr>
              <a:t>Et choisis l'élément du dessus</a:t>
            </a:r>
            <a:endParaRPr sz="1600">
              <a:latin typeface="Arial"/>
              <a:cs typeface="Arial"/>
            </a:endParaRPr>
          </a:p>
        </p:txBody>
      </p:sp>
      <p:sp>
        <p:nvSpPr>
          <p:cNvPr id="12" name="object 12"/>
          <p:cNvSpPr txBox="1"/>
          <p:nvPr/>
        </p:nvSpPr>
        <p:spPr>
          <a:xfrm>
            <a:off x="3385616" y="3444793"/>
            <a:ext cx="3336290" cy="629920"/>
          </a:xfrm>
          <a:prstGeom prst="rect">
            <a:avLst/>
          </a:prstGeom>
        </p:spPr>
        <p:txBody>
          <a:bodyPr wrap="square" lIns="0" tIns="0" rIns="0" bIns="0" rtlCol="0" vert="horz">
            <a:spAutoFit/>
          </a:bodyPr>
          <a:lstStyle/>
          <a:p>
            <a:pPr algn="ctr" marL="12700" marR="5080">
              <a:lnSpc>
                <a:spcPct val="100000"/>
              </a:lnSpc>
            </a:pPr>
            <a:r>
              <a:rPr dirty="0" sz="1400">
                <a:latin typeface="Arial"/>
                <a:cs typeface="Arial"/>
              </a:rPr>
              <a:t>Vanille, fraise, framboise, pistache, citron orange, chocolat, cerise, caramel, menthe</a:t>
            </a:r>
            <a:endParaRPr sz="1400">
              <a:latin typeface="Arial"/>
              <a:cs typeface="Arial"/>
            </a:endParaRPr>
          </a:p>
          <a:p>
            <a:pPr algn="ctr">
              <a:lnSpc>
                <a:spcPct val="100000"/>
              </a:lnSpc>
            </a:pPr>
            <a:r>
              <a:rPr dirty="0" sz="1400">
                <a:latin typeface="Arial"/>
                <a:cs typeface="Arial"/>
              </a:rPr>
              <a:t>...</a:t>
            </a:r>
            <a:endParaRPr sz="1400">
              <a:latin typeface="Arial"/>
              <a:cs typeface="Arial"/>
            </a:endParaRPr>
          </a:p>
        </p:txBody>
      </p:sp>
      <p:sp>
        <p:nvSpPr>
          <p:cNvPr id="13" name="object 13"/>
          <p:cNvSpPr/>
          <p:nvPr/>
        </p:nvSpPr>
        <p:spPr>
          <a:xfrm>
            <a:off x="6774126" y="3620620"/>
            <a:ext cx="1927601" cy="3076033"/>
          </a:xfrm>
          <a:prstGeom prst="rect">
            <a:avLst/>
          </a:prstGeom>
          <a:blipFill>
            <a:blip r:embed="rId7" cstate="print"/>
            <a:stretch>
              <a:fillRect/>
            </a:stretch>
          </a:blipFill>
        </p:spPr>
        <p:txBody>
          <a:bodyPr wrap="square" lIns="0" tIns="0" rIns="0" bIns="0" rtlCol="0"/>
          <a:lstStyle/>
          <a:p/>
        </p:txBody>
      </p:sp>
      <p:sp>
        <p:nvSpPr>
          <p:cNvPr id="14" name="object 14"/>
          <p:cNvSpPr/>
          <p:nvPr/>
        </p:nvSpPr>
        <p:spPr>
          <a:xfrm>
            <a:off x="5486515" y="5314906"/>
            <a:ext cx="1753990" cy="1085513"/>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416712" rIns="0" bIns="0" rtlCol="0" vert="horz">
            <a:spAutoFit/>
          </a:bodyPr>
          <a:lstStyle/>
          <a:p>
            <a:pPr marL="2684780">
              <a:lnSpc>
                <a:spcPct val="100000"/>
              </a:lnSpc>
            </a:pPr>
            <a:r>
              <a:rPr dirty="0">
                <a:latin typeface="Arial"/>
                <a:cs typeface="Arial"/>
              </a:rPr>
              <a:t>Et que dire des sucettes !!</a:t>
            </a:r>
            <a:r>
              <a:rPr dirty="0">
                <a:latin typeface="Arial"/>
                <a:cs typeface="Arial"/>
              </a:rPr>
              <a:t>!</a:t>
            </a:r>
          </a:p>
        </p:txBody>
      </p:sp>
      <p:sp>
        <p:nvSpPr>
          <p:cNvPr id="3" name="object 3"/>
          <p:cNvSpPr txBox="1"/>
          <p:nvPr/>
        </p:nvSpPr>
        <p:spPr>
          <a:xfrm>
            <a:off x="644626" y="1463191"/>
            <a:ext cx="1663064" cy="228600"/>
          </a:xfrm>
          <a:prstGeom prst="rect">
            <a:avLst/>
          </a:prstGeom>
        </p:spPr>
        <p:txBody>
          <a:bodyPr wrap="square" lIns="0" tIns="0" rIns="0" bIns="0" rtlCol="0" vert="horz">
            <a:spAutoFit/>
          </a:bodyPr>
          <a:lstStyle/>
          <a:p>
            <a:pPr marL="12700">
              <a:lnSpc>
                <a:spcPct val="100000"/>
              </a:lnSpc>
            </a:pPr>
            <a:r>
              <a:rPr dirty="0" sz="1600">
                <a:latin typeface="Arial"/>
                <a:cs typeface="Arial"/>
              </a:rPr>
              <a:t>Choisis un</a:t>
            </a:r>
            <a:r>
              <a:rPr dirty="0" sz="1600">
                <a:latin typeface="Arial"/>
                <a:cs typeface="Arial"/>
              </a:rPr>
              <a:t>e forme</a:t>
            </a:r>
            <a:endParaRPr sz="1600">
              <a:latin typeface="Arial"/>
              <a:cs typeface="Arial"/>
            </a:endParaRPr>
          </a:p>
        </p:txBody>
      </p:sp>
      <p:sp>
        <p:nvSpPr>
          <p:cNvPr id="4" name="object 4"/>
          <p:cNvSpPr/>
          <p:nvPr/>
        </p:nvSpPr>
        <p:spPr>
          <a:xfrm>
            <a:off x="2284924" y="1790731"/>
            <a:ext cx="972566" cy="299211"/>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2288354" y="2814648"/>
            <a:ext cx="972566" cy="299211"/>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2291784" y="3806640"/>
            <a:ext cx="972566" cy="299211"/>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298643" y="4888560"/>
            <a:ext cx="972566" cy="299211"/>
          </a:xfrm>
          <a:prstGeom prst="rect">
            <a:avLst/>
          </a:prstGeom>
          <a:blipFill>
            <a:blip r:embed="rId5" cstate="print"/>
            <a:stretch>
              <a:fillRect/>
            </a:stretch>
          </a:blipFill>
        </p:spPr>
        <p:txBody>
          <a:bodyPr wrap="square" lIns="0" tIns="0" rIns="0" bIns="0" rtlCol="0"/>
          <a:lstStyle/>
          <a:p/>
        </p:txBody>
      </p:sp>
      <p:sp>
        <p:nvSpPr>
          <p:cNvPr id="8" name="object 8"/>
          <p:cNvSpPr txBox="1"/>
          <p:nvPr/>
        </p:nvSpPr>
        <p:spPr>
          <a:xfrm>
            <a:off x="682726" y="2618612"/>
            <a:ext cx="1459865" cy="228600"/>
          </a:xfrm>
          <a:prstGeom prst="rect">
            <a:avLst/>
          </a:prstGeom>
        </p:spPr>
        <p:txBody>
          <a:bodyPr wrap="square" lIns="0" tIns="0" rIns="0" bIns="0" rtlCol="0" vert="horz">
            <a:spAutoFit/>
          </a:bodyPr>
          <a:lstStyle/>
          <a:p>
            <a:pPr marL="12700">
              <a:lnSpc>
                <a:spcPct val="100000"/>
              </a:lnSpc>
            </a:pPr>
            <a:r>
              <a:rPr dirty="0" sz="1600">
                <a:latin typeface="Arial"/>
                <a:cs typeface="Arial"/>
              </a:rPr>
              <a:t>Décore le bâton</a:t>
            </a:r>
            <a:endParaRPr sz="1600">
              <a:latin typeface="Arial"/>
              <a:cs typeface="Arial"/>
            </a:endParaRPr>
          </a:p>
        </p:txBody>
      </p:sp>
      <p:sp>
        <p:nvSpPr>
          <p:cNvPr id="9" name="object 9"/>
          <p:cNvSpPr txBox="1"/>
          <p:nvPr/>
        </p:nvSpPr>
        <p:spPr>
          <a:xfrm>
            <a:off x="698754" y="4591646"/>
            <a:ext cx="1606550" cy="228600"/>
          </a:xfrm>
          <a:prstGeom prst="rect">
            <a:avLst/>
          </a:prstGeom>
        </p:spPr>
        <p:txBody>
          <a:bodyPr wrap="square" lIns="0" tIns="0" rIns="0" bIns="0" rtlCol="0" vert="horz">
            <a:spAutoFit/>
          </a:bodyPr>
          <a:lstStyle/>
          <a:p>
            <a:pPr marL="12700">
              <a:lnSpc>
                <a:spcPct val="100000"/>
              </a:lnSpc>
            </a:pPr>
            <a:r>
              <a:rPr dirty="0" sz="1600">
                <a:latin typeface="Arial"/>
                <a:cs typeface="Arial"/>
              </a:rPr>
              <a:t>Choisis un arôme</a:t>
            </a:r>
            <a:endParaRPr sz="1600">
              <a:latin typeface="Arial"/>
              <a:cs typeface="Arial"/>
            </a:endParaRPr>
          </a:p>
        </p:txBody>
      </p:sp>
      <p:sp>
        <p:nvSpPr>
          <p:cNvPr id="10" name="object 10"/>
          <p:cNvSpPr txBox="1"/>
          <p:nvPr/>
        </p:nvSpPr>
        <p:spPr>
          <a:xfrm>
            <a:off x="649325" y="3541305"/>
            <a:ext cx="2510155" cy="228600"/>
          </a:xfrm>
          <a:prstGeom prst="rect">
            <a:avLst/>
          </a:prstGeom>
        </p:spPr>
        <p:txBody>
          <a:bodyPr wrap="square" lIns="0" tIns="0" rIns="0" bIns="0" rtlCol="0" vert="horz">
            <a:spAutoFit/>
          </a:bodyPr>
          <a:lstStyle/>
          <a:p>
            <a:pPr marL="12700">
              <a:lnSpc>
                <a:spcPct val="100000"/>
              </a:lnSpc>
            </a:pPr>
            <a:r>
              <a:rPr dirty="0" sz="1600">
                <a:latin typeface="Arial"/>
                <a:cs typeface="Arial"/>
              </a:rPr>
              <a:t>Choisis les décors en sucre</a:t>
            </a:r>
            <a:endParaRPr sz="1600">
              <a:latin typeface="Arial"/>
              <a:cs typeface="Arial"/>
            </a:endParaRPr>
          </a:p>
        </p:txBody>
      </p:sp>
      <p:sp>
        <p:nvSpPr>
          <p:cNvPr id="11" name="object 11"/>
          <p:cNvSpPr/>
          <p:nvPr/>
        </p:nvSpPr>
        <p:spPr>
          <a:xfrm>
            <a:off x="3327143" y="1104576"/>
            <a:ext cx="3925676" cy="4233619"/>
          </a:xfrm>
          <a:prstGeom prst="rect">
            <a:avLst/>
          </a:prstGeom>
          <a:blipFill>
            <a:blip r:embed="rId6" cstate="print"/>
            <a:stretch>
              <a:fillRect/>
            </a:stretch>
          </a:blipFill>
        </p:spPr>
        <p:txBody>
          <a:bodyPr wrap="square" lIns="0" tIns="0" rIns="0" bIns="0" rtlCol="0"/>
          <a:lstStyle/>
          <a:p/>
        </p:txBody>
      </p:sp>
      <p:sp>
        <p:nvSpPr>
          <p:cNvPr id="12" name="object 12"/>
          <p:cNvSpPr txBox="1"/>
          <p:nvPr/>
        </p:nvSpPr>
        <p:spPr>
          <a:xfrm>
            <a:off x="3561041" y="4510933"/>
            <a:ext cx="3336290" cy="629920"/>
          </a:xfrm>
          <a:prstGeom prst="rect">
            <a:avLst/>
          </a:prstGeom>
        </p:spPr>
        <p:txBody>
          <a:bodyPr wrap="square" lIns="0" tIns="0" rIns="0" bIns="0" rtlCol="0" vert="horz">
            <a:spAutoFit/>
          </a:bodyPr>
          <a:lstStyle/>
          <a:p>
            <a:pPr algn="ctr" marL="12065" marR="5080">
              <a:lnSpc>
                <a:spcPct val="100000"/>
              </a:lnSpc>
            </a:pPr>
            <a:r>
              <a:rPr dirty="0" sz="1400">
                <a:latin typeface="Arial"/>
                <a:cs typeface="Arial"/>
              </a:rPr>
              <a:t>Vanille, fraise, framboise, pistache, citron orange, chocolat, cerise, caramel, menthe</a:t>
            </a:r>
            <a:endParaRPr sz="1400">
              <a:latin typeface="Arial"/>
              <a:cs typeface="Arial"/>
            </a:endParaRPr>
          </a:p>
          <a:p>
            <a:pPr algn="ctr">
              <a:lnSpc>
                <a:spcPct val="100000"/>
              </a:lnSpc>
            </a:pPr>
            <a:r>
              <a:rPr dirty="0" sz="1400">
                <a:latin typeface="Arial"/>
                <a:cs typeface="Arial"/>
              </a:rPr>
              <a:t>...</a:t>
            </a:r>
            <a:endParaRPr sz="1400">
              <a:latin typeface="Arial"/>
              <a:cs typeface="Arial"/>
            </a:endParaRPr>
          </a:p>
        </p:txBody>
      </p:sp>
      <p:sp>
        <p:nvSpPr>
          <p:cNvPr id="13" name="object 13"/>
          <p:cNvSpPr/>
          <p:nvPr/>
        </p:nvSpPr>
        <p:spPr>
          <a:xfrm>
            <a:off x="7127672" y="2409614"/>
            <a:ext cx="1592028" cy="4175958"/>
          </a:xfrm>
          <a:prstGeom prst="rect">
            <a:avLst/>
          </a:prstGeom>
          <a:blipFill>
            <a:blip r:embed="rId7" cstate="print"/>
            <a:stretch>
              <a:fillRect/>
            </a:stretch>
          </a:blipFill>
        </p:spPr>
        <p:txBody>
          <a:bodyPr wrap="square" lIns="0" tIns="0" rIns="0" bIns="0" rtlCol="0"/>
          <a:lstStyle/>
          <a:p/>
        </p:txBody>
      </p:sp>
      <p:sp>
        <p:nvSpPr>
          <p:cNvPr id="14" name="object 14"/>
          <p:cNvSpPr/>
          <p:nvPr/>
        </p:nvSpPr>
        <p:spPr>
          <a:xfrm>
            <a:off x="5461798" y="5266378"/>
            <a:ext cx="1913553" cy="1245012"/>
          </a:xfrm>
          <a:prstGeom prst="rect">
            <a:avLst/>
          </a:prstGeom>
          <a:blipFill>
            <a:blip r:embed="rId8" cstate="print"/>
            <a:stretch>
              <a:fillRect/>
            </a:stretch>
          </a:blipFill>
        </p:spPr>
        <p:txBody>
          <a:bodyPr wrap="square" lIns="0" tIns="0" rIns="0" bIns="0" rtlCol="0"/>
          <a:lstStyl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0" rIns="0" bIns="0" rtlCol="0" vert="horz">
            <a:spAutoFit/>
          </a:bodyPr>
          <a:lstStyle/>
          <a:p>
            <a:pPr marL="1341755">
              <a:lnSpc>
                <a:spcPct val="100000"/>
              </a:lnSpc>
            </a:pPr>
            <a:r>
              <a:rPr dirty="0">
                <a:latin typeface="Arial"/>
                <a:cs typeface="Arial"/>
              </a:rPr>
              <a:t>Si tu aimes les couleurs, ne te prive pas</a:t>
            </a:r>
            <a:r>
              <a:rPr dirty="0" u="none">
                <a:latin typeface="Arial"/>
                <a:cs typeface="Arial"/>
              </a:rPr>
              <a:t> </a:t>
            </a:r>
            <a:r>
              <a:rPr dirty="0">
                <a:latin typeface="Arial"/>
                <a:cs typeface="Arial"/>
              </a:rPr>
              <a:t>!</a:t>
            </a:r>
          </a:p>
          <a:p>
            <a:pPr marL="12700" marR="5080">
              <a:lnSpc>
                <a:spcPct val="141400"/>
              </a:lnSpc>
              <a:spcBef>
                <a:spcPts val="555"/>
              </a:spcBef>
            </a:pPr>
            <a:r>
              <a:rPr dirty="0" sz="1400" u="none">
                <a:latin typeface="Arial"/>
                <a:cs typeface="Arial"/>
              </a:rPr>
              <a:t>Du papier de couleur pour servir de support à ton dessin, des pastels gras, ou des craies à la cire pour bien colorer ton gâteau, et tu faire saliver tes amis !</a:t>
            </a:r>
            <a:endParaRPr sz="1400">
              <a:latin typeface="Arial"/>
              <a:cs typeface="Arial"/>
            </a:endParaRPr>
          </a:p>
        </p:txBody>
      </p:sp>
      <p:sp>
        <p:nvSpPr>
          <p:cNvPr id="3" name="object 3"/>
          <p:cNvSpPr/>
          <p:nvPr/>
        </p:nvSpPr>
        <p:spPr>
          <a:xfrm>
            <a:off x="297643" y="1340772"/>
            <a:ext cx="2493772" cy="180390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487090" y="1338656"/>
            <a:ext cx="2305424" cy="1802062"/>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437976" y="1340368"/>
            <a:ext cx="2380818" cy="180241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277977" y="3262222"/>
            <a:ext cx="3447629" cy="3447629"/>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3834776" y="3252528"/>
            <a:ext cx="5000521" cy="3440428"/>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74485" rIns="0" bIns="0" rtlCol="0" vert="horz">
            <a:spAutoFit/>
          </a:bodyPr>
          <a:lstStyle/>
          <a:p>
            <a:pPr marL="1625600">
              <a:lnSpc>
                <a:spcPts val="2855"/>
              </a:lnSpc>
            </a:pPr>
            <a:r>
              <a:rPr dirty="0">
                <a:latin typeface="Arial"/>
                <a:cs typeface="Arial"/>
              </a:rPr>
              <a:t>Et si tu donnais du relief à tes cr</a:t>
            </a:r>
            <a:r>
              <a:rPr dirty="0">
                <a:latin typeface="Arial"/>
                <a:cs typeface="Arial"/>
              </a:rPr>
              <a:t>é</a:t>
            </a:r>
            <a:r>
              <a:rPr dirty="0">
                <a:latin typeface="Arial"/>
                <a:cs typeface="Arial"/>
              </a:rPr>
              <a:t>ations.</a:t>
            </a:r>
          </a:p>
        </p:txBody>
      </p:sp>
      <p:sp>
        <p:nvSpPr>
          <p:cNvPr id="3" name="object 3"/>
          <p:cNvSpPr txBox="1"/>
          <p:nvPr/>
        </p:nvSpPr>
        <p:spPr>
          <a:xfrm>
            <a:off x="401027" y="856838"/>
            <a:ext cx="7319009" cy="5711825"/>
          </a:xfrm>
          <a:prstGeom prst="rect">
            <a:avLst/>
          </a:prstGeom>
        </p:spPr>
        <p:txBody>
          <a:bodyPr wrap="square" lIns="0" tIns="0" rIns="0" bIns="0" rtlCol="0" vert="horz">
            <a:spAutoFit/>
          </a:bodyPr>
          <a:lstStyle/>
          <a:p>
            <a:pPr marL="1090295">
              <a:lnSpc>
                <a:spcPct val="100000"/>
              </a:lnSpc>
            </a:pPr>
            <a:r>
              <a:rPr dirty="0" sz="1400">
                <a:latin typeface="Arial"/>
                <a:cs typeface="Arial"/>
              </a:rPr>
              <a:t>Voici une première recette pour laquelle il faudra utiliser un four à micro-ondes.</a:t>
            </a:r>
            <a:endParaRPr sz="1400">
              <a:latin typeface="Arial"/>
              <a:cs typeface="Arial"/>
            </a:endParaRPr>
          </a:p>
          <a:p>
            <a:pPr marL="31115">
              <a:lnSpc>
                <a:spcPct val="100000"/>
              </a:lnSpc>
              <a:spcBef>
                <a:spcPts val="980"/>
              </a:spcBef>
            </a:pPr>
            <a:r>
              <a:rPr dirty="0" sz="1200" u="sng">
                <a:latin typeface="Arial"/>
                <a:cs typeface="Arial"/>
              </a:rPr>
              <a:t>PEINTURE GONFLANTE</a:t>
            </a:r>
            <a:endParaRPr sz="1200">
              <a:latin typeface="Arial"/>
              <a:cs typeface="Arial"/>
            </a:endParaRPr>
          </a:p>
          <a:p>
            <a:pPr marL="12700">
              <a:lnSpc>
                <a:spcPct val="100000"/>
              </a:lnSpc>
              <a:spcBef>
                <a:spcPts val="1040"/>
              </a:spcBef>
            </a:pPr>
            <a:r>
              <a:rPr dirty="0" sz="1200">
                <a:latin typeface="Arial"/>
                <a:cs typeface="Arial"/>
              </a:rPr>
              <a:t>Matériel nécessaire :</a:t>
            </a:r>
            <a:endParaRPr sz="1200">
              <a:latin typeface="Arial"/>
              <a:cs typeface="Arial"/>
            </a:endParaRPr>
          </a:p>
          <a:p>
            <a:pPr marL="12700">
              <a:lnSpc>
                <a:spcPct val="100000"/>
              </a:lnSpc>
              <a:buFont typeface="Arial"/>
              <a:buChar char="-"/>
              <a:tabLst>
                <a:tab pos="106045" algn="l"/>
              </a:tabLst>
            </a:pPr>
            <a:r>
              <a:rPr dirty="0" sz="1200">
                <a:latin typeface="Arial"/>
                <a:cs typeface="Arial"/>
              </a:rPr>
              <a:t>3 ou 4 petits bols pour mettre les différentes couleurs créées</a:t>
            </a:r>
            <a:endParaRPr sz="1200">
              <a:latin typeface="Arial"/>
              <a:cs typeface="Arial"/>
            </a:endParaRPr>
          </a:p>
          <a:p>
            <a:pPr marL="105410" indent="-92710">
              <a:lnSpc>
                <a:spcPct val="100000"/>
              </a:lnSpc>
              <a:buFont typeface="Arial"/>
              <a:buChar char="-"/>
              <a:tabLst>
                <a:tab pos="106045" algn="l"/>
              </a:tabLst>
            </a:pPr>
            <a:r>
              <a:rPr dirty="0" sz="1200">
                <a:latin typeface="Arial"/>
                <a:cs typeface="Arial"/>
              </a:rPr>
              <a:t>Du carton, ou feuilles de papier</a:t>
            </a:r>
            <a:endParaRPr sz="1200">
              <a:latin typeface="Arial"/>
              <a:cs typeface="Arial"/>
            </a:endParaRPr>
          </a:p>
          <a:p>
            <a:pPr marL="105410" indent="-92710">
              <a:lnSpc>
                <a:spcPct val="100000"/>
              </a:lnSpc>
              <a:buFont typeface="Arial"/>
              <a:buChar char="-"/>
              <a:tabLst>
                <a:tab pos="106045" algn="l"/>
              </a:tabLst>
            </a:pPr>
            <a:r>
              <a:rPr dirty="0" sz="1200">
                <a:latin typeface="Arial"/>
                <a:cs typeface="Arial"/>
              </a:rPr>
              <a:t>Des cotons tiges</a:t>
            </a:r>
            <a:endParaRPr sz="1200">
              <a:latin typeface="Arial"/>
              <a:cs typeface="Arial"/>
            </a:endParaRPr>
          </a:p>
          <a:p>
            <a:pPr marL="105410" indent="-92710">
              <a:lnSpc>
                <a:spcPct val="100000"/>
              </a:lnSpc>
              <a:buFont typeface="Arial"/>
              <a:buChar char="-"/>
              <a:tabLst>
                <a:tab pos="106045" algn="l"/>
              </a:tabLst>
            </a:pPr>
            <a:r>
              <a:rPr dirty="0" sz="1200">
                <a:latin typeface="Arial"/>
                <a:cs typeface="Arial"/>
              </a:rPr>
              <a:t>Du colorant alimentaire ou de la gouache</a:t>
            </a:r>
            <a:endParaRPr sz="1200">
              <a:latin typeface="Arial"/>
              <a:cs typeface="Arial"/>
            </a:endParaRPr>
          </a:p>
          <a:p>
            <a:pPr marL="105410" indent="-92710">
              <a:lnSpc>
                <a:spcPct val="100000"/>
              </a:lnSpc>
              <a:buFont typeface="Arial"/>
              <a:buChar char="-"/>
              <a:tabLst>
                <a:tab pos="106045" algn="l"/>
              </a:tabLst>
            </a:pPr>
            <a:r>
              <a:rPr dirty="0" sz="1200">
                <a:latin typeface="Arial"/>
                <a:cs typeface="Arial"/>
              </a:rPr>
              <a:t>3 cuillères à soupe de farine</a:t>
            </a:r>
            <a:endParaRPr sz="1200">
              <a:latin typeface="Arial"/>
              <a:cs typeface="Arial"/>
            </a:endParaRPr>
          </a:p>
          <a:p>
            <a:pPr marL="105410" indent="-92710">
              <a:lnSpc>
                <a:spcPct val="100000"/>
              </a:lnSpc>
              <a:buFont typeface="Arial"/>
              <a:buChar char="-"/>
              <a:tabLst>
                <a:tab pos="106045" algn="l"/>
              </a:tabLst>
            </a:pPr>
            <a:r>
              <a:rPr dirty="0" sz="1200">
                <a:latin typeface="Arial"/>
                <a:cs typeface="Arial"/>
              </a:rPr>
              <a:t>3 cuillères à soupe de sel</a:t>
            </a:r>
            <a:endParaRPr sz="1200">
              <a:latin typeface="Arial"/>
              <a:cs typeface="Arial"/>
            </a:endParaRPr>
          </a:p>
          <a:p>
            <a:pPr marL="105410" indent="-92710">
              <a:lnSpc>
                <a:spcPct val="100000"/>
              </a:lnSpc>
              <a:buFont typeface="Arial"/>
              <a:buChar char="-"/>
              <a:tabLst>
                <a:tab pos="106045" algn="l"/>
              </a:tabLst>
            </a:pPr>
            <a:r>
              <a:rPr dirty="0" sz="1200">
                <a:latin typeface="Arial"/>
                <a:cs typeface="Arial"/>
              </a:rPr>
              <a:t>5 à 6 cuillères à soupe d’eau</a:t>
            </a:r>
            <a:endParaRPr sz="1200">
              <a:latin typeface="Arial"/>
              <a:cs typeface="Arial"/>
            </a:endParaRPr>
          </a:p>
          <a:p>
            <a:pPr marL="12700" marR="2588260">
              <a:lnSpc>
                <a:spcPct val="100000"/>
              </a:lnSpc>
              <a:buFont typeface="Arial"/>
              <a:buChar char="-"/>
              <a:tabLst>
                <a:tab pos="106045" algn="l"/>
              </a:tabLst>
            </a:pPr>
            <a:r>
              <a:rPr dirty="0" sz="1200">
                <a:latin typeface="Arial"/>
                <a:cs typeface="Arial"/>
              </a:rPr>
              <a:t>(Pas indispensable, on peut tester avec ou sans) 1 cuillère à café de</a:t>
            </a:r>
            <a:r>
              <a:rPr dirty="0" sz="1200">
                <a:latin typeface="Arial"/>
                <a:cs typeface="Arial"/>
              </a:rPr>
              <a:t> levure chimique ou de bicarbonate - Un four à micro-ondes</a:t>
            </a:r>
            <a:endParaRPr sz="1200">
              <a:latin typeface="Arial"/>
              <a:cs typeface="Arial"/>
            </a:endParaRPr>
          </a:p>
          <a:p>
            <a:pPr>
              <a:lnSpc>
                <a:spcPct val="100000"/>
              </a:lnSpc>
              <a:spcBef>
                <a:spcPts val="36"/>
              </a:spcBef>
            </a:pPr>
            <a:endParaRPr sz="950">
              <a:latin typeface="Times New Roman"/>
              <a:cs typeface="Times New Roman"/>
            </a:endParaRPr>
          </a:p>
          <a:p>
            <a:pPr marL="31115">
              <a:lnSpc>
                <a:spcPct val="100000"/>
              </a:lnSpc>
            </a:pPr>
            <a:r>
              <a:rPr dirty="0" sz="1200">
                <a:latin typeface="Arial"/>
                <a:cs typeface="Arial"/>
              </a:rPr>
              <a:t>Préparation :</a:t>
            </a:r>
            <a:endParaRPr sz="1200">
              <a:latin typeface="Arial"/>
              <a:cs typeface="Arial"/>
            </a:endParaRPr>
          </a:p>
          <a:p>
            <a:pPr marL="31115" marR="1383665">
              <a:lnSpc>
                <a:spcPct val="100000"/>
              </a:lnSpc>
            </a:pPr>
            <a:r>
              <a:rPr dirty="0" sz="1200">
                <a:latin typeface="Arial"/>
                <a:cs typeface="Arial"/>
              </a:rPr>
              <a:t>Mélanger la farine (la levure ou le bicarbonate si vous choisissez d’en mettre) et le sel dans un saladier, puis ajouter l’eau jusqu’à obtenir une pâte un peu épaisse, comme un yaourt brassé. Répartir cette pâte dans les récipients.</a:t>
            </a:r>
            <a:endParaRPr sz="1200">
              <a:latin typeface="Arial"/>
              <a:cs typeface="Arial"/>
            </a:endParaRPr>
          </a:p>
          <a:p>
            <a:pPr marL="31115" marR="1612900">
              <a:lnSpc>
                <a:spcPct val="100000"/>
              </a:lnSpc>
            </a:pPr>
            <a:r>
              <a:rPr dirty="0" sz="1200">
                <a:latin typeface="Arial"/>
                <a:cs typeface="Arial"/>
              </a:rPr>
              <a:t>Ajouter ensuite la couleur, soit avec quelques gouttes de colorants alimentaires, soit avec un peu de gouache. Et bien mélanger.</a:t>
            </a:r>
            <a:endParaRPr sz="1200">
              <a:latin typeface="Arial"/>
              <a:cs typeface="Arial"/>
            </a:endParaRPr>
          </a:p>
          <a:p>
            <a:pPr marL="31115" marR="1604010">
              <a:lnSpc>
                <a:spcPct val="100000"/>
              </a:lnSpc>
            </a:pPr>
            <a:r>
              <a:rPr dirty="0" sz="1200">
                <a:latin typeface="Arial"/>
                <a:cs typeface="Arial"/>
              </a:rPr>
              <a:t>Il n’y a plus qu’à peindre sur une feuille en laissant une bonne épaisseur pour que la peinture gonflante puisse… gonfler. Des cotons-tiges permettent d’obtenir un bon résultat.</a:t>
            </a:r>
            <a:endParaRPr sz="1200">
              <a:latin typeface="Arial"/>
              <a:cs typeface="Arial"/>
            </a:endParaRPr>
          </a:p>
          <a:p>
            <a:pPr algn="just" marL="31115" marR="1384300">
              <a:lnSpc>
                <a:spcPct val="100000"/>
              </a:lnSpc>
            </a:pPr>
            <a:r>
              <a:rPr dirty="0" sz="1200">
                <a:latin typeface="Arial"/>
                <a:cs typeface="Arial"/>
              </a:rPr>
              <a:t>Une fois les œuvres peintes, il n’y a plus qu’à passer les feuilles, une par une, au four à micro-ondes, environ 15 secondes à 800W. (Attention à surveiller ce qui se passe dans votre four pendant qu’il tourne, on ne sait jamais.)</a:t>
            </a:r>
            <a:endParaRPr sz="1200">
              <a:latin typeface="Arial"/>
              <a:cs typeface="Arial"/>
            </a:endParaRPr>
          </a:p>
          <a:p>
            <a:pPr marL="31115" marR="2265045">
              <a:lnSpc>
                <a:spcPct val="100000"/>
              </a:lnSpc>
            </a:pPr>
            <a:r>
              <a:rPr dirty="0" sz="1200">
                <a:latin typeface="Arial"/>
                <a:cs typeface="Arial"/>
              </a:rPr>
              <a:t>On peut utiliser des feuilles de papier toutes simples (du 80g par exemple) En chauffant ça rend un peu d’eau sous la feuille et elle gondole.</a:t>
            </a:r>
            <a:endParaRPr sz="1200">
              <a:latin typeface="Arial"/>
              <a:cs typeface="Arial"/>
            </a:endParaRPr>
          </a:p>
          <a:p>
            <a:pPr marL="31115">
              <a:lnSpc>
                <a:spcPct val="100000"/>
              </a:lnSpc>
            </a:pPr>
            <a:r>
              <a:rPr dirty="0" sz="1200">
                <a:latin typeface="Arial"/>
                <a:cs typeface="Arial"/>
              </a:rPr>
              <a:t>Il faut essuyer le plateau du four entre chaque « cuisson ».</a:t>
            </a:r>
            <a:endParaRPr sz="1200">
              <a:latin typeface="Arial"/>
              <a:cs typeface="Arial"/>
            </a:endParaRPr>
          </a:p>
          <a:p>
            <a:pPr marL="31115">
              <a:lnSpc>
                <a:spcPct val="100000"/>
              </a:lnSpc>
            </a:pPr>
            <a:r>
              <a:rPr dirty="0" sz="1200">
                <a:latin typeface="Arial"/>
                <a:cs typeface="Arial"/>
              </a:rPr>
              <a:t>Mais ce n’est pas gênant et les dessins se remettent bien à plat ensuite.</a:t>
            </a:r>
            <a:endParaRPr sz="1200">
              <a:latin typeface="Arial"/>
              <a:cs typeface="Arial"/>
            </a:endParaRPr>
          </a:p>
          <a:p>
            <a:pPr marL="31115">
              <a:lnSpc>
                <a:spcPct val="100000"/>
              </a:lnSpc>
            </a:pPr>
            <a:r>
              <a:rPr dirty="0" sz="1200">
                <a:latin typeface="Arial"/>
                <a:cs typeface="Arial"/>
              </a:rPr>
              <a:t>Vous obtiendrez alors de beaux dessins avec de beaux reliefs agréables au toucher.</a:t>
            </a:r>
            <a:endParaRPr sz="1200">
              <a:latin typeface="Arial"/>
              <a:cs typeface="Arial"/>
            </a:endParaRPr>
          </a:p>
        </p:txBody>
      </p:sp>
      <p:sp>
        <p:nvSpPr>
          <p:cNvPr id="4" name="object 4"/>
          <p:cNvSpPr/>
          <p:nvPr/>
        </p:nvSpPr>
        <p:spPr>
          <a:xfrm>
            <a:off x="5262826" y="1248057"/>
            <a:ext cx="3530407" cy="209275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536849" y="3435270"/>
            <a:ext cx="2235769" cy="3133697"/>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214515" rIns="0" bIns="0" rtlCol="0" vert="horz">
            <a:spAutoFit/>
          </a:bodyPr>
          <a:lstStyle/>
          <a:p>
            <a:pPr marL="1752600">
              <a:lnSpc>
                <a:spcPts val="2855"/>
              </a:lnSpc>
            </a:pPr>
            <a:r>
              <a:rPr dirty="0">
                <a:latin typeface="Arial"/>
                <a:cs typeface="Arial"/>
              </a:rPr>
              <a:t>Et si tu donnais du relief à tes cr</a:t>
            </a:r>
            <a:r>
              <a:rPr dirty="0">
                <a:latin typeface="Arial"/>
                <a:cs typeface="Arial"/>
              </a:rPr>
              <a:t>é</a:t>
            </a:r>
            <a:r>
              <a:rPr dirty="0">
                <a:latin typeface="Arial"/>
                <a:cs typeface="Arial"/>
              </a:rPr>
              <a:t>ations.</a:t>
            </a:r>
          </a:p>
        </p:txBody>
      </p:sp>
      <p:sp>
        <p:nvSpPr>
          <p:cNvPr id="3" name="object 3"/>
          <p:cNvSpPr txBox="1"/>
          <p:nvPr/>
        </p:nvSpPr>
        <p:spPr>
          <a:xfrm>
            <a:off x="378434" y="949205"/>
            <a:ext cx="7548245" cy="4025265"/>
          </a:xfrm>
          <a:prstGeom prst="rect">
            <a:avLst/>
          </a:prstGeom>
        </p:spPr>
        <p:txBody>
          <a:bodyPr wrap="square" lIns="0" tIns="0" rIns="0" bIns="0" rtlCol="0" vert="horz">
            <a:spAutoFit/>
          </a:bodyPr>
          <a:lstStyle/>
          <a:p>
            <a:pPr marL="567690">
              <a:lnSpc>
                <a:spcPct val="100000"/>
              </a:lnSpc>
            </a:pPr>
            <a:r>
              <a:rPr dirty="0" sz="1400">
                <a:latin typeface="Arial"/>
                <a:cs typeface="Arial"/>
              </a:rPr>
              <a:t>Voici une </a:t>
            </a:r>
            <a:r>
              <a:rPr dirty="0" sz="1400">
                <a:latin typeface="Arial"/>
                <a:cs typeface="Arial"/>
              </a:rPr>
              <a:t>seconde </a:t>
            </a:r>
            <a:r>
              <a:rPr dirty="0" sz="1400">
                <a:latin typeface="Arial"/>
                <a:cs typeface="Arial"/>
              </a:rPr>
              <a:t>recette pour laquelle il </a:t>
            </a:r>
            <a:r>
              <a:rPr dirty="0" sz="1400">
                <a:latin typeface="Arial"/>
                <a:cs typeface="Arial"/>
              </a:rPr>
              <a:t>suffira de laisser sécher durant plusieurs jours</a:t>
            </a:r>
            <a:r>
              <a:rPr dirty="0" sz="1400">
                <a:latin typeface="Arial"/>
                <a:cs typeface="Arial"/>
              </a:rPr>
              <a:t>.</a:t>
            </a:r>
            <a:endParaRPr sz="1400">
              <a:latin typeface="Arial"/>
              <a:cs typeface="Arial"/>
            </a:endParaRPr>
          </a:p>
          <a:p>
            <a:pPr marL="12700" marR="3275965">
              <a:lnSpc>
                <a:spcPct val="108300"/>
              </a:lnSpc>
              <a:spcBef>
                <a:spcPts val="790"/>
              </a:spcBef>
            </a:pPr>
            <a:r>
              <a:rPr dirty="0" sz="1200" u="sng">
                <a:latin typeface="Arial"/>
                <a:cs typeface="Arial"/>
              </a:rPr>
              <a:t>PEINTURE </a:t>
            </a:r>
            <a:r>
              <a:rPr dirty="0" sz="1200" u="sng">
                <a:latin typeface="Arial"/>
                <a:cs typeface="Arial"/>
              </a:rPr>
              <a:t>A LA MOUSSE A RASER (Et en plus ça sent bon!)</a:t>
            </a:r>
            <a:r>
              <a:rPr dirty="0" sz="1200">
                <a:latin typeface="Arial"/>
                <a:cs typeface="Arial"/>
              </a:rPr>
              <a:t> </a:t>
            </a:r>
            <a:r>
              <a:rPr dirty="0" sz="1200">
                <a:latin typeface="Arial"/>
                <a:cs typeface="Arial"/>
              </a:rPr>
              <a:t>Matériel nécessaire :</a:t>
            </a:r>
            <a:endParaRPr sz="1200">
              <a:latin typeface="Arial"/>
              <a:cs typeface="Arial"/>
            </a:endParaRPr>
          </a:p>
          <a:p>
            <a:pPr marL="105410" indent="-92710">
              <a:lnSpc>
                <a:spcPct val="100000"/>
              </a:lnSpc>
              <a:spcBef>
                <a:spcPts val="120"/>
              </a:spcBef>
              <a:buFont typeface="Arial"/>
              <a:buChar char="-"/>
              <a:tabLst>
                <a:tab pos="106045" algn="l"/>
              </a:tabLst>
            </a:pPr>
            <a:r>
              <a:rPr dirty="0" sz="1200">
                <a:latin typeface="Arial"/>
                <a:cs typeface="Arial"/>
              </a:rPr>
              <a:t>3 ou 4 petits bols pour mettre les différentes couleurs créées</a:t>
            </a:r>
            <a:endParaRPr sz="1200">
              <a:latin typeface="Arial"/>
              <a:cs typeface="Arial"/>
            </a:endParaRPr>
          </a:p>
          <a:p>
            <a:pPr marL="105410" indent="-92710">
              <a:lnSpc>
                <a:spcPct val="100000"/>
              </a:lnSpc>
              <a:spcBef>
                <a:spcPts val="120"/>
              </a:spcBef>
              <a:buFont typeface="Arial"/>
              <a:buChar char="-"/>
              <a:tabLst>
                <a:tab pos="106045" algn="l"/>
              </a:tabLst>
            </a:pPr>
            <a:r>
              <a:rPr dirty="0" sz="1200">
                <a:latin typeface="Arial"/>
                <a:cs typeface="Arial"/>
              </a:rPr>
              <a:t>Du carton, ou feuilles de papier</a:t>
            </a:r>
            <a:endParaRPr sz="1200">
              <a:latin typeface="Arial"/>
              <a:cs typeface="Arial"/>
            </a:endParaRPr>
          </a:p>
          <a:p>
            <a:pPr marL="105410" indent="-92710">
              <a:lnSpc>
                <a:spcPct val="100000"/>
              </a:lnSpc>
              <a:spcBef>
                <a:spcPts val="120"/>
              </a:spcBef>
              <a:buFont typeface="Arial"/>
              <a:buChar char="-"/>
              <a:tabLst>
                <a:tab pos="106045" algn="l"/>
              </a:tabLst>
            </a:pPr>
            <a:r>
              <a:rPr dirty="0" sz="1200">
                <a:latin typeface="Arial"/>
                <a:cs typeface="Arial"/>
              </a:rPr>
              <a:t>Des </a:t>
            </a:r>
            <a:r>
              <a:rPr dirty="0" sz="1200">
                <a:latin typeface="Arial"/>
                <a:cs typeface="Arial"/>
              </a:rPr>
              <a:t>pinceaux</a:t>
            </a:r>
            <a:endParaRPr sz="1200">
              <a:latin typeface="Arial"/>
              <a:cs typeface="Arial"/>
            </a:endParaRPr>
          </a:p>
          <a:p>
            <a:pPr marL="105410" indent="-92710">
              <a:lnSpc>
                <a:spcPct val="100000"/>
              </a:lnSpc>
              <a:spcBef>
                <a:spcPts val="120"/>
              </a:spcBef>
              <a:buFont typeface="Arial"/>
              <a:buChar char="-"/>
              <a:tabLst>
                <a:tab pos="106045" algn="l"/>
              </a:tabLst>
            </a:pPr>
            <a:r>
              <a:rPr dirty="0" sz="1200">
                <a:latin typeface="Arial"/>
                <a:cs typeface="Arial"/>
              </a:rPr>
              <a:t>Du colorant alimentaire ou de la gouache</a:t>
            </a:r>
            <a:endParaRPr sz="1200">
              <a:latin typeface="Arial"/>
              <a:cs typeface="Arial"/>
            </a:endParaRPr>
          </a:p>
          <a:p>
            <a:pPr marL="105410" indent="-92710">
              <a:lnSpc>
                <a:spcPct val="100000"/>
              </a:lnSpc>
              <a:spcBef>
                <a:spcPts val="120"/>
              </a:spcBef>
              <a:buFont typeface="Arial"/>
              <a:buChar char="-"/>
              <a:tabLst>
                <a:tab pos="106045" algn="l"/>
              </a:tabLst>
            </a:pPr>
            <a:r>
              <a:rPr dirty="0" sz="1200">
                <a:latin typeface="Arial"/>
                <a:cs typeface="Arial"/>
              </a:rPr>
              <a:t>3/4 de tasse de mousse à raser blanche épaisse en bombe</a:t>
            </a:r>
            <a:endParaRPr sz="1200">
              <a:latin typeface="Arial"/>
              <a:cs typeface="Arial"/>
            </a:endParaRPr>
          </a:p>
          <a:p>
            <a:pPr marL="105410" indent="-92710">
              <a:lnSpc>
                <a:spcPct val="100000"/>
              </a:lnSpc>
              <a:spcBef>
                <a:spcPts val="120"/>
              </a:spcBef>
              <a:buFont typeface="Arial"/>
              <a:buChar char="-"/>
              <a:tabLst>
                <a:tab pos="106045" algn="l"/>
              </a:tabLst>
            </a:pPr>
            <a:r>
              <a:rPr dirty="0" sz="1200">
                <a:latin typeface="Arial"/>
                <a:cs typeface="Arial"/>
              </a:rPr>
              <a:t>1/4 de tasse de colle vinylique blanche</a:t>
            </a:r>
            <a:endParaRPr sz="1200">
              <a:latin typeface="Arial"/>
              <a:cs typeface="Arial"/>
            </a:endParaRPr>
          </a:p>
          <a:p>
            <a:pPr marL="105410" indent="-92710">
              <a:lnSpc>
                <a:spcPct val="100000"/>
              </a:lnSpc>
              <a:spcBef>
                <a:spcPts val="120"/>
              </a:spcBef>
              <a:buFont typeface="Arial"/>
              <a:buChar char="-"/>
              <a:tabLst>
                <a:tab pos="106045" algn="l"/>
              </a:tabLst>
            </a:pPr>
            <a:r>
              <a:rPr dirty="0" sz="1200">
                <a:latin typeface="Arial"/>
                <a:cs typeface="Arial"/>
              </a:rPr>
              <a:t>1/4 de tasse de farine tous usages</a:t>
            </a:r>
            <a:endParaRPr sz="1200">
              <a:latin typeface="Arial"/>
              <a:cs typeface="Arial"/>
            </a:endParaRPr>
          </a:p>
          <a:p>
            <a:pPr marL="12700" marR="1771650">
              <a:lnSpc>
                <a:spcPct val="108300"/>
              </a:lnSpc>
            </a:pPr>
            <a:r>
              <a:rPr dirty="0" sz="1200">
                <a:latin typeface="Arial"/>
                <a:cs typeface="Arial"/>
              </a:rPr>
              <a:t>Si le mélange devient trop épais, on peut ajouter un petit peu d'eau, mais cela nuira à l'effet de relief.</a:t>
            </a:r>
            <a:endParaRPr sz="1200">
              <a:latin typeface="Arial"/>
              <a:cs typeface="Arial"/>
            </a:endParaRPr>
          </a:p>
          <a:p>
            <a:pPr>
              <a:lnSpc>
                <a:spcPct val="100000"/>
              </a:lnSpc>
              <a:spcBef>
                <a:spcPts val="5"/>
              </a:spcBef>
            </a:pPr>
            <a:endParaRPr sz="1250">
              <a:latin typeface="Times New Roman"/>
              <a:cs typeface="Times New Roman"/>
            </a:endParaRPr>
          </a:p>
          <a:p>
            <a:pPr marL="16510">
              <a:lnSpc>
                <a:spcPct val="100000"/>
              </a:lnSpc>
            </a:pPr>
            <a:r>
              <a:rPr dirty="0" sz="1200">
                <a:latin typeface="Arial"/>
                <a:cs typeface="Arial"/>
              </a:rPr>
              <a:t>Préparation :</a:t>
            </a:r>
            <a:endParaRPr sz="1200">
              <a:latin typeface="Arial"/>
              <a:cs typeface="Arial"/>
            </a:endParaRPr>
          </a:p>
          <a:p>
            <a:pPr marL="16510">
              <a:lnSpc>
                <a:spcPct val="100000"/>
              </a:lnSpc>
              <a:spcBef>
                <a:spcPts val="120"/>
              </a:spcBef>
            </a:pPr>
            <a:r>
              <a:rPr dirty="0" sz="1200">
                <a:latin typeface="Arial"/>
                <a:cs typeface="Arial"/>
              </a:rPr>
              <a:t>Mélanger l</a:t>
            </a:r>
            <a:r>
              <a:rPr dirty="0" sz="1200">
                <a:latin typeface="Arial"/>
                <a:cs typeface="Arial"/>
              </a:rPr>
              <a:t>la mousse à raser, la colle et la farine dans un grand récipient.</a:t>
            </a:r>
            <a:endParaRPr sz="1200">
              <a:latin typeface="Arial"/>
              <a:cs typeface="Arial"/>
            </a:endParaRPr>
          </a:p>
          <a:p>
            <a:pPr marL="16510">
              <a:lnSpc>
                <a:spcPct val="100000"/>
              </a:lnSpc>
              <a:spcBef>
                <a:spcPts val="120"/>
              </a:spcBef>
            </a:pPr>
            <a:r>
              <a:rPr dirty="0" sz="1200">
                <a:latin typeface="Arial"/>
                <a:cs typeface="Arial"/>
              </a:rPr>
              <a:t>Répartir </a:t>
            </a:r>
            <a:r>
              <a:rPr dirty="0" sz="1200">
                <a:latin typeface="Arial"/>
                <a:cs typeface="Arial"/>
              </a:rPr>
              <a:t>la </a:t>
            </a:r>
            <a:r>
              <a:rPr dirty="0" sz="1200">
                <a:latin typeface="Arial"/>
                <a:cs typeface="Arial"/>
              </a:rPr>
              <a:t>pâte dans </a:t>
            </a:r>
            <a:r>
              <a:rPr dirty="0" sz="1200">
                <a:latin typeface="Arial"/>
                <a:cs typeface="Arial"/>
              </a:rPr>
              <a:t>d</a:t>
            </a:r>
            <a:r>
              <a:rPr dirty="0" sz="1200">
                <a:latin typeface="Arial"/>
                <a:cs typeface="Arial"/>
              </a:rPr>
              <a:t>es récipients </a:t>
            </a:r>
            <a:r>
              <a:rPr dirty="0" sz="1200">
                <a:latin typeface="Arial"/>
                <a:cs typeface="Arial"/>
              </a:rPr>
              <a:t>plus petits</a:t>
            </a:r>
            <a:r>
              <a:rPr dirty="0" sz="1200">
                <a:latin typeface="Arial"/>
                <a:cs typeface="Arial"/>
              </a:rPr>
              <a:t>.</a:t>
            </a:r>
            <a:endParaRPr sz="1200">
              <a:latin typeface="Arial"/>
              <a:cs typeface="Arial"/>
            </a:endParaRPr>
          </a:p>
          <a:p>
            <a:pPr marL="16510" marR="1685925">
              <a:lnSpc>
                <a:spcPct val="108300"/>
              </a:lnSpc>
            </a:pPr>
            <a:r>
              <a:rPr dirty="0" sz="1200">
                <a:latin typeface="Arial"/>
                <a:cs typeface="Arial"/>
              </a:rPr>
              <a:t>Ajouter ensuite la couleur, </a:t>
            </a:r>
            <a:r>
              <a:rPr dirty="0" sz="1200">
                <a:latin typeface="Arial"/>
                <a:cs typeface="Arial"/>
              </a:rPr>
              <a:t>dans les différents récipients, </a:t>
            </a:r>
            <a:r>
              <a:rPr dirty="0" sz="1200">
                <a:latin typeface="Arial"/>
                <a:cs typeface="Arial"/>
              </a:rPr>
              <a:t>soit avec quelques gouttes de colorants alimentaires, soit avec un peu de gouache. Et bien mélanger.</a:t>
            </a:r>
            <a:endParaRPr sz="1200">
              <a:latin typeface="Arial"/>
              <a:cs typeface="Arial"/>
            </a:endParaRPr>
          </a:p>
          <a:p>
            <a:pPr marL="16510">
              <a:lnSpc>
                <a:spcPct val="100000"/>
              </a:lnSpc>
              <a:spcBef>
                <a:spcPts val="120"/>
              </a:spcBef>
            </a:pPr>
            <a:r>
              <a:rPr dirty="0" sz="1200">
                <a:latin typeface="Arial"/>
                <a:cs typeface="Arial"/>
              </a:rPr>
              <a:t>Il n’y a plus qu’à peindre</a:t>
            </a:r>
            <a:r>
              <a:rPr dirty="0" sz="1200">
                <a:latin typeface="Arial"/>
                <a:cs typeface="Arial"/>
              </a:rPr>
              <a:t>.</a:t>
            </a:r>
            <a:endParaRPr sz="1200">
              <a:latin typeface="Arial"/>
              <a:cs typeface="Arial"/>
            </a:endParaRPr>
          </a:p>
          <a:p>
            <a:pPr marL="16510">
              <a:lnSpc>
                <a:spcPct val="100000"/>
              </a:lnSpc>
              <a:spcBef>
                <a:spcPts val="120"/>
              </a:spcBef>
            </a:pPr>
            <a:r>
              <a:rPr dirty="0" sz="1200">
                <a:latin typeface="Arial"/>
                <a:cs typeface="Arial"/>
              </a:rPr>
              <a:t>Il suffira ensuite de laisser sécher</a:t>
            </a:r>
            <a:r>
              <a:rPr dirty="0" sz="1200">
                <a:latin typeface="Arial"/>
                <a:cs typeface="Arial"/>
              </a:rPr>
              <a:t>. </a:t>
            </a:r>
            <a:r>
              <a:rPr dirty="0" sz="1200">
                <a:latin typeface="Arial"/>
                <a:cs typeface="Arial"/>
              </a:rPr>
              <a:t>La peinture durcira et restera en relief.</a:t>
            </a:r>
            <a:endParaRPr sz="1200">
              <a:latin typeface="Arial"/>
              <a:cs typeface="Arial"/>
            </a:endParaRPr>
          </a:p>
        </p:txBody>
      </p:sp>
      <p:sp>
        <p:nvSpPr>
          <p:cNvPr id="4" name="object 4"/>
          <p:cNvSpPr/>
          <p:nvPr/>
        </p:nvSpPr>
        <p:spPr>
          <a:xfrm>
            <a:off x="6968615" y="1275002"/>
            <a:ext cx="1681087" cy="2556594"/>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914226" y="4055570"/>
            <a:ext cx="1711709" cy="2605597"/>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830650" y="5060748"/>
            <a:ext cx="1737747" cy="161945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286055" y="5078719"/>
            <a:ext cx="1330344" cy="1602779"/>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346041" y="5082466"/>
            <a:ext cx="1754654" cy="1597770"/>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28815" rIns="0" bIns="0" rtlCol="0" vert="horz">
            <a:spAutoFit/>
          </a:bodyPr>
          <a:lstStyle/>
          <a:p>
            <a:pPr marL="2794635">
              <a:lnSpc>
                <a:spcPct val="100000"/>
              </a:lnSpc>
            </a:pPr>
            <a:r>
              <a:rPr dirty="0">
                <a:latin typeface="Arial"/>
                <a:cs typeface="Arial"/>
              </a:rPr>
              <a:t>Oh les trop bons donuts</a:t>
            </a:r>
            <a:r>
              <a:rPr dirty="0" u="none">
                <a:latin typeface="Arial"/>
                <a:cs typeface="Arial"/>
              </a:rPr>
              <a:t> </a:t>
            </a:r>
            <a:r>
              <a:rPr dirty="0">
                <a:latin typeface="Arial"/>
                <a:cs typeface="Arial"/>
              </a:rPr>
              <a:t>!</a:t>
            </a:r>
          </a:p>
        </p:txBody>
      </p:sp>
      <p:sp>
        <p:nvSpPr>
          <p:cNvPr id="3" name="object 3"/>
          <p:cNvSpPr/>
          <p:nvPr/>
        </p:nvSpPr>
        <p:spPr>
          <a:xfrm>
            <a:off x="358333" y="1226423"/>
            <a:ext cx="5461853" cy="409637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42590" y="3713729"/>
            <a:ext cx="2709929" cy="2781095"/>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98043" rIns="0" bIns="0" rtlCol="0" vert="horz">
            <a:spAutoFit/>
          </a:bodyPr>
          <a:lstStyle/>
          <a:p>
            <a:pPr marL="1478280">
              <a:lnSpc>
                <a:spcPts val="2855"/>
              </a:lnSpc>
            </a:pPr>
            <a:r>
              <a:rPr dirty="0">
                <a:latin typeface="Arial"/>
                <a:cs typeface="Arial"/>
              </a:rPr>
              <a:t>Peut-être aimes-tu réaliser des collages.</a:t>
            </a:r>
            <a:r>
              <a:rPr dirty="0">
                <a:latin typeface="Arial"/>
                <a:cs typeface="Arial"/>
              </a:rPr>
              <a:t>..</a:t>
            </a:r>
          </a:p>
        </p:txBody>
      </p:sp>
      <p:sp>
        <p:nvSpPr>
          <p:cNvPr id="3" name="object 3"/>
          <p:cNvSpPr txBox="1"/>
          <p:nvPr/>
        </p:nvSpPr>
        <p:spPr>
          <a:xfrm>
            <a:off x="1168704" y="1183495"/>
            <a:ext cx="6621145" cy="177800"/>
          </a:xfrm>
          <a:prstGeom prst="rect">
            <a:avLst/>
          </a:prstGeom>
        </p:spPr>
        <p:txBody>
          <a:bodyPr wrap="square" lIns="0" tIns="0" rIns="0" bIns="0" rtlCol="0" vert="horz">
            <a:spAutoFit/>
          </a:bodyPr>
          <a:lstStyle/>
          <a:p>
            <a:pPr marL="12700">
              <a:lnSpc>
                <a:spcPts val="1664"/>
              </a:lnSpc>
            </a:pPr>
            <a:r>
              <a:rPr dirty="0" sz="1400">
                <a:latin typeface="Arial"/>
                <a:cs typeface="Arial"/>
              </a:rPr>
              <a:t>Des papiers de diverses couleurs et textures, des ciseaux, de la colle, et c'est parti !</a:t>
            </a:r>
            <a:endParaRPr sz="1400">
              <a:latin typeface="Arial"/>
              <a:cs typeface="Arial"/>
            </a:endParaRPr>
          </a:p>
        </p:txBody>
      </p:sp>
      <p:sp>
        <p:nvSpPr>
          <p:cNvPr id="4" name="object 4"/>
          <p:cNvSpPr/>
          <p:nvPr/>
        </p:nvSpPr>
        <p:spPr>
          <a:xfrm>
            <a:off x="602495" y="1567631"/>
            <a:ext cx="2327529" cy="1745614"/>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098613" y="1567630"/>
            <a:ext cx="2327529" cy="1745614"/>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5620171" y="1569335"/>
            <a:ext cx="2764383" cy="1742339"/>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425967" y="3851875"/>
            <a:ext cx="2226959" cy="2635549"/>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2785993" y="3867279"/>
            <a:ext cx="2039072" cy="2624279"/>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5046293" y="3471623"/>
            <a:ext cx="3546109" cy="3040543"/>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274967" rIns="0" bIns="0" rtlCol="0" vert="horz">
            <a:spAutoFit/>
          </a:bodyPr>
          <a:lstStyle/>
          <a:p>
            <a:pPr marL="1332230">
              <a:lnSpc>
                <a:spcPts val="2855"/>
              </a:lnSpc>
            </a:pPr>
            <a:r>
              <a:rPr dirty="0">
                <a:latin typeface="Arial"/>
                <a:cs typeface="Arial"/>
              </a:rPr>
              <a:t>Et si tu préfères la sculpture à la peinture...</a:t>
            </a:r>
          </a:p>
        </p:txBody>
      </p:sp>
      <p:sp>
        <p:nvSpPr>
          <p:cNvPr id="3" name="object 3"/>
          <p:cNvSpPr txBox="1"/>
          <p:nvPr/>
        </p:nvSpPr>
        <p:spPr>
          <a:xfrm>
            <a:off x="1354658" y="1060419"/>
            <a:ext cx="6360795" cy="391160"/>
          </a:xfrm>
          <a:prstGeom prst="rect">
            <a:avLst/>
          </a:prstGeom>
        </p:spPr>
        <p:txBody>
          <a:bodyPr wrap="square" lIns="0" tIns="0" rIns="0" bIns="0" rtlCol="0" vert="horz">
            <a:spAutoFit/>
          </a:bodyPr>
          <a:lstStyle/>
          <a:p>
            <a:pPr algn="ctr">
              <a:lnSpc>
                <a:spcPct val="100000"/>
              </a:lnSpc>
            </a:pPr>
            <a:r>
              <a:rPr dirty="0" sz="1400">
                <a:latin typeface="Arial"/>
                <a:cs typeface="Arial"/>
              </a:rPr>
              <a:t>Un peu de carton, du papier kraft, de la colle, de la peinture à la mousse à raser</a:t>
            </a:r>
            <a:r>
              <a:rPr dirty="0" sz="1400">
                <a:latin typeface="Arial"/>
                <a:cs typeface="Arial"/>
              </a:rPr>
              <a:t>.</a:t>
            </a:r>
            <a:endParaRPr sz="1400">
              <a:latin typeface="Arial"/>
              <a:cs typeface="Arial"/>
            </a:endParaRPr>
          </a:p>
          <a:p>
            <a:pPr algn="ctr">
              <a:lnSpc>
                <a:spcPts val="1664"/>
              </a:lnSpc>
            </a:pPr>
            <a:r>
              <a:rPr dirty="0" sz="1400">
                <a:latin typeface="Arial"/>
                <a:cs typeface="Arial"/>
              </a:rPr>
              <a:t>Tu vas étonner tes amis !</a:t>
            </a:r>
            <a:endParaRPr sz="1400">
              <a:latin typeface="Arial"/>
              <a:cs typeface="Arial"/>
            </a:endParaRPr>
          </a:p>
        </p:txBody>
      </p:sp>
      <p:sp>
        <p:nvSpPr>
          <p:cNvPr id="4" name="object 4"/>
          <p:cNvSpPr/>
          <p:nvPr/>
        </p:nvSpPr>
        <p:spPr>
          <a:xfrm>
            <a:off x="3522036" y="1707936"/>
            <a:ext cx="3187831" cy="2320451"/>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296579" y="2065501"/>
            <a:ext cx="3041173" cy="3519883"/>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6846535" y="1705246"/>
            <a:ext cx="1988916" cy="2310781"/>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3532869" y="4195574"/>
            <a:ext cx="5361573" cy="2304224"/>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52125" y="265117"/>
            <a:ext cx="5660747" cy="6299062"/>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727811" y="5977714"/>
            <a:ext cx="1313180" cy="543560"/>
          </a:xfrm>
          <a:prstGeom prst="rect">
            <a:avLst/>
          </a:prstGeom>
        </p:spPr>
        <p:txBody>
          <a:bodyPr wrap="square" lIns="0" tIns="0" rIns="0" bIns="0" rtlCol="0" vert="horz">
            <a:spAutoFit/>
          </a:bodyPr>
          <a:lstStyle/>
          <a:p>
            <a:pPr algn="ctr" marL="12065" marR="5080">
              <a:lnSpc>
                <a:spcPct val="100000"/>
              </a:lnSpc>
            </a:pPr>
            <a:r>
              <a:rPr dirty="0" sz="1200">
                <a:latin typeface="Arial"/>
                <a:cs typeface="Arial"/>
              </a:rPr>
              <a:t>Wayne THIEBAUD Dessert circle</a:t>
            </a:r>
            <a:endParaRPr sz="1200">
              <a:latin typeface="Arial"/>
              <a:cs typeface="Arial"/>
            </a:endParaRPr>
          </a:p>
          <a:p>
            <a:pPr algn="ctr">
              <a:lnSpc>
                <a:spcPct val="100000"/>
              </a:lnSpc>
            </a:pPr>
            <a:r>
              <a:rPr dirty="0" sz="1200">
                <a:latin typeface="Arial"/>
                <a:cs typeface="Arial"/>
              </a:rPr>
              <a:t>1992-1994</a:t>
            </a:r>
            <a:endParaRPr sz="12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409562" rIns="0" bIns="0" rtlCol="0" vert="horz">
            <a:spAutoFit/>
          </a:bodyPr>
          <a:lstStyle/>
          <a:p>
            <a:pPr marL="1471930">
              <a:lnSpc>
                <a:spcPts val="2855"/>
              </a:lnSpc>
            </a:pPr>
            <a:r>
              <a:rPr dirty="0">
                <a:latin typeface="Arial"/>
                <a:cs typeface="Arial"/>
              </a:rPr>
              <a:t>Et si tu préfères la sculpture à la peinture...</a:t>
            </a:r>
          </a:p>
        </p:txBody>
      </p:sp>
      <p:sp>
        <p:nvSpPr>
          <p:cNvPr id="3" name="object 3"/>
          <p:cNvSpPr txBox="1"/>
          <p:nvPr/>
        </p:nvSpPr>
        <p:spPr>
          <a:xfrm>
            <a:off x="1108773" y="1196347"/>
            <a:ext cx="7161530" cy="391160"/>
          </a:xfrm>
          <a:prstGeom prst="rect">
            <a:avLst/>
          </a:prstGeom>
        </p:spPr>
        <p:txBody>
          <a:bodyPr wrap="square" lIns="0" tIns="0" rIns="0" bIns="0" rtlCol="0" vert="horz">
            <a:spAutoFit/>
          </a:bodyPr>
          <a:lstStyle/>
          <a:p>
            <a:pPr algn="ctr">
              <a:lnSpc>
                <a:spcPct val="100000"/>
              </a:lnSpc>
            </a:pPr>
            <a:r>
              <a:rPr dirty="0" sz="1400">
                <a:latin typeface="Arial"/>
                <a:cs typeface="Arial"/>
              </a:rPr>
              <a:t>D</a:t>
            </a:r>
            <a:r>
              <a:rPr dirty="0" sz="1400">
                <a:latin typeface="Arial"/>
                <a:cs typeface="Arial"/>
              </a:rPr>
              <a:t>es boîtes, du papier journal, de la colle à papier peint, de la peinture à la mousse à rase</a:t>
            </a:r>
            <a:r>
              <a:rPr dirty="0" sz="1400" spc="5">
                <a:latin typeface="Arial"/>
                <a:cs typeface="Arial"/>
              </a:rPr>
              <a:t>r</a:t>
            </a:r>
            <a:r>
              <a:rPr dirty="0" sz="1400">
                <a:latin typeface="Arial"/>
                <a:cs typeface="Arial"/>
              </a:rPr>
              <a:t>.</a:t>
            </a:r>
            <a:endParaRPr sz="1400">
              <a:latin typeface="Arial"/>
              <a:cs typeface="Arial"/>
            </a:endParaRPr>
          </a:p>
          <a:p>
            <a:pPr algn="ctr">
              <a:lnSpc>
                <a:spcPts val="1664"/>
              </a:lnSpc>
            </a:pPr>
            <a:r>
              <a:rPr dirty="0" sz="1400">
                <a:latin typeface="Arial"/>
                <a:cs typeface="Arial"/>
              </a:rPr>
              <a:t>Tu </a:t>
            </a:r>
            <a:r>
              <a:rPr dirty="0" sz="1400">
                <a:latin typeface="Arial"/>
                <a:cs typeface="Arial"/>
              </a:rPr>
              <a:t>peux demander à un camarade de t'aider. Vous allez </a:t>
            </a:r>
            <a:r>
              <a:rPr dirty="0" sz="1400">
                <a:latin typeface="Arial"/>
                <a:cs typeface="Arial"/>
              </a:rPr>
              <a:t>bien </a:t>
            </a:r>
            <a:r>
              <a:rPr dirty="0" sz="1400">
                <a:latin typeface="Arial"/>
                <a:cs typeface="Arial"/>
              </a:rPr>
              <a:t>vous </a:t>
            </a:r>
            <a:r>
              <a:rPr dirty="0" sz="1400">
                <a:latin typeface="Arial"/>
                <a:cs typeface="Arial"/>
              </a:rPr>
              <a:t>amuser !</a:t>
            </a:r>
            <a:endParaRPr sz="1400">
              <a:latin typeface="Arial"/>
              <a:cs typeface="Arial"/>
            </a:endParaRPr>
          </a:p>
        </p:txBody>
      </p:sp>
      <p:sp>
        <p:nvSpPr>
          <p:cNvPr id="4" name="object 4"/>
          <p:cNvSpPr/>
          <p:nvPr/>
        </p:nvSpPr>
        <p:spPr>
          <a:xfrm>
            <a:off x="336938" y="1839495"/>
            <a:ext cx="1995042" cy="2660014"/>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2511774" y="1814781"/>
            <a:ext cx="1995042" cy="2660014"/>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4736038" y="1777709"/>
            <a:ext cx="1995042" cy="2660014"/>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6861447" y="1765352"/>
            <a:ext cx="1995042" cy="2660014"/>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5056" rIns="0" bIns="0" rtlCol="0" vert="horz">
            <a:spAutoFit/>
          </a:bodyPr>
          <a:lstStyle/>
          <a:p>
            <a:pPr marL="1835785">
              <a:lnSpc>
                <a:spcPts val="2855"/>
              </a:lnSpc>
            </a:pPr>
            <a:r>
              <a:rPr dirty="0">
                <a:latin typeface="Arial"/>
                <a:cs typeface="Arial"/>
              </a:rPr>
              <a:t>Et </a:t>
            </a:r>
            <a:r>
              <a:rPr dirty="0"/>
              <a:t>pour faire de jolies parts de gâteau</a:t>
            </a:r>
            <a:r>
              <a:rPr dirty="0">
                <a:latin typeface="Arial"/>
                <a:cs typeface="Arial"/>
              </a:rPr>
              <a:t>...</a:t>
            </a:r>
          </a:p>
        </p:txBody>
      </p:sp>
      <p:sp>
        <p:nvSpPr>
          <p:cNvPr id="3" name="object 3"/>
          <p:cNvSpPr/>
          <p:nvPr/>
        </p:nvSpPr>
        <p:spPr>
          <a:xfrm>
            <a:off x="342579" y="2097034"/>
            <a:ext cx="3488087" cy="224026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46003" y="4416016"/>
            <a:ext cx="3472329" cy="2316852"/>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004875" y="2091970"/>
            <a:ext cx="3244917" cy="2217016"/>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4003666" y="4411451"/>
            <a:ext cx="3249903" cy="2335029"/>
          </a:xfrm>
          <a:prstGeom prst="rect">
            <a:avLst/>
          </a:prstGeom>
          <a:blipFill>
            <a:blip r:embed="rId5" cstate="print"/>
            <a:stretch>
              <a:fillRect/>
            </a:stretch>
          </a:blipFill>
        </p:spPr>
        <p:txBody>
          <a:bodyPr wrap="square" lIns="0" tIns="0" rIns="0" bIns="0" rtlCol="0"/>
          <a:lstStyle/>
          <a:p/>
        </p:txBody>
      </p:sp>
      <p:sp>
        <p:nvSpPr>
          <p:cNvPr id="7" name="object 7"/>
          <p:cNvSpPr txBox="1"/>
          <p:nvPr/>
        </p:nvSpPr>
        <p:spPr>
          <a:xfrm>
            <a:off x="320941" y="875075"/>
            <a:ext cx="8554085" cy="1069975"/>
          </a:xfrm>
          <a:prstGeom prst="rect">
            <a:avLst/>
          </a:prstGeom>
        </p:spPr>
        <p:txBody>
          <a:bodyPr wrap="square" lIns="0" tIns="0" rIns="0" bIns="0" rtlCol="0" vert="horz">
            <a:spAutoFit/>
          </a:bodyPr>
          <a:lstStyle/>
          <a:p>
            <a:pPr marL="12700" marR="567055">
              <a:lnSpc>
                <a:spcPct val="100000"/>
              </a:lnSpc>
            </a:pPr>
            <a:r>
              <a:rPr dirty="0" sz="1400">
                <a:latin typeface="Arial"/>
                <a:cs typeface="Arial"/>
              </a:rPr>
              <a:t>Du carton fin passant au photocopieur</a:t>
            </a:r>
            <a:r>
              <a:rPr dirty="0" sz="1400">
                <a:latin typeface="Arial"/>
                <a:cs typeface="Arial"/>
              </a:rPr>
              <a:t>, du papier journal, de la colle à papier peint, de la peinture à la mousse à raser</a:t>
            </a:r>
            <a:r>
              <a:rPr dirty="0" sz="1400">
                <a:latin typeface="Arial"/>
                <a:cs typeface="Arial"/>
              </a:rPr>
              <a:t>.</a:t>
            </a:r>
            <a:endParaRPr sz="1400">
              <a:latin typeface="Arial"/>
              <a:cs typeface="Arial"/>
            </a:endParaRPr>
          </a:p>
          <a:p>
            <a:pPr marL="12700">
              <a:lnSpc>
                <a:spcPct val="100000"/>
              </a:lnSpc>
            </a:pPr>
            <a:r>
              <a:rPr dirty="0" sz="1400">
                <a:latin typeface="Arial"/>
                <a:cs typeface="Arial"/>
              </a:rPr>
              <a:t>Tu </a:t>
            </a:r>
            <a:r>
              <a:rPr dirty="0" sz="1400">
                <a:latin typeface="Arial"/>
                <a:cs typeface="Arial"/>
              </a:rPr>
              <a:t>peux demander à un camarade de t'aider. Vous allez</a:t>
            </a:r>
            <a:r>
              <a:rPr dirty="0" sz="1400" spc="5">
                <a:latin typeface="Arial"/>
                <a:cs typeface="Arial"/>
              </a:rPr>
              <a:t> </a:t>
            </a:r>
            <a:r>
              <a:rPr dirty="0" sz="1400">
                <a:latin typeface="Arial"/>
                <a:cs typeface="Arial"/>
              </a:rPr>
              <a:t>bien </a:t>
            </a:r>
            <a:r>
              <a:rPr dirty="0" sz="1400">
                <a:latin typeface="Arial"/>
                <a:cs typeface="Arial"/>
              </a:rPr>
              <a:t>vous </a:t>
            </a:r>
            <a:r>
              <a:rPr dirty="0" sz="1400">
                <a:latin typeface="Arial"/>
                <a:cs typeface="Arial"/>
              </a:rPr>
              <a:t>amuser !</a:t>
            </a:r>
            <a:endParaRPr sz="1400">
              <a:latin typeface="Arial"/>
              <a:cs typeface="Arial"/>
            </a:endParaRPr>
          </a:p>
          <a:p>
            <a:pPr marL="12700">
              <a:lnSpc>
                <a:spcPct val="100000"/>
              </a:lnSpc>
              <a:spcBef>
                <a:spcPts val="235"/>
              </a:spcBef>
            </a:pPr>
            <a:r>
              <a:rPr dirty="0" sz="1400">
                <a:latin typeface="Arial"/>
                <a:cs typeface="Arial"/>
              </a:rPr>
              <a:t>- Sur la page suivante, tu trouveras un plan à imprimer,  sur le carton fin, pour construire une part de gâteau.</a:t>
            </a:r>
            <a:endParaRPr sz="1400">
              <a:latin typeface="Arial"/>
              <a:cs typeface="Arial"/>
            </a:endParaRPr>
          </a:p>
          <a:p>
            <a:pPr marL="109220">
              <a:lnSpc>
                <a:spcPts val="1664"/>
              </a:lnSpc>
              <a:spcBef>
                <a:spcPts val="65"/>
              </a:spcBef>
            </a:pPr>
            <a:r>
              <a:rPr dirty="0" sz="1400">
                <a:latin typeface="Arial"/>
                <a:cs typeface="Arial"/>
              </a:rPr>
              <a:t>Quand tu auras découpé et plié le carton, recouvre le de plusieurs couches de papier journal encollé.</a:t>
            </a:r>
            <a:endParaRPr sz="14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9559" y="189620"/>
            <a:ext cx="8439186" cy="6520253"/>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2644063" y="547580"/>
            <a:ext cx="4244975" cy="203200"/>
          </a:xfrm>
          <a:prstGeom prst="rect">
            <a:avLst/>
          </a:prstGeom>
        </p:spPr>
        <p:txBody>
          <a:bodyPr wrap="square" lIns="0" tIns="0" rIns="0" bIns="0" rtlCol="0" vert="horz">
            <a:spAutoFit/>
          </a:bodyPr>
          <a:lstStyle/>
          <a:p>
            <a:pPr marL="12700">
              <a:lnSpc>
                <a:spcPct val="100000"/>
              </a:lnSpc>
            </a:pPr>
            <a:r>
              <a:rPr dirty="0" sz="1400">
                <a:latin typeface="Arial"/>
                <a:cs typeface="Arial"/>
              </a:rPr>
              <a:t>Met de la colle sur les rabats indiqués par les flèches.</a:t>
            </a:r>
            <a:endParaRPr sz="1400">
              <a:latin typeface="Arial"/>
              <a:cs typeface="Arial"/>
            </a:endParaRPr>
          </a:p>
        </p:txBody>
      </p:sp>
      <p:sp>
        <p:nvSpPr>
          <p:cNvPr id="4" name="object 4"/>
          <p:cNvSpPr/>
          <p:nvPr/>
        </p:nvSpPr>
        <p:spPr>
          <a:xfrm>
            <a:off x="3429769" y="905313"/>
            <a:ext cx="864567" cy="929769"/>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299412" y="5447085"/>
            <a:ext cx="299211" cy="972566"/>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379620" y="470634"/>
            <a:ext cx="299211" cy="972566"/>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506443" y="3031538"/>
            <a:ext cx="899283" cy="899283"/>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123308" y="234004"/>
            <a:ext cx="881563" cy="915839"/>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3753" y="481938"/>
            <a:ext cx="7827454" cy="5189921"/>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3684600" y="5872965"/>
            <a:ext cx="1313180" cy="543560"/>
          </a:xfrm>
          <a:prstGeom prst="rect">
            <a:avLst/>
          </a:prstGeom>
        </p:spPr>
        <p:txBody>
          <a:bodyPr wrap="square" lIns="0" tIns="0" rIns="0" bIns="0" rtlCol="0" vert="horz">
            <a:spAutoFit/>
          </a:bodyPr>
          <a:lstStyle/>
          <a:p>
            <a:pPr algn="ctr" marL="12700" marR="5080">
              <a:lnSpc>
                <a:spcPct val="100000"/>
              </a:lnSpc>
            </a:pPr>
            <a:r>
              <a:rPr dirty="0" sz="1200">
                <a:latin typeface="Arial"/>
                <a:cs typeface="Arial"/>
              </a:rPr>
              <a:t>Wayne THIEBAUD </a:t>
            </a:r>
            <a:r>
              <a:rPr dirty="0" sz="1200">
                <a:latin typeface="Arial"/>
                <a:cs typeface="Arial"/>
              </a:rPr>
              <a:t>French pastries </a:t>
            </a:r>
            <a:r>
              <a:rPr dirty="0" sz="1200">
                <a:latin typeface="Arial"/>
                <a:cs typeface="Arial"/>
              </a:rPr>
              <a:t>19</a:t>
            </a:r>
            <a:r>
              <a:rPr dirty="0" sz="1200">
                <a:latin typeface="Arial"/>
                <a:cs typeface="Arial"/>
              </a:rPr>
              <a:t>63</a:t>
            </a:r>
            <a:endParaRPr sz="12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1468" y="585597"/>
            <a:ext cx="5308513" cy="5587947"/>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6687743" y="5796409"/>
            <a:ext cx="1703070" cy="360680"/>
          </a:xfrm>
          <a:prstGeom prst="rect">
            <a:avLst/>
          </a:prstGeom>
        </p:spPr>
        <p:txBody>
          <a:bodyPr wrap="square" lIns="0" tIns="0" rIns="0" bIns="0" rtlCol="0" vert="horz">
            <a:spAutoFit/>
          </a:bodyPr>
          <a:lstStyle/>
          <a:p>
            <a:pPr algn="ctr">
              <a:lnSpc>
                <a:spcPct val="100000"/>
              </a:lnSpc>
            </a:pPr>
            <a:r>
              <a:rPr dirty="0" sz="1200">
                <a:latin typeface="Arial"/>
                <a:cs typeface="Arial"/>
              </a:rPr>
              <a:t>Wayne THIEBAUD</a:t>
            </a:r>
            <a:endParaRPr sz="1200">
              <a:latin typeface="Arial"/>
              <a:cs typeface="Arial"/>
            </a:endParaRPr>
          </a:p>
          <a:p>
            <a:pPr algn="ctr">
              <a:lnSpc>
                <a:spcPct val="100000"/>
              </a:lnSpc>
            </a:pPr>
            <a:r>
              <a:rPr dirty="0" sz="1200">
                <a:latin typeface="Arial"/>
                <a:cs typeface="Arial"/>
              </a:rPr>
              <a:t>Assorted cakes and tarts</a:t>
            </a:r>
            <a:endParaRPr sz="12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19910" y="457212"/>
            <a:ext cx="6153797" cy="5338229"/>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3706863" y="6061725"/>
            <a:ext cx="1567180" cy="543560"/>
          </a:xfrm>
          <a:prstGeom prst="rect">
            <a:avLst/>
          </a:prstGeom>
        </p:spPr>
        <p:txBody>
          <a:bodyPr wrap="square" lIns="0" tIns="0" rIns="0" bIns="0" rtlCol="0" vert="horz">
            <a:spAutoFit/>
          </a:bodyPr>
          <a:lstStyle/>
          <a:p>
            <a:pPr algn="ctr" marL="12700" marR="5080">
              <a:lnSpc>
                <a:spcPct val="100000"/>
              </a:lnSpc>
            </a:pPr>
            <a:r>
              <a:rPr dirty="0" sz="1200">
                <a:latin typeface="Arial"/>
                <a:cs typeface="Arial"/>
              </a:rPr>
              <a:t>Wayne THIEBAUD </a:t>
            </a:r>
            <a:r>
              <a:rPr dirty="0" sz="1200">
                <a:latin typeface="Arial"/>
                <a:cs typeface="Arial"/>
              </a:rPr>
              <a:t>Four Ice Cream Cones 1964</a:t>
            </a:r>
            <a:endParaRPr sz="1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4431" y="852713"/>
            <a:ext cx="7780347" cy="3719384"/>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3923919" y="4885388"/>
            <a:ext cx="1313180" cy="543560"/>
          </a:xfrm>
          <a:prstGeom prst="rect">
            <a:avLst/>
          </a:prstGeom>
        </p:spPr>
        <p:txBody>
          <a:bodyPr wrap="square" lIns="0" tIns="0" rIns="0" bIns="0" rtlCol="0" vert="horz">
            <a:spAutoFit/>
          </a:bodyPr>
          <a:lstStyle/>
          <a:p>
            <a:pPr algn="ctr">
              <a:lnSpc>
                <a:spcPct val="100000"/>
              </a:lnSpc>
            </a:pPr>
            <a:r>
              <a:rPr dirty="0" sz="1200">
                <a:latin typeface="Arial"/>
                <a:cs typeface="Arial"/>
              </a:rPr>
              <a:t>Wayne THIEBAUD</a:t>
            </a:r>
            <a:endParaRPr sz="1200">
              <a:latin typeface="Arial"/>
              <a:cs typeface="Arial"/>
            </a:endParaRPr>
          </a:p>
          <a:p>
            <a:pPr algn="ctr">
              <a:lnSpc>
                <a:spcPct val="100000"/>
              </a:lnSpc>
            </a:pPr>
            <a:r>
              <a:rPr dirty="0" sz="1200">
                <a:latin typeface="Arial"/>
                <a:cs typeface="Arial"/>
              </a:rPr>
              <a:t>Cakes</a:t>
            </a:r>
            <a:endParaRPr sz="1200">
              <a:latin typeface="Arial"/>
              <a:cs typeface="Arial"/>
            </a:endParaRPr>
          </a:p>
          <a:p>
            <a:pPr algn="ctr">
              <a:lnSpc>
                <a:spcPct val="100000"/>
              </a:lnSpc>
            </a:pPr>
            <a:r>
              <a:rPr dirty="0" sz="1200">
                <a:latin typeface="Arial"/>
                <a:cs typeface="Arial"/>
              </a:rPr>
              <a:t>196</a:t>
            </a:r>
            <a:r>
              <a:rPr dirty="0" sz="1200">
                <a:latin typeface="Arial"/>
                <a:cs typeface="Arial"/>
              </a:rPr>
              <a:t>2</a:t>
            </a:r>
            <a:endParaRPr sz="1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92739" y="289001"/>
            <a:ext cx="7133807" cy="5588004"/>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3915016" y="6007458"/>
            <a:ext cx="1313180" cy="543560"/>
          </a:xfrm>
          <a:prstGeom prst="rect">
            <a:avLst/>
          </a:prstGeom>
        </p:spPr>
        <p:txBody>
          <a:bodyPr wrap="square" lIns="0" tIns="0" rIns="0" bIns="0" rtlCol="0" vert="horz">
            <a:spAutoFit/>
          </a:bodyPr>
          <a:lstStyle/>
          <a:p>
            <a:pPr algn="ctr">
              <a:lnSpc>
                <a:spcPct val="100000"/>
              </a:lnSpc>
            </a:pPr>
            <a:r>
              <a:rPr dirty="0" sz="1200">
                <a:latin typeface="Arial"/>
                <a:cs typeface="Arial"/>
              </a:rPr>
              <a:t>Wayne THIEBAUD</a:t>
            </a:r>
            <a:endParaRPr sz="1200">
              <a:latin typeface="Arial"/>
              <a:cs typeface="Arial"/>
            </a:endParaRPr>
          </a:p>
          <a:p>
            <a:pPr algn="ctr">
              <a:lnSpc>
                <a:spcPct val="100000"/>
              </a:lnSpc>
            </a:pPr>
            <a:r>
              <a:rPr dirty="0" sz="1200">
                <a:latin typeface="Arial"/>
                <a:cs typeface="Arial"/>
              </a:rPr>
              <a:t>Four sundaes</a:t>
            </a:r>
            <a:endParaRPr sz="1200">
              <a:latin typeface="Arial"/>
              <a:cs typeface="Arial"/>
            </a:endParaRPr>
          </a:p>
          <a:p>
            <a:pPr algn="ctr">
              <a:lnSpc>
                <a:spcPct val="100000"/>
              </a:lnSpc>
            </a:pPr>
            <a:r>
              <a:rPr dirty="0" sz="1200">
                <a:latin typeface="Arial"/>
                <a:cs typeface="Arial"/>
              </a:rPr>
              <a:t>196</a:t>
            </a:r>
            <a:r>
              <a:rPr dirty="0" sz="1200">
                <a:latin typeface="Arial"/>
                <a:cs typeface="Arial"/>
              </a:rPr>
              <a:t>4</a:t>
            </a:r>
            <a:endParaRPr sz="1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88232" y="5918888"/>
            <a:ext cx="1313180" cy="360680"/>
          </a:xfrm>
          <a:prstGeom prst="rect">
            <a:avLst/>
          </a:prstGeom>
        </p:spPr>
        <p:txBody>
          <a:bodyPr wrap="square" lIns="0" tIns="0" rIns="0" bIns="0" rtlCol="0" vert="horz">
            <a:spAutoFit/>
          </a:bodyPr>
          <a:lstStyle/>
          <a:p>
            <a:pPr algn="ctr">
              <a:lnSpc>
                <a:spcPct val="100000"/>
              </a:lnSpc>
            </a:pPr>
            <a:r>
              <a:rPr dirty="0" sz="1200">
                <a:latin typeface="Arial"/>
                <a:cs typeface="Arial"/>
              </a:rPr>
              <a:t>Wayne THIEBAUD</a:t>
            </a:r>
            <a:endParaRPr sz="1200">
              <a:latin typeface="Arial"/>
              <a:cs typeface="Arial"/>
            </a:endParaRPr>
          </a:p>
          <a:p>
            <a:pPr algn="ctr">
              <a:lnSpc>
                <a:spcPct val="100000"/>
              </a:lnSpc>
            </a:pPr>
            <a:r>
              <a:rPr dirty="0" sz="1200">
                <a:latin typeface="Arial"/>
                <a:cs typeface="Arial"/>
              </a:rPr>
              <a:t>Lollipops</a:t>
            </a:r>
            <a:endParaRPr sz="1200">
              <a:latin typeface="Arial"/>
              <a:cs typeface="Arial"/>
            </a:endParaRPr>
          </a:p>
        </p:txBody>
      </p:sp>
      <p:sp>
        <p:nvSpPr>
          <p:cNvPr id="3" name="object 3"/>
          <p:cNvSpPr/>
          <p:nvPr/>
        </p:nvSpPr>
        <p:spPr>
          <a:xfrm>
            <a:off x="1196797" y="1110869"/>
            <a:ext cx="6799833" cy="438912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Kylar Jameson</dc:creator>
  <dc:title>PowerPoint Presentation</dc:title>
  <dcterms:created xsi:type="dcterms:W3CDTF">2016-05-24T13:27:26Z</dcterms:created>
  <dcterms:modified xsi:type="dcterms:W3CDTF">2016-05-24T13:27:26Z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2016-03-23T00:00:00Z</vt:filetime>
  </property>
  <property fmtid="{D5CDD505-2E9C-101B-9397-08002B2CF9AE}" pid="3" name="LastSaved">
    <vt:filetime>2016-05-24T00:00:00Z</vt:filetime>
  </property>
</Properties>
</file>