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0" r:id="rId44"/>
    <p:sldId id="299" r:id="rId45"/>
    <p:sldId id="301" r:id="rId46"/>
    <p:sldId id="302" r:id="rId47"/>
    <p:sldId id="303" r:id="rId48"/>
    <p:sldId id="304" r:id="rId49"/>
    <p:sldId id="305" r:id="rId50"/>
    <p:sldId id="306" r:id="rId51"/>
    <p:sldId id="308" r:id="rId52"/>
    <p:sldId id="307" r:id="rId53"/>
    <p:sldId id="309" r:id="rId54"/>
    <p:sldId id="310" r:id="rId55"/>
    <p:sldId id="311" r:id="rId56"/>
    <p:sldId id="312" r:id="rId57"/>
    <p:sldId id="313" r:id="rId58"/>
    <p:sldId id="314" r:id="rId59"/>
    <p:sldId id="325" r:id="rId60"/>
    <p:sldId id="326" r:id="rId61"/>
    <p:sldId id="327" r:id="rId62"/>
    <p:sldId id="328" r:id="rId63"/>
    <p:sldId id="329" r:id="rId64"/>
    <p:sldId id="330" r:id="rId65"/>
    <p:sldId id="331" r:id="rId66"/>
    <p:sldId id="332" r:id="rId67"/>
    <p:sldId id="315" r:id="rId68"/>
    <p:sldId id="333" r:id="rId69"/>
    <p:sldId id="334" r:id="rId70"/>
    <p:sldId id="335" r:id="rId71"/>
    <p:sldId id="336" r:id="rId72"/>
    <p:sldId id="337" r:id="rId73"/>
    <p:sldId id="338" r:id="rId74"/>
    <p:sldId id="339" r:id="rId75"/>
    <p:sldId id="340" r:id="rId76"/>
    <p:sldId id="341" r:id="rId77"/>
    <p:sldId id="316" r:id="rId78"/>
    <p:sldId id="317" r:id="rId79"/>
    <p:sldId id="318" r:id="rId80"/>
    <p:sldId id="319" r:id="rId81"/>
    <p:sldId id="320" r:id="rId82"/>
    <p:sldId id="321" r:id="rId83"/>
    <p:sldId id="322" r:id="rId84"/>
    <p:sldId id="323" r:id="rId85"/>
    <p:sldId id="324" r:id="rId86"/>
    <p:sldId id="342" r:id="rId87"/>
    <p:sldId id="343" r:id="rId88"/>
    <p:sldId id="344" r:id="rId89"/>
    <p:sldId id="345" r:id="rId90"/>
    <p:sldId id="346" r:id="rId91"/>
    <p:sldId id="347" r:id="rId92"/>
    <p:sldId id="349"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5" r:id="rId113"/>
    <p:sldId id="376" r:id="rId114"/>
    <p:sldId id="377" r:id="rId115"/>
    <p:sldId id="378" r:id="rId116"/>
    <p:sldId id="379" r:id="rId117"/>
    <p:sldId id="380" r:id="rId118"/>
    <p:sldId id="381" r:id="rId119"/>
    <p:sldId id="382" r:id="rId120"/>
    <p:sldId id="372" r:id="rId121"/>
    <p:sldId id="371" r:id="rId122"/>
    <p:sldId id="373" r:id="rId123"/>
    <p:sldId id="374" r:id="rId124"/>
    <p:sldId id="383" r:id="rId125"/>
    <p:sldId id="384" r:id="rId126"/>
    <p:sldId id="385" r:id="rId127"/>
    <p:sldId id="386" r:id="rId128"/>
    <p:sldId id="387" r:id="rId129"/>
    <p:sldId id="388"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Lst>
  <p:sldSz cx="9144000" cy="6858000" type="screen4x3"/>
  <p:notesSz cx="6858000" cy="9144000"/>
  <p:custDataLst>
    <p:tags r:id="rId14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133"/>
    <a:srgbClr val="FEBED9"/>
    <a:srgbClr val="FC0C73"/>
    <a:srgbClr val="82001E"/>
    <a:srgbClr val="FA0A6E"/>
    <a:srgbClr val="FE0A44"/>
    <a:srgbClr val="FE1E53"/>
    <a:srgbClr val="81011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5EDB9-1C9E-42FA-9B38-CDC7770E6490}" type="datetimeFigureOut">
              <a:rPr lang="fr-FR" smtClean="0"/>
              <a:t>29/08/2020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B344B-1A6D-444B-9A74-121BE479FFE9}" type="slidenum">
              <a:rPr lang="fr-FR" smtClean="0"/>
              <a:t>‹N°›</a:t>
            </a:fld>
            <a:endParaRPr lang="fr-FR"/>
          </a:p>
        </p:txBody>
      </p:sp>
    </p:spTree>
    <p:extLst>
      <p:ext uri="{BB962C8B-B14F-4D97-AF65-F5344CB8AC3E}">
        <p14:creationId xmlns:p14="http://schemas.microsoft.com/office/powerpoint/2010/main" val="406290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09DDDD57-2DF6-4B2F-BF17-A3B8A009036D}" type="slidenum">
              <a:rPr lang="fr-FR" smtClean="0"/>
              <a:pPr eaLnBrk="1" hangingPunct="1"/>
              <a:t>27</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CC8C29C0-BE08-46CB-B8D0-BBEEDE202AAE}" type="slidenum">
              <a:rPr lang="fr-FR" smtClean="0"/>
              <a:pPr eaLnBrk="1" hangingPunct="1"/>
              <a:t>36</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9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DA3DBB2B-19A7-4521-9C96-E29C11A72D16}" type="slidenum">
              <a:rPr lang="fr-FR" smtClean="0"/>
              <a:pPr eaLnBrk="1" hangingPunct="1"/>
              <a:t>37</a:t>
            </a:fld>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0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0ED3EDBB-6984-4C5E-9F41-84F0A8AF1DDE}" type="slidenum">
              <a:rPr lang="fr-FR" smtClean="0"/>
              <a:pPr eaLnBrk="1" hangingPunct="1"/>
              <a:t>38</a:t>
            </a:fld>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3BAEF302-429B-4E91-85A4-A5C2E503A6AC}" type="slidenum">
              <a:rPr lang="fr-FR" smtClean="0"/>
              <a:pPr eaLnBrk="1" hangingPunct="1"/>
              <a:t>39</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3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1C3C519A-BAFA-4D07-BBA7-E23DB8779B67}" type="slidenum">
              <a:rPr lang="fr-FR" smtClean="0"/>
              <a:pPr eaLnBrk="1" hangingPunct="1"/>
              <a:t>40</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4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343CFEB0-7B04-4F7C-91C7-4CD48B6347BF}" type="slidenum">
              <a:rPr lang="fr-FR" smtClean="0"/>
              <a:pPr eaLnBrk="1" hangingPunct="1"/>
              <a:t>41</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E0838061-DBEF-4988-8FC0-FF0A7F6E96DE}" type="slidenum">
              <a:rPr lang="fr-FR" smtClean="0"/>
              <a:pPr eaLnBrk="1" hangingPunct="1"/>
              <a:t>28</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3A834855-C38F-44A9-A402-456279F4C370}" type="slidenum">
              <a:rPr lang="fr-FR" smtClean="0"/>
              <a:pPr eaLnBrk="1" hangingPunct="1"/>
              <a:t>29</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2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46191F24-30A3-4E97-879F-19E05F5786DD}" type="slidenum">
              <a:rPr lang="fr-FR" smtClean="0"/>
              <a:pPr eaLnBrk="1" hangingPunct="1"/>
              <a:t>30</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3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543C6BC7-8341-482D-AF62-E649D7B03A66}" type="slidenum">
              <a:rPr lang="fr-FR" smtClean="0"/>
              <a:pPr eaLnBrk="1" hangingPunct="1"/>
              <a:t>31</a:t>
            </a:fld>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4BC81A95-731E-4D80-8208-DFE9AAA4621D}" type="slidenum">
              <a:rPr lang="fr-FR" smtClean="0"/>
              <a:pPr eaLnBrk="1" hangingPunct="1"/>
              <a:t>32</a:t>
            </a:fld>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5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B69E5CAE-DA01-4F46-B5AA-EEEA56CDEC3A}" type="slidenum">
              <a:rPr lang="fr-FR" smtClean="0"/>
              <a:pPr eaLnBrk="1" hangingPunct="1"/>
              <a:t>33</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186CDC40-2AF6-465F-AEC9-50F5BB791FCB}" type="slidenum">
              <a:rPr lang="fr-FR" smtClean="0"/>
              <a:pPr eaLnBrk="1" hangingPunct="1"/>
              <a:t>34</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37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fld id="{CA710977-AF2B-4F0D-BFA6-EF101F40D156}" type="slidenum">
              <a:rPr lang="fr-FR" smtClean="0"/>
              <a:pPr eaLnBrk="1" hangingPunct="1"/>
              <a:t>35</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25134257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346636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428116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93180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140530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9ACC331-5F76-4F8E-954B-BCA4482E886E}" type="datetimeFigureOut">
              <a:rPr lang="fr-FR" smtClean="0"/>
              <a:t>29/08/2020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374785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9ACC331-5F76-4F8E-954B-BCA4482E886E}" type="datetimeFigureOut">
              <a:rPr lang="fr-FR" smtClean="0"/>
              <a:t>29/08/2020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51408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9ACC331-5F76-4F8E-954B-BCA4482E886E}" type="datetimeFigureOut">
              <a:rPr lang="fr-FR" smtClean="0"/>
              <a:t>29/08/2020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38322734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9ACC331-5F76-4F8E-954B-BCA4482E886E}" type="datetimeFigureOut">
              <a:rPr lang="fr-FR" smtClean="0"/>
              <a:t>29/08/2020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8246580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t>29/08/2020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15827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9ACC331-5F76-4F8E-954B-BCA4482E886E}" type="datetimeFigureOut">
              <a:rPr lang="fr-FR" smtClean="0"/>
              <a:t>29/08/2020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FB30B-610A-42C9-9630-DF04779E439F}" type="slidenum">
              <a:rPr lang="fr-FR" smtClean="0"/>
              <a:t>‹N°›</a:t>
            </a:fld>
            <a:endParaRPr lang="fr-FR"/>
          </a:p>
        </p:txBody>
      </p:sp>
    </p:spTree>
    <p:extLst>
      <p:ext uri="{BB962C8B-B14F-4D97-AF65-F5344CB8AC3E}">
        <p14:creationId xmlns:p14="http://schemas.microsoft.com/office/powerpoint/2010/main" val="59560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CC331-5F76-4F8E-954B-BCA4482E886E}" type="datetimeFigureOut">
              <a:rPr lang="fr-FR" smtClean="0"/>
              <a:t>29/08/2020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FB30B-610A-42C9-9630-DF04779E439F}" type="slidenum">
              <a:rPr lang="fr-FR" smtClean="0"/>
              <a:t>‹N°›</a:t>
            </a:fld>
            <a:endParaRPr lang="fr-FR"/>
          </a:p>
        </p:txBody>
      </p:sp>
    </p:spTree>
    <p:extLst>
      <p:ext uri="{BB962C8B-B14F-4D97-AF65-F5344CB8AC3E}">
        <p14:creationId xmlns:p14="http://schemas.microsoft.com/office/powerpoint/2010/main" val="5222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24.xml"/><Relationship Id="rId3" Type="http://schemas.openxmlformats.org/officeDocument/2006/relationships/slide" Target="slide120.xml"/><Relationship Id="rId7" Type="http://schemas.openxmlformats.org/officeDocument/2006/relationships/slide" Target="slide77.xml"/><Relationship Id="rId12" Type="http://schemas.openxmlformats.org/officeDocument/2006/relationships/slide" Target="slide43.xml"/><Relationship Id="rId2" Type="http://schemas.openxmlformats.org/officeDocument/2006/relationships/slide" Target="slide129.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6.xml"/><Relationship Id="rId11" Type="http://schemas.openxmlformats.org/officeDocument/2006/relationships/slide" Target="slide45.xml"/><Relationship Id="rId5" Type="http://schemas.openxmlformats.org/officeDocument/2006/relationships/slide" Target="slide102.xml"/><Relationship Id="rId15" Type="http://schemas.openxmlformats.org/officeDocument/2006/relationships/slide" Target="slide2.xml"/><Relationship Id="rId10" Type="http://schemas.openxmlformats.org/officeDocument/2006/relationships/slide" Target="slide52.xml"/><Relationship Id="rId4" Type="http://schemas.openxmlformats.org/officeDocument/2006/relationships/slide" Target="slide109.xml"/><Relationship Id="rId9" Type="http://schemas.openxmlformats.org/officeDocument/2006/relationships/slide" Target="slide58.xml"/><Relationship Id="rId14" Type="http://schemas.openxmlformats.org/officeDocument/2006/relationships/slide" Target="slide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slide" Target="slide105.xml"/><Relationship Id="rId13" Type="http://schemas.openxmlformats.org/officeDocument/2006/relationships/image" Target="../media/image196.png"/><Relationship Id="rId3" Type="http://schemas.openxmlformats.org/officeDocument/2006/relationships/image" Target="../media/image2.png"/><Relationship Id="rId7" Type="http://schemas.openxmlformats.org/officeDocument/2006/relationships/image" Target="../media/image193.png"/><Relationship Id="rId12" Type="http://schemas.openxmlformats.org/officeDocument/2006/relationships/slide" Target="slide103.xml"/><Relationship Id="rId17" Type="http://schemas.openxmlformats.org/officeDocument/2006/relationships/image" Target="../media/image198.png"/><Relationship Id="rId2" Type="http://schemas.openxmlformats.org/officeDocument/2006/relationships/slide" Target="slide1.xml"/><Relationship Id="rId16" Type="http://schemas.openxmlformats.org/officeDocument/2006/relationships/slide" Target="slide108.xml"/><Relationship Id="rId1" Type="http://schemas.openxmlformats.org/officeDocument/2006/relationships/slideLayout" Target="../slideLayouts/slideLayout7.xml"/><Relationship Id="rId6" Type="http://schemas.openxmlformats.org/officeDocument/2006/relationships/slide" Target="slide106.xml"/><Relationship Id="rId11" Type="http://schemas.openxmlformats.org/officeDocument/2006/relationships/image" Target="../media/image195.png"/><Relationship Id="rId5" Type="http://schemas.microsoft.com/office/2007/relationships/hdphoto" Target="../media/hdphoto1.wdp"/><Relationship Id="rId15" Type="http://schemas.openxmlformats.org/officeDocument/2006/relationships/image" Target="../media/image197.png"/><Relationship Id="rId10" Type="http://schemas.openxmlformats.org/officeDocument/2006/relationships/slide" Target="slide104.xml"/><Relationship Id="rId4" Type="http://schemas.openxmlformats.org/officeDocument/2006/relationships/image" Target="../media/image6.png"/><Relationship Id="rId9" Type="http://schemas.openxmlformats.org/officeDocument/2006/relationships/image" Target="../media/image194.png"/><Relationship Id="rId14" Type="http://schemas.openxmlformats.org/officeDocument/2006/relationships/slide" Target="slide107.xml"/></Relationships>
</file>

<file path=ppt/slides/_rels/slide10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slide" Target="slide111.xml"/><Relationship Id="rId13" Type="http://schemas.openxmlformats.org/officeDocument/2006/relationships/image" Target="../media/image208.png"/><Relationship Id="rId18" Type="http://schemas.openxmlformats.org/officeDocument/2006/relationships/slide" Target="slide116.xml"/><Relationship Id="rId3" Type="http://schemas.openxmlformats.org/officeDocument/2006/relationships/image" Target="../media/image2.png"/><Relationship Id="rId21" Type="http://schemas.openxmlformats.org/officeDocument/2006/relationships/image" Target="../media/image212.png"/><Relationship Id="rId7" Type="http://schemas.openxmlformats.org/officeDocument/2006/relationships/image" Target="../media/image205.png"/><Relationship Id="rId12" Type="http://schemas.openxmlformats.org/officeDocument/2006/relationships/slide" Target="slide113.xml"/><Relationship Id="rId17" Type="http://schemas.openxmlformats.org/officeDocument/2006/relationships/image" Target="../media/image210.png"/><Relationship Id="rId25" Type="http://schemas.openxmlformats.org/officeDocument/2006/relationships/image" Target="../media/image214.png"/><Relationship Id="rId2" Type="http://schemas.openxmlformats.org/officeDocument/2006/relationships/slide" Target="slide1.xml"/><Relationship Id="rId16" Type="http://schemas.openxmlformats.org/officeDocument/2006/relationships/slide" Target="slide115.xml"/><Relationship Id="rId20" Type="http://schemas.openxmlformats.org/officeDocument/2006/relationships/slide" Target="slide117.xml"/><Relationship Id="rId1" Type="http://schemas.openxmlformats.org/officeDocument/2006/relationships/slideLayout" Target="../slideLayouts/slideLayout7.xml"/><Relationship Id="rId6" Type="http://schemas.openxmlformats.org/officeDocument/2006/relationships/slide" Target="slide110.xml"/><Relationship Id="rId11" Type="http://schemas.openxmlformats.org/officeDocument/2006/relationships/image" Target="../media/image207.png"/><Relationship Id="rId24" Type="http://schemas.openxmlformats.org/officeDocument/2006/relationships/slide" Target="slide119.xml"/><Relationship Id="rId5" Type="http://schemas.microsoft.com/office/2007/relationships/hdphoto" Target="../media/hdphoto1.wdp"/><Relationship Id="rId15" Type="http://schemas.openxmlformats.org/officeDocument/2006/relationships/image" Target="../media/image209.png"/><Relationship Id="rId23" Type="http://schemas.openxmlformats.org/officeDocument/2006/relationships/image" Target="../media/image213.png"/><Relationship Id="rId10" Type="http://schemas.openxmlformats.org/officeDocument/2006/relationships/slide" Target="slide112.xml"/><Relationship Id="rId19" Type="http://schemas.openxmlformats.org/officeDocument/2006/relationships/image" Target="../media/image211.png"/><Relationship Id="rId4" Type="http://schemas.openxmlformats.org/officeDocument/2006/relationships/image" Target="../media/image6.png"/><Relationship Id="rId9" Type="http://schemas.openxmlformats.org/officeDocument/2006/relationships/image" Target="../media/image206.png"/><Relationship Id="rId14" Type="http://schemas.openxmlformats.org/officeDocument/2006/relationships/slide" Target="slide114.xml"/><Relationship Id="rId22" Type="http://schemas.openxmlformats.org/officeDocument/2006/relationships/slide" Target="slide118.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3.png"/><Relationship Id="rId18" Type="http://schemas.openxmlformats.org/officeDocument/2006/relationships/slide" Target="slide18.xml"/><Relationship Id="rId26" Type="http://schemas.openxmlformats.org/officeDocument/2006/relationships/slide" Target="slide22.xml"/><Relationship Id="rId3" Type="http://schemas.openxmlformats.org/officeDocument/2006/relationships/image" Target="../media/image2.png"/><Relationship Id="rId21" Type="http://schemas.openxmlformats.org/officeDocument/2006/relationships/image" Target="../media/image27.jpeg"/><Relationship Id="rId7" Type="http://schemas.openxmlformats.org/officeDocument/2006/relationships/image" Target="../media/image20.png"/><Relationship Id="rId12" Type="http://schemas.openxmlformats.org/officeDocument/2006/relationships/slide" Target="slide15.xml"/><Relationship Id="rId17" Type="http://schemas.openxmlformats.org/officeDocument/2006/relationships/image" Target="../media/image25.jpeg"/><Relationship Id="rId25" Type="http://schemas.openxmlformats.org/officeDocument/2006/relationships/image" Target="../media/image29.jpeg"/><Relationship Id="rId2" Type="http://schemas.openxmlformats.org/officeDocument/2006/relationships/slide" Target="slide1.xml"/><Relationship Id="rId16" Type="http://schemas.openxmlformats.org/officeDocument/2006/relationships/slide" Target="slide17.xml"/><Relationship Id="rId20" Type="http://schemas.openxmlformats.org/officeDocument/2006/relationships/slide" Target="slide19.xml"/><Relationship Id="rId29"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22.png"/><Relationship Id="rId24" Type="http://schemas.openxmlformats.org/officeDocument/2006/relationships/slide" Target="slide21.xml"/><Relationship Id="rId5" Type="http://schemas.microsoft.com/office/2007/relationships/hdphoto" Target="../media/hdphoto1.wdp"/><Relationship Id="rId15" Type="http://schemas.openxmlformats.org/officeDocument/2006/relationships/image" Target="../media/image24.png"/><Relationship Id="rId23" Type="http://schemas.openxmlformats.org/officeDocument/2006/relationships/image" Target="../media/image28.jpeg"/><Relationship Id="rId28" Type="http://schemas.openxmlformats.org/officeDocument/2006/relationships/slide" Target="slide23.xml"/><Relationship Id="rId10" Type="http://schemas.openxmlformats.org/officeDocument/2006/relationships/slide" Target="slide14.xml"/><Relationship Id="rId19"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1.png"/><Relationship Id="rId14" Type="http://schemas.openxmlformats.org/officeDocument/2006/relationships/slide" Target="slide16.xml"/><Relationship Id="rId22" Type="http://schemas.openxmlformats.org/officeDocument/2006/relationships/slide" Target="slide20.xml"/><Relationship Id="rId27" Type="http://schemas.openxmlformats.org/officeDocument/2006/relationships/image" Target="../media/image30.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 Target="slide10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image" Target="../media/image228.png"/><Relationship Id="rId18" Type="http://schemas.openxmlformats.org/officeDocument/2006/relationships/slide" Target="slide127.xml"/><Relationship Id="rId3" Type="http://schemas.openxmlformats.org/officeDocument/2006/relationships/image" Target="../media/image2.png"/><Relationship Id="rId21" Type="http://schemas.openxmlformats.org/officeDocument/2006/relationships/image" Target="../media/image232.png"/><Relationship Id="rId7" Type="http://schemas.openxmlformats.org/officeDocument/2006/relationships/image" Target="../media/image225.png"/><Relationship Id="rId12" Type="http://schemas.openxmlformats.org/officeDocument/2006/relationships/slide" Target="slide124.xml"/><Relationship Id="rId17" Type="http://schemas.openxmlformats.org/officeDocument/2006/relationships/image" Target="../media/image230.png"/><Relationship Id="rId2" Type="http://schemas.openxmlformats.org/officeDocument/2006/relationships/slide" Target="slide1.xml"/><Relationship Id="rId16" Type="http://schemas.openxmlformats.org/officeDocument/2006/relationships/slide" Target="slide126.xml"/><Relationship Id="rId20" Type="http://schemas.openxmlformats.org/officeDocument/2006/relationships/slide" Target="slide128.xml"/><Relationship Id="rId1" Type="http://schemas.openxmlformats.org/officeDocument/2006/relationships/slideLayout" Target="../slideLayouts/slideLayout7.xml"/><Relationship Id="rId6" Type="http://schemas.openxmlformats.org/officeDocument/2006/relationships/slide" Target="slide121.xml"/><Relationship Id="rId11" Type="http://schemas.openxmlformats.org/officeDocument/2006/relationships/image" Target="../media/image227.png"/><Relationship Id="rId5" Type="http://schemas.microsoft.com/office/2007/relationships/hdphoto" Target="../media/hdphoto1.wdp"/><Relationship Id="rId15" Type="http://schemas.openxmlformats.org/officeDocument/2006/relationships/image" Target="../media/image229.png"/><Relationship Id="rId23" Type="http://schemas.openxmlformats.org/officeDocument/2006/relationships/hyperlink" Target="https://www.youtube.com/watch?v=-NvE9oGYJNw" TargetMode="External"/><Relationship Id="rId10" Type="http://schemas.openxmlformats.org/officeDocument/2006/relationships/slide" Target="slide123.xml"/><Relationship Id="rId19" Type="http://schemas.openxmlformats.org/officeDocument/2006/relationships/image" Target="../media/image231.png"/><Relationship Id="rId4" Type="http://schemas.openxmlformats.org/officeDocument/2006/relationships/image" Target="../media/image6.png"/><Relationship Id="rId9" Type="http://schemas.openxmlformats.org/officeDocument/2006/relationships/image" Target="../media/image226.png"/><Relationship Id="rId14" Type="http://schemas.openxmlformats.org/officeDocument/2006/relationships/slide" Target="slide125.xml"/><Relationship Id="rId22" Type="http://schemas.openxmlformats.org/officeDocument/2006/relationships/hyperlink" Target="https://www.youtube.com/watch?v=LLnJ-4RnNEs"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 Target="slide12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image" Target="../media/image244.png"/><Relationship Id="rId18" Type="http://schemas.openxmlformats.org/officeDocument/2006/relationships/slide" Target="slide136.xml"/><Relationship Id="rId26" Type="http://schemas.openxmlformats.org/officeDocument/2006/relationships/slide" Target="slide140.xml"/><Relationship Id="rId3" Type="http://schemas.openxmlformats.org/officeDocument/2006/relationships/image" Target="../media/image2.png"/><Relationship Id="rId21" Type="http://schemas.openxmlformats.org/officeDocument/2006/relationships/image" Target="../media/image248.png"/><Relationship Id="rId7" Type="http://schemas.openxmlformats.org/officeDocument/2006/relationships/image" Target="../media/image241.png"/><Relationship Id="rId12" Type="http://schemas.openxmlformats.org/officeDocument/2006/relationships/slide" Target="slide133.xml"/><Relationship Id="rId17" Type="http://schemas.openxmlformats.org/officeDocument/2006/relationships/image" Target="../media/image246.png"/><Relationship Id="rId25" Type="http://schemas.openxmlformats.org/officeDocument/2006/relationships/image" Target="../media/image250.png"/><Relationship Id="rId2" Type="http://schemas.openxmlformats.org/officeDocument/2006/relationships/slide" Target="slide1.xml"/><Relationship Id="rId16" Type="http://schemas.openxmlformats.org/officeDocument/2006/relationships/slide" Target="slide135.xml"/><Relationship Id="rId20" Type="http://schemas.openxmlformats.org/officeDocument/2006/relationships/slide" Target="slide137.xml"/><Relationship Id="rId29"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slide" Target="slide130.xml"/><Relationship Id="rId11" Type="http://schemas.openxmlformats.org/officeDocument/2006/relationships/image" Target="../media/image243.png"/><Relationship Id="rId24" Type="http://schemas.openxmlformats.org/officeDocument/2006/relationships/slide" Target="slide139.xml"/><Relationship Id="rId5" Type="http://schemas.microsoft.com/office/2007/relationships/hdphoto" Target="../media/hdphoto1.wdp"/><Relationship Id="rId15" Type="http://schemas.openxmlformats.org/officeDocument/2006/relationships/image" Target="../media/image245.png"/><Relationship Id="rId23" Type="http://schemas.openxmlformats.org/officeDocument/2006/relationships/image" Target="../media/image249.png"/><Relationship Id="rId28" Type="http://schemas.openxmlformats.org/officeDocument/2006/relationships/slide" Target="slide141.xml"/><Relationship Id="rId10" Type="http://schemas.openxmlformats.org/officeDocument/2006/relationships/slide" Target="slide132.xml"/><Relationship Id="rId19" Type="http://schemas.openxmlformats.org/officeDocument/2006/relationships/image" Target="../media/image247.png"/><Relationship Id="rId4" Type="http://schemas.openxmlformats.org/officeDocument/2006/relationships/image" Target="../media/image6.png"/><Relationship Id="rId9" Type="http://schemas.openxmlformats.org/officeDocument/2006/relationships/image" Target="../media/image242.png"/><Relationship Id="rId14" Type="http://schemas.openxmlformats.org/officeDocument/2006/relationships/slide" Target="slide134.xml"/><Relationship Id="rId22" Type="http://schemas.openxmlformats.org/officeDocument/2006/relationships/slide" Target="slide138.xml"/><Relationship Id="rId27" Type="http://schemas.openxmlformats.org/officeDocument/2006/relationships/image" Target="../media/image25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 Target="slide129.xml"/><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14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slide" Target="slide12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7.png"/><Relationship Id="rId18" Type="http://schemas.openxmlformats.org/officeDocument/2006/relationships/slide" Target="slide9.xml"/><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slide" Target="slide3.xml"/><Relationship Id="rId17" Type="http://schemas.openxmlformats.org/officeDocument/2006/relationships/image" Target="../media/image9.png"/><Relationship Id="rId2" Type="http://schemas.openxmlformats.org/officeDocument/2006/relationships/slide" Target="slide1.xml"/><Relationship Id="rId16" Type="http://schemas.openxmlformats.org/officeDocument/2006/relationships/slide" Target="slide5.xml"/><Relationship Id="rId20"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7.xml"/><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slide" Target="slide6.xml"/><Relationship Id="rId9" Type="http://schemas.openxmlformats.org/officeDocument/2006/relationships/image" Target="../media/image5.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25.xml"/><Relationship Id="rId11" Type="http://schemas.openxmlformats.org/officeDocument/2006/relationships/slide" Target="slide42.xml"/><Relationship Id="rId5" Type="http://schemas.microsoft.com/office/2007/relationships/hdphoto" Target="../media/hdphoto1.wdp"/><Relationship Id="rId10" Type="http://schemas.openxmlformats.org/officeDocument/2006/relationships/slide" Target="slide27.xml"/><Relationship Id="rId4" Type="http://schemas.openxmlformats.org/officeDocument/2006/relationships/image" Target="../media/image6.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39.xml"/><Relationship Id="rId3" Type="http://schemas.openxmlformats.org/officeDocument/2006/relationships/image" Target="../media/image51.png"/><Relationship Id="rId7" Type="http://schemas.openxmlformats.org/officeDocument/2006/relationships/slide" Target="slide33.xml"/><Relationship Id="rId12" Type="http://schemas.openxmlformats.org/officeDocument/2006/relationships/slide" Target="slide38.xml"/><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slide" Target="slide28.xml"/><Relationship Id="rId1" Type="http://schemas.openxmlformats.org/officeDocument/2006/relationships/slideLayout" Target="../slideLayouts/slideLayout6.xm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slide" Target="slide41.xml"/><Relationship Id="rId10" Type="http://schemas.openxmlformats.org/officeDocument/2006/relationships/slide" Target="slide36.xml"/><Relationship Id="rId4" Type="http://schemas.openxmlformats.org/officeDocument/2006/relationships/slide" Target="slide30.xml"/><Relationship Id="rId9" Type="http://schemas.openxmlformats.org/officeDocument/2006/relationships/slide" Target="slide35.xml"/><Relationship Id="rId14" Type="http://schemas.openxmlformats.org/officeDocument/2006/relationships/slide" Target="slide4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slide" Target="slide28.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29.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slide" Target="slide28.xml"/><Relationship Id="rId4" Type="http://schemas.openxmlformats.org/officeDocument/2006/relationships/slide" Target="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44.xml"/><Relationship Id="rId5" Type="http://schemas.microsoft.com/office/2007/relationships/hdphoto" Target="../media/hdphoto1.wdp"/><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slide" Target="slide47.xml"/><Relationship Id="rId12" Type="http://schemas.openxmlformats.org/officeDocument/2006/relationships/slide" Target="slide50.xm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46.xml"/><Relationship Id="rId11" Type="http://schemas.openxmlformats.org/officeDocument/2006/relationships/image" Target="../media/image81.png"/><Relationship Id="rId5" Type="http://schemas.microsoft.com/office/2007/relationships/hdphoto" Target="../media/hdphoto1.wdp"/><Relationship Id="rId15" Type="http://schemas.openxmlformats.org/officeDocument/2006/relationships/image" Target="../media/image83.png"/><Relationship Id="rId10" Type="http://schemas.openxmlformats.org/officeDocument/2006/relationships/slide" Target="slide48.xml"/><Relationship Id="rId4" Type="http://schemas.openxmlformats.org/officeDocument/2006/relationships/image" Target="../media/image6.png"/><Relationship Id="rId9" Type="http://schemas.openxmlformats.org/officeDocument/2006/relationships/image" Target="../media/image80.png"/><Relationship Id="rId14" Type="http://schemas.openxmlformats.org/officeDocument/2006/relationships/slide" Target="slide5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45.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slide" Target="slide45.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emf"/><Relationship Id="rId9" Type="http://schemas.openxmlformats.org/officeDocument/2006/relationships/image" Target="../media/image90.png"/><Relationship Id="rId1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106.png"/><Relationship Id="rId3" Type="http://schemas.openxmlformats.org/officeDocument/2006/relationships/image" Target="../media/image2.png"/><Relationship Id="rId7" Type="http://schemas.openxmlformats.org/officeDocument/2006/relationships/image" Target="../media/image103.png"/><Relationship Id="rId12" Type="http://schemas.openxmlformats.org/officeDocument/2006/relationships/slide" Target="slide56.xm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53.xml"/><Relationship Id="rId11" Type="http://schemas.openxmlformats.org/officeDocument/2006/relationships/image" Target="../media/image105.png"/><Relationship Id="rId5" Type="http://schemas.microsoft.com/office/2007/relationships/hdphoto" Target="../media/hdphoto1.wdp"/><Relationship Id="rId15" Type="http://schemas.openxmlformats.org/officeDocument/2006/relationships/image" Target="../media/image107.png"/><Relationship Id="rId10" Type="http://schemas.openxmlformats.org/officeDocument/2006/relationships/slide" Target="slide55.xml"/><Relationship Id="rId4" Type="http://schemas.openxmlformats.org/officeDocument/2006/relationships/image" Target="../media/image6.png"/><Relationship Id="rId9" Type="http://schemas.openxmlformats.org/officeDocument/2006/relationships/image" Target="../media/image104.png"/><Relationship Id="rId14" Type="http://schemas.openxmlformats.org/officeDocument/2006/relationships/slide" Target="slide5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 Target="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 Target="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slide" Target="slide62.xml"/><Relationship Id="rId18" Type="http://schemas.openxmlformats.org/officeDocument/2006/relationships/image" Target="../media/image118.png"/><Relationship Id="rId3" Type="http://schemas.openxmlformats.org/officeDocument/2006/relationships/image" Target="../media/image2.png"/><Relationship Id="rId21" Type="http://schemas.openxmlformats.org/officeDocument/2006/relationships/slide" Target="slide66.xml"/><Relationship Id="rId7" Type="http://schemas.openxmlformats.org/officeDocument/2006/relationships/slide" Target="slide59.xml"/><Relationship Id="rId12" Type="http://schemas.openxmlformats.org/officeDocument/2006/relationships/image" Target="../media/image115.png"/><Relationship Id="rId17" Type="http://schemas.openxmlformats.org/officeDocument/2006/relationships/slide" Target="slide64.xml"/><Relationship Id="rId2" Type="http://schemas.openxmlformats.org/officeDocument/2006/relationships/slide" Target="slide1.xml"/><Relationship Id="rId16" Type="http://schemas.openxmlformats.org/officeDocument/2006/relationships/image" Target="../media/image117.png"/><Relationship Id="rId20" Type="http://schemas.openxmlformats.org/officeDocument/2006/relationships/image" Target="../media/image11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slide" Target="slide61.xml"/><Relationship Id="rId5" Type="http://schemas.openxmlformats.org/officeDocument/2006/relationships/image" Target="../media/image6.png"/><Relationship Id="rId15" Type="http://schemas.openxmlformats.org/officeDocument/2006/relationships/slide" Target="slide63.xml"/><Relationship Id="rId10" Type="http://schemas.openxmlformats.org/officeDocument/2006/relationships/image" Target="../media/image114.png"/><Relationship Id="rId19" Type="http://schemas.openxmlformats.org/officeDocument/2006/relationships/slide" Target="slide65.xml"/><Relationship Id="rId4" Type="http://schemas.openxmlformats.org/officeDocument/2006/relationships/hyperlink" Target="https://www.youtube.com/watch?time_continue=72&amp;v=x0N_mXoDLWI&amp;feature=emb_logo" TargetMode="External"/><Relationship Id="rId9" Type="http://schemas.openxmlformats.org/officeDocument/2006/relationships/slide" Target="slide60.xml"/><Relationship Id="rId14" Type="http://schemas.openxmlformats.org/officeDocument/2006/relationships/image" Target="../media/image116.png"/><Relationship Id="rId22"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 Target="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132.png"/><Relationship Id="rId18" Type="http://schemas.openxmlformats.org/officeDocument/2006/relationships/slide" Target="slide74.xml"/><Relationship Id="rId3" Type="http://schemas.openxmlformats.org/officeDocument/2006/relationships/image" Target="../media/image2.png"/><Relationship Id="rId21" Type="http://schemas.openxmlformats.org/officeDocument/2006/relationships/image" Target="../media/image136.png"/><Relationship Id="rId7" Type="http://schemas.openxmlformats.org/officeDocument/2006/relationships/image" Target="../media/image129.png"/><Relationship Id="rId12" Type="http://schemas.openxmlformats.org/officeDocument/2006/relationships/slide" Target="slide71.xml"/><Relationship Id="rId17" Type="http://schemas.openxmlformats.org/officeDocument/2006/relationships/image" Target="../media/image134.png"/><Relationship Id="rId2" Type="http://schemas.openxmlformats.org/officeDocument/2006/relationships/slide" Target="slide1.xml"/><Relationship Id="rId16" Type="http://schemas.openxmlformats.org/officeDocument/2006/relationships/slide" Target="slide73.xml"/><Relationship Id="rId20" Type="http://schemas.openxmlformats.org/officeDocument/2006/relationships/slide" Target="slide75.xml"/><Relationship Id="rId1" Type="http://schemas.openxmlformats.org/officeDocument/2006/relationships/slideLayout" Target="../slideLayouts/slideLayout7.xml"/><Relationship Id="rId6" Type="http://schemas.openxmlformats.org/officeDocument/2006/relationships/slide" Target="slide68.xml"/><Relationship Id="rId11" Type="http://schemas.openxmlformats.org/officeDocument/2006/relationships/image" Target="../media/image131.png"/><Relationship Id="rId5" Type="http://schemas.microsoft.com/office/2007/relationships/hdphoto" Target="../media/hdphoto1.wdp"/><Relationship Id="rId15" Type="http://schemas.openxmlformats.org/officeDocument/2006/relationships/image" Target="../media/image133.png"/><Relationship Id="rId23" Type="http://schemas.openxmlformats.org/officeDocument/2006/relationships/image" Target="../media/image137.png"/><Relationship Id="rId10" Type="http://schemas.openxmlformats.org/officeDocument/2006/relationships/slide" Target="slide70.xml"/><Relationship Id="rId19" Type="http://schemas.openxmlformats.org/officeDocument/2006/relationships/image" Target="../media/image135.png"/><Relationship Id="rId4" Type="http://schemas.openxmlformats.org/officeDocument/2006/relationships/image" Target="../media/image6.png"/><Relationship Id="rId9" Type="http://schemas.openxmlformats.org/officeDocument/2006/relationships/image" Target="../media/image130.png"/><Relationship Id="rId14" Type="http://schemas.openxmlformats.org/officeDocument/2006/relationships/slide" Target="slide72.xml"/><Relationship Id="rId22" Type="http://schemas.openxmlformats.org/officeDocument/2006/relationships/slide" Target="slide76.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 Target="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s://www.youtube.com/watch?v=UE7eSN63N7Y" TargetMode="External"/><Relationship Id="rId13" Type="http://schemas.openxmlformats.org/officeDocument/2006/relationships/image" Target="../media/image148.png"/><Relationship Id="rId18" Type="http://schemas.openxmlformats.org/officeDocument/2006/relationships/slide" Target="slide82.xml"/><Relationship Id="rId3" Type="http://schemas.openxmlformats.org/officeDocument/2006/relationships/image" Target="../media/image2.png"/><Relationship Id="rId21" Type="http://schemas.openxmlformats.org/officeDocument/2006/relationships/image" Target="../media/image152.png"/><Relationship Id="rId7" Type="http://schemas.openxmlformats.org/officeDocument/2006/relationships/hyperlink" Target="https://www.youtube.com/watch?v=ZSudHvzRVQc" TargetMode="External"/><Relationship Id="rId12" Type="http://schemas.openxmlformats.org/officeDocument/2006/relationships/slide" Target="slide79.xml"/><Relationship Id="rId17" Type="http://schemas.openxmlformats.org/officeDocument/2006/relationships/image" Target="../media/image150.png"/><Relationship Id="rId25" Type="http://schemas.openxmlformats.org/officeDocument/2006/relationships/image" Target="../media/image154.png"/><Relationship Id="rId2" Type="http://schemas.openxmlformats.org/officeDocument/2006/relationships/slide" Target="slide1.xml"/><Relationship Id="rId16" Type="http://schemas.openxmlformats.org/officeDocument/2006/relationships/slide" Target="slide83.xml"/><Relationship Id="rId20" Type="http://schemas.openxmlformats.org/officeDocument/2006/relationships/slide" Target="slide8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47.png"/><Relationship Id="rId24" Type="http://schemas.openxmlformats.org/officeDocument/2006/relationships/slide" Target="slide85.xml"/><Relationship Id="rId5" Type="http://schemas.openxmlformats.org/officeDocument/2006/relationships/image" Target="../media/image6.png"/><Relationship Id="rId15" Type="http://schemas.openxmlformats.org/officeDocument/2006/relationships/image" Target="../media/image149.png"/><Relationship Id="rId23" Type="http://schemas.openxmlformats.org/officeDocument/2006/relationships/image" Target="../media/image153.png"/><Relationship Id="rId10" Type="http://schemas.openxmlformats.org/officeDocument/2006/relationships/slide" Target="slide78.xml"/><Relationship Id="rId19" Type="http://schemas.openxmlformats.org/officeDocument/2006/relationships/image" Target="../media/image151.png"/><Relationship Id="rId4" Type="http://schemas.openxmlformats.org/officeDocument/2006/relationships/hyperlink" Target="http://www.philemoi.com/" TargetMode="External"/><Relationship Id="rId9" Type="http://schemas.openxmlformats.org/officeDocument/2006/relationships/hyperlink" Target="https://www.lesobjetsperdus.fr/expositions/le-son-des-choses/" TargetMode="External"/><Relationship Id="rId14" Type="http://schemas.openxmlformats.org/officeDocument/2006/relationships/slide" Target="slide84.xml"/><Relationship Id="rId22" Type="http://schemas.openxmlformats.org/officeDocument/2006/relationships/slide" Target="slide80.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 Target="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slide" Target="slide90.xml"/><Relationship Id="rId18" Type="http://schemas.openxmlformats.org/officeDocument/2006/relationships/image" Target="../media/image168.png"/><Relationship Id="rId26" Type="http://schemas.openxmlformats.org/officeDocument/2006/relationships/image" Target="../media/image172.png"/><Relationship Id="rId3" Type="http://schemas.openxmlformats.org/officeDocument/2006/relationships/image" Target="../media/image2.png"/><Relationship Id="rId21" Type="http://schemas.openxmlformats.org/officeDocument/2006/relationships/slide" Target="slide94.xml"/><Relationship Id="rId34" Type="http://schemas.openxmlformats.org/officeDocument/2006/relationships/image" Target="../media/image176.png"/><Relationship Id="rId7" Type="http://schemas.openxmlformats.org/officeDocument/2006/relationships/slide" Target="slide87.xml"/><Relationship Id="rId12" Type="http://schemas.openxmlformats.org/officeDocument/2006/relationships/image" Target="../media/image165.png"/><Relationship Id="rId17" Type="http://schemas.openxmlformats.org/officeDocument/2006/relationships/slide" Target="slide92.xml"/><Relationship Id="rId25" Type="http://schemas.openxmlformats.org/officeDocument/2006/relationships/slide" Target="slide96.xml"/><Relationship Id="rId33" Type="http://schemas.openxmlformats.org/officeDocument/2006/relationships/slide" Target="slide100.xml"/><Relationship Id="rId2" Type="http://schemas.openxmlformats.org/officeDocument/2006/relationships/slide" Target="slide1.xml"/><Relationship Id="rId16" Type="http://schemas.openxmlformats.org/officeDocument/2006/relationships/image" Target="../media/image167.png"/><Relationship Id="rId20" Type="http://schemas.openxmlformats.org/officeDocument/2006/relationships/image" Target="../media/image169.png"/><Relationship Id="rId29" Type="http://schemas.openxmlformats.org/officeDocument/2006/relationships/slide" Target="slide98.xml"/><Relationship Id="rId1" Type="http://schemas.openxmlformats.org/officeDocument/2006/relationships/slideLayout" Target="../slideLayouts/slideLayout7.xml"/><Relationship Id="rId6" Type="http://schemas.openxmlformats.org/officeDocument/2006/relationships/hyperlink" Target="https://www.youtube.com/watch?v=fDT3HZWmzfI" TargetMode="External"/><Relationship Id="rId11" Type="http://schemas.openxmlformats.org/officeDocument/2006/relationships/slide" Target="slide89.xml"/><Relationship Id="rId24" Type="http://schemas.openxmlformats.org/officeDocument/2006/relationships/image" Target="../media/image171.png"/><Relationship Id="rId32" Type="http://schemas.openxmlformats.org/officeDocument/2006/relationships/image" Target="../media/image175.png"/><Relationship Id="rId5" Type="http://schemas.microsoft.com/office/2007/relationships/hdphoto" Target="../media/hdphoto1.wdp"/><Relationship Id="rId15" Type="http://schemas.openxmlformats.org/officeDocument/2006/relationships/slide" Target="slide91.xml"/><Relationship Id="rId23" Type="http://schemas.openxmlformats.org/officeDocument/2006/relationships/slide" Target="slide95.xml"/><Relationship Id="rId28" Type="http://schemas.openxmlformats.org/officeDocument/2006/relationships/image" Target="../media/image173.png"/><Relationship Id="rId36" Type="http://schemas.openxmlformats.org/officeDocument/2006/relationships/image" Target="../media/image177.png"/><Relationship Id="rId10" Type="http://schemas.openxmlformats.org/officeDocument/2006/relationships/image" Target="../media/image164.png"/><Relationship Id="rId19" Type="http://schemas.openxmlformats.org/officeDocument/2006/relationships/slide" Target="slide93.xml"/><Relationship Id="rId31" Type="http://schemas.openxmlformats.org/officeDocument/2006/relationships/slide" Target="slide99.xml"/><Relationship Id="rId4" Type="http://schemas.openxmlformats.org/officeDocument/2006/relationships/image" Target="../media/image6.png"/><Relationship Id="rId9" Type="http://schemas.openxmlformats.org/officeDocument/2006/relationships/slide" Target="slide88.xml"/><Relationship Id="rId14" Type="http://schemas.openxmlformats.org/officeDocument/2006/relationships/image" Target="../media/image166.png"/><Relationship Id="rId22" Type="http://schemas.openxmlformats.org/officeDocument/2006/relationships/image" Target="../media/image170.png"/><Relationship Id="rId27" Type="http://schemas.openxmlformats.org/officeDocument/2006/relationships/slide" Target="slide97.xml"/><Relationship Id="rId30" Type="http://schemas.openxmlformats.org/officeDocument/2006/relationships/image" Target="../media/image174.png"/><Relationship Id="rId35" Type="http://schemas.openxmlformats.org/officeDocument/2006/relationships/slide" Target="slide101.xm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slide" Target="slide8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 Target="slide8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OCCE Calendrier 2022</a:t>
            </a:r>
            <a:endParaRPr lang="fr-FR" sz="4800" dirty="0">
              <a:solidFill>
                <a:schemeClr val="bg1"/>
              </a:solidFill>
            </a:endParaRPr>
          </a:p>
        </p:txBody>
      </p:sp>
      <p:sp>
        <p:nvSpPr>
          <p:cNvPr id="5" name="ZoneTexte 4"/>
          <p:cNvSpPr txBox="1"/>
          <p:nvPr/>
        </p:nvSpPr>
        <p:spPr>
          <a:xfrm>
            <a:off x="2835595" y="908720"/>
            <a:ext cx="3472810" cy="584775"/>
          </a:xfrm>
          <a:prstGeom prst="rect">
            <a:avLst/>
          </a:prstGeom>
          <a:noFill/>
        </p:spPr>
        <p:txBody>
          <a:bodyPr wrap="none" rtlCol="0">
            <a:spAutoFit/>
          </a:bodyPr>
          <a:lstStyle/>
          <a:p>
            <a:r>
              <a:rPr lang="fr-FR" sz="3200" b="1" dirty="0" smtClean="0">
                <a:solidFill>
                  <a:srgbClr val="82001E"/>
                </a:solidFill>
              </a:rPr>
              <a:t>La musique et nous</a:t>
            </a:r>
            <a:endParaRPr lang="fr-FR" sz="3200" b="1" dirty="0">
              <a:solidFill>
                <a:srgbClr val="82001E"/>
              </a:solidFill>
            </a:endParaRPr>
          </a:p>
        </p:txBody>
      </p:sp>
      <p:sp>
        <p:nvSpPr>
          <p:cNvPr id="11" name="ZoneTexte 10">
            <a:hlinkClick r:id="rId2" action="ppaction://hlinksldjump"/>
          </p:cNvPr>
          <p:cNvSpPr txBox="1"/>
          <p:nvPr/>
        </p:nvSpPr>
        <p:spPr>
          <a:xfrm>
            <a:off x="4490474" y="4753569"/>
            <a:ext cx="2014334" cy="369332"/>
          </a:xfrm>
          <a:prstGeom prst="rect">
            <a:avLst/>
          </a:prstGeom>
          <a:noFill/>
        </p:spPr>
        <p:txBody>
          <a:bodyPr wrap="none" rtlCol="0">
            <a:spAutoFit/>
          </a:bodyPr>
          <a:lstStyle/>
          <a:p>
            <a:pPr marL="285750" indent="-285750">
              <a:buFont typeface="Arial" pitchFamily="34" charset="0"/>
              <a:buChar char="•"/>
            </a:pPr>
            <a:r>
              <a:rPr lang="fr-FR" b="1" dirty="0" smtClean="0"/>
              <a:t>Du Jazz très Jazz</a:t>
            </a:r>
            <a:endParaRPr lang="fr-FR" b="1" dirty="0"/>
          </a:p>
        </p:txBody>
      </p:sp>
      <p:sp>
        <p:nvSpPr>
          <p:cNvPr id="12" name="ZoneTexte 11">
            <a:hlinkClick r:id="rId3" action="ppaction://hlinksldjump"/>
          </p:cNvPr>
          <p:cNvSpPr txBox="1"/>
          <p:nvPr/>
        </p:nvSpPr>
        <p:spPr>
          <a:xfrm>
            <a:off x="4490474" y="4261183"/>
            <a:ext cx="1896160" cy="369332"/>
          </a:xfrm>
          <a:prstGeom prst="rect">
            <a:avLst/>
          </a:prstGeom>
          <a:noFill/>
        </p:spPr>
        <p:txBody>
          <a:bodyPr wrap="none" rtlCol="0">
            <a:spAutoFit/>
          </a:bodyPr>
          <a:lstStyle/>
          <a:p>
            <a:pPr marL="285750" indent="-285750">
              <a:buFont typeface="Arial" pitchFamily="34" charset="0"/>
              <a:buChar char="•"/>
            </a:pPr>
            <a:r>
              <a:rPr lang="fr-FR" b="1" dirty="0" smtClean="0"/>
              <a:t>Des sons à voir</a:t>
            </a:r>
            <a:endParaRPr lang="fr-FR" b="1" dirty="0"/>
          </a:p>
        </p:txBody>
      </p:sp>
      <p:sp>
        <p:nvSpPr>
          <p:cNvPr id="13" name="ZoneTexte 12">
            <a:hlinkClick r:id="rId4" action="ppaction://hlinksldjump"/>
          </p:cNvPr>
          <p:cNvSpPr txBox="1"/>
          <p:nvPr/>
        </p:nvSpPr>
        <p:spPr>
          <a:xfrm>
            <a:off x="4490474" y="3768795"/>
            <a:ext cx="2813078" cy="369332"/>
          </a:xfrm>
          <a:prstGeom prst="rect">
            <a:avLst/>
          </a:prstGeom>
          <a:noFill/>
        </p:spPr>
        <p:txBody>
          <a:bodyPr wrap="none" rtlCol="0">
            <a:spAutoFit/>
          </a:bodyPr>
          <a:lstStyle/>
          <a:p>
            <a:pPr marL="285750" indent="-285750">
              <a:buFont typeface="Arial" pitchFamily="34" charset="0"/>
              <a:buChar char="•"/>
            </a:pPr>
            <a:r>
              <a:rPr lang="fr-FR" b="1" dirty="0" smtClean="0"/>
              <a:t>Des </a:t>
            </a:r>
            <a:r>
              <a:rPr lang="fr-FR" b="1" dirty="0" smtClean="0"/>
              <a:t>vibrations musicales</a:t>
            </a:r>
            <a:endParaRPr lang="fr-FR" b="1" dirty="0"/>
          </a:p>
        </p:txBody>
      </p:sp>
      <p:sp>
        <p:nvSpPr>
          <p:cNvPr id="14" name="ZoneTexte 13">
            <a:hlinkClick r:id="rId5" action="ppaction://hlinksldjump"/>
          </p:cNvPr>
          <p:cNvSpPr txBox="1"/>
          <p:nvPr/>
        </p:nvSpPr>
        <p:spPr>
          <a:xfrm>
            <a:off x="4490474" y="3276407"/>
            <a:ext cx="2586349" cy="369332"/>
          </a:xfrm>
          <a:prstGeom prst="rect">
            <a:avLst/>
          </a:prstGeom>
          <a:noFill/>
        </p:spPr>
        <p:txBody>
          <a:bodyPr wrap="none" rtlCol="0">
            <a:spAutoFit/>
          </a:bodyPr>
          <a:lstStyle/>
          <a:p>
            <a:pPr marL="285750" indent="-285750">
              <a:buFont typeface="Arial" pitchFamily="34" charset="0"/>
              <a:buChar char="•"/>
            </a:pPr>
            <a:r>
              <a:rPr lang="fr-FR" b="1" dirty="0" smtClean="0"/>
              <a:t>Nos boîtes à chansons</a:t>
            </a:r>
            <a:endParaRPr lang="fr-FR" b="1" dirty="0"/>
          </a:p>
        </p:txBody>
      </p:sp>
      <p:sp>
        <p:nvSpPr>
          <p:cNvPr id="15" name="ZoneTexte 14">
            <a:hlinkClick r:id="rId6" action="ppaction://hlinksldjump"/>
          </p:cNvPr>
          <p:cNvSpPr txBox="1"/>
          <p:nvPr/>
        </p:nvSpPr>
        <p:spPr>
          <a:xfrm>
            <a:off x="4490474" y="2784019"/>
            <a:ext cx="2766270" cy="369332"/>
          </a:xfrm>
          <a:prstGeom prst="rect">
            <a:avLst/>
          </a:prstGeom>
          <a:noFill/>
        </p:spPr>
        <p:txBody>
          <a:bodyPr wrap="none" rtlCol="0">
            <a:spAutoFit/>
          </a:bodyPr>
          <a:lstStyle/>
          <a:p>
            <a:pPr marL="285750" indent="-285750">
              <a:buFont typeface="Arial" pitchFamily="34" charset="0"/>
              <a:buChar char="•"/>
            </a:pPr>
            <a:r>
              <a:rPr lang="fr-FR" b="1" dirty="0" smtClean="0"/>
              <a:t>Un jardin extraordinaire</a:t>
            </a:r>
            <a:endParaRPr lang="fr-FR" b="1" dirty="0"/>
          </a:p>
        </p:txBody>
      </p:sp>
      <p:sp>
        <p:nvSpPr>
          <p:cNvPr id="16" name="ZoneTexte 15">
            <a:hlinkClick r:id="rId7" action="ppaction://hlinksldjump"/>
          </p:cNvPr>
          <p:cNvSpPr txBox="1"/>
          <p:nvPr/>
        </p:nvSpPr>
        <p:spPr>
          <a:xfrm>
            <a:off x="4490474" y="2291631"/>
            <a:ext cx="2691891" cy="369332"/>
          </a:xfrm>
          <a:prstGeom prst="rect">
            <a:avLst/>
          </a:prstGeom>
          <a:noFill/>
        </p:spPr>
        <p:txBody>
          <a:bodyPr wrap="none" rtlCol="0">
            <a:spAutoFit/>
          </a:bodyPr>
          <a:lstStyle/>
          <a:p>
            <a:pPr marL="285750" indent="-285750">
              <a:buFont typeface="Arial" pitchFamily="34" charset="0"/>
              <a:buChar char="•"/>
            </a:pPr>
            <a:r>
              <a:rPr lang="fr-FR" b="1" dirty="0" smtClean="0"/>
              <a:t>Une installation sonore</a:t>
            </a:r>
            <a:endParaRPr lang="fr-FR" b="1" dirty="0"/>
          </a:p>
        </p:txBody>
      </p:sp>
      <p:sp>
        <p:nvSpPr>
          <p:cNvPr id="17" name="ZoneTexte 16">
            <a:hlinkClick r:id="rId8" action="ppaction://hlinksldjump"/>
          </p:cNvPr>
          <p:cNvSpPr txBox="1"/>
          <p:nvPr/>
        </p:nvSpPr>
        <p:spPr>
          <a:xfrm>
            <a:off x="386921" y="5731849"/>
            <a:ext cx="3226781" cy="369332"/>
          </a:xfrm>
          <a:prstGeom prst="rect">
            <a:avLst/>
          </a:prstGeom>
          <a:noFill/>
        </p:spPr>
        <p:txBody>
          <a:bodyPr wrap="none" rtlCol="0">
            <a:spAutoFit/>
          </a:bodyPr>
          <a:lstStyle/>
          <a:p>
            <a:pPr marL="285750" indent="-285750">
              <a:buFont typeface="Arial" pitchFamily="34" charset="0"/>
              <a:buChar char="•"/>
            </a:pPr>
            <a:r>
              <a:rPr lang="fr-FR" b="1" dirty="0" smtClean="0"/>
              <a:t>Des instruments recomposés</a:t>
            </a:r>
            <a:endParaRPr lang="fr-FR" b="1" dirty="0"/>
          </a:p>
        </p:txBody>
      </p:sp>
      <p:sp>
        <p:nvSpPr>
          <p:cNvPr id="18" name="ZoneTexte 17">
            <a:hlinkClick r:id="rId9" action="ppaction://hlinksldjump"/>
          </p:cNvPr>
          <p:cNvSpPr txBox="1"/>
          <p:nvPr/>
        </p:nvSpPr>
        <p:spPr>
          <a:xfrm>
            <a:off x="386921" y="5238280"/>
            <a:ext cx="2042675" cy="369332"/>
          </a:xfrm>
          <a:prstGeom prst="rect">
            <a:avLst/>
          </a:prstGeom>
          <a:noFill/>
        </p:spPr>
        <p:txBody>
          <a:bodyPr wrap="none" rtlCol="0">
            <a:spAutoFit/>
          </a:bodyPr>
          <a:lstStyle/>
          <a:p>
            <a:pPr marL="285750" indent="-285750">
              <a:buFont typeface="Arial" pitchFamily="34" charset="0"/>
              <a:buChar char="•"/>
            </a:pPr>
            <a:r>
              <a:rPr lang="fr-FR" b="1" dirty="0" smtClean="0"/>
              <a:t>Nos instruments</a:t>
            </a:r>
            <a:endParaRPr lang="fr-FR" b="1" dirty="0"/>
          </a:p>
        </p:txBody>
      </p:sp>
      <p:sp>
        <p:nvSpPr>
          <p:cNvPr id="19" name="ZoneTexte 18">
            <a:hlinkClick r:id="rId10" action="ppaction://hlinksldjump"/>
          </p:cNvPr>
          <p:cNvSpPr txBox="1"/>
          <p:nvPr/>
        </p:nvSpPr>
        <p:spPr>
          <a:xfrm>
            <a:off x="386921" y="4744712"/>
            <a:ext cx="2723502" cy="369332"/>
          </a:xfrm>
          <a:prstGeom prst="rect">
            <a:avLst/>
          </a:prstGeom>
          <a:noFill/>
        </p:spPr>
        <p:txBody>
          <a:bodyPr wrap="none" rtlCol="0">
            <a:spAutoFit/>
          </a:bodyPr>
          <a:lstStyle/>
          <a:p>
            <a:pPr marL="285750" indent="-285750">
              <a:buFont typeface="Arial" pitchFamily="34" charset="0"/>
              <a:buChar char="•"/>
            </a:pPr>
            <a:r>
              <a:rPr lang="fr-FR" b="1" dirty="0" smtClean="0"/>
              <a:t>Des partitions illustrées</a:t>
            </a:r>
            <a:endParaRPr lang="fr-FR" b="1" dirty="0"/>
          </a:p>
        </p:txBody>
      </p:sp>
      <p:sp>
        <p:nvSpPr>
          <p:cNvPr id="20" name="ZoneTexte 19">
            <a:hlinkClick r:id="rId11" action="ppaction://hlinksldjump"/>
          </p:cNvPr>
          <p:cNvSpPr txBox="1"/>
          <p:nvPr/>
        </p:nvSpPr>
        <p:spPr>
          <a:xfrm>
            <a:off x="386921" y="4251144"/>
            <a:ext cx="2781915" cy="369332"/>
          </a:xfrm>
          <a:prstGeom prst="rect">
            <a:avLst/>
          </a:prstGeom>
          <a:noFill/>
        </p:spPr>
        <p:txBody>
          <a:bodyPr wrap="none" rtlCol="0">
            <a:spAutoFit/>
          </a:bodyPr>
          <a:lstStyle/>
          <a:p>
            <a:pPr marL="285750" indent="-285750">
              <a:buFont typeface="Arial" pitchFamily="34" charset="0"/>
              <a:buChar char="•"/>
            </a:pPr>
            <a:r>
              <a:rPr lang="fr-FR" b="1" dirty="0" smtClean="0"/>
              <a:t>Des musiciens à croquer</a:t>
            </a:r>
            <a:endParaRPr lang="fr-FR" b="1" dirty="0"/>
          </a:p>
        </p:txBody>
      </p:sp>
      <p:sp>
        <p:nvSpPr>
          <p:cNvPr id="21" name="ZoneTexte 20">
            <a:hlinkClick r:id="rId12" action="ppaction://hlinksldjump"/>
          </p:cNvPr>
          <p:cNvSpPr txBox="1"/>
          <p:nvPr/>
        </p:nvSpPr>
        <p:spPr>
          <a:xfrm>
            <a:off x="386921" y="3757576"/>
            <a:ext cx="2333652" cy="369332"/>
          </a:xfrm>
          <a:prstGeom prst="rect">
            <a:avLst/>
          </a:prstGeom>
          <a:noFill/>
        </p:spPr>
        <p:txBody>
          <a:bodyPr wrap="none" rtlCol="0">
            <a:spAutoFit/>
          </a:bodyPr>
          <a:lstStyle/>
          <a:p>
            <a:pPr marL="285750" indent="-285750">
              <a:buFont typeface="Arial" pitchFamily="34" charset="0"/>
              <a:buChar char="•"/>
            </a:pPr>
            <a:r>
              <a:rPr lang="fr-FR" b="1" dirty="0" smtClean="0"/>
              <a:t>La musique? Bingo!</a:t>
            </a:r>
            <a:endParaRPr lang="fr-FR" b="1" dirty="0"/>
          </a:p>
        </p:txBody>
      </p:sp>
      <p:sp>
        <p:nvSpPr>
          <p:cNvPr id="22" name="ZoneTexte 21">
            <a:hlinkClick r:id="rId13" action="ppaction://hlinksldjump"/>
          </p:cNvPr>
          <p:cNvSpPr txBox="1"/>
          <p:nvPr/>
        </p:nvSpPr>
        <p:spPr>
          <a:xfrm>
            <a:off x="386921" y="3264008"/>
            <a:ext cx="2783134" cy="369332"/>
          </a:xfrm>
          <a:prstGeom prst="rect">
            <a:avLst/>
          </a:prstGeom>
          <a:noFill/>
        </p:spPr>
        <p:txBody>
          <a:bodyPr wrap="none" rtlCol="0">
            <a:spAutoFit/>
          </a:bodyPr>
          <a:lstStyle/>
          <a:p>
            <a:pPr marL="285750" indent="-285750">
              <a:buFont typeface="Arial" pitchFamily="34" charset="0"/>
              <a:buChar char="•"/>
            </a:pPr>
            <a:r>
              <a:rPr lang="fr-FR" b="1" dirty="0" smtClean="0"/>
              <a:t>Nos chansons méli-mélo</a:t>
            </a:r>
            <a:endParaRPr lang="fr-FR" b="1" dirty="0"/>
          </a:p>
        </p:txBody>
      </p:sp>
      <p:sp>
        <p:nvSpPr>
          <p:cNvPr id="23" name="ZoneTexte 22">
            <a:hlinkClick r:id="rId14" action="ppaction://hlinksldjump"/>
          </p:cNvPr>
          <p:cNvSpPr txBox="1"/>
          <p:nvPr/>
        </p:nvSpPr>
        <p:spPr>
          <a:xfrm>
            <a:off x="386921" y="2770440"/>
            <a:ext cx="2993705" cy="369332"/>
          </a:xfrm>
          <a:prstGeom prst="rect">
            <a:avLst/>
          </a:prstGeom>
          <a:noFill/>
        </p:spPr>
        <p:txBody>
          <a:bodyPr wrap="none" rtlCol="0">
            <a:spAutoFit/>
          </a:bodyPr>
          <a:lstStyle/>
          <a:p>
            <a:pPr marL="285750" indent="-285750">
              <a:buFont typeface="Arial" pitchFamily="34" charset="0"/>
              <a:buChar char="•"/>
            </a:pPr>
            <a:r>
              <a:rPr lang="fr-FR" b="1" dirty="0" smtClean="0"/>
              <a:t>Des couvertures originales</a:t>
            </a:r>
            <a:endParaRPr lang="fr-FR" b="1" dirty="0"/>
          </a:p>
        </p:txBody>
      </p:sp>
      <p:sp>
        <p:nvSpPr>
          <p:cNvPr id="24" name="ZoneTexte 23">
            <a:hlinkClick r:id="rId15" action="ppaction://hlinksldjump"/>
          </p:cNvPr>
          <p:cNvSpPr txBox="1"/>
          <p:nvPr/>
        </p:nvSpPr>
        <p:spPr>
          <a:xfrm>
            <a:off x="386921" y="2276872"/>
            <a:ext cx="3113096" cy="369332"/>
          </a:xfrm>
          <a:prstGeom prst="rect">
            <a:avLst/>
          </a:prstGeom>
          <a:noFill/>
        </p:spPr>
        <p:txBody>
          <a:bodyPr wrap="none" rtlCol="0">
            <a:spAutoFit/>
          </a:bodyPr>
          <a:lstStyle/>
          <a:p>
            <a:pPr marL="285750" indent="-285750">
              <a:buFont typeface="Arial" pitchFamily="34" charset="0"/>
              <a:buChar char="•"/>
            </a:pPr>
            <a:r>
              <a:rPr lang="fr-FR" b="1" dirty="0" smtClean="0"/>
              <a:t>Les symboles de la musique</a:t>
            </a:r>
            <a:endParaRPr lang="fr-FR" b="1" dirty="0"/>
          </a:p>
        </p:txBody>
      </p:sp>
      <p:sp>
        <p:nvSpPr>
          <p:cNvPr id="26" name="ZoneTexte 25"/>
          <p:cNvSpPr txBox="1"/>
          <p:nvPr/>
        </p:nvSpPr>
        <p:spPr>
          <a:xfrm>
            <a:off x="454301" y="1340768"/>
            <a:ext cx="8209982" cy="369332"/>
          </a:xfrm>
          <a:prstGeom prst="rect">
            <a:avLst/>
          </a:prstGeom>
          <a:noFill/>
        </p:spPr>
        <p:txBody>
          <a:bodyPr wrap="square" rtlCol="0">
            <a:spAutoFit/>
          </a:bodyPr>
          <a:lstStyle/>
          <a:p>
            <a:pPr algn="ctr"/>
            <a:r>
              <a:rPr lang="fr-FR" b="1" dirty="0" smtClean="0">
                <a:solidFill>
                  <a:srgbClr val="82001E"/>
                </a:solidFill>
              </a:rPr>
              <a:t>14 </a:t>
            </a:r>
            <a:r>
              <a:rPr lang="fr-FR" b="1" dirty="0" smtClean="0">
                <a:solidFill>
                  <a:srgbClr val="82001E"/>
                </a:solidFill>
              </a:rPr>
              <a:t>suggestions pour en parler, pour créer et pour nous envoyer de jolies photos.</a:t>
            </a:r>
            <a:endParaRPr lang="fr-FR" b="1" dirty="0">
              <a:solidFill>
                <a:srgbClr val="82001E"/>
              </a:solidFill>
            </a:endParaRPr>
          </a:p>
        </p:txBody>
      </p:sp>
      <p:sp>
        <p:nvSpPr>
          <p:cNvPr id="27" name="ZoneTexte 26"/>
          <p:cNvSpPr txBox="1"/>
          <p:nvPr/>
        </p:nvSpPr>
        <p:spPr>
          <a:xfrm>
            <a:off x="737200" y="1648170"/>
            <a:ext cx="7669600" cy="307777"/>
          </a:xfrm>
          <a:prstGeom prst="rect">
            <a:avLst/>
          </a:prstGeom>
          <a:noFill/>
        </p:spPr>
        <p:txBody>
          <a:bodyPr wrap="none" rtlCol="0">
            <a:spAutoFit/>
          </a:bodyPr>
          <a:lstStyle/>
          <a:p>
            <a:r>
              <a:rPr lang="fr-FR" sz="1400" dirty="0" smtClean="0">
                <a:solidFill>
                  <a:srgbClr val="82001E"/>
                </a:solidFill>
              </a:rPr>
              <a:t>(Passez en mode diaporama, puis  cliquez sur les  titres  et sur les images pour naviguer dans le dossier.)</a:t>
            </a:r>
            <a:endParaRPr lang="fr-FR" sz="1400" dirty="0">
              <a:solidFill>
                <a:srgbClr val="82001E"/>
              </a:solidFill>
            </a:endParaRPr>
          </a:p>
        </p:txBody>
      </p:sp>
      <p:pic>
        <p:nvPicPr>
          <p:cNvPr id="1026" name="Picture 2"/>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263419" y="5238280"/>
            <a:ext cx="2143382" cy="134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368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21938" y="239748"/>
            <a:ext cx="8384523" cy="592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52413" y="6289575"/>
            <a:ext cx="8639175" cy="307777"/>
          </a:xfrm>
          <a:prstGeom prst="rect">
            <a:avLst/>
          </a:prstGeom>
          <a:noFill/>
        </p:spPr>
        <p:txBody>
          <a:bodyPr wrap="square" rtlCol="0">
            <a:spAutoFit/>
          </a:bodyPr>
          <a:lstStyle/>
          <a:p>
            <a:pPr algn="ctr"/>
            <a:r>
              <a:rPr lang="fr-FR" sz="1400" dirty="0" smtClean="0"/>
              <a:t>Composition</a:t>
            </a:r>
            <a:endParaRPr lang="fr-FR" sz="1400" dirty="0"/>
          </a:p>
        </p:txBody>
      </p:sp>
    </p:spTree>
    <p:extLst>
      <p:ext uri="{BB962C8B-B14F-4D97-AF65-F5344CB8AC3E}">
        <p14:creationId xmlns:p14="http://schemas.microsoft.com/office/powerpoint/2010/main" val="24931643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19863044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30744117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Nos boîtes à chansons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954107"/>
          </a:xfrm>
          <a:prstGeom prst="rect">
            <a:avLst/>
          </a:prstGeom>
        </p:spPr>
        <p:txBody>
          <a:bodyPr wrap="square">
            <a:spAutoFit/>
          </a:bodyPr>
          <a:lstStyle/>
          <a:p>
            <a:pPr algn="just"/>
            <a:r>
              <a:rPr lang="fr-FR" sz="1400" dirty="0" smtClean="0"/>
              <a:t>Une chanson, c’est tout un univers. Dans ces courtes histoires qui ont un début et une fin on rencontre souvent des personnages, des objets, des lieux… Et la musique vient apporter une « coloration » à l’ensemble</a:t>
            </a:r>
            <a:r>
              <a:rPr lang="fr-FR" sz="1400" dirty="0" smtClean="0"/>
              <a:t>.</a:t>
            </a:r>
          </a:p>
          <a:p>
            <a:pPr algn="just"/>
            <a:r>
              <a:rPr lang="fr-FR" sz="1400" dirty="0" smtClean="0"/>
              <a:t>Un diorama est un mode de reconstitution d’une scène en volume.</a:t>
            </a:r>
          </a:p>
          <a:p>
            <a:pPr algn="just"/>
            <a:r>
              <a:rPr lang="fr-FR" sz="1400" dirty="0" smtClean="0"/>
              <a:t>Dans les exemples ci-dessous, vous verrez des dioramas créés dans des boîtes à chaussures.</a:t>
            </a:r>
            <a:endParaRPr lang="fr-FR" sz="1400" dirty="0"/>
          </a:p>
        </p:txBody>
      </p:sp>
      <p:sp>
        <p:nvSpPr>
          <p:cNvPr id="10" name="ZoneTexte 9"/>
          <p:cNvSpPr txBox="1"/>
          <p:nvPr/>
        </p:nvSpPr>
        <p:spPr>
          <a:xfrm>
            <a:off x="3766844" y="1988840"/>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429000"/>
            <a:ext cx="8064895" cy="2462213"/>
          </a:xfrm>
          <a:prstGeom prst="rect">
            <a:avLst/>
          </a:prstGeom>
          <a:noFill/>
        </p:spPr>
        <p:txBody>
          <a:bodyPr wrap="square" rtlCol="0">
            <a:spAutoFit/>
          </a:bodyPr>
          <a:lstStyle/>
          <a:p>
            <a:pPr algn="just"/>
            <a:r>
              <a:rPr lang="fr-FR" sz="1400" dirty="0" smtClean="0"/>
              <a:t>Vous </a:t>
            </a:r>
            <a:r>
              <a:rPr lang="fr-FR" sz="1400" dirty="0" smtClean="0"/>
              <a:t>pouvez, vous aussi, créer des dioramas pour représenter des chansons que vous connaissez.</a:t>
            </a:r>
            <a:endParaRPr lang="fr-FR" sz="1400" dirty="0" smtClean="0"/>
          </a:p>
          <a:p>
            <a:pPr marL="285750" indent="-285750" algn="just">
              <a:buFont typeface="Arial" pitchFamily="34" charset="0"/>
              <a:buChar char="•"/>
            </a:pPr>
            <a:r>
              <a:rPr lang="fr-FR" sz="1400" dirty="0" smtClean="0"/>
              <a:t>Groupez-vous par deux ou trois et choisissez une chanson.</a:t>
            </a:r>
            <a:endParaRPr lang="fr-FR" sz="1400" dirty="0" smtClean="0"/>
          </a:p>
          <a:p>
            <a:pPr marL="285750" indent="-285750" algn="just">
              <a:buFont typeface="Arial" pitchFamily="34" charset="0"/>
              <a:buChar char="•"/>
            </a:pPr>
            <a:r>
              <a:rPr lang="fr-FR" sz="1400" dirty="0" smtClean="0"/>
              <a:t>Prenez une boite à chaussures et enlevez son couvercle.</a:t>
            </a:r>
          </a:p>
          <a:p>
            <a:pPr marL="285750" indent="-285750" algn="just">
              <a:buFont typeface="Arial" pitchFamily="34" charset="0"/>
              <a:buChar char="•"/>
            </a:pPr>
            <a:r>
              <a:rPr lang="fr-FR" sz="1400" dirty="0" smtClean="0"/>
              <a:t>Réfléchissez au décor que vous allez créer sur les parois intérieures de la boîte, et aux divers éléments que vous allez poser, coller ou suspendre (objets, éléments en papier découpé, éléments en pâte à modeler…)</a:t>
            </a:r>
          </a:p>
          <a:p>
            <a:pPr marL="285750" indent="-285750" algn="just">
              <a:buFont typeface="Arial" pitchFamily="34" charset="0"/>
              <a:buChar char="•"/>
            </a:pPr>
            <a:r>
              <a:rPr lang="fr-FR" sz="1400" dirty="0" smtClean="0"/>
              <a:t>Rassemblez le matériel et les éléments qui vous seront nécessaires, puis passez à la réalisation en commençant par créer le fond.</a:t>
            </a:r>
            <a:endParaRPr lang="fr-FR" sz="1400" dirty="0" smtClean="0"/>
          </a:p>
          <a:p>
            <a:pPr marL="285750" indent="-285750" algn="just">
              <a:buFont typeface="Arial" pitchFamily="34" charset="0"/>
              <a:buChar char="•"/>
            </a:pPr>
            <a:r>
              <a:rPr lang="fr-FR" sz="1400" dirty="0" smtClean="0"/>
              <a:t>Lorsque chaque groupe a terminé, cherchez une façon de regrouper les boîtes.</a:t>
            </a:r>
            <a:endParaRPr lang="fr-FR" sz="1400" dirty="0" smtClean="0"/>
          </a:p>
          <a:p>
            <a:pPr marL="285750" indent="-285750" algn="just">
              <a:buFont typeface="Arial" pitchFamily="34" charset="0"/>
              <a:buChar char="•"/>
            </a:pPr>
            <a:r>
              <a:rPr lang="fr-FR" sz="1400" dirty="0" smtClean="0"/>
              <a:t>Prenez une photo de </a:t>
            </a:r>
            <a:r>
              <a:rPr lang="fr-FR" sz="1400" dirty="0" smtClean="0"/>
              <a:t>l’installation ainsi créée. </a:t>
            </a:r>
            <a:r>
              <a:rPr lang="fr-FR" sz="1400" dirty="0" smtClean="0"/>
              <a:t>(Vous pouvez </a:t>
            </a:r>
            <a:r>
              <a:rPr lang="fr-FR" sz="1400" dirty="0" smtClean="0"/>
              <a:t>joindre le titre des chansons </a:t>
            </a:r>
            <a:r>
              <a:rPr lang="fr-FR" sz="1400" dirty="0" smtClean="0"/>
              <a:t>représentées  ou trouver un moyen d’insérer les titres dans votre composition</a:t>
            </a:r>
            <a:r>
              <a:rPr lang="fr-FR" sz="1400" dirty="0" smtClean="0"/>
              <a:t>.)</a:t>
            </a:r>
            <a:endParaRPr lang="fr-FR" sz="1400" dirty="0" smtClean="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501008"/>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330" y="2339950"/>
            <a:ext cx="11525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1310" y="2339950"/>
            <a:ext cx="10191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8790" y="2339950"/>
            <a:ext cx="12096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20" y="2339950"/>
            <a:ext cx="11144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18700" y="2339950"/>
            <a:ext cx="10477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09295" y="2339950"/>
            <a:ext cx="1352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9194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90500"/>
            <a:ext cx="89058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16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47688"/>
            <a:ext cx="86391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9185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90500"/>
            <a:ext cx="81915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8804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95288"/>
            <a:ext cx="8639175"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0682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04775"/>
            <a:ext cx="8639175"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4124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838200"/>
            <a:ext cx="86391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0762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vibrations musicales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400" dirty="0"/>
              <a:t>Les sons sont de minuscules vibrations des molécules de l'air qui nous entoure. Ces vibrations se propagent de proche en proche sous forme d'ondes sonores jusqu'à l'oreille. </a:t>
            </a:r>
            <a:r>
              <a:rPr lang="fr-FR" sz="1400" dirty="0" smtClean="0"/>
              <a:t>Là, elles font </a:t>
            </a:r>
            <a:r>
              <a:rPr lang="fr-FR" sz="1400" dirty="0"/>
              <a:t>vibrer une fine membrane de l'oreille, le tympan. Le tympan transmet ces vibrations aux liquides remplissant l'oreille interne par une chaîne de petits os, les osselets de l'oreille moyenne. </a:t>
            </a:r>
            <a:r>
              <a:rPr lang="fr-FR" sz="1400" dirty="0" smtClean="0"/>
              <a:t>Puis les </a:t>
            </a:r>
            <a:r>
              <a:rPr lang="fr-FR" sz="1400" dirty="0"/>
              <a:t>vibrations des liquides </a:t>
            </a:r>
            <a:r>
              <a:rPr lang="fr-FR" sz="1400" dirty="0" smtClean="0"/>
              <a:t>sont </a:t>
            </a:r>
            <a:r>
              <a:rPr lang="fr-FR" sz="1400" dirty="0"/>
              <a:t>détectées par des cellules </a:t>
            </a:r>
            <a:r>
              <a:rPr lang="fr-FR" sz="1400" dirty="0" smtClean="0"/>
              <a:t>spécialisées et transmises au cerveau.</a:t>
            </a:r>
          </a:p>
          <a:p>
            <a:pPr algn="just"/>
            <a:r>
              <a:rPr lang="fr-FR" sz="1400" dirty="0" smtClean="0"/>
              <a:t>Lorsqu’on dit que la musique nous fait vibrer, ce n’est pas une image, c’est la vérité.</a:t>
            </a:r>
          </a:p>
          <a:p>
            <a:pPr algn="just"/>
            <a:r>
              <a:rPr lang="fr-FR" sz="1400" dirty="0" smtClean="0"/>
              <a:t>Des artistes ont essayé de traduire ces vibrations dans leurs œuvres. (Ci-dessous, Luigi </a:t>
            </a:r>
            <a:r>
              <a:rPr lang="fr-FR" sz="1400" dirty="0" err="1" smtClean="0"/>
              <a:t>Russolo</a:t>
            </a:r>
            <a:r>
              <a:rPr lang="fr-FR" sz="1400" dirty="0" smtClean="0"/>
              <a:t> , </a:t>
            </a:r>
            <a:r>
              <a:rPr lang="fr-FR" sz="1400" dirty="0" err="1" smtClean="0"/>
              <a:t>Wander</a:t>
            </a:r>
            <a:r>
              <a:rPr lang="fr-FR" sz="1400" dirty="0" smtClean="0"/>
              <a:t> Melo et Charles Blanc-Gatti.)</a:t>
            </a:r>
            <a:endParaRPr lang="fr-FR" sz="1400" dirty="0"/>
          </a:p>
        </p:txBody>
      </p:sp>
      <p:sp>
        <p:nvSpPr>
          <p:cNvPr id="10" name="ZoneTexte 9"/>
          <p:cNvSpPr txBox="1"/>
          <p:nvPr/>
        </p:nvSpPr>
        <p:spPr>
          <a:xfrm>
            <a:off x="3766844" y="2636912"/>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645024"/>
            <a:ext cx="8064895" cy="2893100"/>
          </a:xfrm>
          <a:prstGeom prst="rect">
            <a:avLst/>
          </a:prstGeom>
          <a:noFill/>
        </p:spPr>
        <p:txBody>
          <a:bodyPr wrap="square" rtlCol="0">
            <a:spAutoFit/>
          </a:bodyPr>
          <a:lstStyle/>
          <a:p>
            <a:pPr algn="just"/>
            <a:r>
              <a:rPr lang="fr-FR" sz="1400" dirty="0" smtClean="0"/>
              <a:t>Faites le portait de vos instruments préférés en essayant de mettre en évidence leurs vibrations sonores.</a:t>
            </a:r>
          </a:p>
          <a:p>
            <a:pPr algn="just"/>
            <a:r>
              <a:rPr lang="fr-FR" sz="1400" dirty="0" smtClean="0"/>
              <a:t>Les vibrations peuvent être représentées par des lignes, plus ou moins arrondies et plus ou moins nombreuses ou par des taches. Il est également possible d’y ajouter des symboles musicaux.</a:t>
            </a:r>
            <a:endParaRPr lang="fr-FR" sz="1400" dirty="0" smtClean="0"/>
          </a:p>
          <a:p>
            <a:pPr marL="285750" indent="-285750" algn="just">
              <a:buFont typeface="Arial" pitchFamily="34" charset="0"/>
              <a:buChar char="•"/>
            </a:pPr>
            <a:r>
              <a:rPr lang="fr-FR" sz="1400" dirty="0" smtClean="0"/>
              <a:t>Chacun d’entre vous peut s’inspirer des illustrations proposées en exemple.</a:t>
            </a:r>
            <a:endParaRPr lang="fr-FR" sz="1400" dirty="0" smtClean="0"/>
          </a:p>
          <a:p>
            <a:pPr marL="285750" indent="-285750" algn="just">
              <a:buFont typeface="Arial" pitchFamily="34" charset="0"/>
              <a:buChar char="•"/>
            </a:pPr>
            <a:r>
              <a:rPr lang="fr-FR" sz="1400" dirty="0" smtClean="0"/>
              <a:t>Choisissez l’instrument que vous préférez et réfléchissez aux couleurs que les sons qu’il produit évoquent pour vous. Trouvez-vous son timbre plutôt sombre ou plutôt clair? Entendez vous des successions de notes séparées les unes des autres ou une sorte de ligne mélodique continue?</a:t>
            </a:r>
          </a:p>
          <a:p>
            <a:pPr marL="285750" indent="-285750" algn="just">
              <a:buFont typeface="Arial" pitchFamily="34" charset="0"/>
              <a:buChar char="•"/>
            </a:pPr>
            <a:r>
              <a:rPr lang="fr-FR" sz="1400" dirty="0" smtClean="0"/>
              <a:t>Pour vous aider, vous pouvez recherchez des dessins de votre instrument sur internet.</a:t>
            </a:r>
          </a:p>
          <a:p>
            <a:pPr marL="285750" indent="-285750" algn="just">
              <a:buFont typeface="Arial" pitchFamily="34" charset="0"/>
              <a:buChar char="•"/>
            </a:pPr>
            <a:r>
              <a:rPr lang="fr-FR" sz="1400" dirty="0" smtClean="0"/>
              <a:t>Réalisez votre production.</a:t>
            </a:r>
            <a:endParaRPr lang="fr-FR" sz="1400" dirty="0" smtClean="0"/>
          </a:p>
          <a:p>
            <a:pPr marL="285750" indent="-285750" algn="just">
              <a:buFont typeface="Arial" pitchFamily="34" charset="0"/>
              <a:buChar char="•"/>
            </a:pPr>
            <a:r>
              <a:rPr lang="fr-FR" sz="1400" dirty="0" smtClean="0"/>
              <a:t>Cherchez ensuite collectivement une manière de regrou</a:t>
            </a:r>
            <a:r>
              <a:rPr lang="fr-FR" sz="1400" dirty="0" smtClean="0"/>
              <a:t>per toutes vos réalisations sur un grand support.</a:t>
            </a:r>
            <a:endParaRPr lang="fr-FR" sz="1400" dirty="0" smtClean="0"/>
          </a:p>
          <a:p>
            <a:pPr marL="285750" indent="-285750" algn="just">
              <a:buFont typeface="Arial" pitchFamily="34" charset="0"/>
              <a:buChar char="•"/>
            </a:pPr>
            <a:r>
              <a:rPr lang="fr-FR" sz="1400" dirty="0" smtClean="0"/>
              <a:t>Lorsque vous vous êtes mis d’accord, découpez et collez vos productions pour réaliser une grande composition commune qui regroupe tous vos instruments.</a:t>
            </a:r>
          </a:p>
          <a:p>
            <a:pPr marL="285750" indent="-285750" algn="just">
              <a:buFont typeface="Arial" pitchFamily="34" charset="0"/>
              <a:buChar char="•"/>
            </a:pPr>
            <a:r>
              <a:rPr lang="fr-FR" sz="1400" dirty="0" smtClean="0"/>
              <a:t>Prenez </a:t>
            </a:r>
            <a:r>
              <a:rPr lang="fr-FR" sz="1400" dirty="0" smtClean="0"/>
              <a:t>une photo de </a:t>
            </a:r>
            <a:r>
              <a:rPr lang="fr-FR" sz="1400" dirty="0" smtClean="0"/>
              <a:t>cette composition pleine de vibrations.</a:t>
            </a:r>
            <a:endParaRPr lang="fr-FR" sz="1400" dirty="0" smtClean="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717032"/>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00" y="2963813"/>
            <a:ext cx="3429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632" y="2963813"/>
            <a:ext cx="6953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688" y="2963813"/>
            <a:ext cx="5334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828" y="2963813"/>
            <a:ext cx="8382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5706" y="2963813"/>
            <a:ext cx="733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41809" y="2963813"/>
            <a:ext cx="43815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62637" y="2963813"/>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88240" y="2963813"/>
            <a:ext cx="7524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23393" y="2963813"/>
            <a:ext cx="4953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01372" y="2963813"/>
            <a:ext cx="4191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663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couvertures originales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600" dirty="0" smtClean="0"/>
              <a:t>Les premiers disques étaient </a:t>
            </a:r>
            <a:r>
              <a:rPr lang="fr-FR" sz="1600" dirty="0"/>
              <a:t>emballés dans des pochettes en carton avec dessus le logo de la compagnie </a:t>
            </a:r>
            <a:r>
              <a:rPr lang="fr-FR" sz="1600" dirty="0" smtClean="0"/>
              <a:t>qui </a:t>
            </a:r>
            <a:r>
              <a:rPr lang="fr-FR" sz="1600" dirty="0"/>
              <a:t>éditait </a:t>
            </a:r>
            <a:r>
              <a:rPr lang="fr-FR" sz="1600" dirty="0" smtClean="0"/>
              <a:t>l'album. On attribue à Alex </a:t>
            </a:r>
            <a:r>
              <a:rPr lang="fr-FR" sz="1600" dirty="0" err="1" smtClean="0"/>
              <a:t>Steinweiss</a:t>
            </a:r>
            <a:r>
              <a:rPr lang="fr-FR" sz="1600" dirty="0" smtClean="0"/>
              <a:t>, directeur artistique de Columbia Records la décoration des pochettes  depuis 1938.</a:t>
            </a:r>
          </a:p>
          <a:p>
            <a:pPr algn="just"/>
            <a:r>
              <a:rPr lang="fr-FR" sz="1600" dirty="0" smtClean="0"/>
              <a:t>Depuis, de nombreux peintres et graphistes apportent leurs concours à la promotion du contenu des albums et à la communication visuelle des intentions musicales de l’artiste.</a:t>
            </a:r>
          </a:p>
          <a:p>
            <a:pPr algn="just"/>
            <a:r>
              <a:rPr lang="fr-FR" sz="1600" dirty="0" smtClean="0"/>
              <a:t>Certains albums sont devenus aussi célèbres par leur contenu musical que par la couverture de leur pochette.</a:t>
            </a:r>
            <a:endParaRPr lang="fr-FR" sz="1600" dirty="0"/>
          </a:p>
        </p:txBody>
      </p:sp>
      <p:sp>
        <p:nvSpPr>
          <p:cNvPr id="10" name="ZoneTexte 9"/>
          <p:cNvSpPr txBox="1"/>
          <p:nvPr/>
        </p:nvSpPr>
        <p:spPr>
          <a:xfrm>
            <a:off x="1530174" y="2617167"/>
            <a:ext cx="6083653" cy="307777"/>
          </a:xfrm>
          <a:prstGeom prst="rect">
            <a:avLst/>
          </a:prstGeom>
          <a:noFill/>
        </p:spPr>
        <p:txBody>
          <a:bodyPr wrap="none" rtlCol="0">
            <a:spAutoFit/>
          </a:bodyPr>
          <a:lstStyle/>
          <a:p>
            <a:r>
              <a:rPr lang="fr-FR" sz="1400" u="sng" dirty="0" smtClean="0">
                <a:solidFill>
                  <a:schemeClr val="accent1">
                    <a:lumMod val="75000"/>
                  </a:schemeClr>
                </a:solidFill>
              </a:rPr>
              <a:t>Quelques exemples de pochettes, de  boutiques de disquaires et de compositions</a:t>
            </a:r>
            <a:endParaRPr lang="fr-FR" sz="1400" u="sng" dirty="0">
              <a:solidFill>
                <a:schemeClr val="accent1">
                  <a:lumMod val="75000"/>
                </a:schemeClr>
              </a:solidFill>
            </a:endParaRPr>
          </a:p>
        </p:txBody>
      </p:sp>
      <p:sp>
        <p:nvSpPr>
          <p:cNvPr id="14" name="ZoneTexte 13"/>
          <p:cNvSpPr txBox="1"/>
          <p:nvPr/>
        </p:nvSpPr>
        <p:spPr>
          <a:xfrm>
            <a:off x="827583" y="3645024"/>
            <a:ext cx="8064895" cy="3108543"/>
          </a:xfrm>
          <a:prstGeom prst="rect">
            <a:avLst/>
          </a:prstGeom>
          <a:noFill/>
        </p:spPr>
        <p:txBody>
          <a:bodyPr wrap="square" rtlCol="0">
            <a:spAutoFit/>
          </a:bodyPr>
          <a:lstStyle/>
          <a:p>
            <a:pPr algn="just"/>
            <a:r>
              <a:rPr lang="fr-FR" sz="1400" dirty="0" smtClean="0"/>
              <a:t>Tous ensemble, vous pouvez transformer l’entrée ou les fenêtres de votre classe en façade de magasin de disques, mais aussi pourquoi pas décorer un grand mur à l’aide de pochettes que vous allez créer.</a:t>
            </a:r>
          </a:p>
          <a:p>
            <a:pPr marL="285750" indent="-285750" algn="just">
              <a:buFont typeface="Arial" pitchFamily="34" charset="0"/>
              <a:buChar char="•"/>
            </a:pPr>
            <a:r>
              <a:rPr lang="fr-FR" sz="1400" dirty="0" smtClean="0"/>
              <a:t>Les pochettes sont carrées. Le côté d’une pochette de disque mesure 31,5 cm, celui d’un CD 12 cm.</a:t>
            </a:r>
          </a:p>
          <a:p>
            <a:pPr marL="285750" indent="-285750" algn="just">
              <a:buFont typeface="Arial" pitchFamily="34" charset="0"/>
              <a:buChar char="•"/>
            </a:pPr>
            <a:r>
              <a:rPr lang="fr-FR" sz="1400" dirty="0" smtClean="0"/>
              <a:t>De nombreuses œuvres de la musique classique portent des titres qui permettent d’imaginer une représentation. Exemple: « La sonate au clair de lune »; « Les saisons »; « L’oiseau de feu »; « L’apprenti sorcier »;  « Le carnaval des animaux »; « Le lac des cygnes »; « La flûte enchantée »; « Pierre et le loup »… Avec l’aide d’un adulte, cherchez d’autres titres faciles à illustrer. (Ne manquez pas d’en écouter des extraits.)</a:t>
            </a:r>
          </a:p>
          <a:p>
            <a:pPr marL="285750" indent="-285750" algn="just">
              <a:buFont typeface="Arial" pitchFamily="34" charset="0"/>
              <a:buChar char="•"/>
            </a:pPr>
            <a:r>
              <a:rPr lang="fr-FR" sz="1400" dirty="0" smtClean="0"/>
              <a:t>Sur un support carré, chacun va pouvoir choisir un titre pour l’illustrer par une peinture. (Le titre peut, bien sûr, être écrit en petit ou en gros.)</a:t>
            </a:r>
          </a:p>
          <a:p>
            <a:pPr marL="285750" indent="-285750" algn="just">
              <a:buFont typeface="Arial" pitchFamily="34" charset="0"/>
              <a:buChar char="•"/>
            </a:pPr>
            <a:r>
              <a:rPr lang="fr-FR" sz="1400" dirty="0" smtClean="0"/>
              <a:t>Collectivement, cherchez une manière de disposer toutes vos illustrations sur les fenêtres, sur la porte de la classe ou sur un mur. Vous pouvez ensuite ajouter un titre  général sur une banderole (Exemple: « Le nom du magasin de disques »; « Nos disques préférés »; « Les plus grands succès de la musique classique…)</a:t>
            </a:r>
            <a:endParaRPr lang="fr-FR" sz="1400" dirty="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717032"/>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7504" y="292494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74873" y="292494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442242" y="292494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109611" y="2924945"/>
            <a:ext cx="57176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808743" y="2924945"/>
            <a:ext cx="53364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3469760" y="292494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4137128" y="2924944"/>
            <a:ext cx="501881"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5103301" y="2924945"/>
            <a:ext cx="62526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5892429" y="2924945"/>
            <a:ext cx="57789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6598299" y="2924944"/>
            <a:ext cx="72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a:hlinkClick r:id="rId26" action="ppaction://hlinksldjump"/>
          </p:cNvPr>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7416608" y="2924945"/>
            <a:ext cx="72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a:hlinkClick r:id="rId28" action="ppaction://hlinksldjump"/>
          </p:cNvP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8221759" y="2924944"/>
            <a:ext cx="81473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5084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190500"/>
            <a:ext cx="41052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95536" y="2708920"/>
            <a:ext cx="1553374" cy="923330"/>
          </a:xfrm>
          <a:prstGeom prst="rect">
            <a:avLst/>
          </a:prstGeom>
          <a:noFill/>
        </p:spPr>
        <p:txBody>
          <a:bodyPr wrap="none" rtlCol="0">
            <a:spAutoFit/>
          </a:bodyPr>
          <a:lstStyle/>
          <a:p>
            <a:pPr algn="ctr"/>
            <a:r>
              <a:rPr lang="fr-FR" dirty="0" smtClean="0"/>
              <a:t>Luigi RUSSOLO</a:t>
            </a:r>
          </a:p>
          <a:p>
            <a:pPr algn="ctr"/>
            <a:r>
              <a:rPr lang="fr-FR" dirty="0" smtClean="0"/>
              <a:t>La </a:t>
            </a:r>
            <a:r>
              <a:rPr lang="fr-FR" dirty="0" err="1" smtClean="0"/>
              <a:t>musica</a:t>
            </a:r>
            <a:endParaRPr lang="fr-FR" dirty="0" smtClean="0"/>
          </a:p>
          <a:p>
            <a:pPr algn="ctr"/>
            <a:r>
              <a:rPr lang="fr-FR" dirty="0" smtClean="0"/>
              <a:t>1911</a:t>
            </a:r>
            <a:endParaRPr lang="fr-FR" dirty="0"/>
          </a:p>
        </p:txBody>
      </p:sp>
    </p:spTree>
    <p:extLst>
      <p:ext uri="{BB962C8B-B14F-4D97-AF65-F5344CB8AC3E}">
        <p14:creationId xmlns:p14="http://schemas.microsoft.com/office/powerpoint/2010/main" val="36233002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6097" y="120352"/>
            <a:ext cx="8031807" cy="627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099866" y="6444044"/>
            <a:ext cx="2944268" cy="369332"/>
          </a:xfrm>
          <a:prstGeom prst="rect">
            <a:avLst/>
          </a:prstGeom>
          <a:noFill/>
        </p:spPr>
        <p:txBody>
          <a:bodyPr wrap="none" rtlCol="0">
            <a:spAutoFit/>
          </a:bodyPr>
          <a:lstStyle/>
          <a:p>
            <a:r>
              <a:rPr lang="fr-FR" dirty="0" err="1" smtClean="0"/>
              <a:t>Wander</a:t>
            </a:r>
            <a:r>
              <a:rPr lang="fr-FR" dirty="0" smtClean="0"/>
              <a:t> MELO, Chorale, 1999</a:t>
            </a:r>
            <a:endParaRPr lang="fr-FR" dirty="0"/>
          </a:p>
        </p:txBody>
      </p:sp>
    </p:spTree>
    <p:extLst>
      <p:ext uri="{BB962C8B-B14F-4D97-AF65-F5344CB8AC3E}">
        <p14:creationId xmlns:p14="http://schemas.microsoft.com/office/powerpoint/2010/main" val="523501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131" y="190500"/>
            <a:ext cx="64103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95228" y="2708920"/>
            <a:ext cx="1953996" cy="830997"/>
          </a:xfrm>
          <a:prstGeom prst="rect">
            <a:avLst/>
          </a:prstGeom>
          <a:noFill/>
        </p:spPr>
        <p:txBody>
          <a:bodyPr wrap="none" rtlCol="0">
            <a:spAutoFit/>
          </a:bodyPr>
          <a:lstStyle/>
          <a:p>
            <a:pPr algn="ctr"/>
            <a:r>
              <a:rPr lang="fr-FR" sz="1600" dirty="0" smtClean="0"/>
              <a:t>Charles BLANC-GATTI</a:t>
            </a:r>
          </a:p>
          <a:p>
            <a:pPr algn="ctr"/>
            <a:r>
              <a:rPr lang="fr-FR" sz="1600" dirty="0" smtClean="0"/>
              <a:t>L’orchestre</a:t>
            </a:r>
          </a:p>
          <a:p>
            <a:pPr algn="ctr"/>
            <a:r>
              <a:rPr lang="fr-FR" sz="1600" dirty="0" smtClean="0"/>
              <a:t>1932</a:t>
            </a:r>
            <a:endParaRPr lang="fr-FR" sz="1600" dirty="0"/>
          </a:p>
        </p:txBody>
      </p:sp>
    </p:spTree>
    <p:extLst>
      <p:ext uri="{BB962C8B-B14F-4D97-AF65-F5344CB8AC3E}">
        <p14:creationId xmlns:p14="http://schemas.microsoft.com/office/powerpoint/2010/main" val="39878989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33413"/>
            <a:ext cx="86391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5379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38125"/>
            <a:ext cx="8639175"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93349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90500"/>
            <a:ext cx="5276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2742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9564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04800"/>
            <a:ext cx="863917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16681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190500"/>
            <a:ext cx="59531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1905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190500"/>
            <a:ext cx="50196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011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tilisateur\Documents\OCCE\Calendrier\2022\Oeuvres de référence\CD Alex Steinweiss Igor Straninsky Firebird.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472" y="190500"/>
            <a:ext cx="6477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79512" y="2852936"/>
            <a:ext cx="2069156" cy="738664"/>
          </a:xfrm>
          <a:prstGeom prst="rect">
            <a:avLst/>
          </a:prstGeom>
          <a:noFill/>
        </p:spPr>
        <p:txBody>
          <a:bodyPr wrap="square" rtlCol="0">
            <a:spAutoFit/>
          </a:bodyPr>
          <a:lstStyle/>
          <a:p>
            <a:pPr algn="ctr"/>
            <a:r>
              <a:rPr lang="fr-FR" sz="1400" dirty="0" smtClean="0"/>
              <a:t>Alex STEINWEISS</a:t>
            </a:r>
          </a:p>
          <a:p>
            <a:pPr algn="ctr"/>
            <a:r>
              <a:rPr lang="fr-FR" sz="1400" dirty="0" smtClean="0"/>
              <a:t>Igor Stravinsky</a:t>
            </a:r>
          </a:p>
          <a:p>
            <a:pPr algn="ctr"/>
            <a:r>
              <a:rPr lang="fr-FR" sz="1400" dirty="0" smtClean="0"/>
              <a:t>L’oiseau de feu</a:t>
            </a:r>
          </a:p>
        </p:txBody>
      </p:sp>
    </p:spTree>
    <p:extLst>
      <p:ext uri="{BB962C8B-B14F-4D97-AF65-F5344CB8AC3E}">
        <p14:creationId xmlns:p14="http://schemas.microsoft.com/office/powerpoint/2010/main" val="6861834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sons à voir</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400" dirty="0"/>
              <a:t>Nombreux furent les </a:t>
            </a:r>
            <a:r>
              <a:rPr lang="fr-FR" sz="1400" dirty="0" smtClean="0"/>
              <a:t>peintres du </a:t>
            </a:r>
            <a:r>
              <a:rPr lang="fr-FR" sz="1400" dirty="0"/>
              <a:t>début du XXe siècle qui trouvèrent leur inspiration dans la musique, donnant ainsi un élan nouveau à la peinture abstraite</a:t>
            </a:r>
            <a:r>
              <a:rPr lang="fr-FR" sz="1400" dirty="0" smtClean="0"/>
              <a:t>.</a:t>
            </a:r>
          </a:p>
          <a:p>
            <a:pPr algn="just"/>
            <a:r>
              <a:rPr lang="fr-FR" sz="1400" dirty="0"/>
              <a:t>Parmi ces </a:t>
            </a:r>
            <a:r>
              <a:rPr lang="fr-FR" sz="1400" dirty="0" smtClean="0"/>
              <a:t>artistes, </a:t>
            </a:r>
            <a:r>
              <a:rPr lang="fr-FR" sz="1400" dirty="0" err="1"/>
              <a:t>Wassily</a:t>
            </a:r>
            <a:r>
              <a:rPr lang="fr-FR" sz="1400" dirty="0"/>
              <a:t> Kandinsky </a:t>
            </a:r>
            <a:r>
              <a:rPr lang="fr-FR" sz="1400" dirty="0" smtClean="0"/>
              <a:t>tient </a:t>
            </a:r>
            <a:r>
              <a:rPr lang="fr-FR" sz="1400" dirty="0"/>
              <a:t>une place importante. Il </a:t>
            </a:r>
            <a:r>
              <a:rPr lang="fr-FR" sz="1400" dirty="0" smtClean="0"/>
              <a:t>affirmait </a:t>
            </a:r>
            <a:r>
              <a:rPr lang="fr-FR" sz="1400" dirty="0"/>
              <a:t>qu'il pouvait associer les couleurs à des instruments précis : jaune pour la trompette, orange pour l'alto, rouge pour le tuba, etc. Dans nombre de ses œuvres, il a cherché à exprimer les intimes relations qu'il percevait entre couleurs et sons. La musique de Schoenberg, avec qui Kandinsky échangeait fréquemment ses points de vue sur l'art, l'inspirait particulièrement</a:t>
            </a:r>
            <a:r>
              <a:rPr lang="fr-FR" sz="1400" dirty="0" smtClean="0"/>
              <a:t>.</a:t>
            </a:r>
          </a:p>
          <a:p>
            <a:pPr algn="just"/>
            <a:r>
              <a:rPr lang="fr-FR" sz="1400" dirty="0" smtClean="0"/>
              <a:t>Dans son album intitulé « Oh ! » (</a:t>
            </a:r>
            <a:r>
              <a:rPr lang="fr-FR" sz="1400" dirty="0" err="1" smtClean="0"/>
              <a:t>Editions</a:t>
            </a:r>
            <a:r>
              <a:rPr lang="fr-FR" sz="1400" dirty="0" smtClean="0"/>
              <a:t> Bayard Jeunesse), Hervé </a:t>
            </a:r>
            <a:r>
              <a:rPr lang="fr-FR" sz="1400" dirty="0" err="1" smtClean="0"/>
              <a:t>Tullet</a:t>
            </a:r>
            <a:r>
              <a:rPr lang="fr-FR" sz="1400" dirty="0" smtClean="0"/>
              <a:t> nous invite à produire des sons à partir de ses illustrations. Regarde comment il s’y prend.</a:t>
            </a:r>
            <a:endParaRPr lang="fr-FR" sz="1400" dirty="0"/>
          </a:p>
        </p:txBody>
      </p:sp>
      <p:sp>
        <p:nvSpPr>
          <p:cNvPr id="10" name="ZoneTexte 9"/>
          <p:cNvSpPr txBox="1"/>
          <p:nvPr/>
        </p:nvSpPr>
        <p:spPr>
          <a:xfrm>
            <a:off x="3766844" y="2636912"/>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501008"/>
            <a:ext cx="8064895" cy="3323987"/>
          </a:xfrm>
          <a:prstGeom prst="rect">
            <a:avLst/>
          </a:prstGeom>
          <a:noFill/>
        </p:spPr>
        <p:txBody>
          <a:bodyPr wrap="square" rtlCol="0">
            <a:spAutoFit/>
          </a:bodyPr>
          <a:lstStyle/>
          <a:p>
            <a:pPr algn="just"/>
            <a:r>
              <a:rPr lang="fr-FR" sz="1400" dirty="0" smtClean="0"/>
              <a:t>Essayez à votre tour de représenter des sons.</a:t>
            </a:r>
            <a:endParaRPr lang="fr-FR" sz="1400" dirty="0" smtClean="0"/>
          </a:p>
          <a:p>
            <a:pPr marL="285750" indent="-285750" algn="just">
              <a:buFont typeface="Arial" pitchFamily="34" charset="0"/>
              <a:buChar char="•"/>
            </a:pPr>
            <a:r>
              <a:rPr lang="fr-FR" sz="1400" dirty="0" smtClean="0"/>
              <a:t>Choisissez des sons qui vous viennent </a:t>
            </a:r>
            <a:r>
              <a:rPr lang="fr-FR" sz="1400" dirty="0"/>
              <a:t>à l’esprit: </a:t>
            </a:r>
            <a:r>
              <a:rPr lang="fr-FR" sz="1400" dirty="0" smtClean="0"/>
              <a:t>klaxon </a:t>
            </a:r>
            <a:r>
              <a:rPr lang="fr-FR" sz="1400" dirty="0"/>
              <a:t>de </a:t>
            </a:r>
            <a:r>
              <a:rPr lang="fr-FR" sz="1400" dirty="0" smtClean="0"/>
              <a:t>voitures, </a:t>
            </a:r>
            <a:r>
              <a:rPr lang="fr-FR" sz="1400" dirty="0"/>
              <a:t>musique, voix fortes, </a:t>
            </a:r>
            <a:r>
              <a:rPr lang="fr-FR" sz="1400" dirty="0" smtClean="0"/>
              <a:t>cris, </a:t>
            </a:r>
            <a:r>
              <a:rPr lang="fr-FR" sz="1400" dirty="0"/>
              <a:t>paroles, </a:t>
            </a:r>
            <a:r>
              <a:rPr lang="fr-FR" sz="1400" dirty="0" smtClean="0"/>
              <a:t>hoquet…  A votre avis, à </a:t>
            </a:r>
            <a:r>
              <a:rPr lang="fr-FR" sz="1400" dirty="0"/>
              <a:t>quoi ressembleraient ces sons </a:t>
            </a:r>
            <a:r>
              <a:rPr lang="fr-FR" sz="1400" dirty="0" smtClean="0"/>
              <a:t>, de </a:t>
            </a:r>
            <a:r>
              <a:rPr lang="fr-FR" sz="1400" dirty="0"/>
              <a:t>quelles couleurs et formes seraient-ils?</a:t>
            </a:r>
            <a:endParaRPr lang="fr-FR" sz="1400" dirty="0" smtClean="0"/>
          </a:p>
          <a:p>
            <a:pPr marL="285750" indent="-285750" algn="just">
              <a:buFont typeface="Arial" pitchFamily="34" charset="0"/>
              <a:buChar char="•"/>
            </a:pPr>
            <a:r>
              <a:rPr lang="fr-FR" sz="1400" dirty="0" smtClean="0"/>
              <a:t>Regardez les tableaux de Kandinsky. Que croyez-vous entendre?</a:t>
            </a:r>
          </a:p>
          <a:p>
            <a:pPr marL="285750" indent="-285750" algn="just">
              <a:buFont typeface="Arial" pitchFamily="34" charset="0"/>
              <a:buChar char="•"/>
            </a:pPr>
            <a:r>
              <a:rPr lang="fr-FR" sz="1400" dirty="0" smtClean="0"/>
              <a:t>Chacun d’entre vous choisit un son en secret </a:t>
            </a:r>
            <a:r>
              <a:rPr lang="fr-FR" sz="1400" dirty="0"/>
              <a:t>et réfléchit </a:t>
            </a:r>
            <a:r>
              <a:rPr lang="fr-FR" sz="1400" dirty="0" smtClean="0"/>
              <a:t>à </a:t>
            </a:r>
            <a:r>
              <a:rPr lang="fr-FR" sz="1400" dirty="0"/>
              <a:t>la manière dont </a:t>
            </a:r>
            <a:r>
              <a:rPr lang="fr-FR" sz="1400" dirty="0" smtClean="0"/>
              <a:t>il pourra le </a:t>
            </a:r>
            <a:r>
              <a:rPr lang="fr-FR" sz="1400" dirty="0"/>
              <a:t>montrer </a:t>
            </a:r>
            <a:r>
              <a:rPr lang="fr-FR" sz="1400" dirty="0" smtClean="0"/>
              <a:t>en </a:t>
            </a:r>
            <a:r>
              <a:rPr lang="fr-FR" sz="1400" dirty="0"/>
              <a:t>utilisant des couleurs, des formes et de la peinture.</a:t>
            </a:r>
            <a:endParaRPr lang="fr-FR" sz="1400" dirty="0" smtClean="0"/>
          </a:p>
          <a:p>
            <a:pPr marL="285750" indent="-285750" algn="just">
              <a:buFont typeface="Arial" pitchFamily="34" charset="0"/>
              <a:buChar char="•"/>
            </a:pPr>
            <a:r>
              <a:rPr lang="fr-FR" sz="1400" dirty="0" smtClean="0"/>
              <a:t>Prenez des feuilles de mêmes dimensions et passez à la représentation de votre son. Vous pouvez y ajouter les ondes sonores qui se diffusent dans l’espace. (Essayez d’entendre le son dans votre tête pendant que vous le représentez.)</a:t>
            </a:r>
            <a:endParaRPr lang="fr-FR" sz="1400" dirty="0" smtClean="0"/>
          </a:p>
          <a:p>
            <a:pPr marL="285750" indent="-285750" algn="just">
              <a:buFont typeface="Arial" pitchFamily="34" charset="0"/>
              <a:buChar char="•"/>
            </a:pPr>
            <a:r>
              <a:rPr lang="fr-FR" sz="1400" dirty="0" smtClean="0"/>
              <a:t>Lorsque chacun a terminé, il écrit le nom du son représenté sur une feuille de papier et il le met dans une boîte. (Regardez les quelques exemples présentés ci-dessus.)</a:t>
            </a:r>
          </a:p>
          <a:p>
            <a:pPr marL="285750" indent="-285750" algn="just">
              <a:buFont typeface="Arial" pitchFamily="34" charset="0"/>
              <a:buChar char="•"/>
            </a:pPr>
            <a:r>
              <a:rPr lang="fr-FR" sz="1400" dirty="0" smtClean="0"/>
              <a:t>Exposez toutes vos productions et, collectivement, essayez d’associer les noms présents dans la boîte aux réalisations. (Bien entendu, chaque auteur reste discret quand c’est son titre qui est tiré au sort.)</a:t>
            </a:r>
            <a:endParaRPr lang="fr-FR" sz="1400" dirty="0" smtClean="0"/>
          </a:p>
          <a:p>
            <a:pPr marL="285750" indent="-285750" algn="just">
              <a:buFont typeface="Arial" pitchFamily="34" charset="0"/>
              <a:buChar char="•"/>
            </a:pPr>
            <a:r>
              <a:rPr lang="fr-FR" sz="1400" dirty="0" smtClean="0"/>
              <a:t>Cherchez collectivement une manière de regrouper tout ou partie de vos réalisations et prenez une photo de la composition réalisée.</a:t>
            </a:r>
            <a:endParaRPr lang="fr-FR" sz="1400" dirty="0" smtClean="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66749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9512" y="2981474"/>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30689" y="2981474"/>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481865" y="2981474"/>
            <a:ext cx="654316"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856212" y="2981474"/>
            <a:ext cx="672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702306" y="2981474"/>
            <a:ext cx="672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548400" y="2981474"/>
            <a:ext cx="672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7394494" y="2981474"/>
            <a:ext cx="672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8240588" y="2981474"/>
            <a:ext cx="672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a:hlinkClick r:id="rId22"/>
          </p:cNvPr>
          <p:cNvSpPr txBox="1"/>
          <p:nvPr/>
        </p:nvSpPr>
        <p:spPr>
          <a:xfrm>
            <a:off x="2294968" y="2981474"/>
            <a:ext cx="876455" cy="504000"/>
          </a:xfrm>
          <a:prstGeom prst="rect">
            <a:avLst/>
          </a:prstGeom>
          <a:solidFill>
            <a:srgbClr val="FFFF00"/>
          </a:solidFill>
        </p:spPr>
        <p:txBody>
          <a:bodyPr wrap="square" rtlCol="0">
            <a:spAutoFit/>
          </a:bodyPr>
          <a:lstStyle/>
          <a:p>
            <a:pPr algn="ctr"/>
            <a:r>
              <a:rPr lang="fr-FR" sz="1400" dirty="0" smtClean="0"/>
              <a:t>Oh!</a:t>
            </a:r>
          </a:p>
          <a:p>
            <a:pPr algn="ctr"/>
            <a:r>
              <a:rPr lang="fr-FR" sz="1400" dirty="0" smtClean="0"/>
              <a:t>(</a:t>
            </a:r>
            <a:r>
              <a:rPr lang="fr-FR" sz="1400" dirty="0" smtClean="0"/>
              <a:t>Vidéo )</a:t>
            </a:r>
            <a:endParaRPr lang="fr-FR" sz="1400" dirty="0"/>
          </a:p>
        </p:txBody>
      </p:sp>
      <p:sp>
        <p:nvSpPr>
          <p:cNvPr id="19" name="ZoneTexte 18">
            <a:hlinkClick r:id="rId23"/>
          </p:cNvPr>
          <p:cNvSpPr txBox="1"/>
          <p:nvPr/>
        </p:nvSpPr>
        <p:spPr>
          <a:xfrm>
            <a:off x="3279676" y="2981474"/>
            <a:ext cx="1364332" cy="504000"/>
          </a:xfrm>
          <a:prstGeom prst="rect">
            <a:avLst/>
          </a:prstGeom>
          <a:solidFill>
            <a:srgbClr val="FFFF00"/>
          </a:solidFill>
        </p:spPr>
        <p:txBody>
          <a:bodyPr wrap="square" rtlCol="0">
            <a:spAutoFit/>
          </a:bodyPr>
          <a:lstStyle/>
          <a:p>
            <a:pPr algn="ctr"/>
            <a:r>
              <a:rPr lang="fr-FR" sz="1400" dirty="0" smtClean="0"/>
              <a:t>Oh! La chorale</a:t>
            </a:r>
          </a:p>
          <a:p>
            <a:pPr algn="ctr"/>
            <a:r>
              <a:rPr lang="fr-FR" sz="1400" dirty="0" smtClean="0"/>
              <a:t>(</a:t>
            </a:r>
            <a:r>
              <a:rPr lang="fr-FR" sz="1400" dirty="0" smtClean="0"/>
              <a:t>Vidéo )</a:t>
            </a:r>
            <a:endParaRPr lang="fr-FR" sz="1400" dirty="0"/>
          </a:p>
        </p:txBody>
      </p:sp>
    </p:spTree>
    <p:extLst>
      <p:ext uri="{BB962C8B-B14F-4D97-AF65-F5344CB8AC3E}">
        <p14:creationId xmlns:p14="http://schemas.microsoft.com/office/powerpoint/2010/main" val="2850669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90500"/>
            <a:ext cx="65055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94106" y="2708920"/>
            <a:ext cx="1956241" cy="861774"/>
          </a:xfrm>
          <a:prstGeom prst="rect">
            <a:avLst/>
          </a:prstGeom>
          <a:noFill/>
        </p:spPr>
        <p:txBody>
          <a:bodyPr wrap="none" rtlCol="0">
            <a:spAutoFit/>
          </a:bodyPr>
          <a:lstStyle/>
          <a:p>
            <a:pPr algn="ctr"/>
            <a:r>
              <a:rPr lang="fr-FR" sz="1600" dirty="0" err="1" smtClean="0"/>
              <a:t>Wassily</a:t>
            </a:r>
            <a:r>
              <a:rPr lang="fr-FR" sz="1600" dirty="0" smtClean="0"/>
              <a:t> KANDINSKY</a:t>
            </a:r>
          </a:p>
          <a:p>
            <a:pPr algn="ctr"/>
            <a:r>
              <a:rPr lang="fr-FR" sz="1600" dirty="0" err="1" smtClean="0"/>
              <a:t>Klamm</a:t>
            </a:r>
            <a:r>
              <a:rPr lang="fr-FR" sz="1600" dirty="0" smtClean="0"/>
              <a:t> Improvisation</a:t>
            </a:r>
          </a:p>
          <a:p>
            <a:pPr algn="ctr"/>
            <a:r>
              <a:rPr lang="fr-FR" sz="1600" dirty="0" smtClean="0"/>
              <a:t>1914</a:t>
            </a:r>
            <a:endParaRPr lang="fr-FR" sz="1600" dirty="0"/>
          </a:p>
        </p:txBody>
      </p:sp>
    </p:spTree>
    <p:extLst>
      <p:ext uri="{BB962C8B-B14F-4D97-AF65-F5344CB8AC3E}">
        <p14:creationId xmlns:p14="http://schemas.microsoft.com/office/powerpoint/2010/main" val="9996815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24014" y="116632"/>
            <a:ext cx="6181724" cy="61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942163" y="6372036"/>
            <a:ext cx="3259675" cy="369332"/>
          </a:xfrm>
          <a:prstGeom prst="rect">
            <a:avLst/>
          </a:prstGeom>
          <a:noFill/>
        </p:spPr>
        <p:txBody>
          <a:bodyPr wrap="none" rtlCol="0">
            <a:spAutoFit/>
          </a:bodyPr>
          <a:lstStyle/>
          <a:p>
            <a:r>
              <a:rPr lang="fr-FR" dirty="0" err="1" smtClean="0"/>
              <a:t>Wassily</a:t>
            </a:r>
            <a:r>
              <a:rPr lang="fr-FR" dirty="0" smtClean="0"/>
              <a:t> KANDINSKY, Fugue, 1914</a:t>
            </a:r>
            <a:endParaRPr lang="fr-FR" dirty="0"/>
          </a:p>
        </p:txBody>
      </p:sp>
    </p:spTree>
    <p:extLst>
      <p:ext uri="{BB962C8B-B14F-4D97-AF65-F5344CB8AC3E}">
        <p14:creationId xmlns:p14="http://schemas.microsoft.com/office/powerpoint/2010/main" val="3607199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568" y="190500"/>
            <a:ext cx="7671196" cy="589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085422" y="6309320"/>
            <a:ext cx="4973156" cy="369332"/>
          </a:xfrm>
          <a:prstGeom prst="rect">
            <a:avLst/>
          </a:prstGeom>
          <a:noFill/>
        </p:spPr>
        <p:txBody>
          <a:bodyPr wrap="none" rtlCol="0">
            <a:spAutoFit/>
          </a:bodyPr>
          <a:lstStyle/>
          <a:p>
            <a:r>
              <a:rPr lang="fr-FR" dirty="0" err="1" smtClean="0"/>
              <a:t>Wassily</a:t>
            </a:r>
            <a:r>
              <a:rPr lang="fr-FR" dirty="0" smtClean="0"/>
              <a:t> KANDINSKY, Impression III Le concert, 1911</a:t>
            </a:r>
            <a:endParaRPr lang="fr-FR" dirty="0"/>
          </a:p>
        </p:txBody>
      </p:sp>
    </p:spTree>
    <p:extLst>
      <p:ext uri="{BB962C8B-B14F-4D97-AF65-F5344CB8AC3E}">
        <p14:creationId xmlns:p14="http://schemas.microsoft.com/office/powerpoint/2010/main" val="345908349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264" y="116632"/>
            <a:ext cx="8257472" cy="61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969143" y="6381328"/>
            <a:ext cx="1205715" cy="369332"/>
          </a:xfrm>
          <a:prstGeom prst="rect">
            <a:avLst/>
          </a:prstGeom>
          <a:noFill/>
        </p:spPr>
        <p:txBody>
          <a:bodyPr wrap="none" rtlCol="0">
            <a:spAutoFit/>
          </a:bodyPr>
          <a:lstStyle/>
          <a:p>
            <a:r>
              <a:rPr lang="fr-FR" dirty="0" smtClean="0"/>
              <a:t>Verre brisé</a:t>
            </a:r>
            <a:endParaRPr lang="fr-FR" dirty="0"/>
          </a:p>
        </p:txBody>
      </p:sp>
    </p:spTree>
    <p:extLst>
      <p:ext uri="{BB962C8B-B14F-4D97-AF65-F5344CB8AC3E}">
        <p14:creationId xmlns:p14="http://schemas.microsoft.com/office/powerpoint/2010/main" val="29593520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87665" y="6381328"/>
            <a:ext cx="2168671" cy="369332"/>
          </a:xfrm>
          <a:prstGeom prst="rect">
            <a:avLst/>
          </a:prstGeom>
          <a:noFill/>
        </p:spPr>
        <p:txBody>
          <a:bodyPr wrap="none" rtlCol="0">
            <a:spAutoFit/>
          </a:bodyPr>
          <a:lstStyle/>
          <a:p>
            <a:r>
              <a:rPr lang="fr-FR" dirty="0" smtClean="0"/>
              <a:t>Aboiements de chien</a:t>
            </a:r>
            <a:endParaRPr lang="fr-FR" dirty="0"/>
          </a:p>
        </p:txBody>
      </p:sp>
      <p:pic>
        <p:nvPicPr>
          <p:cNvPr id="21506"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3994" y="190500"/>
            <a:ext cx="8136012" cy="609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6650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67233" y="6381328"/>
            <a:ext cx="1809534" cy="369332"/>
          </a:xfrm>
          <a:prstGeom prst="rect">
            <a:avLst/>
          </a:prstGeom>
          <a:noFill/>
        </p:spPr>
        <p:txBody>
          <a:bodyPr wrap="none" rtlCol="0">
            <a:spAutoFit/>
          </a:bodyPr>
          <a:lstStyle/>
          <a:p>
            <a:r>
              <a:rPr lang="fr-FR" dirty="0" smtClean="0"/>
              <a:t>Personne qui crie</a:t>
            </a:r>
            <a:endParaRPr lang="fr-FR" dirty="0"/>
          </a:p>
        </p:txBody>
      </p:sp>
      <p:pic>
        <p:nvPicPr>
          <p:cNvPr id="22530"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002" y="190500"/>
            <a:ext cx="7991996" cy="599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30302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78230" y="6381328"/>
            <a:ext cx="1787541" cy="369332"/>
          </a:xfrm>
          <a:prstGeom prst="rect">
            <a:avLst/>
          </a:prstGeom>
          <a:noFill/>
        </p:spPr>
        <p:txBody>
          <a:bodyPr wrap="none" rtlCol="0">
            <a:spAutoFit/>
          </a:bodyPr>
          <a:lstStyle/>
          <a:p>
            <a:r>
              <a:rPr lang="fr-FR" dirty="0" smtClean="0"/>
              <a:t>Une fille énervée</a:t>
            </a:r>
            <a:endParaRPr lang="fr-FR" dirty="0"/>
          </a:p>
        </p:txBody>
      </p:sp>
      <p:pic>
        <p:nvPicPr>
          <p:cNvPr id="23554"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7333" y="190500"/>
            <a:ext cx="7969334" cy="597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6642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86272" y="6381328"/>
            <a:ext cx="1571456" cy="369332"/>
          </a:xfrm>
          <a:prstGeom prst="rect">
            <a:avLst/>
          </a:prstGeom>
          <a:noFill/>
        </p:spPr>
        <p:txBody>
          <a:bodyPr wrap="none" rtlCol="0">
            <a:spAutoFit/>
          </a:bodyPr>
          <a:lstStyle/>
          <a:p>
            <a:r>
              <a:rPr lang="fr-FR" dirty="0" smtClean="0"/>
              <a:t>Ma mère parle</a:t>
            </a:r>
            <a:endParaRPr lang="fr-FR" dirty="0"/>
          </a:p>
        </p:txBody>
      </p:sp>
      <p:pic>
        <p:nvPicPr>
          <p:cNvPr id="25602"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002" y="190500"/>
            <a:ext cx="7991996" cy="599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1908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Du Jazz très Jazz</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400" dirty="0" smtClean="0"/>
              <a:t>Diminué et cloué au lit par la maladie, Henri Matisse ne pouvait plus pratiquer la peinture</a:t>
            </a:r>
            <a:r>
              <a:rPr lang="fr-FR" sz="1400" dirty="0"/>
              <a:t>. Il invente alors la technique des papiers </a:t>
            </a:r>
            <a:r>
              <a:rPr lang="fr-FR" sz="1400" dirty="0" smtClean="0"/>
              <a:t>découpés. Avec des ciseaux, il découpe des formes dans des papiers colorés et demande à ses assistants de les placer aux endroits qu’il souhaite.</a:t>
            </a:r>
          </a:p>
          <a:p>
            <a:pPr algn="just"/>
            <a:r>
              <a:rPr lang="fr-FR" sz="1400" dirty="0"/>
              <a:t> Entre 1943 et 1947, Matisse travaille à l'élaboration de </a:t>
            </a:r>
            <a:r>
              <a:rPr lang="fr-FR" sz="1400" dirty="0" smtClean="0"/>
              <a:t>« Jazz », </a:t>
            </a:r>
            <a:r>
              <a:rPr lang="fr-FR" sz="1400" dirty="0"/>
              <a:t>un livre </a:t>
            </a:r>
            <a:r>
              <a:rPr lang="fr-FR" sz="1400" dirty="0" smtClean="0"/>
              <a:t>rassemblant 20 illustrations créées à partir d’originaux en papiers découpés. Au début, le livre devait être intitulé « Le cirque » (car c’est le thème de plusieurs illustrations) mais Matisse préfère choisir « Jazz » en référence à la liberté, à la modernité et à l’improvisation dont il a fait preuve en le créant avec </a:t>
            </a:r>
            <a:r>
              <a:rPr lang="fr-FR" sz="1400" dirty="0"/>
              <a:t>cette technique. </a:t>
            </a:r>
            <a:endParaRPr lang="fr-FR" sz="1400" dirty="0" smtClean="0"/>
          </a:p>
          <a:p>
            <a:pPr algn="just"/>
            <a:r>
              <a:rPr lang="fr-FR" sz="1400" dirty="0" smtClean="0"/>
              <a:t>Matisse disait : « </a:t>
            </a:r>
            <a:r>
              <a:rPr lang="fr-FR" sz="1400" dirty="0"/>
              <a:t>Découper à vif dans la couleur me rappelle la taille directe des sculpteurs. </a:t>
            </a:r>
            <a:r>
              <a:rPr lang="fr-FR" sz="1400" dirty="0" smtClean="0"/>
              <a:t>»</a:t>
            </a:r>
            <a:endParaRPr lang="fr-FR" sz="1400" dirty="0"/>
          </a:p>
        </p:txBody>
      </p:sp>
      <p:sp>
        <p:nvSpPr>
          <p:cNvPr id="10" name="ZoneTexte 9"/>
          <p:cNvSpPr txBox="1"/>
          <p:nvPr/>
        </p:nvSpPr>
        <p:spPr>
          <a:xfrm>
            <a:off x="3766844" y="2852936"/>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991704"/>
            <a:ext cx="8064895" cy="2677656"/>
          </a:xfrm>
          <a:prstGeom prst="rect">
            <a:avLst/>
          </a:prstGeom>
          <a:noFill/>
        </p:spPr>
        <p:txBody>
          <a:bodyPr wrap="square" rtlCol="0">
            <a:spAutoFit/>
          </a:bodyPr>
          <a:lstStyle/>
          <a:p>
            <a:pPr algn="just"/>
            <a:r>
              <a:rPr lang="fr-FR" sz="1400" dirty="0" smtClean="0"/>
              <a:t>Et si vous releviez le défi d’illustrer la musique de jazz en utilisant la technique des papiers découpés de Matisse. (Regardez les exemples proposés ci-dessus pour vous inspirer.)</a:t>
            </a:r>
            <a:endParaRPr lang="fr-FR" sz="1400" dirty="0" smtClean="0"/>
          </a:p>
          <a:p>
            <a:pPr marL="285750" indent="-285750" algn="just">
              <a:buFont typeface="Arial" pitchFamily="34" charset="0"/>
              <a:buChar char="•"/>
            </a:pPr>
            <a:r>
              <a:rPr lang="fr-FR" sz="1400" dirty="0" smtClean="0"/>
              <a:t>Sur un grand support, tracez des lignes, pas forcément droites, reliant des côtés opposés pour former un quadrillage aux cases irrégulières.</a:t>
            </a:r>
          </a:p>
          <a:p>
            <a:pPr marL="285750" indent="-285750" algn="just">
              <a:buFont typeface="Arial" pitchFamily="34" charset="0"/>
              <a:buChar char="•"/>
            </a:pPr>
            <a:r>
              <a:rPr lang="fr-FR" sz="1400" dirty="0" smtClean="0"/>
              <a:t>Tous ensemble, découpez des papiers colorés pour remplir toutes les cases en les collant à l’intérieur.</a:t>
            </a:r>
          </a:p>
          <a:p>
            <a:pPr marL="285750" indent="-285750" algn="just">
              <a:buFont typeface="Arial" pitchFamily="34" charset="0"/>
              <a:buChar char="•"/>
            </a:pPr>
            <a:r>
              <a:rPr lang="fr-FR" sz="1400" dirty="0" smtClean="0"/>
              <a:t>Découpez ensuite les diverses parties d’instruments de musique dans les papiers colorés.</a:t>
            </a:r>
          </a:p>
          <a:p>
            <a:pPr marL="285750" indent="-285750" algn="just">
              <a:buFont typeface="Arial" pitchFamily="34" charset="0"/>
              <a:buChar char="•"/>
            </a:pPr>
            <a:r>
              <a:rPr lang="fr-FR" sz="1400" dirty="0" smtClean="0"/>
              <a:t>Cherchez comment les placer en les rassemblant par 2 ou 3 dans les différentes cases. (Si un instrument déborde de la case, vous pouvez le couper.) Quand vous êtes d’accord, procédez au collage.</a:t>
            </a:r>
          </a:p>
          <a:p>
            <a:pPr marL="285750" indent="-285750" algn="just">
              <a:buFont typeface="Arial" pitchFamily="34" charset="0"/>
              <a:buChar char="•"/>
            </a:pPr>
            <a:r>
              <a:rPr lang="fr-FR" sz="1400" dirty="0" smtClean="0"/>
              <a:t>Découpez et collez ensuite les détails qui permettront de mieux finir vos instruments (touches, parties sombres, cordes…) et pourquoi pas des mains de musiciens.</a:t>
            </a:r>
          </a:p>
          <a:p>
            <a:pPr marL="285750" indent="-285750" algn="just">
              <a:buFont typeface="Arial" pitchFamily="34" charset="0"/>
              <a:buChar char="•"/>
            </a:pPr>
            <a:r>
              <a:rPr lang="fr-FR" sz="1400" dirty="0" smtClean="0"/>
              <a:t>Vous obtenez une grande composition très colorée que vous allez pouvoir photographier et exposer dans l’école.</a:t>
            </a:r>
            <a:endParaRPr lang="fr-FR" sz="1400" dirty="0" smtClean="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01417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3197335"/>
            <a:ext cx="8382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401" y="3197335"/>
            <a:ext cx="8477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6823" y="3197335"/>
            <a:ext cx="8096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3146" y="3197335"/>
            <a:ext cx="8286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29075" y="3197335"/>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78944" y="3197335"/>
            <a:ext cx="4095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95463" y="3197335"/>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45332" y="3197335"/>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95201" y="3197335"/>
            <a:ext cx="3810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1">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83145" y="3197335"/>
            <a:ext cx="619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0" name="Picture 12">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09214" y="3197335"/>
            <a:ext cx="352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1" name="Picture 13">
            <a:hlinkClick r:id="rId28" action="ppaction://hlinksldjump"/>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68580" y="3197335"/>
            <a:ext cx="7239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855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464" y="190500"/>
            <a:ext cx="6477000" cy="647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79512" y="2852936"/>
            <a:ext cx="2069156" cy="738664"/>
          </a:xfrm>
          <a:prstGeom prst="rect">
            <a:avLst/>
          </a:prstGeom>
          <a:noFill/>
        </p:spPr>
        <p:txBody>
          <a:bodyPr wrap="square" rtlCol="0">
            <a:spAutoFit/>
          </a:bodyPr>
          <a:lstStyle/>
          <a:p>
            <a:pPr algn="ctr"/>
            <a:r>
              <a:rPr lang="fr-FR" sz="1400" dirty="0" smtClean="0"/>
              <a:t>Andres LOZANO</a:t>
            </a:r>
          </a:p>
          <a:p>
            <a:pPr algn="ctr"/>
            <a:r>
              <a:rPr lang="fr-FR" sz="1400" dirty="0" smtClean="0"/>
              <a:t>John Coltrane</a:t>
            </a:r>
          </a:p>
          <a:p>
            <a:pPr algn="ctr"/>
            <a:r>
              <a:rPr lang="fr-FR" sz="1400" dirty="0" smtClean="0"/>
              <a:t>Blue train</a:t>
            </a:r>
          </a:p>
        </p:txBody>
      </p:sp>
    </p:spTree>
    <p:extLst>
      <p:ext uri="{BB962C8B-B14F-4D97-AF65-F5344CB8AC3E}">
        <p14:creationId xmlns:p14="http://schemas.microsoft.com/office/powerpoint/2010/main" val="40904462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60648"/>
            <a:ext cx="86391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423125" y="6021288"/>
            <a:ext cx="6297750" cy="646331"/>
          </a:xfrm>
          <a:prstGeom prst="rect">
            <a:avLst/>
          </a:prstGeom>
          <a:noFill/>
        </p:spPr>
        <p:txBody>
          <a:bodyPr wrap="none" rtlCol="0">
            <a:spAutoFit/>
          </a:bodyPr>
          <a:lstStyle/>
          <a:p>
            <a:r>
              <a:rPr lang="fr-FR" dirty="0" smtClean="0"/>
              <a:t>Henri MATISSE, Les </a:t>
            </a:r>
            <a:r>
              <a:rPr lang="fr-FR" dirty="0" err="1" smtClean="0"/>
              <a:t>Codomas</a:t>
            </a:r>
            <a:r>
              <a:rPr lang="fr-FR" dirty="0" smtClean="0"/>
              <a:t> n°11, planche extraite de Jazz, 1947</a:t>
            </a:r>
          </a:p>
          <a:p>
            <a:pPr algn="ctr"/>
            <a:r>
              <a:rPr lang="fr-FR" dirty="0" smtClean="0"/>
              <a:t>(Les </a:t>
            </a:r>
            <a:r>
              <a:rPr lang="fr-FR" dirty="0" err="1" smtClean="0"/>
              <a:t>Codomas</a:t>
            </a:r>
            <a:r>
              <a:rPr lang="fr-FR" dirty="0" smtClean="0"/>
              <a:t> étaient deux frères trapézistes.)</a:t>
            </a:r>
            <a:endParaRPr lang="fr-FR" dirty="0"/>
          </a:p>
        </p:txBody>
      </p:sp>
    </p:spTree>
    <p:extLst>
      <p:ext uri="{BB962C8B-B14F-4D97-AF65-F5344CB8AC3E}">
        <p14:creationId xmlns:p14="http://schemas.microsoft.com/office/powerpoint/2010/main" val="18029970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47700"/>
            <a:ext cx="86391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891202" y="6252150"/>
            <a:ext cx="5361596" cy="369332"/>
          </a:xfrm>
          <a:prstGeom prst="rect">
            <a:avLst/>
          </a:prstGeom>
          <a:noFill/>
        </p:spPr>
        <p:txBody>
          <a:bodyPr wrap="none" rtlCol="0">
            <a:spAutoFit/>
          </a:bodyPr>
          <a:lstStyle/>
          <a:p>
            <a:r>
              <a:rPr lang="fr-FR" dirty="0" smtClean="0"/>
              <a:t>Henri MATISSE, Le lagon, planche extraite de Jazz, 1947</a:t>
            </a:r>
            <a:endParaRPr lang="fr-FR" dirty="0"/>
          </a:p>
        </p:txBody>
      </p:sp>
    </p:spTree>
    <p:extLst>
      <p:ext uri="{BB962C8B-B14F-4D97-AF65-F5344CB8AC3E}">
        <p14:creationId xmlns:p14="http://schemas.microsoft.com/office/powerpoint/2010/main" val="6203232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42925"/>
            <a:ext cx="86391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975328" y="6252150"/>
            <a:ext cx="5193345" cy="369332"/>
          </a:xfrm>
          <a:prstGeom prst="rect">
            <a:avLst/>
          </a:prstGeom>
          <a:noFill/>
        </p:spPr>
        <p:txBody>
          <a:bodyPr wrap="none" rtlCol="0">
            <a:spAutoFit/>
          </a:bodyPr>
          <a:lstStyle/>
          <a:p>
            <a:r>
              <a:rPr lang="fr-FR" dirty="0" smtClean="0"/>
              <a:t>Henri MATISSE, Cirque, planche extraite de Jazz, 1947</a:t>
            </a:r>
            <a:endParaRPr lang="fr-FR" dirty="0"/>
          </a:p>
        </p:txBody>
      </p:sp>
    </p:spTree>
    <p:extLst>
      <p:ext uri="{BB962C8B-B14F-4D97-AF65-F5344CB8AC3E}">
        <p14:creationId xmlns:p14="http://schemas.microsoft.com/office/powerpoint/2010/main" val="40807047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32656"/>
            <a:ext cx="863917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785019" y="6252150"/>
            <a:ext cx="5573962" cy="369332"/>
          </a:xfrm>
          <a:prstGeom prst="rect">
            <a:avLst/>
          </a:prstGeom>
          <a:noFill/>
        </p:spPr>
        <p:txBody>
          <a:bodyPr wrap="none" rtlCol="0">
            <a:spAutoFit/>
          </a:bodyPr>
          <a:lstStyle/>
          <a:p>
            <a:r>
              <a:rPr lang="fr-FR" dirty="0" smtClean="0"/>
              <a:t>Henri MATISSE, Le carrosse, planche extraite de Jazz, 1947</a:t>
            </a:r>
            <a:endParaRPr lang="fr-FR" dirty="0"/>
          </a:p>
        </p:txBody>
      </p:sp>
    </p:spTree>
    <p:extLst>
      <p:ext uri="{BB962C8B-B14F-4D97-AF65-F5344CB8AC3E}">
        <p14:creationId xmlns:p14="http://schemas.microsoft.com/office/powerpoint/2010/main" val="181757324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190500"/>
            <a:ext cx="6448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7801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9333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7314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22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190500"/>
            <a:ext cx="45339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7024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90500"/>
            <a:ext cx="73818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072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2852936"/>
            <a:ext cx="2069156" cy="954107"/>
          </a:xfrm>
          <a:prstGeom prst="rect">
            <a:avLst/>
          </a:prstGeom>
          <a:noFill/>
        </p:spPr>
        <p:txBody>
          <a:bodyPr wrap="square" rtlCol="0">
            <a:spAutoFit/>
          </a:bodyPr>
          <a:lstStyle/>
          <a:p>
            <a:pPr algn="ctr"/>
            <a:r>
              <a:rPr lang="fr-FR" sz="1400" dirty="0" smtClean="0"/>
              <a:t>David STONE MARTIN</a:t>
            </a:r>
          </a:p>
          <a:p>
            <a:pPr algn="ctr"/>
            <a:r>
              <a:rPr lang="fr-FR" sz="1400" dirty="0" err="1" smtClean="0"/>
              <a:t>Bird</a:t>
            </a:r>
            <a:r>
              <a:rPr lang="fr-FR" sz="1400" dirty="0" smtClean="0"/>
              <a:t> and </a:t>
            </a:r>
            <a:r>
              <a:rPr lang="fr-FR" sz="1400" dirty="0" err="1" smtClean="0"/>
              <a:t>Diz</a:t>
            </a:r>
            <a:endParaRPr lang="fr-FR" sz="1400" dirty="0" smtClean="0"/>
          </a:p>
          <a:p>
            <a:pPr algn="ctr"/>
            <a:r>
              <a:rPr lang="fr-FR" sz="1400" dirty="0" smtClean="0"/>
              <a:t>(Charlie Parker = </a:t>
            </a:r>
            <a:r>
              <a:rPr lang="fr-FR" sz="1400" dirty="0" err="1" smtClean="0"/>
              <a:t>Bird</a:t>
            </a:r>
            <a:r>
              <a:rPr lang="fr-FR" sz="1400" dirty="0" smtClean="0"/>
              <a:t>)</a:t>
            </a:r>
          </a:p>
          <a:p>
            <a:pPr algn="ctr"/>
            <a:r>
              <a:rPr lang="fr-FR" sz="1400" dirty="0" smtClean="0"/>
              <a:t>(Dizzy Gillespie = </a:t>
            </a:r>
            <a:r>
              <a:rPr lang="fr-FR" sz="1400" dirty="0" err="1" smtClean="0"/>
              <a:t>Diz</a:t>
            </a:r>
            <a:r>
              <a:rPr lang="fr-FR" sz="1400" dirty="0" smtClean="0"/>
              <a:t>)</a:t>
            </a:r>
          </a:p>
        </p:txBody>
      </p:sp>
      <p:pic>
        <p:nvPicPr>
          <p:cNvPr id="81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6577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0500"/>
            <a:ext cx="41529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90500"/>
            <a:ext cx="38671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3420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26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2088232" cy="892552"/>
          </a:xfrm>
          <a:prstGeom prst="rect">
            <a:avLst/>
          </a:prstGeom>
          <a:noFill/>
        </p:spPr>
        <p:txBody>
          <a:bodyPr wrap="square" rtlCol="0">
            <a:spAutoFit/>
          </a:bodyPr>
          <a:lstStyle/>
          <a:p>
            <a:pPr algn="ctr"/>
            <a:r>
              <a:rPr lang="fr-FR" sz="1400" dirty="0" smtClean="0"/>
              <a:t>Jim FLORA</a:t>
            </a:r>
          </a:p>
          <a:p>
            <a:pPr algn="ctr"/>
            <a:r>
              <a:rPr lang="fr-FR" sz="1400" dirty="0" err="1" smtClean="0"/>
              <a:t>Bix</a:t>
            </a:r>
            <a:r>
              <a:rPr lang="fr-FR" sz="1400" dirty="0" smtClean="0"/>
              <a:t> and Tram</a:t>
            </a:r>
          </a:p>
          <a:p>
            <a:pPr algn="ctr"/>
            <a:r>
              <a:rPr lang="fr-FR" sz="1200" dirty="0" smtClean="0"/>
              <a:t>(</a:t>
            </a:r>
            <a:r>
              <a:rPr lang="fr-FR" sz="1200" dirty="0" err="1" smtClean="0"/>
              <a:t>Bix</a:t>
            </a:r>
            <a:r>
              <a:rPr lang="fr-FR" sz="1200" dirty="0" smtClean="0"/>
              <a:t>= </a:t>
            </a:r>
            <a:r>
              <a:rPr lang="fr-FR" sz="1200" dirty="0" err="1" smtClean="0"/>
              <a:t>Bix</a:t>
            </a:r>
            <a:r>
              <a:rPr lang="fr-FR" sz="1200" dirty="0" smtClean="0"/>
              <a:t> </a:t>
            </a:r>
            <a:r>
              <a:rPr lang="fr-FR" sz="1200" dirty="0"/>
              <a:t>Beiderbecke</a:t>
            </a:r>
            <a:r>
              <a:rPr lang="fr-FR" sz="1200" dirty="0" smtClean="0"/>
              <a:t>)</a:t>
            </a:r>
          </a:p>
          <a:p>
            <a:pPr algn="ctr"/>
            <a:r>
              <a:rPr lang="fr-FR" sz="1200" dirty="0" smtClean="0"/>
              <a:t>(Tram </a:t>
            </a:r>
            <a:r>
              <a:rPr lang="fr-FR" sz="1200" dirty="0"/>
              <a:t>= Frankie </a:t>
            </a:r>
            <a:r>
              <a:rPr lang="fr-FR" sz="1200" dirty="0" err="1"/>
              <a:t>Trumbauer</a:t>
            </a:r>
            <a:r>
              <a:rPr lang="fr-FR" sz="1200" dirty="0"/>
              <a:t>)</a:t>
            </a:r>
            <a:endParaRPr lang="fr-FR" sz="1200" dirty="0" smtClean="0"/>
          </a:p>
        </p:txBody>
      </p:sp>
      <p:pic>
        <p:nvPicPr>
          <p:cNvPr id="92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54" y="190500"/>
            <a:ext cx="68389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906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2088232" cy="892552"/>
          </a:xfrm>
          <a:prstGeom prst="rect">
            <a:avLst/>
          </a:prstGeom>
          <a:noFill/>
        </p:spPr>
        <p:txBody>
          <a:bodyPr wrap="square" rtlCol="0">
            <a:spAutoFit/>
          </a:bodyPr>
          <a:lstStyle/>
          <a:p>
            <a:pPr algn="ctr"/>
            <a:r>
              <a:rPr lang="fr-FR" sz="1400" dirty="0" smtClean="0"/>
              <a:t>Keith HARING</a:t>
            </a:r>
          </a:p>
          <a:p>
            <a:pPr algn="ctr"/>
            <a:r>
              <a:rPr lang="fr-FR" sz="1400" dirty="0" smtClean="0"/>
              <a:t>David Bowie</a:t>
            </a:r>
          </a:p>
          <a:p>
            <a:pPr algn="ctr"/>
            <a:r>
              <a:rPr lang="fr-FR" sz="1200" dirty="0" err="1" smtClean="0"/>
              <a:t>Without</a:t>
            </a:r>
            <a:r>
              <a:rPr lang="fr-FR" sz="1200" dirty="0" smtClean="0"/>
              <a:t> </a:t>
            </a:r>
            <a:r>
              <a:rPr lang="fr-FR" sz="1200" dirty="0" err="1" smtClean="0"/>
              <a:t>you</a:t>
            </a:r>
            <a:endParaRPr lang="fr-FR" sz="1200" dirty="0" smtClean="0"/>
          </a:p>
          <a:p>
            <a:pPr algn="ctr"/>
            <a:r>
              <a:rPr lang="fr-FR" sz="1200" dirty="0" smtClean="0"/>
              <a:t>1983</a:t>
            </a:r>
          </a:p>
        </p:txBody>
      </p:sp>
      <p:pic>
        <p:nvPicPr>
          <p:cNvPr id="102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680" y="190500"/>
            <a:ext cx="6400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922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2088232" cy="738664"/>
          </a:xfrm>
          <a:prstGeom prst="rect">
            <a:avLst/>
          </a:prstGeom>
          <a:noFill/>
        </p:spPr>
        <p:txBody>
          <a:bodyPr wrap="square" rtlCol="0">
            <a:spAutoFit/>
          </a:bodyPr>
          <a:lstStyle/>
          <a:p>
            <a:pPr algn="ctr"/>
            <a:r>
              <a:rPr lang="fr-FR" sz="1400" dirty="0" smtClean="0"/>
              <a:t>Neil FUJITA</a:t>
            </a:r>
          </a:p>
          <a:p>
            <a:pPr algn="ctr"/>
            <a:r>
              <a:rPr lang="fr-FR" sz="1400" dirty="0" smtClean="0"/>
              <a:t>Glenn Gould</a:t>
            </a:r>
          </a:p>
          <a:p>
            <a:pPr algn="ctr"/>
            <a:r>
              <a:rPr lang="fr-FR" sz="1400" dirty="0" err="1" smtClean="0"/>
              <a:t>Pianist</a:t>
            </a:r>
            <a:endParaRPr lang="fr-FR" sz="1400" dirty="0" smtClean="0"/>
          </a:p>
        </p:txBody>
      </p:sp>
      <p:pic>
        <p:nvPicPr>
          <p:cNvPr id="112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48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514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2088232" cy="738664"/>
          </a:xfrm>
          <a:prstGeom prst="rect">
            <a:avLst/>
          </a:prstGeom>
          <a:noFill/>
        </p:spPr>
        <p:txBody>
          <a:bodyPr wrap="square" rtlCol="0">
            <a:spAutoFit/>
          </a:bodyPr>
          <a:lstStyle/>
          <a:p>
            <a:pPr algn="ctr"/>
            <a:r>
              <a:rPr lang="fr-FR" sz="1400" dirty="0" smtClean="0"/>
              <a:t>Rudy GUTIERREZ</a:t>
            </a:r>
          </a:p>
          <a:p>
            <a:pPr algn="ctr"/>
            <a:r>
              <a:rPr lang="fr-FR" sz="1400" dirty="0" smtClean="0"/>
              <a:t>Carlos Santana</a:t>
            </a:r>
          </a:p>
          <a:p>
            <a:pPr algn="ctr"/>
            <a:r>
              <a:rPr lang="fr-FR" sz="1400" dirty="0" err="1" smtClean="0"/>
              <a:t>Africa</a:t>
            </a:r>
            <a:r>
              <a:rPr lang="fr-FR" sz="1400" dirty="0" smtClean="0"/>
              <a:t> </a:t>
            </a:r>
            <a:r>
              <a:rPr lang="fr-FR" sz="1400" dirty="0" err="1" smtClean="0"/>
              <a:t>speaks</a:t>
            </a:r>
            <a:endParaRPr lang="fr-FR" sz="1400" dirty="0" smtClean="0"/>
          </a:p>
        </p:txBody>
      </p:sp>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780" y="190500"/>
            <a:ext cx="59817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911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1296144" cy="523220"/>
          </a:xfrm>
          <a:prstGeom prst="rect">
            <a:avLst/>
          </a:prstGeom>
          <a:noFill/>
        </p:spPr>
        <p:txBody>
          <a:bodyPr wrap="square" rtlCol="0">
            <a:spAutoFit/>
          </a:bodyPr>
          <a:lstStyle/>
          <a:p>
            <a:pPr algn="ctr"/>
            <a:r>
              <a:rPr lang="fr-FR" sz="1400" dirty="0" smtClean="0"/>
              <a:t>Boutique de disquaire</a:t>
            </a:r>
          </a:p>
        </p:txBody>
      </p:sp>
      <p:pic>
        <p:nvPicPr>
          <p:cNvPr id="1026" name="Picture 2" descr="C:\Users\Utilisateur\Documents\OCCE\Calendrier\2022\Oeuvres de référence\CD Shop 1.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21" y="190500"/>
            <a:ext cx="749617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34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Les symboles de la musique</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600" dirty="0" smtClean="0"/>
              <a:t>Une allégorie est soit une représentation figurée par un personnage d’une idée abstraite, soit un ensemble </a:t>
            </a:r>
            <a:r>
              <a:rPr lang="fr-FR" sz="1600" dirty="0"/>
              <a:t>d’éléments dont </a:t>
            </a:r>
            <a:r>
              <a:rPr lang="fr-FR" sz="1600" dirty="0" smtClean="0"/>
              <a:t>chacun correspond </a:t>
            </a:r>
            <a:r>
              <a:rPr lang="fr-FR" sz="1600" dirty="0"/>
              <a:t>aux divers </a:t>
            </a:r>
            <a:r>
              <a:rPr lang="fr-FR" sz="1600" dirty="0" smtClean="0"/>
              <a:t>aspects de </a:t>
            </a:r>
            <a:r>
              <a:rPr lang="fr-FR" sz="1600" dirty="0"/>
              <a:t>l'idée qu'ils </a:t>
            </a:r>
            <a:r>
              <a:rPr lang="fr-FR" sz="1600" dirty="0" smtClean="0"/>
              <a:t>prétendent exprimer.</a:t>
            </a:r>
          </a:p>
          <a:p>
            <a:pPr algn="just"/>
            <a:r>
              <a:rPr lang="fr-FR" sz="1600" dirty="0" smtClean="0"/>
              <a:t>La période classique, et notamment les 16</a:t>
            </a:r>
            <a:r>
              <a:rPr lang="fr-FR" sz="1600" baseline="30000" dirty="0" smtClean="0"/>
              <a:t>ème</a:t>
            </a:r>
            <a:r>
              <a:rPr lang="fr-FR" sz="1600" dirty="0" smtClean="0"/>
              <a:t> et 17</a:t>
            </a:r>
            <a:r>
              <a:rPr lang="fr-FR" sz="1600" baseline="30000" dirty="0" smtClean="0"/>
              <a:t>ème</a:t>
            </a:r>
            <a:r>
              <a:rPr lang="fr-FR" sz="1600" dirty="0" smtClean="0"/>
              <a:t> siècles, est riche en allégories de toutes sortes: les saisons, les éléments, les continents, les fleuves, les différents arts... </a:t>
            </a:r>
          </a:p>
          <a:p>
            <a:pPr algn="just"/>
            <a:r>
              <a:rPr lang="fr-FR" sz="1600" dirty="0" smtClean="0"/>
              <a:t>Dans ses « </a:t>
            </a:r>
            <a:r>
              <a:rPr lang="fr-FR" sz="1600" dirty="0" err="1" smtClean="0"/>
              <a:t>ghiribizzi</a:t>
            </a:r>
            <a:r>
              <a:rPr lang="fr-FR" sz="1600" dirty="0" smtClean="0"/>
              <a:t> » (</a:t>
            </a:r>
            <a:r>
              <a:rPr lang="fr-FR" sz="1600" dirty="0"/>
              <a:t>jeux caricaturaux), Giuseppe Arcimboldo </a:t>
            </a:r>
            <a:r>
              <a:rPr lang="fr-FR" sz="1600" dirty="0" smtClean="0"/>
              <a:t>associe les deux aspects de l’allégorie en représentant des personnages, en </a:t>
            </a:r>
            <a:r>
              <a:rPr lang="fr-FR" sz="1600" dirty="0"/>
              <a:t>buste, de face ou de profil </a:t>
            </a:r>
            <a:r>
              <a:rPr lang="fr-FR" sz="1600" dirty="0" smtClean="0"/>
              <a:t> par </a:t>
            </a:r>
            <a:r>
              <a:rPr lang="fr-FR" sz="1600" dirty="0"/>
              <a:t>une composition savante </a:t>
            </a:r>
            <a:r>
              <a:rPr lang="fr-FR" sz="1600" dirty="0" smtClean="0"/>
              <a:t>d’éléments </a:t>
            </a:r>
            <a:r>
              <a:rPr lang="fr-FR" sz="1600" dirty="0"/>
              <a:t>de toutes </a:t>
            </a:r>
            <a:r>
              <a:rPr lang="fr-FR" sz="1600" dirty="0" smtClean="0"/>
              <a:t>sortes. (Allégories </a:t>
            </a:r>
            <a:r>
              <a:rPr lang="fr-FR" sz="1600" dirty="0"/>
              <a:t>des </a:t>
            </a:r>
            <a:r>
              <a:rPr lang="fr-FR" sz="1600" dirty="0" smtClean="0"/>
              <a:t>saisons, des éléments ou de divers métiers.) </a:t>
            </a:r>
            <a:endParaRPr lang="fr-FR" sz="1600" dirty="0"/>
          </a:p>
        </p:txBody>
      </p:sp>
      <p:sp>
        <p:nvSpPr>
          <p:cNvPr id="10" name="ZoneTexte 9"/>
          <p:cNvSpPr txBox="1"/>
          <p:nvPr/>
        </p:nvSpPr>
        <p:spPr>
          <a:xfrm>
            <a:off x="3937939" y="2761183"/>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pic>
        <p:nvPicPr>
          <p:cNvPr id="2050"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216904"/>
            <a:ext cx="6286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364" y="3216904"/>
            <a:ext cx="6762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0416" y="3216904"/>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827583" y="4221088"/>
            <a:ext cx="8064895" cy="2462213"/>
          </a:xfrm>
          <a:prstGeom prst="rect">
            <a:avLst/>
          </a:prstGeom>
          <a:noFill/>
        </p:spPr>
        <p:txBody>
          <a:bodyPr wrap="square" rtlCol="0">
            <a:spAutoFit/>
          </a:bodyPr>
          <a:lstStyle/>
          <a:p>
            <a:pPr algn="just"/>
            <a:r>
              <a:rPr lang="fr-FR" sz="1400" dirty="0" smtClean="0"/>
              <a:t>Tous ensemble, vous pouvez créer votre représentation de la musique..</a:t>
            </a:r>
          </a:p>
          <a:p>
            <a:pPr marL="285750" indent="-285750" algn="just">
              <a:buFont typeface="Arial" pitchFamily="34" charset="0"/>
              <a:buChar char="•"/>
            </a:pPr>
            <a:r>
              <a:rPr lang="fr-FR" sz="1400" dirty="0" smtClean="0"/>
              <a:t>En faisant le portrait chinois de la musique, recherchez et faites la liste des éléments qui peuvent faire penser à la musique. (Si c’était un animal, si c’était une personne, si c’était un objet, si c’était une couleur, si c’était une matière, si c’était un geste, si c’était un fruit, si c’était un mot, si c’était une partie du corps…)</a:t>
            </a:r>
          </a:p>
          <a:p>
            <a:pPr marL="285750" indent="-285750" algn="just">
              <a:buFont typeface="Arial" pitchFamily="34" charset="0"/>
              <a:buChar char="•"/>
            </a:pPr>
            <a:r>
              <a:rPr lang="fr-FR" sz="1400" dirty="0" smtClean="0"/>
              <a:t>Réfléchissez et choisissez une manière de représenter la musique en utilisant un maximum d’éléments de la liste. (Une scène comme dans les 3 premières images, un personnage comme Arcimboldo, ou une composition.)</a:t>
            </a:r>
          </a:p>
          <a:p>
            <a:pPr marL="285750" indent="-285750" algn="just">
              <a:buFont typeface="Arial" pitchFamily="34" charset="0"/>
              <a:buChar char="•"/>
            </a:pPr>
            <a:r>
              <a:rPr lang="fr-FR" sz="1400" dirty="0" smtClean="0"/>
              <a:t>Répartissez vous les tâches pour dessiner et peindre tous les éléments, puis agencez-les sur un grand support. Vous pouvez reporter vos dessins et réaliser une peinture collective ou coller vos réalisations individuelles (dans ce cas, découpez –les et ne les fixez pas avant d’avoir peint collectivement le fond).</a:t>
            </a:r>
            <a:endParaRPr lang="fr-FR" sz="1400" dirty="0"/>
          </a:p>
        </p:txBody>
      </p:sp>
      <p:pic>
        <p:nvPicPr>
          <p:cNvPr id="15" name="Picture 9"/>
          <p:cNvPicPr>
            <a:picLocks noChangeAspect="1" noChangeArrowheads="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238014"/>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983" y="3216903"/>
            <a:ext cx="11811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7704" y="3216904"/>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7784" y="3216902"/>
            <a:ext cx="8858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4208" y="3216904"/>
            <a:ext cx="11715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49478" y="3216904"/>
            <a:ext cx="11430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434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2852936"/>
            <a:ext cx="1296144" cy="523220"/>
          </a:xfrm>
          <a:prstGeom prst="rect">
            <a:avLst/>
          </a:prstGeom>
          <a:noFill/>
        </p:spPr>
        <p:txBody>
          <a:bodyPr wrap="square" rtlCol="0">
            <a:spAutoFit/>
          </a:bodyPr>
          <a:lstStyle/>
          <a:p>
            <a:pPr algn="ctr"/>
            <a:r>
              <a:rPr lang="fr-FR" sz="1400" dirty="0" smtClean="0"/>
              <a:t>Boutique de disquaire</a:t>
            </a:r>
          </a:p>
        </p:txBody>
      </p:sp>
      <p:pic>
        <p:nvPicPr>
          <p:cNvPr id="2050" name="Picture 2" descr="C:\Users\Utilisateur\Documents\OCCE\Calendrier\2022\Oeuvres de référence\CD Shop 2.jpg">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18" r="10865"/>
          <a:stretch/>
        </p:blipFill>
        <p:spPr bwMode="auto">
          <a:xfrm>
            <a:off x="1851814" y="190500"/>
            <a:ext cx="6608618"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02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51720" y="6334779"/>
            <a:ext cx="5040560" cy="307777"/>
          </a:xfrm>
          <a:prstGeom prst="rect">
            <a:avLst/>
          </a:prstGeom>
          <a:noFill/>
        </p:spPr>
        <p:txBody>
          <a:bodyPr wrap="square" rtlCol="0">
            <a:spAutoFit/>
          </a:bodyPr>
          <a:lstStyle/>
          <a:p>
            <a:pPr algn="ctr"/>
            <a:r>
              <a:rPr lang="fr-FR" sz="1400" dirty="0" smtClean="0"/>
              <a:t>Boutique de disquaire</a:t>
            </a:r>
          </a:p>
        </p:txBody>
      </p:sp>
      <p:pic>
        <p:nvPicPr>
          <p:cNvPr id="3074" name="Picture 2" descr="C:\Users\Utilisateur\Documents\OCCE\Calendrier\2022\Oeuvres de référence\CD Shop 3.jpg">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3994" y="190500"/>
            <a:ext cx="8136012" cy="609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93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Mur décoré</a:t>
            </a:r>
          </a:p>
        </p:txBody>
      </p:sp>
      <p:pic>
        <p:nvPicPr>
          <p:cNvPr id="5122" name="Picture 2" descr="C:\Users\Utilisateur\Documents\OCCE\Calendrier\2022\Oeuvres de référence\CD Wall.jpg">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1072" y="190500"/>
            <a:ext cx="8195384" cy="614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126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Mur décoré</a:t>
            </a:r>
          </a:p>
        </p:txBody>
      </p:sp>
      <p:pic>
        <p:nvPicPr>
          <p:cNvPr id="6146" name="Picture 2" descr="C:\Users\Utilisateur\Documents\OCCE\Calendrier\2022\Oeuvres de référence\CD Album cover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52450"/>
            <a:ext cx="8639175"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41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Nos chansons méli-mélo</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815882"/>
          </a:xfrm>
          <a:prstGeom prst="rect">
            <a:avLst/>
          </a:prstGeom>
        </p:spPr>
        <p:txBody>
          <a:bodyPr wrap="square">
            <a:spAutoFit/>
          </a:bodyPr>
          <a:lstStyle/>
          <a:p>
            <a:pPr algn="just"/>
            <a:r>
              <a:rPr lang="fr-FR" sz="1600" dirty="0" smtClean="0"/>
              <a:t>La plupart du temps, les chansons racontent de courtes histoires. Ce sont des récits, on y rencontre des personnages, des objets, des lieux. Il y a un titre, un début et une fin. Les couplets font évoluer l’histoire racontée, tandis que le refrain est souvent une sorte de résumé.</a:t>
            </a:r>
          </a:p>
          <a:p>
            <a:pPr algn="just"/>
            <a:r>
              <a:rPr lang="fr-FR" sz="1600" dirty="0" smtClean="0"/>
              <a:t>Les peintres, eux aussi, se sont parfois attachés à raconter des histoires.</a:t>
            </a:r>
          </a:p>
          <a:p>
            <a:pPr algn="just"/>
            <a:r>
              <a:rPr lang="fr-FR" sz="1600" dirty="0" smtClean="0"/>
              <a:t>Pieter Bruegel l’ancien rassemblait souvent une multitude de scènes différentes en un seul tableau.</a:t>
            </a:r>
          </a:p>
          <a:p>
            <a:pPr algn="just"/>
            <a:r>
              <a:rPr lang="fr-FR" sz="1600" dirty="0" smtClean="0"/>
              <a:t>(Une analyse détaillée des « Proverbes Flamands » vous est proposée en exemple. Les spécialistes en dénombrent 120.) </a:t>
            </a:r>
            <a:endParaRPr lang="fr-FR" sz="1600" dirty="0"/>
          </a:p>
        </p:txBody>
      </p:sp>
      <p:sp>
        <p:nvSpPr>
          <p:cNvPr id="10" name="ZoneTexte 9"/>
          <p:cNvSpPr txBox="1"/>
          <p:nvPr/>
        </p:nvSpPr>
        <p:spPr>
          <a:xfrm>
            <a:off x="3937939" y="2564904"/>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933056"/>
            <a:ext cx="8064895" cy="2462213"/>
          </a:xfrm>
          <a:prstGeom prst="rect">
            <a:avLst/>
          </a:prstGeom>
          <a:noFill/>
        </p:spPr>
        <p:txBody>
          <a:bodyPr wrap="square" rtlCol="0">
            <a:spAutoFit/>
          </a:bodyPr>
          <a:lstStyle/>
          <a:p>
            <a:pPr algn="just"/>
            <a:r>
              <a:rPr lang="fr-FR" sz="1400" dirty="0" smtClean="0"/>
              <a:t>Comme Bruegel, vous pouvez tous ensemble créer un tableau dans lequel vous mélangerez de  nombreuses chansons que vous connaissez.</a:t>
            </a:r>
          </a:p>
          <a:p>
            <a:pPr marL="285750" indent="-285750" algn="just">
              <a:buFont typeface="Arial" pitchFamily="34" charset="0"/>
              <a:buChar char="•"/>
            </a:pPr>
            <a:r>
              <a:rPr lang="fr-FR" sz="1400" dirty="0" smtClean="0"/>
              <a:t>Faites collectivement une liste des chansons et des comptines que vous connaissez.</a:t>
            </a:r>
          </a:p>
          <a:p>
            <a:pPr marL="285750" indent="-285750" algn="just">
              <a:buFont typeface="Arial" pitchFamily="34" charset="0"/>
              <a:buChar char="•"/>
            </a:pPr>
            <a:r>
              <a:rPr lang="fr-FR" sz="1400" dirty="0" smtClean="0"/>
              <a:t>Réfléchissez au fond de votre composition et peignez-le sur un grand support (un paysage, un fond d’une couleur unie ou un fond d’une couleur dégradée.) </a:t>
            </a:r>
          </a:p>
          <a:p>
            <a:pPr marL="285750" indent="-285750" algn="just">
              <a:buFont typeface="Arial" pitchFamily="34" charset="0"/>
              <a:buChar char="•"/>
            </a:pPr>
            <a:r>
              <a:rPr lang="fr-FR" sz="1400" dirty="0" smtClean="0"/>
              <a:t>Répartissez vous les chansons pour en dessiner et peindre tous les éléments sur des feuilles plus petites.</a:t>
            </a:r>
            <a:br>
              <a:rPr lang="fr-FR" sz="1400" dirty="0" smtClean="0"/>
            </a:br>
            <a:r>
              <a:rPr lang="fr-FR" sz="1400" dirty="0" smtClean="0"/>
              <a:t>Découpez vos productions et essayez de les agencer sur le fond sans les coller.</a:t>
            </a:r>
          </a:p>
          <a:p>
            <a:pPr marL="285750" indent="-285750" algn="just">
              <a:buFont typeface="Arial" pitchFamily="34" charset="0"/>
              <a:buChar char="•"/>
            </a:pPr>
            <a:r>
              <a:rPr lang="fr-FR" sz="1400" dirty="0" smtClean="0"/>
              <a:t>Lorsque la composition vous convient, procédez au collage, puis, s’il le  faut, vous pouvez ajouter des éléments qui amélioreront l’ensemble.</a:t>
            </a:r>
          </a:p>
          <a:p>
            <a:pPr marL="285750" indent="-285750" algn="just">
              <a:buFont typeface="Arial" pitchFamily="34" charset="0"/>
              <a:buChar char="•"/>
            </a:pPr>
            <a:r>
              <a:rPr lang="fr-FR" sz="1400" dirty="0" smtClean="0"/>
              <a:t>Si vous le souhaitez, vous pouvez chercher un titre, et, pourquoi pas, essayer d’écrire collectivement une histoire en mélangeant des paroles extraites de toutes ces chansons.</a:t>
            </a:r>
            <a:endParaRPr lang="fr-FR" sz="1400" dirty="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949982"/>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4589" y="2944689"/>
            <a:ext cx="11144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5532" y="2944688"/>
            <a:ext cx="11334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hlinkClick r:id="rId10" action="ppaction://hlinksldjump"/>
          </p:cNvPr>
          <p:cNvSpPr txBox="1"/>
          <p:nvPr/>
        </p:nvSpPr>
        <p:spPr>
          <a:xfrm>
            <a:off x="4165525" y="2957855"/>
            <a:ext cx="1368152" cy="830997"/>
          </a:xfrm>
          <a:prstGeom prst="rect">
            <a:avLst/>
          </a:prstGeom>
          <a:solidFill>
            <a:srgbClr val="FFFF00"/>
          </a:solidFill>
          <a:ln>
            <a:noFill/>
          </a:ln>
        </p:spPr>
        <p:txBody>
          <a:bodyPr wrap="square" rtlCol="0">
            <a:spAutoFit/>
          </a:bodyPr>
          <a:lstStyle/>
          <a:p>
            <a:pPr algn="ctr"/>
            <a:r>
              <a:rPr lang="fr-FR" sz="1600" dirty="0" smtClean="0"/>
              <a:t>Une analyse</a:t>
            </a:r>
          </a:p>
          <a:p>
            <a:pPr algn="ctr"/>
            <a:r>
              <a:rPr lang="fr-FR" sz="1600" dirty="0"/>
              <a:t>d</a:t>
            </a:r>
            <a:r>
              <a:rPr lang="fr-FR" sz="1600" dirty="0" smtClean="0"/>
              <a:t>étaillée </a:t>
            </a:r>
            <a:br>
              <a:rPr lang="fr-FR" sz="1600" dirty="0" smtClean="0"/>
            </a:br>
            <a:r>
              <a:rPr lang="fr-FR" sz="1600" dirty="0" smtClean="0"/>
              <a:t>d’un tableau.</a:t>
            </a:r>
            <a:endParaRPr lang="fr-FR" sz="1600" dirty="0"/>
          </a:p>
        </p:txBody>
      </p:sp>
      <p:pic>
        <p:nvPicPr>
          <p:cNvPr id="9222"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0195" y="2968540"/>
            <a:ext cx="17621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098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4624"/>
            <a:ext cx="86391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Pieter BRUEGEL l’ancien, Les jeux d’enfants, 1560 </a:t>
            </a:r>
          </a:p>
        </p:txBody>
      </p:sp>
    </p:spTree>
    <p:extLst>
      <p:ext uri="{BB962C8B-B14F-4D97-AF65-F5344CB8AC3E}">
        <p14:creationId xmlns:p14="http://schemas.microsoft.com/office/powerpoint/2010/main" val="17852428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Pieter BRUEGEL l’ancien, Le combat de Carême et Carnaval, 1559 </a:t>
            </a:r>
          </a:p>
        </p:txBody>
      </p:sp>
      <p:pic>
        <p:nvPicPr>
          <p:cNvPr id="10242"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565" y="188640"/>
            <a:ext cx="867887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936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457200" y="228600"/>
            <a:ext cx="8229600" cy="823913"/>
          </a:xfrm>
        </p:spPr>
        <p:txBody>
          <a:bodyPr/>
          <a:lstStyle/>
          <a:p>
            <a:pPr eaLnBrk="1" hangingPunct="1"/>
            <a:r>
              <a:rPr lang="fr-FR" sz="1800" b="1" dirty="0" smtClean="0"/>
              <a:t>Pierre BRUEGEL L’ANCIEN : </a:t>
            </a:r>
            <a:r>
              <a:rPr lang="fr-FR" sz="1800" dirty="0" smtClean="0"/>
              <a:t>Les proverbes flamands 1559</a:t>
            </a: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200900"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hlinkClick r:id="rId4" action="ppaction://hlinksldjump"/>
          </p:cNvPr>
          <p:cNvSpPr txBox="1"/>
          <p:nvPr/>
        </p:nvSpPr>
        <p:spPr>
          <a:xfrm>
            <a:off x="251519" y="452453"/>
            <a:ext cx="1306647" cy="523220"/>
          </a:xfrm>
          <a:prstGeom prst="rect">
            <a:avLst/>
          </a:prstGeom>
          <a:solidFill>
            <a:srgbClr val="FEBED9"/>
          </a:solidFill>
        </p:spPr>
        <p:txBody>
          <a:bodyPr wrap="square" rtlCol="0">
            <a:spAutoFit/>
          </a:bodyPr>
          <a:lstStyle/>
          <a:p>
            <a:pPr algn="ctr"/>
            <a:r>
              <a:rPr lang="fr-FR" sz="1400" dirty="0" smtClean="0"/>
              <a:t>Nos chansons</a:t>
            </a:r>
            <a:br>
              <a:rPr lang="fr-FR" sz="1400" dirty="0" smtClean="0"/>
            </a:br>
            <a:r>
              <a:rPr lang="fr-FR" sz="1400" dirty="0" smtClean="0"/>
              <a:t>méli-mélo</a:t>
            </a:r>
            <a:endParaRPr lang="fr-FR" sz="1400" dirty="0"/>
          </a:p>
        </p:txBody>
      </p:sp>
      <p:sp>
        <p:nvSpPr>
          <p:cNvPr id="9" name="ZoneTexte 8">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0" name="ZoneTexte 9">
            <a:hlinkClick r:id="rId6" action="ppaction://hlinksldjump"/>
          </p:cNvPr>
          <p:cNvSpPr txBox="1"/>
          <p:nvPr/>
        </p:nvSpPr>
        <p:spPr>
          <a:xfrm>
            <a:off x="3918676" y="6410798"/>
            <a:ext cx="1306647" cy="307777"/>
          </a:xfrm>
          <a:prstGeom prst="rect">
            <a:avLst/>
          </a:prstGeom>
          <a:solidFill>
            <a:srgbClr val="FFFF00"/>
          </a:solidFill>
        </p:spPr>
        <p:txBody>
          <a:bodyPr wrap="square" rtlCol="0">
            <a:spAutoFit/>
          </a:bodyPr>
          <a:lstStyle/>
          <a:p>
            <a:pPr algn="ctr"/>
            <a:r>
              <a:rPr lang="fr-FR" sz="1400" dirty="0" smtClean="0"/>
              <a:t>Voir en grand</a:t>
            </a:r>
            <a:endParaRPr lang="fr-FR" sz="1400" dirty="0"/>
          </a:p>
        </p:txBody>
      </p:sp>
    </p:spTree>
    <p:extLst>
      <p:ext uri="{BB962C8B-B14F-4D97-AF65-F5344CB8AC3E}">
        <p14:creationId xmlns:p14="http://schemas.microsoft.com/office/powerpoint/2010/main" val="594224411"/>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195263"/>
            <a:ext cx="9070975"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7647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971600" y="228600"/>
            <a:ext cx="7056784" cy="823913"/>
          </a:xfrm>
        </p:spPr>
        <p:txBody>
          <a:bodyPr/>
          <a:lstStyle/>
          <a:p>
            <a:pPr algn="l" eaLnBrk="1" hangingPunct="1"/>
            <a:r>
              <a:rPr lang="fr-FR" sz="1800" dirty="0" smtClean="0"/>
              <a:t>Cliquez sur les étiquettes pour découvrir les 59 proverbes qui s’y cachent.</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96975"/>
            <a:ext cx="7058025"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ZoneTexte 1">
            <a:hlinkClick r:id="rId4" action="ppaction://hlinksldjump"/>
          </p:cNvPr>
          <p:cNvSpPr txBox="1">
            <a:spLocks noChangeArrowheads="1"/>
          </p:cNvSpPr>
          <p:nvPr/>
        </p:nvSpPr>
        <p:spPr bwMode="auto">
          <a:xfrm>
            <a:off x="1535113" y="1519238"/>
            <a:ext cx="431800"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1</a:t>
            </a:r>
          </a:p>
        </p:txBody>
      </p:sp>
      <p:sp>
        <p:nvSpPr>
          <p:cNvPr id="15365" name="ZoneTexte 4">
            <a:hlinkClick r:id="rId4" action="ppaction://hlinksldjump"/>
          </p:cNvPr>
          <p:cNvSpPr txBox="1">
            <a:spLocks noChangeArrowheads="1"/>
          </p:cNvSpPr>
          <p:nvPr/>
        </p:nvSpPr>
        <p:spPr bwMode="auto">
          <a:xfrm>
            <a:off x="1535113" y="2781300"/>
            <a:ext cx="4318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2</a:t>
            </a:r>
          </a:p>
        </p:txBody>
      </p:sp>
      <p:sp>
        <p:nvSpPr>
          <p:cNvPr id="15366" name="ZoneTexte 5">
            <a:hlinkClick r:id="rId5" action="ppaction://hlinksldjump"/>
          </p:cNvPr>
          <p:cNvSpPr txBox="1">
            <a:spLocks noChangeArrowheads="1"/>
          </p:cNvSpPr>
          <p:nvPr/>
        </p:nvSpPr>
        <p:spPr bwMode="auto">
          <a:xfrm>
            <a:off x="2555875" y="4437063"/>
            <a:ext cx="431800"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3</a:t>
            </a:r>
          </a:p>
        </p:txBody>
      </p:sp>
      <p:sp>
        <p:nvSpPr>
          <p:cNvPr id="15367" name="ZoneTexte 6">
            <a:hlinkClick r:id="rId5" action="ppaction://hlinksldjump"/>
          </p:cNvPr>
          <p:cNvSpPr txBox="1">
            <a:spLocks noChangeArrowheads="1"/>
          </p:cNvSpPr>
          <p:nvPr/>
        </p:nvSpPr>
        <p:spPr bwMode="auto">
          <a:xfrm>
            <a:off x="1296988" y="4252913"/>
            <a:ext cx="4318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4</a:t>
            </a:r>
          </a:p>
        </p:txBody>
      </p:sp>
      <p:sp>
        <p:nvSpPr>
          <p:cNvPr id="15368" name="ZoneTexte 7">
            <a:hlinkClick r:id="rId6" action="ppaction://hlinksldjump"/>
          </p:cNvPr>
          <p:cNvSpPr txBox="1">
            <a:spLocks noChangeArrowheads="1"/>
          </p:cNvSpPr>
          <p:nvPr/>
        </p:nvSpPr>
        <p:spPr bwMode="auto">
          <a:xfrm>
            <a:off x="1535113" y="4795838"/>
            <a:ext cx="4318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5</a:t>
            </a:r>
          </a:p>
        </p:txBody>
      </p:sp>
      <p:sp>
        <p:nvSpPr>
          <p:cNvPr id="15369" name="ZoneTexte 8">
            <a:hlinkClick r:id="rId6" action="ppaction://hlinksldjump"/>
          </p:cNvPr>
          <p:cNvSpPr txBox="1">
            <a:spLocks noChangeArrowheads="1"/>
          </p:cNvSpPr>
          <p:nvPr/>
        </p:nvSpPr>
        <p:spPr bwMode="auto">
          <a:xfrm>
            <a:off x="1042988" y="5183188"/>
            <a:ext cx="433387"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6</a:t>
            </a:r>
          </a:p>
        </p:txBody>
      </p:sp>
      <p:sp>
        <p:nvSpPr>
          <p:cNvPr id="15370" name="ZoneTexte 9">
            <a:hlinkClick r:id="rId7" action="ppaction://hlinksldjump"/>
          </p:cNvPr>
          <p:cNvSpPr txBox="1">
            <a:spLocks noChangeArrowheads="1"/>
          </p:cNvSpPr>
          <p:nvPr/>
        </p:nvSpPr>
        <p:spPr bwMode="auto">
          <a:xfrm>
            <a:off x="1408113" y="5732463"/>
            <a:ext cx="431800"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7</a:t>
            </a:r>
          </a:p>
        </p:txBody>
      </p:sp>
      <p:sp>
        <p:nvSpPr>
          <p:cNvPr id="15371" name="ZoneTexte 10">
            <a:hlinkClick r:id="rId7" action="ppaction://hlinksldjump"/>
          </p:cNvPr>
          <p:cNvSpPr txBox="1">
            <a:spLocks noChangeArrowheads="1"/>
          </p:cNvSpPr>
          <p:nvPr/>
        </p:nvSpPr>
        <p:spPr bwMode="auto">
          <a:xfrm>
            <a:off x="2124075" y="5233988"/>
            <a:ext cx="4318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8</a:t>
            </a:r>
          </a:p>
        </p:txBody>
      </p:sp>
      <p:sp>
        <p:nvSpPr>
          <p:cNvPr id="15372" name="ZoneTexte 11">
            <a:hlinkClick r:id="rId8" action="ppaction://hlinksldjump"/>
          </p:cNvPr>
          <p:cNvSpPr txBox="1">
            <a:spLocks noChangeArrowheads="1"/>
          </p:cNvSpPr>
          <p:nvPr/>
        </p:nvSpPr>
        <p:spPr bwMode="auto">
          <a:xfrm>
            <a:off x="4284663" y="5732463"/>
            <a:ext cx="574675"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10</a:t>
            </a:r>
          </a:p>
        </p:txBody>
      </p:sp>
      <p:sp>
        <p:nvSpPr>
          <p:cNvPr id="15373" name="ZoneTexte 12">
            <a:hlinkClick r:id="rId8" action="ppaction://hlinksldjump"/>
          </p:cNvPr>
          <p:cNvSpPr txBox="1">
            <a:spLocks noChangeArrowheads="1"/>
          </p:cNvSpPr>
          <p:nvPr/>
        </p:nvSpPr>
        <p:spPr bwMode="auto">
          <a:xfrm>
            <a:off x="3132138" y="5302250"/>
            <a:ext cx="431800"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9</a:t>
            </a:r>
          </a:p>
        </p:txBody>
      </p:sp>
      <p:sp>
        <p:nvSpPr>
          <p:cNvPr id="15374" name="ZoneTexte 13">
            <a:hlinkClick r:id="rId9" action="ppaction://hlinksldjump"/>
          </p:cNvPr>
          <p:cNvSpPr txBox="1">
            <a:spLocks noChangeArrowheads="1"/>
          </p:cNvSpPr>
          <p:nvPr/>
        </p:nvSpPr>
        <p:spPr bwMode="auto">
          <a:xfrm>
            <a:off x="4051300" y="4795838"/>
            <a:ext cx="576263"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11</a:t>
            </a:r>
          </a:p>
        </p:txBody>
      </p:sp>
      <p:sp>
        <p:nvSpPr>
          <p:cNvPr id="15375" name="ZoneTexte 14">
            <a:hlinkClick r:id="rId9" action="ppaction://hlinksldjump"/>
          </p:cNvPr>
          <p:cNvSpPr txBox="1">
            <a:spLocks noChangeArrowheads="1"/>
          </p:cNvSpPr>
          <p:nvPr/>
        </p:nvSpPr>
        <p:spPr bwMode="auto">
          <a:xfrm>
            <a:off x="5651500" y="5303838"/>
            <a:ext cx="576263"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12</a:t>
            </a:r>
          </a:p>
        </p:txBody>
      </p:sp>
      <p:sp>
        <p:nvSpPr>
          <p:cNvPr id="15376" name="ZoneTexte 15">
            <a:hlinkClick r:id="rId10" action="ppaction://hlinksldjump"/>
          </p:cNvPr>
          <p:cNvSpPr txBox="1">
            <a:spLocks noChangeArrowheads="1"/>
          </p:cNvSpPr>
          <p:nvPr/>
        </p:nvSpPr>
        <p:spPr bwMode="auto">
          <a:xfrm>
            <a:off x="5940425" y="4425950"/>
            <a:ext cx="576263"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13</a:t>
            </a:r>
          </a:p>
        </p:txBody>
      </p:sp>
      <p:sp>
        <p:nvSpPr>
          <p:cNvPr id="15377" name="ZoneTexte 16">
            <a:hlinkClick r:id="rId10" action="ppaction://hlinksldjump"/>
          </p:cNvPr>
          <p:cNvSpPr txBox="1">
            <a:spLocks noChangeArrowheads="1"/>
          </p:cNvSpPr>
          <p:nvPr/>
        </p:nvSpPr>
        <p:spPr bwMode="auto">
          <a:xfrm>
            <a:off x="7092950" y="3178175"/>
            <a:ext cx="574675"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14</a:t>
            </a:r>
          </a:p>
        </p:txBody>
      </p:sp>
      <p:sp>
        <p:nvSpPr>
          <p:cNvPr id="15378" name="ZoneTexte 17">
            <a:hlinkClick r:id="rId10" action="ppaction://hlinksldjump"/>
          </p:cNvPr>
          <p:cNvSpPr txBox="1">
            <a:spLocks noChangeArrowheads="1"/>
          </p:cNvSpPr>
          <p:nvPr/>
        </p:nvSpPr>
        <p:spPr bwMode="auto">
          <a:xfrm>
            <a:off x="2998788" y="4057650"/>
            <a:ext cx="576262"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15</a:t>
            </a:r>
          </a:p>
        </p:txBody>
      </p:sp>
      <p:sp>
        <p:nvSpPr>
          <p:cNvPr id="15379" name="ZoneTexte 18">
            <a:hlinkClick r:id="rId11" action="ppaction://hlinksldjump"/>
          </p:cNvPr>
          <p:cNvSpPr txBox="1">
            <a:spLocks noChangeArrowheads="1"/>
          </p:cNvSpPr>
          <p:nvPr/>
        </p:nvSpPr>
        <p:spPr bwMode="auto">
          <a:xfrm>
            <a:off x="6273800" y="3081338"/>
            <a:ext cx="574675"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16</a:t>
            </a:r>
          </a:p>
        </p:txBody>
      </p:sp>
      <p:sp>
        <p:nvSpPr>
          <p:cNvPr id="15380" name="ZoneTexte 19">
            <a:hlinkClick r:id="rId11" action="ppaction://hlinksldjump"/>
          </p:cNvPr>
          <p:cNvSpPr txBox="1">
            <a:spLocks noChangeArrowheads="1"/>
          </p:cNvSpPr>
          <p:nvPr/>
        </p:nvSpPr>
        <p:spPr bwMode="auto">
          <a:xfrm>
            <a:off x="5673725" y="2595563"/>
            <a:ext cx="576263"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17</a:t>
            </a:r>
          </a:p>
        </p:txBody>
      </p:sp>
      <p:sp>
        <p:nvSpPr>
          <p:cNvPr id="15381" name="ZoneTexte 20">
            <a:hlinkClick r:id="rId11" action="ppaction://hlinksldjump"/>
          </p:cNvPr>
          <p:cNvSpPr txBox="1">
            <a:spLocks noChangeArrowheads="1"/>
          </p:cNvSpPr>
          <p:nvPr/>
        </p:nvSpPr>
        <p:spPr bwMode="auto">
          <a:xfrm>
            <a:off x="5018088" y="4795838"/>
            <a:ext cx="576262"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18</a:t>
            </a:r>
          </a:p>
        </p:txBody>
      </p:sp>
      <p:sp>
        <p:nvSpPr>
          <p:cNvPr id="15382" name="ZoneTexte 21">
            <a:hlinkClick r:id="rId12" action="ppaction://hlinksldjump"/>
          </p:cNvPr>
          <p:cNvSpPr txBox="1">
            <a:spLocks noChangeArrowheads="1"/>
          </p:cNvSpPr>
          <p:nvPr/>
        </p:nvSpPr>
        <p:spPr bwMode="auto">
          <a:xfrm>
            <a:off x="5614988" y="3189288"/>
            <a:ext cx="5762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19</a:t>
            </a:r>
          </a:p>
        </p:txBody>
      </p:sp>
      <p:sp>
        <p:nvSpPr>
          <p:cNvPr id="15383" name="ZoneTexte 22">
            <a:hlinkClick r:id="rId12" action="ppaction://hlinksldjump"/>
          </p:cNvPr>
          <p:cNvSpPr txBox="1">
            <a:spLocks noChangeArrowheads="1"/>
          </p:cNvSpPr>
          <p:nvPr/>
        </p:nvSpPr>
        <p:spPr bwMode="auto">
          <a:xfrm>
            <a:off x="6659563" y="1465263"/>
            <a:ext cx="5762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20</a:t>
            </a:r>
          </a:p>
        </p:txBody>
      </p:sp>
      <p:sp>
        <p:nvSpPr>
          <p:cNvPr id="15384" name="ZoneTexte 23">
            <a:hlinkClick r:id="rId13" action="ppaction://hlinksldjump"/>
          </p:cNvPr>
          <p:cNvSpPr txBox="1">
            <a:spLocks noChangeArrowheads="1"/>
          </p:cNvSpPr>
          <p:nvPr/>
        </p:nvSpPr>
        <p:spPr bwMode="auto">
          <a:xfrm>
            <a:off x="5791200" y="1889125"/>
            <a:ext cx="574675"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21</a:t>
            </a:r>
          </a:p>
        </p:txBody>
      </p:sp>
      <p:sp>
        <p:nvSpPr>
          <p:cNvPr id="15385" name="ZoneTexte 24">
            <a:hlinkClick r:id="rId13" action="ppaction://hlinksldjump"/>
          </p:cNvPr>
          <p:cNvSpPr txBox="1">
            <a:spLocks noChangeArrowheads="1"/>
          </p:cNvSpPr>
          <p:nvPr/>
        </p:nvSpPr>
        <p:spPr bwMode="auto">
          <a:xfrm>
            <a:off x="4859338" y="2386013"/>
            <a:ext cx="5762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22</a:t>
            </a:r>
          </a:p>
        </p:txBody>
      </p:sp>
      <p:sp>
        <p:nvSpPr>
          <p:cNvPr id="15386" name="ZoneTexte 25">
            <a:hlinkClick r:id="rId14" action="ppaction://hlinksldjump"/>
          </p:cNvPr>
          <p:cNvSpPr txBox="1">
            <a:spLocks noChangeArrowheads="1"/>
          </p:cNvSpPr>
          <p:nvPr/>
        </p:nvSpPr>
        <p:spPr bwMode="auto">
          <a:xfrm>
            <a:off x="3389313" y="2173288"/>
            <a:ext cx="5762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23</a:t>
            </a:r>
          </a:p>
        </p:txBody>
      </p:sp>
      <p:sp>
        <p:nvSpPr>
          <p:cNvPr id="15387" name="ZoneTexte 26">
            <a:hlinkClick r:id="rId14" action="ppaction://hlinksldjump"/>
          </p:cNvPr>
          <p:cNvSpPr txBox="1">
            <a:spLocks noChangeArrowheads="1"/>
          </p:cNvSpPr>
          <p:nvPr/>
        </p:nvSpPr>
        <p:spPr bwMode="auto">
          <a:xfrm>
            <a:off x="4148138" y="2097088"/>
            <a:ext cx="5762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24</a:t>
            </a:r>
          </a:p>
        </p:txBody>
      </p:sp>
      <p:sp>
        <p:nvSpPr>
          <p:cNvPr id="15388" name="ZoneTexte 27">
            <a:hlinkClick r:id="rId14" action="ppaction://hlinksldjump"/>
          </p:cNvPr>
          <p:cNvSpPr txBox="1">
            <a:spLocks noChangeArrowheads="1"/>
          </p:cNvSpPr>
          <p:nvPr/>
        </p:nvSpPr>
        <p:spPr bwMode="auto">
          <a:xfrm>
            <a:off x="3860800" y="1519238"/>
            <a:ext cx="576263"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dirty="0"/>
              <a:t>25</a:t>
            </a:r>
          </a:p>
        </p:txBody>
      </p:sp>
      <p:sp>
        <p:nvSpPr>
          <p:cNvPr id="15389" name="ZoneTexte 28">
            <a:hlinkClick r:id="rId15" action="ppaction://hlinksldjump"/>
          </p:cNvPr>
          <p:cNvSpPr txBox="1">
            <a:spLocks noChangeArrowheads="1"/>
          </p:cNvSpPr>
          <p:nvPr/>
        </p:nvSpPr>
        <p:spPr bwMode="auto">
          <a:xfrm>
            <a:off x="2339975" y="1989138"/>
            <a:ext cx="576263"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ctr" eaLnBrk="1" hangingPunct="1"/>
            <a:r>
              <a:rPr lang="fr-FR" b="1"/>
              <a:t>26</a:t>
            </a:r>
          </a:p>
        </p:txBody>
      </p:sp>
      <p:pic>
        <p:nvPicPr>
          <p:cNvPr id="15390" name="Picture 3">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23238" y="260350"/>
            <a:ext cx="79216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9004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88640"/>
            <a:ext cx="8639175"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52413" y="6289575"/>
            <a:ext cx="8639175" cy="307777"/>
          </a:xfrm>
          <a:prstGeom prst="rect">
            <a:avLst/>
          </a:prstGeom>
          <a:noFill/>
        </p:spPr>
        <p:txBody>
          <a:bodyPr wrap="square" rtlCol="0">
            <a:spAutoFit/>
          </a:bodyPr>
          <a:lstStyle/>
          <a:p>
            <a:pPr algn="ctr"/>
            <a:r>
              <a:rPr lang="fr-FR" sz="1400" dirty="0" smtClean="0"/>
              <a:t>Jan BRUEGHEL Le Jeune, Allégorie de la musique, vers 1650</a:t>
            </a:r>
            <a:endParaRPr lang="fr-FR" sz="1400" dirty="0"/>
          </a:p>
        </p:txBody>
      </p:sp>
    </p:spTree>
    <p:extLst>
      <p:ext uri="{BB962C8B-B14F-4D97-AF65-F5344CB8AC3E}">
        <p14:creationId xmlns:p14="http://schemas.microsoft.com/office/powerpoint/2010/main" val="3329370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348038" y="1484313"/>
            <a:ext cx="5532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Être marié sous le balai (sans la bénédiction de l'église, vivre en concubinage, si c'est une honte c'est bien commode - ne pas trop s'occuper des bienséances. </a:t>
            </a:r>
          </a:p>
          <a:p>
            <a:pPr algn="just" eaLnBrk="1" hangingPunct="1"/>
            <a:r>
              <a:rPr lang="fr-FR"/>
              <a:t>Le balai est dehors (les maîtres ne sont pas à la maison).</a:t>
            </a:r>
          </a:p>
        </p:txBody>
      </p:sp>
      <p:sp>
        <p:nvSpPr>
          <p:cNvPr id="4" name="ZoneTexte 3"/>
          <p:cNvSpPr txBox="1">
            <a:spLocks noChangeArrowheads="1"/>
          </p:cNvSpPr>
          <p:nvPr/>
        </p:nvSpPr>
        <p:spPr bwMode="auto">
          <a:xfrm>
            <a:off x="3783013" y="3644900"/>
            <a:ext cx="50974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Les fous reçoivent les meilleures cartes (aux innocents les mains pleines).</a:t>
            </a:r>
          </a:p>
          <a:p>
            <a:pPr algn="just" eaLnBrk="1" hangingPunct="1"/>
            <a:r>
              <a:rPr lang="fr-FR"/>
              <a:t>Il chie sur le monde (il se fiche du monde, il le méprise).</a:t>
            </a:r>
          </a:p>
          <a:p>
            <a:pPr algn="just" eaLnBrk="1" hangingPunct="1"/>
            <a:r>
              <a:rPr lang="fr-FR"/>
              <a:t>Le monde à l'envers (le contraire de ce qu'il devrait être).</a:t>
            </a:r>
          </a:p>
          <a:p>
            <a:pPr algn="just" eaLnBrk="1" hangingPunct="1"/>
            <a:r>
              <a:rPr lang="fr-FR"/>
              <a:t>Ils se tiennent par le nez (ils se trompent mutuellement).</a:t>
            </a:r>
          </a:p>
        </p:txBody>
      </p:sp>
      <p:pic>
        <p:nvPicPr>
          <p:cNvPr id="163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231900"/>
            <a:ext cx="2057400"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3644900"/>
            <a:ext cx="2703512"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outon d'action : Informations 1">
            <a:hlinkClick r:id="" action="ppaction://noaction" highlightClick="1"/>
          </p:cNvPr>
          <p:cNvSpPr/>
          <p:nvPr/>
        </p:nvSpPr>
        <p:spPr>
          <a:xfrm>
            <a:off x="2663825" y="1231900"/>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Bouton d'action : Informations 9">
            <a:hlinkClick r:id="" action="ppaction://noaction" highlightClick="1"/>
          </p:cNvPr>
          <p:cNvSpPr/>
          <p:nvPr/>
        </p:nvSpPr>
        <p:spPr>
          <a:xfrm>
            <a:off x="3348038" y="3644900"/>
            <a:ext cx="360362"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124016559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3" name="ZoneTexte 2"/>
          <p:cNvSpPr txBox="1">
            <a:spLocks noChangeArrowheads="1"/>
          </p:cNvSpPr>
          <p:nvPr/>
        </p:nvSpPr>
        <p:spPr bwMode="auto">
          <a:xfrm>
            <a:off x="3048000" y="1592263"/>
            <a:ext cx="5821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Il attache le grelot au cou du chat (quand quelqu'un prévoit une affaire et la révèle à tout le monde, son entreprise tournera mal. Ou bien se charger d'une mission difficile).</a:t>
            </a:r>
          </a:p>
          <a:p>
            <a:pPr algn="just" eaLnBrk="1" hangingPunct="1"/>
            <a:r>
              <a:rPr lang="fr-FR"/>
              <a:t>Être armé jusqu'aux dents.</a:t>
            </a:r>
          </a:p>
        </p:txBody>
      </p:sp>
      <p:sp>
        <p:nvSpPr>
          <p:cNvPr id="4" name="ZoneTexte 3"/>
          <p:cNvSpPr txBox="1">
            <a:spLocks noChangeArrowheads="1"/>
          </p:cNvSpPr>
          <p:nvPr/>
        </p:nvSpPr>
        <p:spPr bwMode="auto">
          <a:xfrm>
            <a:off x="192088" y="3590925"/>
            <a:ext cx="51355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Il grille le hareng pour le frai (sacrifier une chose de peu de valeur pour obtenir un plus grand avantage, donner un œuf pour avoir un bœuf).</a:t>
            </a:r>
          </a:p>
          <a:p>
            <a:pPr algn="just" eaLnBrk="1" hangingPunct="1"/>
            <a:r>
              <a:rPr lang="fr-FR"/>
              <a:t>Il est plus qu'un hareng vide (beaucoup de choses sont plus profondes qu'on ne pourrait le croire au premier abord) ou bien le hareng pend par ses propres ouïes (on doit supporter les conséquences de ses fautes).</a:t>
            </a:r>
          </a:p>
          <a:p>
            <a:pPr algn="just" eaLnBrk="1" hangingPunct="1"/>
            <a:r>
              <a:rPr lang="fr-FR"/>
              <a:t>Être assis entre deux chaises dans la cendre (laisser passer l'occasion).</a:t>
            </a:r>
          </a:p>
        </p:txBody>
      </p:sp>
      <p:pic>
        <p:nvPicPr>
          <p:cNvPr id="174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1222375"/>
            <a:ext cx="2328863" cy="2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2990850"/>
            <a:ext cx="32194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3059113" y="1231900"/>
            <a:ext cx="360362"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4968875" y="2990850"/>
            <a:ext cx="358775"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11">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3" name="ZoneTexte 12">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308842413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779838" y="1581150"/>
            <a:ext cx="5100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Elle porte de l'eau dans une main et du feu dans l'autre (elle est fausse et dissimulée)</a:t>
            </a:r>
          </a:p>
          <a:p>
            <a:pPr algn="just" eaLnBrk="1" hangingPunct="1"/>
            <a:r>
              <a:rPr lang="fr-FR"/>
              <a:t>La truie débonde le tonneau (mauvaise gérance ; la négligence se paie).</a:t>
            </a:r>
          </a:p>
        </p:txBody>
      </p:sp>
      <p:sp>
        <p:nvSpPr>
          <p:cNvPr id="4" name="ZoneTexte 3"/>
          <p:cNvSpPr txBox="1">
            <a:spLocks noChangeArrowheads="1"/>
          </p:cNvSpPr>
          <p:nvPr/>
        </p:nvSpPr>
        <p:spPr bwMode="auto">
          <a:xfrm>
            <a:off x="192088" y="4419600"/>
            <a:ext cx="6467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Un rongeur de pilier (un hypocrite)</a:t>
            </a:r>
          </a:p>
          <a:p>
            <a:pPr algn="just" eaLnBrk="1" hangingPunct="1"/>
            <a:r>
              <a:rPr lang="fr-FR"/>
              <a:t>Il enlace le pilier tout en le mordant c’est un hypocrite. </a:t>
            </a:r>
          </a:p>
          <a:p>
            <a:pPr algn="just" eaLnBrk="1" hangingPunct="1"/>
            <a:r>
              <a:rPr lang="fr-FR"/>
              <a:t>Il garde son vice caché sous le chapeau qu’il a placé au sommet du pilier.</a:t>
            </a:r>
          </a:p>
        </p:txBody>
      </p:sp>
      <p:pic>
        <p:nvPicPr>
          <p:cNvPr id="184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273175"/>
            <a:ext cx="27305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803525"/>
            <a:ext cx="151288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3419475" y="1273175"/>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6732588" y="2852738"/>
            <a:ext cx="360362" cy="360362"/>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250988789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4067175" y="1568450"/>
            <a:ext cx="4813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Elle ligoterait le diable sur un coussin (l'entêtement de la méchanceté vient même à bout du diable).</a:t>
            </a:r>
          </a:p>
        </p:txBody>
      </p:sp>
      <p:sp>
        <p:nvSpPr>
          <p:cNvPr id="4" name="ZoneTexte 3"/>
          <p:cNvSpPr txBox="1">
            <a:spLocks noChangeArrowheads="1"/>
          </p:cNvSpPr>
          <p:nvPr/>
        </p:nvSpPr>
        <p:spPr bwMode="auto">
          <a:xfrm>
            <a:off x="192088" y="5006975"/>
            <a:ext cx="5532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a:t>Il se cogne la tête contre le mur (vouloir entreprendre l'impossible tout en étant acariâtre et sans égards pour autrui).</a:t>
            </a:r>
          </a:p>
          <a:p>
            <a:pPr algn="just" eaLnBrk="1" hangingPunct="1"/>
            <a:r>
              <a:rPr lang="fr-FR"/>
              <a:t>Il est dans sa cuirasse (enrager, être soupe au lait).</a:t>
            </a:r>
          </a:p>
        </p:txBody>
      </p:sp>
      <p:pic>
        <p:nvPicPr>
          <p:cNvPr id="194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196975"/>
            <a:ext cx="3436938" cy="35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33650"/>
            <a:ext cx="2620963" cy="3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3887788" y="1196975"/>
            <a:ext cx="358775"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5364163" y="2533650"/>
            <a:ext cx="360362"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306493209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563938" y="1168400"/>
            <a:ext cx="53165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L'un tond les moutons l'autre les porcelets (l'un a tous les avantages, l'autre tous les inconvénients ou l'un vit dans l'opulence l'autre dans la misère).</a:t>
            </a:r>
          </a:p>
          <a:p>
            <a:pPr algn="just" eaLnBrk="1" hangingPunct="1"/>
            <a:r>
              <a:rPr lang="fr-FR" sz="1600"/>
              <a:t>Beaucoup de cris et peu de laine.</a:t>
            </a:r>
          </a:p>
          <a:p>
            <a:pPr algn="just" eaLnBrk="1" hangingPunct="1"/>
            <a:r>
              <a:rPr lang="fr-FR" sz="1600"/>
              <a:t>Tonds-là, ne l'écorche pas (ne fais pas passer ton avantage avant tout).</a:t>
            </a:r>
          </a:p>
          <a:p>
            <a:pPr algn="just" eaLnBrk="1" hangingPunct="1"/>
            <a:r>
              <a:rPr lang="fr-FR" sz="1600"/>
              <a:t>L'une met sur la quenouille ce que l'autre file (répandre des calomnies) ou prends garde que n'intervienne un chien noir (quand deux commères sont ensemble, point n'est besoin des aboiements du chien).</a:t>
            </a:r>
          </a:p>
        </p:txBody>
      </p:sp>
      <p:sp>
        <p:nvSpPr>
          <p:cNvPr id="4" name="ZoneTexte 3"/>
          <p:cNvSpPr txBox="1">
            <a:spLocks noChangeArrowheads="1"/>
          </p:cNvSpPr>
          <p:nvPr/>
        </p:nvSpPr>
        <p:spPr bwMode="auto">
          <a:xfrm>
            <a:off x="192088" y="5030788"/>
            <a:ext cx="62182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Il comble la fosse quand le veau s'est noyé. (remédier à l'erreur quand le malheur est arrivé).</a:t>
            </a:r>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68400"/>
            <a:ext cx="2636837"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473450"/>
            <a:ext cx="2193925"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3059113" y="1168400"/>
            <a:ext cx="360362"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6011863" y="3716338"/>
            <a:ext cx="360362" cy="360362"/>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109825396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2555875" y="1257300"/>
            <a:ext cx="632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Elle revêt son mari d'une cape bleue (elle le trompe).</a:t>
            </a:r>
          </a:p>
          <a:p>
            <a:pPr algn="just" eaLnBrk="1" hangingPunct="1"/>
            <a:r>
              <a:rPr lang="fr-FR" sz="1600"/>
              <a:t>Elle lui enfonce sur les yeux le capuchon qui limite sa vision. Le bleu est le symbole de la tromperie.</a:t>
            </a:r>
          </a:p>
        </p:txBody>
      </p:sp>
      <p:sp>
        <p:nvSpPr>
          <p:cNvPr id="4" name="ZoneTexte 3"/>
          <p:cNvSpPr txBox="1">
            <a:spLocks noChangeArrowheads="1"/>
          </p:cNvSpPr>
          <p:nvPr/>
        </p:nvSpPr>
        <p:spPr bwMode="auto">
          <a:xfrm>
            <a:off x="192088" y="3776663"/>
            <a:ext cx="38750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Il fait danser le monde sur son pouce (tous lui obéissent à la baguette).</a:t>
            </a:r>
          </a:p>
          <a:p>
            <a:pPr algn="just" eaLnBrk="1" hangingPunct="1"/>
            <a:r>
              <a:rPr lang="fr-FR" sz="1600"/>
              <a:t>Le bâton est dans la roue (mettre des bâtons dans les roues).</a:t>
            </a:r>
          </a:p>
          <a:p>
            <a:pPr algn="just" eaLnBrk="1" hangingPunct="1"/>
            <a:r>
              <a:rPr lang="fr-FR" sz="1600"/>
              <a:t>Il faut se courber si l'on veut faire son chemin dans le monde (il faut être malin et servile pour devenir quelqu'un).</a:t>
            </a:r>
          </a:p>
          <a:p>
            <a:pPr algn="just" eaLnBrk="1" hangingPunct="1"/>
            <a:r>
              <a:rPr lang="fr-FR" sz="1600"/>
              <a:t>Qui a laissé choir sa bouillie, ne peut la ramasser toute (on ne peut réparer entièrement les dégâts occasionnés).</a:t>
            </a:r>
          </a:p>
        </p:txBody>
      </p:sp>
      <p:pic>
        <p:nvPicPr>
          <p:cNvPr id="2150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39838"/>
            <a:ext cx="1597025"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263" y="3478213"/>
            <a:ext cx="4487862"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2174875" y="1231900"/>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3716338" y="3478213"/>
            <a:ext cx="360362" cy="360362"/>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417454257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4643438" y="1254125"/>
            <a:ext cx="43926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Mettre une barbe d'étoupe à notre seigneur (essayer de mystifier quelqu'un par des ruses).</a:t>
            </a:r>
          </a:p>
          <a:p>
            <a:pPr algn="just" eaLnBrk="1" hangingPunct="1"/>
            <a:r>
              <a:rPr lang="fr-FR" sz="1600"/>
              <a:t>Allumer un cierge au diable (il est bon d'avoir des amis dans tous les camps ; flatter tout le monde).</a:t>
            </a:r>
          </a:p>
          <a:p>
            <a:pPr algn="just" eaLnBrk="1" hangingPunct="1"/>
            <a:r>
              <a:rPr lang="fr-FR" sz="1600"/>
              <a:t>La cigogne reçoit le renard (Bruegel reprend le motif de la fable d'Esope : deux larrons ne pensent qu'à leur propre avantage)</a:t>
            </a:r>
          </a:p>
          <a:p>
            <a:pPr algn="just" eaLnBrk="1" hangingPunct="1"/>
            <a:r>
              <a:rPr lang="fr-FR" sz="1600"/>
              <a:t>Il va se confesser au diable (il confie ses secrets à ses ennemis).</a:t>
            </a:r>
          </a:p>
          <a:p>
            <a:pPr algn="just" eaLnBrk="1" hangingPunct="1"/>
            <a:r>
              <a:rPr lang="fr-FR" sz="1600"/>
              <a:t>Il saigne le cochon par la panse (l'affaire est déjà réglée, c'est sans appel).</a:t>
            </a:r>
          </a:p>
          <a:p>
            <a:pPr algn="just" eaLnBrk="1" hangingPunct="1"/>
            <a:r>
              <a:rPr lang="fr-FR" sz="1600"/>
              <a:t>Deux chiens ne s'accordent jamais sur un os (se disputer, s'acharner tous deux sur une même affaire ; symbole de la cupidité et de la méfiance propre à l'envieux).</a:t>
            </a:r>
          </a:p>
        </p:txBody>
      </p:sp>
      <p:sp>
        <p:nvSpPr>
          <p:cNvPr id="4" name="ZoneTexte 3"/>
          <p:cNvSpPr txBox="1">
            <a:spLocks noChangeArrowheads="1"/>
          </p:cNvSpPr>
          <p:nvPr/>
        </p:nvSpPr>
        <p:spPr bwMode="auto">
          <a:xfrm>
            <a:off x="4006850" y="5022850"/>
            <a:ext cx="502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Tenir une anguille par la queue (une affaire difficile qui va échouer).</a:t>
            </a:r>
          </a:p>
          <a:p>
            <a:pPr algn="just" eaLnBrk="1" hangingPunct="1"/>
            <a:r>
              <a:rPr lang="fr-FR" sz="1600"/>
              <a:t>Le tâte-poule (se préoccuper de choses qui n'existent pas encore).</a:t>
            </a:r>
          </a:p>
        </p:txBody>
      </p:sp>
      <p:pic>
        <p:nvPicPr>
          <p:cNvPr id="225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219200"/>
            <a:ext cx="3779837"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278188"/>
            <a:ext cx="2968625"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4770438"/>
            <a:ext cx="2919413"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Bouton d'action : Informations 10">
            <a:hlinkClick r:id="" action="ppaction://noaction" highlightClick="1"/>
          </p:cNvPr>
          <p:cNvSpPr/>
          <p:nvPr/>
        </p:nvSpPr>
        <p:spPr>
          <a:xfrm>
            <a:off x="4140200" y="1219200"/>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Bouton d'action : Informations 11">
            <a:hlinkClick r:id="" action="ppaction://noaction" highlightClick="1"/>
          </p:cNvPr>
          <p:cNvSpPr/>
          <p:nvPr/>
        </p:nvSpPr>
        <p:spPr>
          <a:xfrm>
            <a:off x="3252788" y="4773613"/>
            <a:ext cx="360362" cy="360362"/>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4" name="ZoneTexte 13">
            <a:hlinkClick r:id="rId6"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5" name="ZoneTexte 14">
            <a:hlinkClick r:id="rId7"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107775677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203575" y="1558925"/>
            <a:ext cx="5676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Ne pas supporter que le soleil brille dans l'eau (l'opulence de mon prochain me fait peine ; jalousie).</a:t>
            </a:r>
          </a:p>
          <a:p>
            <a:pPr algn="just" eaLnBrk="1" hangingPunct="1"/>
            <a:r>
              <a:rPr lang="fr-FR" sz="1600"/>
              <a:t>Il pend sa cape à la barrière (il rompt avec les usages sans savoir s'il s'accoutumera à son nouvel environnement).</a:t>
            </a:r>
          </a:p>
        </p:txBody>
      </p:sp>
      <p:sp>
        <p:nvSpPr>
          <p:cNvPr id="4" name="ZoneTexte 3"/>
          <p:cNvSpPr txBox="1">
            <a:spLocks noChangeArrowheads="1"/>
          </p:cNvSpPr>
          <p:nvPr/>
        </p:nvSpPr>
        <p:spPr bwMode="auto">
          <a:xfrm>
            <a:off x="112713" y="4175125"/>
            <a:ext cx="3883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Jeter l'argent dans l'eau (jeter l'argent par les fenêtres).</a:t>
            </a:r>
          </a:p>
          <a:p>
            <a:pPr algn="just" eaLnBrk="1" hangingPunct="1"/>
            <a:r>
              <a:rPr lang="fr-FR" sz="1600"/>
              <a:t>Deux qui chient par le même trou (deux acolytes inséparables).</a:t>
            </a:r>
          </a:p>
          <a:p>
            <a:pPr algn="just" eaLnBrk="1" hangingPunct="1"/>
            <a:r>
              <a:rPr lang="fr-FR" sz="1600"/>
              <a:t>Il jette des roses (perles) aux pourceaux. (Accorder quelque chose à quelqu'un dont il est incapable d'apprécier la valeur).</a:t>
            </a:r>
          </a:p>
        </p:txBody>
      </p:sp>
      <p:pic>
        <p:nvPicPr>
          <p:cNvPr id="2355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196975"/>
            <a:ext cx="2403475"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75" y="3581400"/>
            <a:ext cx="2824163" cy="25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354388"/>
            <a:ext cx="18954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Bouton d'action : Informations 10">
            <a:hlinkClick r:id="" action="ppaction://noaction" highlightClick="1"/>
          </p:cNvPr>
          <p:cNvSpPr/>
          <p:nvPr/>
        </p:nvSpPr>
        <p:spPr>
          <a:xfrm>
            <a:off x="2663825" y="1231900"/>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Bouton d'action : Informations 11">
            <a:hlinkClick r:id="" action="ppaction://noaction" highlightClick="1"/>
          </p:cNvPr>
          <p:cNvSpPr/>
          <p:nvPr/>
        </p:nvSpPr>
        <p:spPr>
          <a:xfrm>
            <a:off x="3708400" y="3354388"/>
            <a:ext cx="358775" cy="360362"/>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4" name="ZoneTexte 13">
            <a:hlinkClick r:id="rId6"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5" name="ZoneTexte 14">
            <a:hlinkClick r:id="rId7"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282267114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3419475" y="1268413"/>
            <a:ext cx="546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Les gros poissons mangent les petits .</a:t>
            </a:r>
          </a:p>
          <a:p>
            <a:pPr algn="just" eaLnBrk="1" hangingPunct="1"/>
            <a:r>
              <a:rPr lang="fr-FR" sz="1600"/>
              <a:t>Savoir prendre le poisson avec ses mains (il est rusé c'est un madré compère, c'est à dire il profite du travail des autres - tandis que les autres jettent les filets, il en retire les poissons).</a:t>
            </a:r>
          </a:p>
          <a:p>
            <a:pPr algn="just" eaLnBrk="1" hangingPunct="1"/>
            <a:r>
              <a:rPr lang="fr-FR" sz="1600"/>
              <a:t>Être assis sur des charbons ardents (être angoissé et d'une impatience extrême).</a:t>
            </a:r>
          </a:p>
        </p:txBody>
      </p:sp>
      <p:sp>
        <p:nvSpPr>
          <p:cNvPr id="4" name="ZoneTexte 3"/>
          <p:cNvSpPr txBox="1">
            <a:spLocks noChangeArrowheads="1"/>
          </p:cNvSpPr>
          <p:nvPr/>
        </p:nvSpPr>
        <p:spPr bwMode="auto">
          <a:xfrm>
            <a:off x="160338" y="4605338"/>
            <a:ext cx="4914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Quand un aveugle en guide un autre, ils tombent tous deux dans le fossé (quand l'incompétence est menée par l'incompétence, l'affaire doit mal tourner).</a:t>
            </a:r>
          </a:p>
          <a:p>
            <a:pPr algn="just" eaLnBrk="1" hangingPunct="1"/>
            <a:r>
              <a:rPr lang="fr-FR" sz="1600"/>
              <a:t>Les crottins de cheval ne sont pas des figues (il ne faut prendre des vessies pour des lanternes).</a:t>
            </a:r>
          </a:p>
        </p:txBody>
      </p:sp>
      <p:pic>
        <p:nvPicPr>
          <p:cNvPr id="245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196975"/>
            <a:ext cx="2405063"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2962275"/>
            <a:ext cx="3128962" cy="330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2916238" y="1231900"/>
            <a:ext cx="360362"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4716463" y="2962275"/>
            <a:ext cx="358775"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337086568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5200650" y="1606550"/>
            <a:ext cx="37353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Peu importe à qui appartient la maison qui brûle pourvu qu'on puisse se chauffer aux braises (il saisit toutes les occasions pour s'enrichir).</a:t>
            </a:r>
          </a:p>
          <a:p>
            <a:pPr algn="just" eaLnBrk="1" hangingPunct="1"/>
            <a:r>
              <a:rPr lang="fr-FR" sz="1600"/>
              <a:t>Prendre son manteau dans le vent (changer d'avis au gré des circonstances, être opportuniste).</a:t>
            </a:r>
          </a:p>
          <a:p>
            <a:pPr algn="just" eaLnBrk="1" hangingPunct="1"/>
            <a:r>
              <a:rPr lang="fr-FR" sz="1600"/>
              <a:t>Jeter les plumes au vent (perdre le fruit de son travail).</a:t>
            </a:r>
          </a:p>
          <a:p>
            <a:pPr algn="just" eaLnBrk="1" hangingPunct="1"/>
            <a:r>
              <a:rPr lang="fr-FR" sz="1600"/>
              <a:t>Elle regarde la cigogne (elle baille aux corneilles).</a:t>
            </a:r>
          </a:p>
          <a:p>
            <a:pPr algn="just" eaLnBrk="1" hangingPunct="1"/>
            <a:r>
              <a:rPr lang="fr-FR" sz="1600"/>
              <a:t>A son plumage, on reconnaît l'oiseau.</a:t>
            </a:r>
          </a:p>
        </p:txBody>
      </p:sp>
      <p:sp>
        <p:nvSpPr>
          <p:cNvPr id="4" name="ZoneTexte 3"/>
          <p:cNvSpPr txBox="1">
            <a:spLocks noChangeArrowheads="1"/>
          </p:cNvSpPr>
          <p:nvPr/>
        </p:nvSpPr>
        <p:spPr bwMode="auto">
          <a:xfrm>
            <a:off x="4391025" y="4773613"/>
            <a:ext cx="4565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Tomber du bœuf sur l'âne (faire de mauvaises affaires).</a:t>
            </a:r>
          </a:p>
          <a:p>
            <a:pPr algn="just" eaLnBrk="1" hangingPunct="1"/>
            <a:r>
              <a:rPr lang="fr-FR" sz="1600"/>
              <a:t>Baiser l'anneau (courber exagérément l'échine).</a:t>
            </a:r>
          </a:p>
          <a:p>
            <a:pPr algn="just" eaLnBrk="1" hangingPunct="1"/>
            <a:r>
              <a:rPr lang="fr-FR" sz="1600"/>
              <a:t>Il frotte son derrière contre la porte (se moquer du tiers comme du quart) ou il court avec son petit paquet (chacun a son fardeau à porter).</a:t>
            </a:r>
          </a:p>
        </p:txBody>
      </p:sp>
      <p:pic>
        <p:nvPicPr>
          <p:cNvPr id="2560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96975"/>
            <a:ext cx="4830763"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4613"/>
            <a:ext cx="3911600" cy="24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outon d'action : Informations 9">
            <a:hlinkClick r:id="" action="ppaction://noaction" highlightClick="1"/>
          </p:cNvPr>
          <p:cNvSpPr/>
          <p:nvPr/>
        </p:nvSpPr>
        <p:spPr>
          <a:xfrm>
            <a:off x="5200650" y="1231900"/>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Bouton d'action : Informations 10">
            <a:hlinkClick r:id="" action="ppaction://noaction" highlightClick="1"/>
          </p:cNvPr>
          <p:cNvSpPr/>
          <p:nvPr/>
        </p:nvSpPr>
        <p:spPr>
          <a:xfrm>
            <a:off x="4210050" y="3883025"/>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3" name="ZoneTexte 12">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4" name="ZoneTexte 13">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243577929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p:bldP spid="3"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666"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611560" y="3059668"/>
            <a:ext cx="2069156" cy="738664"/>
          </a:xfrm>
          <a:prstGeom prst="rect">
            <a:avLst/>
          </a:prstGeom>
          <a:noFill/>
        </p:spPr>
        <p:txBody>
          <a:bodyPr wrap="square" rtlCol="0">
            <a:spAutoFit/>
          </a:bodyPr>
          <a:lstStyle/>
          <a:p>
            <a:pPr algn="ctr"/>
            <a:r>
              <a:rPr lang="fr-FR" sz="1400" dirty="0" smtClean="0"/>
              <a:t>REMBRANDT</a:t>
            </a:r>
          </a:p>
          <a:p>
            <a:pPr algn="ctr"/>
            <a:r>
              <a:rPr lang="fr-FR" sz="1400" dirty="0" smtClean="0"/>
              <a:t>Allégorie de la musique</a:t>
            </a:r>
          </a:p>
          <a:p>
            <a:pPr algn="ctr"/>
            <a:r>
              <a:rPr lang="fr-FR" sz="1400" dirty="0" smtClean="0"/>
              <a:t>1626</a:t>
            </a:r>
            <a:endParaRPr lang="fr-FR" sz="1400" dirty="0"/>
          </a:p>
        </p:txBody>
      </p:sp>
    </p:spTree>
    <p:extLst>
      <p:ext uri="{BB962C8B-B14F-4D97-AF65-F5344CB8AC3E}">
        <p14:creationId xmlns:p14="http://schemas.microsoft.com/office/powerpoint/2010/main" val="25355084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4556125" y="1612900"/>
            <a:ext cx="436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Tirer une flèche après l'autre (trouver un nouvel atout) ou tirer toutes ses flèches (agir inconsidérément car il ne reste plus rien dans le malheur).</a:t>
            </a:r>
          </a:p>
          <a:p>
            <a:pPr algn="just" eaLnBrk="1" hangingPunct="1"/>
            <a:r>
              <a:rPr lang="fr-FR" sz="1600"/>
              <a:t>Il joue sur le pilori (quand on est sur le pilori, mieux vaut ne pas attirer l'attention sur soi, aussi : s'approprier illégitimement le bien d'autrui).</a:t>
            </a:r>
          </a:p>
        </p:txBody>
      </p:sp>
      <p:sp>
        <p:nvSpPr>
          <p:cNvPr id="13" name="ZoneTexte 12"/>
          <p:cNvSpPr txBox="1">
            <a:spLocks noChangeArrowheads="1"/>
          </p:cNvSpPr>
          <p:nvPr/>
        </p:nvSpPr>
        <p:spPr bwMode="auto">
          <a:xfrm>
            <a:off x="3663950" y="4030663"/>
            <a:ext cx="50974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Il court comme s'il avait le feu au derrière (il est très pressé, il se trouve dans une situation très fâcheuse) ou encore qui mange du feu chie des étincelles (qui entreprend quelque chose de dangereux ne doit pas s'étonner du résultat obtenu).</a:t>
            </a:r>
          </a:p>
          <a:p>
            <a:pPr algn="just" eaLnBrk="1" hangingPunct="1"/>
            <a:r>
              <a:rPr lang="fr-FR" sz="1600"/>
              <a:t>Les porcs errent dans le blé (tout va de travers) ou quand le blé diminue, le porc s'engraisse (ce qui est un inconvénient pour l'un profite à l'autre).</a:t>
            </a:r>
          </a:p>
        </p:txBody>
      </p:sp>
      <p:pic>
        <p:nvPicPr>
          <p:cNvPr id="266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60475"/>
            <a:ext cx="43307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633788"/>
            <a:ext cx="33543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Bouton d'action : Informations 13">
            <a:hlinkClick r:id="" action="ppaction://noaction" highlightClick="1"/>
          </p:cNvPr>
          <p:cNvSpPr/>
          <p:nvPr/>
        </p:nvSpPr>
        <p:spPr>
          <a:xfrm>
            <a:off x="4556125" y="1260475"/>
            <a:ext cx="360363" cy="360363"/>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Bouton d'action : Informations 14">
            <a:hlinkClick r:id="" action="ppaction://noaction" highlightClick="1"/>
          </p:cNvPr>
          <p:cNvSpPr/>
          <p:nvPr/>
        </p:nvSpPr>
        <p:spPr>
          <a:xfrm>
            <a:off x="3663950" y="3629025"/>
            <a:ext cx="360363" cy="358775"/>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6" name="ZoneTexte 15">
            <a:hlinkClick r:id="rId5"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7" name="ZoneTexte 16">
            <a:hlinkClick r:id="rId6"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186749467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p:bldP spid="3" grpId="1"/>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a:spLocks noChangeArrowheads="1"/>
          </p:cNvSpPr>
          <p:nvPr/>
        </p:nvSpPr>
        <p:spPr bwMode="auto">
          <a:xfrm>
            <a:off x="2808288" y="1870075"/>
            <a:ext cx="60721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algn="just" eaLnBrk="1" hangingPunct="1"/>
            <a:r>
              <a:rPr lang="fr-FR" sz="1600"/>
              <a:t>Les galettes poussent sur le toit</a:t>
            </a:r>
          </a:p>
          <a:p>
            <a:pPr algn="just" eaLnBrk="1" hangingPunct="1"/>
            <a:r>
              <a:rPr lang="fr-FR" sz="1600"/>
              <a:t>On vit dans l’abondance, comme « un coq en pâte » dans cette maison.</a:t>
            </a:r>
          </a:p>
        </p:txBody>
      </p:sp>
      <p:pic>
        <p:nvPicPr>
          <p:cNvPr id="2765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341438"/>
            <a:ext cx="2492375"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Bouton d'action : Informations 14">
            <a:hlinkClick r:id="" action="ppaction://noaction" highlightClick="1"/>
          </p:cNvPr>
          <p:cNvSpPr/>
          <p:nvPr/>
        </p:nvSpPr>
        <p:spPr>
          <a:xfrm>
            <a:off x="2808288" y="1341438"/>
            <a:ext cx="358775" cy="358775"/>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Titre 1"/>
          <p:cNvSpPr>
            <a:spLocks noGrp="1"/>
          </p:cNvSpPr>
          <p:nvPr>
            <p:ph type="title"/>
          </p:nvPr>
        </p:nvSpPr>
        <p:spPr>
          <a:xfrm>
            <a:off x="457200" y="642938"/>
            <a:ext cx="8229600" cy="409575"/>
          </a:xfrm>
        </p:spPr>
        <p:txBody>
          <a:bodyPr/>
          <a:lstStyle/>
          <a:p>
            <a:pPr algn="ctr" eaLnBrk="1" hangingPunct="1"/>
            <a:r>
              <a:rPr lang="fr-FR" sz="1800" dirty="0" smtClean="0"/>
              <a:t>Cliquez sur les icones pour afficher les proverbes cachés.</a:t>
            </a:r>
          </a:p>
        </p:txBody>
      </p:sp>
      <p:sp>
        <p:nvSpPr>
          <p:cNvPr id="10" name="ZoneTexte 9">
            <a:hlinkClick r:id="rId4" action="ppaction://hlinksldjump"/>
          </p:cNvPr>
          <p:cNvSpPr txBox="1"/>
          <p:nvPr/>
        </p:nvSpPr>
        <p:spPr>
          <a:xfrm>
            <a:off x="7634730" y="452453"/>
            <a:ext cx="1306647" cy="523220"/>
          </a:xfrm>
          <a:prstGeom prst="rect">
            <a:avLst/>
          </a:prstGeom>
          <a:solidFill>
            <a:schemeClr val="accent5">
              <a:lumMod val="40000"/>
              <a:lumOff val="60000"/>
            </a:schemeClr>
          </a:solidFill>
        </p:spPr>
        <p:txBody>
          <a:bodyPr wrap="square" rtlCol="0">
            <a:spAutoFit/>
          </a:bodyPr>
          <a:lstStyle/>
          <a:p>
            <a:pPr algn="ctr"/>
            <a:r>
              <a:rPr lang="fr-FR" sz="1400" dirty="0" smtClean="0"/>
              <a:t>Voir les proverbes</a:t>
            </a:r>
            <a:endParaRPr lang="fr-FR" sz="1400" dirty="0"/>
          </a:p>
        </p:txBody>
      </p:sp>
      <p:sp>
        <p:nvSpPr>
          <p:cNvPr id="12" name="ZoneTexte 11">
            <a:hlinkClick r:id="rId5" action="ppaction://hlinksldjump"/>
          </p:cNvPr>
          <p:cNvSpPr txBox="1"/>
          <p:nvPr/>
        </p:nvSpPr>
        <p:spPr>
          <a:xfrm>
            <a:off x="166553" y="452453"/>
            <a:ext cx="1306647" cy="523220"/>
          </a:xfrm>
          <a:prstGeom prst="rect">
            <a:avLst/>
          </a:prstGeom>
          <a:solidFill>
            <a:srgbClr val="FFFF00"/>
          </a:solidFill>
        </p:spPr>
        <p:txBody>
          <a:bodyPr wrap="square" rtlCol="0">
            <a:spAutoFit/>
          </a:bodyPr>
          <a:lstStyle/>
          <a:p>
            <a:pPr algn="ctr"/>
            <a:r>
              <a:rPr lang="fr-FR" sz="1400" dirty="0" smtClean="0"/>
              <a:t>Voir </a:t>
            </a:r>
            <a:br>
              <a:rPr lang="fr-FR" sz="1400" dirty="0" smtClean="0"/>
            </a:br>
            <a:r>
              <a:rPr lang="fr-FR" sz="1400" dirty="0" smtClean="0"/>
              <a:t>en grand</a:t>
            </a:r>
            <a:endParaRPr lang="fr-FR" sz="1400" dirty="0"/>
          </a:p>
        </p:txBody>
      </p:sp>
    </p:spTree>
    <p:extLst>
      <p:ext uri="{BB962C8B-B14F-4D97-AF65-F5344CB8AC3E}">
        <p14:creationId xmlns:p14="http://schemas.microsoft.com/office/powerpoint/2010/main" val="307406853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p:bldP spid="1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2413" y="354142"/>
            <a:ext cx="8639175" cy="338554"/>
          </a:xfrm>
          <a:prstGeom prst="rect">
            <a:avLst/>
          </a:prstGeom>
          <a:noFill/>
        </p:spPr>
        <p:txBody>
          <a:bodyPr wrap="square" rtlCol="0">
            <a:spAutoFit/>
          </a:bodyPr>
          <a:lstStyle/>
          <a:p>
            <a:pPr algn="ctr"/>
            <a:r>
              <a:rPr lang="fr-FR" sz="1600" dirty="0"/>
              <a:t>Essayez de trouver </a:t>
            </a:r>
            <a:r>
              <a:rPr lang="fr-FR" sz="1600" dirty="0" smtClean="0"/>
              <a:t>les </a:t>
            </a:r>
            <a:r>
              <a:rPr lang="fr-FR" sz="1600" dirty="0"/>
              <a:t>8 chansons qui se cachent dans cette </a:t>
            </a:r>
            <a:r>
              <a:rPr lang="fr-FR" sz="1600" dirty="0" smtClean="0"/>
              <a:t>illustration</a:t>
            </a:r>
            <a:endParaRPr lang="fr-FR" sz="1600" dirty="0"/>
          </a:p>
        </p:txBody>
      </p:sp>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92696"/>
            <a:ext cx="863917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a:spLocks noChangeArrowheads="1"/>
          </p:cNvSpPr>
          <p:nvPr/>
        </p:nvSpPr>
        <p:spPr bwMode="auto">
          <a:xfrm>
            <a:off x="3347864" y="4751273"/>
            <a:ext cx="403155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marL="285750" indent="-285750" eaLnBrk="1" hangingPunct="1">
              <a:buFont typeface="Arial" pitchFamily="34" charset="0"/>
              <a:buChar char="•"/>
            </a:pPr>
            <a:r>
              <a:rPr lang="fr-FR" sz="1600" dirty="0"/>
              <a:t>Meunier tu dors.</a:t>
            </a:r>
          </a:p>
          <a:p>
            <a:pPr marL="285750" indent="-285750" eaLnBrk="1" hangingPunct="1">
              <a:buFont typeface="Arial" pitchFamily="34" charset="0"/>
              <a:buChar char="•"/>
            </a:pPr>
            <a:r>
              <a:rPr lang="fr-FR" sz="1600" dirty="0"/>
              <a:t>Le bon roi Dagobert.</a:t>
            </a:r>
          </a:p>
          <a:p>
            <a:pPr marL="285750" indent="-285750" eaLnBrk="1" hangingPunct="1">
              <a:buFont typeface="Arial" pitchFamily="34" charset="0"/>
              <a:buChar char="•"/>
            </a:pPr>
            <a:r>
              <a:rPr lang="fr-FR" sz="1600" dirty="0"/>
              <a:t>Il pleut, il pleut bergère.</a:t>
            </a:r>
          </a:p>
          <a:p>
            <a:pPr marL="285750" indent="-285750" eaLnBrk="1" hangingPunct="1">
              <a:buFont typeface="Arial" pitchFamily="34" charset="0"/>
              <a:buChar char="•"/>
            </a:pPr>
            <a:r>
              <a:rPr lang="fr-FR" sz="1600" dirty="0"/>
              <a:t>Une souris verte.</a:t>
            </a:r>
          </a:p>
          <a:p>
            <a:pPr marL="285750" indent="-285750" eaLnBrk="1" hangingPunct="1">
              <a:buFont typeface="Arial" pitchFamily="34" charset="0"/>
              <a:buChar char="•"/>
            </a:pPr>
            <a:r>
              <a:rPr lang="fr-FR" sz="1600" dirty="0"/>
              <a:t>L’empereur, sa femme et le petit prince.</a:t>
            </a:r>
          </a:p>
          <a:p>
            <a:pPr marL="285750" indent="-285750" eaLnBrk="1" hangingPunct="1">
              <a:buFont typeface="Arial" pitchFamily="34" charset="0"/>
              <a:buChar char="•"/>
            </a:pPr>
            <a:r>
              <a:rPr lang="fr-FR" sz="1600" dirty="0"/>
              <a:t>Une poule sur un mur</a:t>
            </a:r>
            <a:r>
              <a:rPr lang="fr-FR" sz="1600" dirty="0" smtClean="0"/>
              <a:t>.</a:t>
            </a:r>
          </a:p>
          <a:p>
            <a:pPr marL="285750" indent="-285750" eaLnBrk="1" hangingPunct="1">
              <a:buFont typeface="Arial" pitchFamily="34" charset="0"/>
              <a:buChar char="•"/>
            </a:pPr>
            <a:r>
              <a:rPr lang="fr-FR" sz="1600" dirty="0" smtClean="0"/>
              <a:t>Pomme de reinette et pomme d’api.</a:t>
            </a:r>
            <a:endParaRPr lang="fr-FR" sz="1600" dirty="0"/>
          </a:p>
          <a:p>
            <a:pPr marL="285750" indent="-285750" eaLnBrk="1" hangingPunct="1">
              <a:buFont typeface="Arial" pitchFamily="34" charset="0"/>
              <a:buChar char="•"/>
            </a:pPr>
            <a:r>
              <a:rPr lang="fr-FR" sz="1600" dirty="0"/>
              <a:t>Y’a un chat sur le toit</a:t>
            </a:r>
            <a:r>
              <a:rPr lang="fr-FR" sz="1600" dirty="0" smtClean="0"/>
              <a:t>.</a:t>
            </a:r>
            <a:endParaRPr lang="fr-FR" sz="1600" dirty="0"/>
          </a:p>
        </p:txBody>
      </p:sp>
      <p:sp>
        <p:nvSpPr>
          <p:cNvPr id="6" name="Bouton d'action : Informations 5">
            <a:hlinkClick r:id="" action="ppaction://noaction" highlightClick="1"/>
          </p:cNvPr>
          <p:cNvSpPr/>
          <p:nvPr/>
        </p:nvSpPr>
        <p:spPr>
          <a:xfrm>
            <a:off x="2699792" y="4869160"/>
            <a:ext cx="358775" cy="358775"/>
          </a:xfrm>
          <a:prstGeom prst="actionButtonInformati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487943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p:bldP spid="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La musique? Bingo!</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3539430"/>
          </a:xfrm>
          <a:prstGeom prst="rect">
            <a:avLst/>
          </a:prstGeom>
        </p:spPr>
        <p:txBody>
          <a:bodyPr wrap="square">
            <a:spAutoFit/>
          </a:bodyPr>
          <a:lstStyle/>
          <a:p>
            <a:pPr algn="just"/>
            <a:r>
              <a:rPr lang="fr-FR" sz="1400" dirty="0" smtClean="0"/>
              <a:t>Nous n’avons pas tous les mêmes relations avec la musique, certains jouent d’un instrument, d’autres aiment l’écouter ou l’associer à une activité. Et si vous en parliez entre vous.</a:t>
            </a:r>
          </a:p>
          <a:p>
            <a:pPr algn="just"/>
            <a:endParaRPr lang="fr-FR" sz="1400" dirty="0" smtClean="0"/>
          </a:p>
          <a:p>
            <a:pPr algn="just"/>
            <a:r>
              <a:rPr lang="fr-FR" sz="1400" dirty="0" smtClean="0"/>
              <a:t>Imprimez et photocopiez cette grille de bingo pour que chaque élève puisse en avoir une.</a:t>
            </a:r>
          </a:p>
          <a:p>
            <a:pPr algn="just"/>
            <a:r>
              <a:rPr lang="fr-FR" sz="1400" dirty="0" smtClean="0"/>
              <a:t>Prenez votre grille et un crayon, puis rendez vous dans un endroit où vous pouvez vous déplacer facilement en restant debout.</a:t>
            </a:r>
          </a:p>
          <a:p>
            <a:pPr algn="just"/>
            <a:r>
              <a:rPr lang="fr-FR" sz="1400" dirty="0" smtClean="0"/>
              <a:t>Chacun doit aller vers un camarade et lui poser une question de la grille. En échange, il tentera de répondre à une autre question posée par ce camarade. Il faut ensuite se diriger vers d’autres élèves pour recommencer l’opération.</a:t>
            </a:r>
          </a:p>
          <a:p>
            <a:pPr algn="just"/>
            <a:r>
              <a:rPr lang="fr-FR" sz="1400" dirty="0" smtClean="0"/>
              <a:t>Lorsqu’une réponse est apportée, celui qui la donne écrit son prénom dans la case de la question sur la grille de celui qui l’a interrogé.</a:t>
            </a:r>
          </a:p>
          <a:p>
            <a:pPr algn="just"/>
            <a:r>
              <a:rPr lang="fr-FR" sz="1400" dirty="0" smtClean="0"/>
              <a:t>Le but du jeu est d’arriver à compléter une ligne ou une colonne en obtenant des réponses. Mais un même prénom ne doit figurer qu’une seule fois dans cette ligne ou cette colonne.</a:t>
            </a:r>
          </a:p>
          <a:p>
            <a:pPr algn="just"/>
            <a:r>
              <a:rPr lang="fr-FR" sz="1400" dirty="0" smtClean="0"/>
              <a:t>Lorsque vous avez réussi, vous ne posez plus de questions, mais vous restez disponible pour répondre à celles de vos camarades.</a:t>
            </a:r>
          </a:p>
          <a:p>
            <a:pPr algn="just"/>
            <a:r>
              <a:rPr lang="fr-FR" sz="1400" dirty="0" smtClean="0"/>
              <a:t>Quand la plupart ont réussi, vous pouvez arrêter l’activité. Et vous asseoir en formant un grand cercle pour parler de la musique à partir de l’activité qui vient de se dérouler.</a:t>
            </a:r>
            <a:endParaRPr lang="fr-FR" sz="1400" dirty="0"/>
          </a:p>
        </p:txBody>
      </p:sp>
      <p:sp>
        <p:nvSpPr>
          <p:cNvPr id="14" name="ZoneTexte 13"/>
          <p:cNvSpPr txBox="1"/>
          <p:nvPr/>
        </p:nvSpPr>
        <p:spPr>
          <a:xfrm>
            <a:off x="856720" y="4653136"/>
            <a:ext cx="8064895" cy="1815882"/>
          </a:xfrm>
          <a:prstGeom prst="rect">
            <a:avLst/>
          </a:prstGeom>
          <a:noFill/>
        </p:spPr>
        <p:txBody>
          <a:bodyPr wrap="square" rtlCol="0">
            <a:spAutoFit/>
          </a:bodyPr>
          <a:lstStyle/>
          <a:p>
            <a:pPr algn="just"/>
            <a:r>
              <a:rPr lang="fr-FR" sz="1400" dirty="0" smtClean="0"/>
              <a:t>Vous pouvez maintenant créer une grande composition dans laquelle chacun va se représenter.</a:t>
            </a:r>
          </a:p>
          <a:p>
            <a:pPr marL="285750" indent="-285750" algn="just">
              <a:buFont typeface="Arial" pitchFamily="34" charset="0"/>
              <a:buChar char="•"/>
            </a:pPr>
            <a:r>
              <a:rPr lang="fr-FR" sz="1400" dirty="0" smtClean="0"/>
              <a:t>Affichez toutes les grilles de bingo. </a:t>
            </a:r>
          </a:p>
          <a:p>
            <a:pPr marL="285750" indent="-285750" algn="just">
              <a:buFont typeface="Arial" pitchFamily="34" charset="0"/>
              <a:buChar char="•"/>
            </a:pPr>
            <a:r>
              <a:rPr lang="fr-FR" sz="1400" dirty="0" smtClean="0"/>
              <a:t>Chaque élève choisit une case dans laquelle il a écrit son prénom et réalise une peinture pour représenter ce qui est écrit dans la case. (Par exemple, si j’ai dit que j’aimais écouter de la musique en voiture, je peux représenter une voiture d’où sortent des notes de musique, ou le tableau de bord avec l’autoradio d’où sortent des notes de musique, ou moi dans la voiture avec des notes de musique.)</a:t>
            </a:r>
          </a:p>
          <a:p>
            <a:pPr marL="285750" indent="-285750" algn="just">
              <a:buFont typeface="Arial" pitchFamily="34" charset="0"/>
              <a:buChar char="•"/>
            </a:pPr>
            <a:r>
              <a:rPr lang="fr-FR" sz="1400" dirty="0" smtClean="0"/>
              <a:t>Réfléchissez ensuite à la manière de regrouper vos réalisations pour faire une ou plusieurs compositions qui présenteront la diversité de vos relations à la musique.</a:t>
            </a:r>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2605" y="4725144"/>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outon d'action : Document 3">
            <a:hlinkClick r:id="rId6" action="ppaction://hlinksldjump" highlightClick="1"/>
          </p:cNvPr>
          <p:cNvSpPr/>
          <p:nvPr/>
        </p:nvSpPr>
        <p:spPr>
          <a:xfrm>
            <a:off x="6853814" y="1484784"/>
            <a:ext cx="360040" cy="432048"/>
          </a:xfrm>
          <a:prstGeom prst="actionButtonDocument">
            <a:avLst/>
          </a:prstGeom>
          <a:noFill/>
          <a:ln>
            <a:solidFill>
              <a:srgbClr val="D1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25863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103318059"/>
              </p:ext>
            </p:extLst>
          </p:nvPr>
        </p:nvGraphicFramePr>
        <p:xfrm>
          <a:off x="539552" y="908720"/>
          <a:ext cx="8136905" cy="5682020"/>
        </p:xfrm>
        <a:graphic>
          <a:graphicData uri="http://schemas.openxmlformats.org/drawingml/2006/table">
            <a:tbl>
              <a:tblPr firstRow="1" bandRow="1">
                <a:noFill/>
                <a:tableStyleId>{284E427A-3D55-4303-BF80-6455036E1DE7}</a:tableStyleId>
              </a:tblPr>
              <a:tblGrid>
                <a:gridCol w="1627381"/>
                <a:gridCol w="1627381"/>
                <a:gridCol w="1627381"/>
                <a:gridCol w="1627381"/>
                <a:gridCol w="1627381"/>
              </a:tblGrid>
              <a:tr h="1123325">
                <a:tc>
                  <a:txBody>
                    <a:bodyPr/>
                    <a:lstStyle/>
                    <a:p>
                      <a:pPr algn="ctr"/>
                      <a:r>
                        <a:rPr lang="fr-FR" sz="1200" b="0" dirty="0" smtClean="0">
                          <a:solidFill>
                            <a:schemeClr val="tx1"/>
                          </a:solidFill>
                        </a:rPr>
                        <a:t>A déjà parlé avec un musicien ou une musicienne.</a:t>
                      </a:r>
                    </a:p>
                    <a:p>
                      <a:pPr algn="ctr"/>
                      <a:endParaRPr lang="fr-FR" sz="1200" b="0" dirty="0" smtClean="0">
                        <a:solidFill>
                          <a:schemeClr val="tx1"/>
                        </a:solidFill>
                      </a:endParaRP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b="0" dirty="0" smtClean="0">
                          <a:solidFill>
                            <a:schemeClr val="tx1"/>
                          </a:solidFill>
                        </a:rPr>
                        <a:t>A un instrument de musique chez lui.</a:t>
                      </a:r>
                    </a:p>
                    <a:p>
                      <a:pPr algn="ctr"/>
                      <a:endParaRPr lang="fr-FR" sz="1200" b="0" dirty="0" smtClean="0">
                        <a:solidFill>
                          <a:schemeClr val="tx1"/>
                        </a:solidFill>
                      </a:endParaRPr>
                    </a:p>
                    <a:p>
                      <a:pPr algn="ctr"/>
                      <a:endParaRPr lang="fr-FR" sz="1200" b="0" dirty="0" smtClean="0">
                        <a:solidFill>
                          <a:schemeClr val="tx1"/>
                        </a:solidFill>
                      </a:endParaRP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b="0" dirty="0" smtClean="0">
                          <a:solidFill>
                            <a:schemeClr val="tx1"/>
                          </a:solidFill>
                        </a:rPr>
                        <a:t>Aime</a:t>
                      </a:r>
                      <a:r>
                        <a:rPr lang="fr-FR" sz="1200" b="0" baseline="0" dirty="0" smtClean="0">
                          <a:solidFill>
                            <a:schemeClr val="tx1"/>
                          </a:solidFill>
                        </a:rPr>
                        <a:t> se rendre au rayon disques d’un grand magasin.</a:t>
                      </a:r>
                    </a:p>
                    <a:p>
                      <a:pPr algn="ctr"/>
                      <a:endParaRPr lang="fr-FR" sz="1200" b="0" baseline="0" dirty="0" smtClean="0">
                        <a:solidFill>
                          <a:schemeClr val="tx1"/>
                        </a:solidFill>
                      </a:endParaRPr>
                    </a:p>
                    <a:p>
                      <a:pPr algn="ctr"/>
                      <a:r>
                        <a:rPr lang="fr-FR" sz="1200" b="0" baseline="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b="0" dirty="0" smtClean="0">
                          <a:solidFill>
                            <a:schemeClr val="tx1"/>
                          </a:solidFill>
                        </a:rPr>
                        <a:t>Peut</a:t>
                      </a:r>
                      <a:r>
                        <a:rPr lang="fr-FR" sz="1200" b="0" baseline="0" dirty="0" smtClean="0">
                          <a:solidFill>
                            <a:schemeClr val="tx1"/>
                          </a:solidFill>
                        </a:rPr>
                        <a:t> citer le titre d’une chanson d’un chanteur et d’une chanteuse.</a:t>
                      </a:r>
                    </a:p>
                    <a:p>
                      <a:pPr algn="ctr"/>
                      <a:endParaRPr lang="fr-FR" sz="1200" b="0" baseline="0" dirty="0" smtClean="0">
                        <a:solidFill>
                          <a:schemeClr val="tx1"/>
                        </a:solidFill>
                      </a:endParaRPr>
                    </a:p>
                    <a:p>
                      <a:pPr algn="ctr"/>
                      <a:r>
                        <a:rPr lang="fr-FR" sz="1200" b="0" baseline="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b="0" dirty="0" smtClean="0">
                          <a:solidFill>
                            <a:schemeClr val="tx1"/>
                          </a:solidFill>
                        </a:rPr>
                        <a:t>Sait reproduire</a:t>
                      </a:r>
                      <a:r>
                        <a:rPr lang="fr-FR" sz="1200" b="0" baseline="0" dirty="0" smtClean="0">
                          <a:solidFill>
                            <a:schemeClr val="tx1"/>
                          </a:solidFill>
                        </a:rPr>
                        <a:t> une chanson en sifflant.</a:t>
                      </a:r>
                    </a:p>
                    <a:p>
                      <a:pPr algn="ctr"/>
                      <a:endParaRPr lang="fr-FR" sz="1200" b="0" baseline="0" dirty="0" smtClean="0">
                        <a:solidFill>
                          <a:schemeClr val="tx1"/>
                        </a:solidFill>
                      </a:endParaRPr>
                    </a:p>
                    <a:p>
                      <a:pPr algn="ctr"/>
                      <a:endParaRPr lang="fr-FR" sz="1200" b="0" baseline="0" dirty="0" smtClean="0">
                        <a:solidFill>
                          <a:schemeClr val="tx1"/>
                        </a:solidFill>
                      </a:endParaRPr>
                    </a:p>
                    <a:p>
                      <a:pPr algn="ctr"/>
                      <a:r>
                        <a:rPr lang="fr-FR" sz="1200" b="0" baseline="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123325">
                <a:tc>
                  <a:txBody>
                    <a:bodyPr/>
                    <a:lstStyle/>
                    <a:p>
                      <a:pPr algn="ctr"/>
                      <a:r>
                        <a:rPr lang="fr-FR" sz="1200" dirty="0" smtClean="0"/>
                        <a:t>Sait un peu jouer d’un instrument.</a:t>
                      </a:r>
                    </a:p>
                    <a:p>
                      <a:pPr algn="ctr"/>
                      <a:endParaRPr lang="fr-FR" sz="1200" dirty="0" smtClean="0"/>
                    </a:p>
                    <a:p>
                      <a:pPr algn="ctr"/>
                      <a:endParaRPr lang="fr-FR" sz="1200" dirty="0" smtClean="0"/>
                    </a:p>
                    <a:p>
                      <a:pPr algn="ctr"/>
                      <a:r>
                        <a:rPr lang="fr-FR" sz="120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0" dirty="0" smtClean="0">
                          <a:solidFill>
                            <a:schemeClr val="tx1"/>
                          </a:solidFill>
                        </a:rPr>
                        <a:t>Peut donner le titre d’une musique ancienne et le nom de  son compositeur.</a:t>
                      </a: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0" dirty="0" smtClean="0"/>
                        <a:t>A besoin de bouger</a:t>
                      </a:r>
                      <a:r>
                        <a:rPr lang="fr-FR" sz="1200" b="0" baseline="0" dirty="0" smtClean="0"/>
                        <a:t> en écoutant de la musique.</a:t>
                      </a:r>
                    </a:p>
                    <a:p>
                      <a:pPr algn="ctr"/>
                      <a:endParaRPr lang="fr-FR" sz="1200" b="0" baseline="0" dirty="0" smtClean="0"/>
                    </a:p>
                    <a:p>
                      <a:pPr algn="ctr"/>
                      <a:r>
                        <a:rPr lang="fr-FR" sz="1200" b="0" baseline="0" dirty="0" smtClean="0"/>
                        <a:t>__________________</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smtClean="0"/>
                        <a:t>Sait imiter un chanteur, une chanteuse, ou le son d’un instrument.</a:t>
                      </a:r>
                    </a:p>
                    <a:p>
                      <a:pPr algn="ctr"/>
                      <a:endParaRPr lang="fr-FR" sz="1200" dirty="0" smtClean="0"/>
                    </a:p>
                    <a:p>
                      <a:pPr algn="ctr"/>
                      <a:r>
                        <a:rPr lang="fr-FR" sz="120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smtClean="0"/>
                        <a:t>Aime écouter de la musique dans la voiture.</a:t>
                      </a:r>
                    </a:p>
                    <a:p>
                      <a:pPr algn="ctr"/>
                      <a:endParaRPr lang="fr-FR" sz="1200" dirty="0" smtClean="0"/>
                    </a:p>
                    <a:p>
                      <a:pPr algn="ctr"/>
                      <a:r>
                        <a:rPr lang="fr-FR" sz="1200" dirty="0" smtClean="0"/>
                        <a:t>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3325">
                <a:tc>
                  <a:txBody>
                    <a:bodyPr/>
                    <a:lstStyle/>
                    <a:p>
                      <a:pPr algn="ctr"/>
                      <a:r>
                        <a:rPr lang="fr-FR" sz="1200" dirty="0" smtClean="0"/>
                        <a:t>Écoute de la musique à la radio.</a:t>
                      </a:r>
                    </a:p>
                    <a:p>
                      <a:pPr algn="ctr"/>
                      <a:endParaRPr lang="fr-FR" sz="1200" dirty="0" smtClean="0"/>
                    </a:p>
                    <a:p>
                      <a:pPr algn="ctr"/>
                      <a:endParaRPr lang="fr-FR" sz="1200" dirty="0" smtClean="0"/>
                    </a:p>
                    <a:p>
                      <a:pPr algn="ctr"/>
                      <a:r>
                        <a:rPr lang="fr-FR" sz="120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b="0" dirty="0" smtClean="0">
                          <a:solidFill>
                            <a:schemeClr val="tx1"/>
                          </a:solidFill>
                        </a:rPr>
                        <a:t>Aime faire du sport en écoutant de la musique.</a:t>
                      </a:r>
                    </a:p>
                    <a:p>
                      <a:pPr algn="ctr"/>
                      <a:endParaRPr lang="fr-FR" sz="1200" b="0" dirty="0" smtClean="0">
                        <a:solidFill>
                          <a:schemeClr val="tx1"/>
                        </a:solidFill>
                      </a:endParaRP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b="0" dirty="0" smtClean="0"/>
                        <a:t>Chante dans une chorale.</a:t>
                      </a:r>
                    </a:p>
                    <a:p>
                      <a:pPr algn="ctr"/>
                      <a:endParaRPr lang="fr-FR" sz="1200" b="0" dirty="0" smtClean="0"/>
                    </a:p>
                    <a:p>
                      <a:pPr algn="ctr"/>
                      <a:endParaRPr lang="fr-FR" sz="1200" b="0" dirty="0" smtClean="0"/>
                    </a:p>
                    <a:p>
                      <a:pPr algn="ctr"/>
                      <a:r>
                        <a:rPr lang="fr-FR" sz="1200" b="0" dirty="0" smtClean="0"/>
                        <a:t>__________________</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dirty="0" smtClean="0"/>
                        <a:t>Porte un casque pour écouter de</a:t>
                      </a:r>
                      <a:r>
                        <a:rPr lang="fr-FR" sz="1200" baseline="0" dirty="0" smtClean="0"/>
                        <a:t> la musique.</a:t>
                      </a:r>
                    </a:p>
                    <a:p>
                      <a:pPr algn="ctr"/>
                      <a:endParaRPr lang="fr-FR" sz="1200" baseline="0" dirty="0" smtClean="0"/>
                    </a:p>
                    <a:p>
                      <a:pPr algn="ctr"/>
                      <a:endParaRPr lang="fr-FR" sz="1200" baseline="0" dirty="0" smtClean="0"/>
                    </a:p>
                    <a:p>
                      <a:pPr algn="ctr"/>
                      <a:r>
                        <a:rPr lang="fr-FR" sz="1200" baseline="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dirty="0" smtClean="0"/>
                        <a:t>Peut citer les noms de 5 musiciens d’un orchestre.</a:t>
                      </a:r>
                    </a:p>
                    <a:p>
                      <a:pPr algn="ctr"/>
                      <a:endParaRPr lang="fr-FR" sz="1200" dirty="0" smtClean="0"/>
                    </a:p>
                    <a:p>
                      <a:pPr algn="ctr"/>
                      <a:r>
                        <a:rPr lang="fr-FR" sz="120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3325">
                <a:tc>
                  <a:txBody>
                    <a:bodyPr/>
                    <a:lstStyle/>
                    <a:p>
                      <a:pPr algn="ctr"/>
                      <a:r>
                        <a:rPr lang="fr-FR" sz="1200" dirty="0" smtClean="0"/>
                        <a:t>Peut citer les noms de 3 compositeurs anciens.</a:t>
                      </a:r>
                    </a:p>
                    <a:p>
                      <a:pPr algn="ctr"/>
                      <a:endParaRPr lang="fr-FR" sz="1200" dirty="0" smtClean="0"/>
                    </a:p>
                    <a:p>
                      <a:pPr algn="ctr"/>
                      <a:r>
                        <a:rPr lang="fr-FR" sz="1200" dirty="0" smtClean="0"/>
                        <a:t>__________________</a:t>
                      </a:r>
                    </a:p>
                    <a:p>
                      <a:pPr algn="ct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0" dirty="0" smtClean="0">
                          <a:solidFill>
                            <a:schemeClr val="tx1"/>
                          </a:solidFill>
                        </a:rPr>
                        <a:t>Se fait gronder car il met le son trop fort pour écouter de la musique.</a:t>
                      </a: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0" dirty="0" smtClean="0"/>
                        <a:t>Possède un objet qui</a:t>
                      </a:r>
                      <a:r>
                        <a:rPr lang="fr-FR" sz="1200" b="0" baseline="0" dirty="0" smtClean="0"/>
                        <a:t> a une relation avec la musique.</a:t>
                      </a:r>
                    </a:p>
                    <a:p>
                      <a:pPr algn="ctr"/>
                      <a:endParaRPr lang="fr-FR" sz="1200" b="0" baseline="0" dirty="0" smtClean="0"/>
                    </a:p>
                    <a:p>
                      <a:pPr algn="ctr"/>
                      <a:r>
                        <a:rPr lang="fr-FR" sz="1200" b="0" baseline="0" dirty="0" smtClean="0"/>
                        <a:t>__________________</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smtClean="0"/>
                        <a:t>Aime chanter quand</a:t>
                      </a:r>
                      <a:r>
                        <a:rPr lang="fr-FR" sz="1200" baseline="0" dirty="0" smtClean="0"/>
                        <a:t> il (elle) est tout(e) seul(e).</a:t>
                      </a:r>
                    </a:p>
                    <a:p>
                      <a:pPr algn="ctr"/>
                      <a:endParaRPr lang="fr-FR" sz="1200" baseline="0" dirty="0" smtClean="0"/>
                    </a:p>
                    <a:p>
                      <a:pPr algn="ctr"/>
                      <a:r>
                        <a:rPr lang="fr-FR" sz="1200" baseline="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smtClean="0"/>
                        <a:t>A des disques dans sa chambre.</a:t>
                      </a:r>
                    </a:p>
                    <a:p>
                      <a:pPr algn="ctr"/>
                      <a:endParaRPr lang="fr-FR" sz="1200" dirty="0" smtClean="0"/>
                    </a:p>
                    <a:p>
                      <a:pPr algn="ctr"/>
                      <a:endParaRPr lang="fr-FR" sz="1200" dirty="0" smtClean="0"/>
                    </a:p>
                    <a:p>
                      <a:pPr algn="ctr"/>
                      <a:r>
                        <a:rPr lang="fr-FR" sz="1200" dirty="0" smtClean="0"/>
                        <a:t>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3325">
                <a:tc>
                  <a:txBody>
                    <a:bodyPr/>
                    <a:lstStyle/>
                    <a:p>
                      <a:pPr algn="ctr"/>
                      <a:r>
                        <a:rPr lang="fr-FR" sz="1200" dirty="0" smtClean="0"/>
                        <a:t>Aime lire en écoutant de la musique.</a:t>
                      </a:r>
                    </a:p>
                    <a:p>
                      <a:pPr algn="ctr"/>
                      <a:endParaRPr lang="fr-FR" sz="1200" dirty="0" smtClean="0"/>
                    </a:p>
                    <a:p>
                      <a:pPr algn="ctr"/>
                      <a:endParaRPr lang="fr-FR" sz="1200" dirty="0" smtClean="0"/>
                    </a:p>
                    <a:p>
                      <a:pPr algn="ctr"/>
                      <a:r>
                        <a:rPr lang="fr-FR" sz="120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b="0" dirty="0" smtClean="0">
                          <a:solidFill>
                            <a:schemeClr val="tx1"/>
                          </a:solidFill>
                        </a:rPr>
                        <a:t>Connaît quelqu’un qui joue de la musique.</a:t>
                      </a:r>
                    </a:p>
                    <a:p>
                      <a:pPr algn="ctr"/>
                      <a:endParaRPr lang="fr-FR" sz="1200" b="0" dirty="0" smtClean="0">
                        <a:solidFill>
                          <a:schemeClr val="tx1"/>
                        </a:solidFill>
                      </a:endParaRPr>
                    </a:p>
                    <a:p>
                      <a:pPr algn="ctr"/>
                      <a:endParaRPr lang="fr-FR" sz="1200" b="0" dirty="0" smtClean="0">
                        <a:solidFill>
                          <a:schemeClr val="tx1"/>
                        </a:solidFill>
                      </a:endParaRPr>
                    </a:p>
                    <a:p>
                      <a:pPr algn="ctr"/>
                      <a:r>
                        <a:rPr lang="fr-FR" sz="1200" b="0" dirty="0" smtClean="0">
                          <a:solidFill>
                            <a:schemeClr val="tx1"/>
                          </a:solidFill>
                        </a:rPr>
                        <a:t>__________________</a:t>
                      </a:r>
                      <a:endParaRPr lang="fr-FR"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b="0" dirty="0" smtClean="0"/>
                        <a:t>Peut citer le nom de 5 instruments à vent.</a:t>
                      </a:r>
                    </a:p>
                    <a:p>
                      <a:pPr algn="ctr"/>
                      <a:endParaRPr lang="fr-FR" sz="1200" b="0" dirty="0" smtClean="0"/>
                    </a:p>
                    <a:p>
                      <a:pPr algn="ctr"/>
                      <a:endParaRPr lang="fr-FR" sz="1200" b="0" dirty="0" smtClean="0"/>
                    </a:p>
                    <a:p>
                      <a:pPr algn="ctr"/>
                      <a:r>
                        <a:rPr lang="fr-FR" sz="1200" b="0" dirty="0" smtClean="0"/>
                        <a:t>__________________</a:t>
                      </a:r>
                      <a:endParaRPr lang="fr-FR"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dirty="0" smtClean="0"/>
                        <a:t>Est déjà allé assister à un concert.</a:t>
                      </a:r>
                    </a:p>
                    <a:p>
                      <a:pPr algn="ctr"/>
                      <a:endParaRPr lang="fr-FR" sz="1200" dirty="0" smtClean="0"/>
                    </a:p>
                    <a:p>
                      <a:pPr algn="ctr"/>
                      <a:endParaRPr lang="fr-FR" sz="1200" dirty="0" smtClean="0"/>
                    </a:p>
                    <a:p>
                      <a:pPr algn="ctr"/>
                      <a:r>
                        <a:rPr lang="fr-FR" sz="1200" dirty="0" smtClean="0"/>
                        <a:t>__________________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200" dirty="0" smtClean="0"/>
                        <a:t>Connaît un peu les paroles d’une chanson dans</a:t>
                      </a:r>
                      <a:r>
                        <a:rPr lang="fr-FR" sz="1200" baseline="0" dirty="0" smtClean="0"/>
                        <a:t> une autre langue. </a:t>
                      </a:r>
                    </a:p>
                    <a:p>
                      <a:pPr algn="ctr"/>
                      <a:endParaRPr lang="fr-FR" sz="1200" baseline="0" dirty="0" smtClean="0"/>
                    </a:p>
                    <a:p>
                      <a:pPr algn="ctr"/>
                      <a:r>
                        <a:rPr lang="fr-FR" sz="1200" baseline="0" dirty="0" smtClean="0"/>
                        <a:t>__________________</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ZoneTexte 2"/>
          <p:cNvSpPr txBox="1"/>
          <p:nvPr/>
        </p:nvSpPr>
        <p:spPr>
          <a:xfrm>
            <a:off x="539552" y="260648"/>
            <a:ext cx="8136904" cy="461665"/>
          </a:xfrm>
          <a:prstGeom prst="rect">
            <a:avLst/>
          </a:prstGeom>
          <a:noFill/>
        </p:spPr>
        <p:txBody>
          <a:bodyPr wrap="square" rtlCol="0">
            <a:spAutoFit/>
          </a:bodyPr>
          <a:lstStyle/>
          <a:p>
            <a:pPr algn="ctr"/>
            <a:r>
              <a:rPr lang="fr-FR" sz="2400" u="sng" dirty="0" smtClean="0"/>
              <a:t>Le bingo de la musique.</a:t>
            </a:r>
            <a:endParaRPr lang="fr-FR" sz="2400" u="sng" dirty="0"/>
          </a:p>
        </p:txBody>
      </p:sp>
      <p:pic>
        <p:nvPicPr>
          <p:cNvPr id="4" name="Picture 3">
            <a:hlinkClick r:id="rId2" action="ppaction://hlinksldjump"/>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751" y="218198"/>
            <a:ext cx="641601" cy="504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275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musiciens à croquer</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2031325"/>
          </a:xfrm>
          <a:prstGeom prst="rect">
            <a:avLst/>
          </a:prstGeom>
        </p:spPr>
        <p:txBody>
          <a:bodyPr wrap="square">
            <a:spAutoFit/>
          </a:bodyPr>
          <a:lstStyle/>
          <a:p>
            <a:pPr algn="just"/>
            <a:r>
              <a:rPr lang="fr-FR" sz="1400" dirty="0" smtClean="0"/>
              <a:t>Le «air </a:t>
            </a:r>
            <a:r>
              <a:rPr lang="fr-FR" sz="1400" dirty="0" err="1" smtClean="0"/>
              <a:t>guitar</a:t>
            </a:r>
            <a:r>
              <a:rPr lang="fr-FR" sz="1400" dirty="0" smtClean="0"/>
              <a:t>», est une activité qui consiste à mimer la gestuelle d’un guitariste pendant la diffusion d’un morceau de guitare. Il existe même des championnats d’ air </a:t>
            </a:r>
            <a:r>
              <a:rPr lang="fr-FR" sz="1400" dirty="0" err="1" smtClean="0"/>
              <a:t>guitar</a:t>
            </a:r>
            <a:r>
              <a:rPr lang="fr-FR" sz="1400" dirty="0" smtClean="0"/>
              <a:t>.</a:t>
            </a:r>
          </a:p>
          <a:p>
            <a:pPr algn="just"/>
            <a:r>
              <a:rPr lang="fr-FR" sz="1400" dirty="0" smtClean="0"/>
              <a:t>Pour vous exercer au mime, vous pouvez pratiquer le jeu du chef d’orchestre.</a:t>
            </a:r>
          </a:p>
          <a:p>
            <a:pPr algn="just"/>
            <a:r>
              <a:rPr lang="fr-FR" sz="1400" dirty="0" smtClean="0"/>
              <a:t>Écoutez un morceau de musique et tentez de reconnaître les différents instruments. Des volontaires iront ensuite mimer le groupe des musiciens. (Pour que tout le monde participe, chaque musicien quitte tour à tour l’orchestre en allant chercher un spectateur qui le remplace, et ainsi de suite.)</a:t>
            </a:r>
          </a:p>
          <a:p>
            <a:pPr algn="just"/>
            <a:r>
              <a:rPr lang="fr-FR" sz="1400" dirty="0" smtClean="0"/>
              <a:t>Comme en air </a:t>
            </a:r>
            <a:r>
              <a:rPr lang="fr-FR" sz="1400" dirty="0" err="1" smtClean="0"/>
              <a:t>guitar</a:t>
            </a:r>
            <a:r>
              <a:rPr lang="fr-FR" sz="1400" dirty="0" smtClean="0"/>
              <a:t>, essayez d’être très expressifs et n’hésitez pas à exagérer les gestes.</a:t>
            </a:r>
          </a:p>
          <a:p>
            <a:pPr algn="just"/>
            <a:r>
              <a:rPr lang="fr-FR" sz="1400" dirty="0" smtClean="0"/>
              <a:t>Après tout ceci, vous serez prêts à servir de modèles pour que vos camarades réalisent des croquis qu’ils transformeront ensuite en peintures.</a:t>
            </a:r>
            <a:endParaRPr lang="fr-FR" sz="1400" dirty="0"/>
          </a:p>
        </p:txBody>
      </p:sp>
      <p:sp>
        <p:nvSpPr>
          <p:cNvPr id="10" name="ZoneTexte 9"/>
          <p:cNvSpPr txBox="1"/>
          <p:nvPr/>
        </p:nvSpPr>
        <p:spPr>
          <a:xfrm>
            <a:off x="3766844" y="3069148"/>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4437112"/>
            <a:ext cx="8064895" cy="1815882"/>
          </a:xfrm>
          <a:prstGeom prst="rect">
            <a:avLst/>
          </a:prstGeom>
          <a:noFill/>
        </p:spPr>
        <p:txBody>
          <a:bodyPr wrap="square" rtlCol="0">
            <a:spAutoFit/>
          </a:bodyPr>
          <a:lstStyle/>
          <a:p>
            <a:pPr algn="just"/>
            <a:r>
              <a:rPr lang="fr-FR" sz="1400" dirty="0" smtClean="0"/>
              <a:t>Vous pouvez tous ensemble créer un grand tableau rempli de musiciens.</a:t>
            </a:r>
          </a:p>
          <a:p>
            <a:pPr marL="285750" indent="-285750">
              <a:buFont typeface="Arial" pitchFamily="34" charset="0"/>
              <a:buChar char="•"/>
            </a:pPr>
            <a:r>
              <a:rPr lang="fr-FR" sz="1400" dirty="0" smtClean="0"/>
              <a:t>Groupez-vous par deux. Vous serez tour à tour modèle et dessinateur. </a:t>
            </a:r>
            <a:br>
              <a:rPr lang="fr-FR" sz="1400" dirty="0" smtClean="0"/>
            </a:br>
            <a:r>
              <a:rPr lang="fr-FR" sz="1400" dirty="0" smtClean="0"/>
              <a:t>Réalisez ainsi plusieurs croquis de musiciens en utilisant la technique du bonhomme fil de fer.</a:t>
            </a:r>
          </a:p>
          <a:p>
            <a:pPr marL="285750" indent="-285750" algn="just">
              <a:buFont typeface="Arial" pitchFamily="34" charset="0"/>
              <a:buChar char="•"/>
            </a:pPr>
            <a:r>
              <a:rPr lang="fr-FR" sz="1400" dirty="0" smtClean="0"/>
              <a:t>Chacun choisit un croquis qu’il trouve réussi et va le reporter sur un grand support commun.</a:t>
            </a:r>
          </a:p>
          <a:p>
            <a:pPr marL="285750" indent="-285750" algn="just">
              <a:buFont typeface="Arial" pitchFamily="34" charset="0"/>
              <a:buChar char="•"/>
            </a:pPr>
            <a:r>
              <a:rPr lang="fr-FR" sz="1400" dirty="0" smtClean="0"/>
              <a:t>Habillez vos personnages en dessinant et en peignant. (Vous pouvez vous mettre d'accord sur les couleurs des costumes, ou non.)</a:t>
            </a:r>
          </a:p>
          <a:p>
            <a:pPr marL="285750" indent="-285750" algn="just">
              <a:buFont typeface="Arial" pitchFamily="34" charset="0"/>
              <a:buChar char="•"/>
            </a:pPr>
            <a:r>
              <a:rPr lang="fr-FR" sz="1400" dirty="0" smtClean="0"/>
              <a:t>Comme dans les compositions présentées en exemple, vous pourrez ensuite compléter les espaces vides avec des mots, des symboles ou des personnages qui dansent. (Faites en sorte de bien saturer l’espace.)</a:t>
            </a:r>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47526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Bouton d'action : Document 11">
            <a:hlinkClick r:id="rId6" action="ppaction://hlinksldjump" highlightClick="1"/>
          </p:cNvPr>
          <p:cNvSpPr/>
          <p:nvPr/>
        </p:nvSpPr>
        <p:spPr>
          <a:xfrm>
            <a:off x="5940152" y="1340800"/>
            <a:ext cx="288000" cy="288000"/>
          </a:xfrm>
          <a:prstGeom prst="actionButtonDocument">
            <a:avLst/>
          </a:prstGeom>
          <a:noFill/>
          <a:ln>
            <a:solidFill>
              <a:srgbClr val="D1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Bouton d'action : Document 12">
            <a:hlinkClick r:id="rId7" action="ppaction://hlinksldjump" highlightClick="1"/>
          </p:cNvPr>
          <p:cNvSpPr/>
          <p:nvPr/>
        </p:nvSpPr>
        <p:spPr>
          <a:xfrm>
            <a:off x="8100424" y="4812866"/>
            <a:ext cx="288000" cy="288000"/>
          </a:xfrm>
          <a:prstGeom prst="actionButtonDocument">
            <a:avLst/>
          </a:prstGeom>
          <a:noFill/>
          <a:ln>
            <a:solidFill>
              <a:srgbClr val="D1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41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204" y="3376929"/>
            <a:ext cx="809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3296" y="3376930"/>
            <a:ext cx="8191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5587" y="3376928"/>
            <a:ext cx="809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81969" y="3376927"/>
            <a:ext cx="11144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108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260648"/>
            <a:ext cx="8136904" cy="461665"/>
          </a:xfrm>
          <a:prstGeom prst="rect">
            <a:avLst/>
          </a:prstGeom>
          <a:noFill/>
        </p:spPr>
        <p:txBody>
          <a:bodyPr wrap="square" rtlCol="0">
            <a:spAutoFit/>
          </a:bodyPr>
          <a:lstStyle/>
          <a:p>
            <a:pPr algn="ctr"/>
            <a:r>
              <a:rPr lang="fr-FR" sz="2400" u="sng" dirty="0" smtClean="0"/>
              <a:t>Le jeu du chef d’orchestre.</a:t>
            </a:r>
            <a:endParaRPr lang="fr-FR" sz="2400" u="sng" dirty="0"/>
          </a:p>
        </p:txBody>
      </p:sp>
      <p:pic>
        <p:nvPicPr>
          <p:cNvPr id="4" name="Picture 3">
            <a:hlinkClick r:id="rId2" action="ppaction://hlinksldjump"/>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751" y="218198"/>
            <a:ext cx="641601" cy="504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18751" y="836712"/>
            <a:ext cx="8457705" cy="2031325"/>
          </a:xfrm>
          <a:prstGeom prst="rect">
            <a:avLst/>
          </a:prstGeom>
          <a:noFill/>
        </p:spPr>
        <p:txBody>
          <a:bodyPr wrap="square" rtlCol="0">
            <a:spAutoFit/>
          </a:bodyPr>
          <a:lstStyle/>
          <a:p>
            <a:pPr algn="just"/>
            <a:r>
              <a:rPr lang="fr-FR" dirty="0" smtClean="0"/>
              <a:t>Un jeu d’imitation et d’observation.</a:t>
            </a:r>
          </a:p>
          <a:p>
            <a:pPr algn="just"/>
            <a:r>
              <a:rPr lang="fr-FR" dirty="0" smtClean="0"/>
              <a:t>Les </a:t>
            </a:r>
            <a:r>
              <a:rPr lang="fr-FR" dirty="0"/>
              <a:t>joueurs sont assis en cercle. </a:t>
            </a:r>
            <a:endParaRPr lang="fr-FR" dirty="0" smtClean="0"/>
          </a:p>
          <a:p>
            <a:pPr algn="just"/>
            <a:r>
              <a:rPr lang="fr-FR" dirty="0" smtClean="0"/>
              <a:t>Le </a:t>
            </a:r>
            <a:r>
              <a:rPr lang="fr-FR" dirty="0"/>
              <a:t>meneur désigne parmi eux un </a:t>
            </a:r>
            <a:r>
              <a:rPr lang="fr-FR" dirty="0" smtClean="0"/>
              <a:t>enquêteur (ou spectateur), </a:t>
            </a:r>
            <a:r>
              <a:rPr lang="fr-FR" dirty="0"/>
              <a:t>qui s’éloigne suffisamment pour ne plus voir ni entendre le reste du groupe. </a:t>
            </a:r>
            <a:endParaRPr lang="fr-FR" dirty="0" smtClean="0"/>
          </a:p>
          <a:p>
            <a:pPr algn="just"/>
            <a:r>
              <a:rPr lang="fr-FR" dirty="0" smtClean="0"/>
              <a:t>Pendant </a:t>
            </a:r>
            <a:r>
              <a:rPr lang="fr-FR" dirty="0"/>
              <a:t>ce temps, les joueurs restants décident – discrètement – qui parmi eux sera le chef d’orchestre.</a:t>
            </a:r>
          </a:p>
          <a:p>
            <a:pPr algn="just"/>
            <a:r>
              <a:rPr lang="fr-FR" dirty="0" smtClean="0"/>
              <a:t>L’enquêteur </a:t>
            </a:r>
            <a:r>
              <a:rPr lang="fr-FR" dirty="0"/>
              <a:t>est alors invité à rejoindre le centre du cercle. </a:t>
            </a:r>
            <a:endParaRPr lang="fr-FR" dirty="0" smtClean="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064" y="3421584"/>
            <a:ext cx="314325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8750" y="2893000"/>
            <a:ext cx="5073329" cy="3416320"/>
          </a:xfrm>
          <a:prstGeom prst="rect">
            <a:avLst/>
          </a:prstGeom>
        </p:spPr>
        <p:txBody>
          <a:bodyPr wrap="square">
            <a:spAutoFit/>
          </a:bodyPr>
          <a:lstStyle/>
          <a:p>
            <a:pPr algn="just"/>
            <a:r>
              <a:rPr lang="fr-FR" dirty="0"/>
              <a:t>Dès lors, le chef d’orchestre mime successivement différents instruments de musique et l’instrument qu’il choisit doit aussitôt être mimé par les autres joueurs qui l’observent discrètement. Si bien que tout le cercle des musiciens peut être amené à jouer de la flûte, du violon, de la guitare, du tambour, de la grosse caisse, etc.</a:t>
            </a:r>
          </a:p>
          <a:p>
            <a:pPr algn="just"/>
            <a:r>
              <a:rPr lang="fr-FR" dirty="0"/>
              <a:t>L’enquêteur (spectateur) observe et constate les changements d’instruments. </a:t>
            </a:r>
          </a:p>
          <a:p>
            <a:pPr algn="just"/>
            <a:r>
              <a:rPr lang="fr-FR" dirty="0"/>
              <a:t>Lorsqu’il pense avoir démasqué le chef d’orchestre, (celui qui provoque les changements) il le désigne. </a:t>
            </a:r>
          </a:p>
          <a:p>
            <a:pPr algn="just"/>
            <a:r>
              <a:rPr lang="fr-FR" dirty="0"/>
              <a:t>Il a le droit à 3 essais maximum.</a:t>
            </a:r>
          </a:p>
        </p:txBody>
      </p:sp>
    </p:spTree>
    <p:extLst>
      <p:ext uri="{BB962C8B-B14F-4D97-AF65-F5344CB8AC3E}">
        <p14:creationId xmlns:p14="http://schemas.microsoft.com/office/powerpoint/2010/main" val="38469537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260648"/>
            <a:ext cx="8136904" cy="461665"/>
          </a:xfrm>
          <a:prstGeom prst="rect">
            <a:avLst/>
          </a:prstGeom>
          <a:noFill/>
        </p:spPr>
        <p:txBody>
          <a:bodyPr wrap="square" rtlCol="0">
            <a:spAutoFit/>
          </a:bodyPr>
          <a:lstStyle/>
          <a:p>
            <a:pPr algn="ctr"/>
            <a:r>
              <a:rPr lang="fr-FR" sz="2400" u="sng" dirty="0" smtClean="0"/>
              <a:t>Comment faire un croquis rapide</a:t>
            </a:r>
            <a:endParaRPr lang="fr-FR" sz="2400" u="sng" dirty="0"/>
          </a:p>
        </p:txBody>
      </p:sp>
      <p:pic>
        <p:nvPicPr>
          <p:cNvPr id="4" name="Picture 3">
            <a:hlinkClick r:id="rId2" action="ppaction://hlinksldjump"/>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751" y="218198"/>
            <a:ext cx="641601" cy="504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166811" y="1028336"/>
            <a:ext cx="3420380" cy="1384995"/>
          </a:xfrm>
          <a:prstGeom prst="rect">
            <a:avLst/>
          </a:prstGeom>
          <a:noFill/>
        </p:spPr>
        <p:txBody>
          <a:bodyPr wrap="square" rtlCol="0">
            <a:spAutoFit/>
          </a:bodyPr>
          <a:lstStyle/>
          <a:p>
            <a:pPr algn="just"/>
            <a:r>
              <a:rPr lang="fr-FR" sz="1400" dirty="0" smtClean="0"/>
              <a:t>Le principe du bonhomme bâton est simple.</a:t>
            </a:r>
          </a:p>
          <a:p>
            <a:pPr algn="just"/>
            <a:r>
              <a:rPr lang="fr-FR" sz="1400" dirty="0" smtClean="0"/>
              <a:t>Il consiste à dessiner en quelques traits:</a:t>
            </a:r>
          </a:p>
          <a:p>
            <a:pPr algn="just"/>
            <a:r>
              <a:rPr lang="fr-FR" sz="1400" dirty="0" smtClean="0">
                <a:solidFill>
                  <a:srgbClr val="FF0000"/>
                </a:solidFill>
              </a:rPr>
              <a:t>La ligne de la colonne vertébrale</a:t>
            </a:r>
          </a:p>
          <a:p>
            <a:pPr algn="just"/>
            <a:r>
              <a:rPr lang="fr-FR" sz="1400" dirty="0" smtClean="0">
                <a:solidFill>
                  <a:srgbClr val="00B050"/>
                </a:solidFill>
              </a:rPr>
              <a:t>L’ovale de la tête</a:t>
            </a:r>
          </a:p>
          <a:p>
            <a:pPr algn="just"/>
            <a:r>
              <a:rPr lang="fr-FR" sz="1400" dirty="0" smtClean="0">
                <a:solidFill>
                  <a:srgbClr val="0070C0"/>
                </a:solidFill>
              </a:rPr>
              <a:t>La ligne des épaules et la ligne des hanches</a:t>
            </a:r>
          </a:p>
          <a:p>
            <a:pPr algn="just"/>
            <a:r>
              <a:rPr lang="fr-FR" sz="1400" dirty="0" smtClean="0">
                <a:solidFill>
                  <a:srgbClr val="7030A0"/>
                </a:solidFill>
              </a:rPr>
              <a:t>Les lignes des bras et des jambes</a:t>
            </a:r>
          </a:p>
        </p:txBody>
      </p:sp>
      <p:sp>
        <p:nvSpPr>
          <p:cNvPr id="6" name="Rectangle 5"/>
          <p:cNvSpPr/>
          <p:nvPr/>
        </p:nvSpPr>
        <p:spPr>
          <a:xfrm>
            <a:off x="395536" y="3356992"/>
            <a:ext cx="8292217" cy="307777"/>
          </a:xfrm>
          <a:prstGeom prst="rect">
            <a:avLst/>
          </a:prstGeom>
        </p:spPr>
        <p:txBody>
          <a:bodyPr wrap="square">
            <a:spAutoFit/>
          </a:bodyPr>
          <a:lstStyle/>
          <a:p>
            <a:pPr algn="ctr"/>
            <a:r>
              <a:rPr lang="fr-FR" sz="1400" dirty="0" smtClean="0"/>
              <a:t>Il ne reste plus qu’à ajouter l’instrument, et le croquis du musicien est réalisé.</a:t>
            </a:r>
            <a:endParaRPr lang="fr-FR" sz="1400" dirty="0"/>
          </a:p>
        </p:txBody>
      </p:sp>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5536" y="980729"/>
            <a:ext cx="574999"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178644" y="2545740"/>
            <a:ext cx="3408548" cy="523220"/>
          </a:xfrm>
          <a:prstGeom prst="rect">
            <a:avLst/>
          </a:prstGeom>
          <a:noFill/>
        </p:spPr>
        <p:txBody>
          <a:bodyPr wrap="square" rtlCol="0">
            <a:spAutoFit/>
          </a:bodyPr>
          <a:lstStyle/>
          <a:p>
            <a:r>
              <a:rPr lang="fr-FR" sz="1400" dirty="0" smtClean="0"/>
              <a:t>Mais il est trop raide pour rendre compte du mouvement.</a:t>
            </a:r>
            <a:endParaRPr lang="fr-FR" sz="1400" dirty="0"/>
          </a:p>
        </p:txBody>
      </p:sp>
      <p:sp>
        <p:nvSpPr>
          <p:cNvPr id="9" name="ZoneTexte 8"/>
          <p:cNvSpPr txBox="1"/>
          <p:nvPr/>
        </p:nvSpPr>
        <p:spPr>
          <a:xfrm>
            <a:off x="6322690" y="1028336"/>
            <a:ext cx="2497782" cy="1384995"/>
          </a:xfrm>
          <a:prstGeom prst="rect">
            <a:avLst/>
          </a:prstGeom>
          <a:noFill/>
        </p:spPr>
        <p:txBody>
          <a:bodyPr wrap="square" rtlCol="0">
            <a:spAutoFit/>
          </a:bodyPr>
          <a:lstStyle/>
          <a:p>
            <a:r>
              <a:rPr lang="fr-FR" sz="1400" dirty="0" smtClean="0"/>
              <a:t>Il faut lui préférer le bonhomme fil de fer.</a:t>
            </a:r>
          </a:p>
          <a:p>
            <a:r>
              <a:rPr lang="fr-FR" sz="1400" dirty="0" smtClean="0"/>
              <a:t>Toutes les lignes droites sont alors courbées.</a:t>
            </a:r>
          </a:p>
          <a:p>
            <a:r>
              <a:rPr lang="fr-FR" sz="1400" dirty="0" smtClean="0"/>
              <a:t>La posture devient tout à coup beaucoup plus dynamique.</a:t>
            </a:r>
            <a:endParaRPr lang="fr-FR" sz="1400" dirty="0"/>
          </a:p>
        </p:txBody>
      </p:sp>
      <p:pic>
        <p:nvPicPr>
          <p:cNvPr id="1433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60643" y="1028336"/>
            <a:ext cx="1226054" cy="204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7921" y="3696670"/>
            <a:ext cx="985730" cy="16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16578" y="3828029"/>
            <a:ext cx="1449849" cy="128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697307" y="3828029"/>
            <a:ext cx="747573" cy="128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350042" y="5167888"/>
            <a:ext cx="1001757" cy="155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06310" y="5148946"/>
            <a:ext cx="1404323" cy="158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592394" y="3734866"/>
            <a:ext cx="1137378" cy="137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9" name="Picture 1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41663" y="5380188"/>
            <a:ext cx="1378245" cy="129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 name="Picture 14"/>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732581" y="5271440"/>
            <a:ext cx="633937" cy="146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750905" y="3861048"/>
            <a:ext cx="644772" cy="125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2"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816578" y="5220637"/>
            <a:ext cx="888058" cy="149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3" name="Picture 17"/>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186697" y="3902491"/>
            <a:ext cx="1106782" cy="126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4" name="Picture 18"/>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flipH="1">
            <a:off x="5644942" y="5052907"/>
            <a:ext cx="677748" cy="162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208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190500"/>
            <a:ext cx="65246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6567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190500"/>
            <a:ext cx="64865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917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624" y="118492"/>
            <a:ext cx="6721704" cy="611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52413" y="6289575"/>
            <a:ext cx="8639175" cy="307777"/>
          </a:xfrm>
          <a:prstGeom prst="rect">
            <a:avLst/>
          </a:prstGeom>
          <a:noFill/>
        </p:spPr>
        <p:txBody>
          <a:bodyPr wrap="square" rtlCol="0">
            <a:spAutoFit/>
          </a:bodyPr>
          <a:lstStyle/>
          <a:p>
            <a:pPr algn="ctr"/>
            <a:r>
              <a:rPr lang="fr-FR" sz="1400" dirty="0" smtClean="0"/>
              <a:t>Maître de Charles d’Angoulême, Allégorie de la musique,  manuscrit vers 1496-1498</a:t>
            </a:r>
            <a:endParaRPr lang="fr-FR" sz="1400" dirty="0"/>
          </a:p>
        </p:txBody>
      </p:sp>
    </p:spTree>
    <p:extLst>
      <p:ext uri="{BB962C8B-B14F-4D97-AF65-F5344CB8AC3E}">
        <p14:creationId xmlns:p14="http://schemas.microsoft.com/office/powerpoint/2010/main" val="27489794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90500"/>
            <a:ext cx="6467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7173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90500"/>
            <a:ext cx="8943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5324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partitions illustrées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954107"/>
          </a:xfrm>
          <a:prstGeom prst="rect">
            <a:avLst/>
          </a:prstGeom>
        </p:spPr>
        <p:txBody>
          <a:bodyPr wrap="square">
            <a:spAutoFit/>
          </a:bodyPr>
          <a:lstStyle/>
          <a:p>
            <a:pPr algn="just"/>
            <a:r>
              <a:rPr lang="fr-FR" sz="1400" dirty="0" smtClean="0"/>
              <a:t>Une partition est un document qui contient la transcription d’une œuvre musicale sous forme de notes inscrites sur des portées. Une portée est un ensemble de 5 lignes horizontales et de 4 interlignes.</a:t>
            </a:r>
          </a:p>
          <a:p>
            <a:pPr algn="just"/>
            <a:r>
              <a:rPr lang="fr-FR" sz="1400" dirty="0" err="1" smtClean="0"/>
              <a:t>Alexei</a:t>
            </a:r>
            <a:r>
              <a:rPr lang="fr-FR" sz="1400" dirty="0" smtClean="0"/>
              <a:t> </a:t>
            </a:r>
            <a:r>
              <a:rPr lang="fr-FR" sz="1400" dirty="0" err="1"/>
              <a:t>Lyapunov</a:t>
            </a:r>
            <a:r>
              <a:rPr lang="fr-FR" sz="1400" dirty="0"/>
              <a:t> et Lena </a:t>
            </a:r>
            <a:r>
              <a:rPr lang="fr-FR" sz="1400" dirty="0" smtClean="0"/>
              <a:t>Ehrlich, sont deux artistes Russes de </a:t>
            </a:r>
            <a:r>
              <a:rPr lang="fr-FR" sz="1400" dirty="0" err="1" smtClean="0"/>
              <a:t>Novosibirsk</a:t>
            </a:r>
            <a:r>
              <a:rPr lang="fr-FR" sz="1400" dirty="0" smtClean="0"/>
              <a:t>, qui ajoutent </a:t>
            </a:r>
            <a:r>
              <a:rPr lang="fr-FR" sz="1400" dirty="0"/>
              <a:t>sur des partitions de </a:t>
            </a:r>
            <a:r>
              <a:rPr lang="fr-FR" sz="1400" dirty="0" smtClean="0"/>
              <a:t>musique </a:t>
            </a:r>
            <a:r>
              <a:rPr lang="fr-FR" sz="1400" dirty="0"/>
              <a:t>des petits personnages qui vivent des situations ordinaires entre les notes.</a:t>
            </a:r>
          </a:p>
        </p:txBody>
      </p:sp>
      <p:sp>
        <p:nvSpPr>
          <p:cNvPr id="10" name="ZoneTexte 9"/>
          <p:cNvSpPr txBox="1"/>
          <p:nvPr/>
        </p:nvSpPr>
        <p:spPr>
          <a:xfrm>
            <a:off x="3766844" y="2060848"/>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573016"/>
            <a:ext cx="8064895" cy="2893100"/>
          </a:xfrm>
          <a:prstGeom prst="rect">
            <a:avLst/>
          </a:prstGeom>
          <a:noFill/>
        </p:spPr>
        <p:txBody>
          <a:bodyPr wrap="square" rtlCol="0">
            <a:spAutoFit/>
          </a:bodyPr>
          <a:lstStyle/>
          <a:p>
            <a:pPr algn="just"/>
            <a:r>
              <a:rPr lang="fr-FR" sz="1400" dirty="0" smtClean="0"/>
              <a:t>Vous pouvez vous aussi composer une grande peinture pour illustrer la partition d’une chanson.</a:t>
            </a:r>
          </a:p>
          <a:p>
            <a:pPr marL="285750" indent="-285750">
              <a:buFont typeface="Arial" pitchFamily="34" charset="0"/>
              <a:buChar char="•"/>
            </a:pPr>
            <a:r>
              <a:rPr lang="fr-FR" sz="1400" dirty="0" smtClean="0"/>
              <a:t>Choisissez une chanson que vous connaissez bien et que vous avez plaisir à chanter.</a:t>
            </a:r>
          </a:p>
          <a:p>
            <a:pPr marL="285750" indent="-285750">
              <a:buFont typeface="Arial" pitchFamily="34" charset="0"/>
              <a:buChar char="•"/>
            </a:pPr>
            <a:r>
              <a:rPr lang="fr-FR" sz="1400" dirty="0" smtClean="0"/>
              <a:t>Téléchargez et imprimez sa partition.</a:t>
            </a:r>
          </a:p>
          <a:p>
            <a:pPr marL="285750" indent="-285750">
              <a:buFont typeface="Arial" pitchFamily="34" charset="0"/>
              <a:buChar char="•"/>
            </a:pPr>
            <a:r>
              <a:rPr lang="fr-FR" sz="1400" dirty="0" smtClean="0"/>
              <a:t>En vous répartissant les tâches, reportez cette partition sur un grand support en laissant de la place entre les portées pour permettre d’insérer des dessins illustrant la chanson. (La partition peut être dessinée à l’aide de peinture acrylique noire ou de marqueurs noirs.</a:t>
            </a:r>
          </a:p>
          <a:p>
            <a:pPr marL="285750" indent="-285750">
              <a:buFont typeface="Arial" pitchFamily="34" charset="0"/>
              <a:buChar char="•"/>
            </a:pPr>
            <a:r>
              <a:rPr lang="fr-FR" sz="1400" dirty="0" smtClean="0"/>
              <a:t>Imaginez un découpage de la chanson en plusieurs scènes successives. Écrivez le titre de chacun de ces épisodes.</a:t>
            </a:r>
          </a:p>
          <a:p>
            <a:pPr marL="285750" indent="-285750">
              <a:buFont typeface="Arial" pitchFamily="34" charset="0"/>
              <a:buChar char="•"/>
            </a:pPr>
            <a:r>
              <a:rPr lang="fr-FR" sz="1400" dirty="0" smtClean="0"/>
              <a:t>Répartissez vous le travail pour illustrer chaque scène.</a:t>
            </a:r>
          </a:p>
          <a:p>
            <a:pPr marL="285750" indent="-285750" algn="just">
              <a:buFont typeface="Arial" pitchFamily="34" charset="0"/>
              <a:buChar char="•"/>
            </a:pPr>
            <a:r>
              <a:rPr lang="fr-FR" sz="1400" dirty="0" smtClean="0"/>
              <a:t>Vous pourrez ensuite soit découper et coller vos illustrations, soit les reporter et les peindre sur le grand support. (Utilisez de la peinture acrylique diluée avec de l’eau pour ne pas recouvrir complètement la partition musicale.)</a:t>
            </a:r>
          </a:p>
          <a:p>
            <a:pPr marL="285750" indent="-285750" algn="just">
              <a:buFont typeface="Arial" pitchFamily="34" charset="0"/>
              <a:buChar char="•"/>
            </a:pPr>
            <a:r>
              <a:rPr lang="fr-FR" sz="1400" dirty="0" smtClean="0"/>
              <a:t>Prenez une photo de votre réalisation.</a:t>
            </a:r>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611171"/>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6313" y="2374131"/>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937" y="2394305"/>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2033" y="2394305"/>
            <a:ext cx="6191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34182" y="2374131"/>
            <a:ext cx="18859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9083" y="2426206"/>
            <a:ext cx="5238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8156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0500"/>
            <a:ext cx="4876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9690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90500"/>
            <a:ext cx="48387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783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90500"/>
            <a:ext cx="49339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9017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543050"/>
            <a:ext cx="88011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0694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190500"/>
            <a:ext cx="42195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2666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Nos instruments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2246769"/>
          </a:xfrm>
          <a:prstGeom prst="rect">
            <a:avLst/>
          </a:prstGeom>
        </p:spPr>
        <p:txBody>
          <a:bodyPr wrap="square">
            <a:spAutoFit/>
          </a:bodyPr>
          <a:lstStyle/>
          <a:p>
            <a:pPr algn="just"/>
            <a:r>
              <a:rPr lang="fr-FR" sz="1400" dirty="0" smtClean="0"/>
              <a:t>Les instruments de musique existent depuis la préhistoire. Il s’agissait alors de morceaux de bois ou de cornes dans lesquels il fallait souffler pour produire des sons.</a:t>
            </a:r>
          </a:p>
          <a:p>
            <a:pPr algn="just"/>
            <a:r>
              <a:rPr lang="fr-FR" sz="1400" dirty="0" smtClean="0"/>
              <a:t>Il existe maintenant quatre familles d’instruments: les instruments à cordes, les instruments à vent (bois et cuivres) et les percussions.</a:t>
            </a:r>
          </a:p>
          <a:p>
            <a:pPr algn="just"/>
            <a:r>
              <a:rPr lang="fr-FR" sz="1400" dirty="0" smtClean="0"/>
              <a:t>Les luthiers  fabriquent les instruments à cordes pincées ou frottées, et les facteurs d’instruments produisent les percussions et les instruments à vent.</a:t>
            </a:r>
          </a:p>
          <a:p>
            <a:pPr algn="just"/>
            <a:r>
              <a:rPr lang="fr-FR" sz="1400" dirty="0" smtClean="0"/>
              <a:t>Mais on peut faire de la musique avec toutes sortes de choses, comme des éléments de la nature ou des objets de récupération. </a:t>
            </a:r>
            <a:r>
              <a:rPr lang="fr-FR" sz="1400" dirty="0"/>
              <a:t>Berlioz disait: «  </a:t>
            </a:r>
            <a:r>
              <a:rPr lang="fr-FR" sz="1400" dirty="0" smtClean="0"/>
              <a:t>Tout </a:t>
            </a:r>
            <a:r>
              <a:rPr lang="fr-FR" sz="1400" dirty="0"/>
              <a:t>corps sonore mis en œuvre par le compositeur est un instrument de </a:t>
            </a:r>
            <a:r>
              <a:rPr lang="fr-FR" sz="1400" dirty="0" smtClean="0"/>
              <a:t>musique. »</a:t>
            </a:r>
          </a:p>
          <a:p>
            <a:r>
              <a:rPr lang="fr-FR" sz="1400" dirty="0" smtClean="0"/>
              <a:t>Regardez la belle histoire vraie racontée dans cette vidéo: </a:t>
            </a:r>
            <a:r>
              <a:rPr lang="fr-FR" sz="1400" dirty="0" smtClean="0">
                <a:hlinkClick r:id="rId4"/>
              </a:rPr>
              <a:t>https://www.youtube.com/watch?time_continue=72&amp;v=x0N_mXoDLWI&amp;feature=emb_logo</a:t>
            </a:r>
            <a:endParaRPr lang="fr-FR" sz="1400" dirty="0"/>
          </a:p>
        </p:txBody>
      </p:sp>
      <p:sp>
        <p:nvSpPr>
          <p:cNvPr id="10" name="ZoneTexte 9"/>
          <p:cNvSpPr txBox="1"/>
          <p:nvPr/>
        </p:nvSpPr>
        <p:spPr>
          <a:xfrm>
            <a:off x="2874003" y="3193231"/>
            <a:ext cx="3395994" cy="307777"/>
          </a:xfrm>
          <a:prstGeom prst="rect">
            <a:avLst/>
          </a:prstGeom>
          <a:noFill/>
        </p:spPr>
        <p:txBody>
          <a:bodyPr wrap="none" rtlCol="0">
            <a:spAutoFit/>
          </a:bodyPr>
          <a:lstStyle/>
          <a:p>
            <a:r>
              <a:rPr lang="fr-FR" sz="1400" u="sng" dirty="0" smtClean="0">
                <a:solidFill>
                  <a:schemeClr val="accent1">
                    <a:lumMod val="75000"/>
                  </a:schemeClr>
                </a:solidFill>
              </a:rPr>
              <a:t>Quelques exemples d’instruments fabriqués</a:t>
            </a:r>
            <a:endParaRPr lang="fr-FR" sz="1400" u="sng" dirty="0">
              <a:solidFill>
                <a:schemeClr val="accent1">
                  <a:lumMod val="75000"/>
                </a:schemeClr>
              </a:solidFill>
            </a:endParaRPr>
          </a:p>
        </p:txBody>
      </p:sp>
      <p:sp>
        <p:nvSpPr>
          <p:cNvPr id="14" name="ZoneTexte 13"/>
          <p:cNvSpPr txBox="1"/>
          <p:nvPr/>
        </p:nvSpPr>
        <p:spPr>
          <a:xfrm>
            <a:off x="827583" y="4351163"/>
            <a:ext cx="8064895" cy="2462213"/>
          </a:xfrm>
          <a:prstGeom prst="rect">
            <a:avLst/>
          </a:prstGeom>
          <a:noFill/>
        </p:spPr>
        <p:txBody>
          <a:bodyPr wrap="square" rtlCol="0">
            <a:spAutoFit/>
          </a:bodyPr>
          <a:lstStyle/>
          <a:p>
            <a:pPr algn="just"/>
            <a:r>
              <a:rPr lang="fr-FR" sz="1400" dirty="0" smtClean="0"/>
              <a:t>Vous pouvez créer vos propres instruments.</a:t>
            </a:r>
          </a:p>
          <a:p>
            <a:pPr marL="285750" indent="-285750">
              <a:buFont typeface="Arial" pitchFamily="34" charset="0"/>
              <a:buChar char="•"/>
            </a:pPr>
            <a:r>
              <a:rPr lang="fr-FR" sz="1400" dirty="0" smtClean="0"/>
              <a:t>Rassemblez de nombreux objets de récupération et réfléchissez à la manière de les utiliser pour produire des sons. </a:t>
            </a:r>
            <a:r>
              <a:rPr lang="fr-FR" sz="1400" dirty="0"/>
              <a:t> </a:t>
            </a:r>
            <a:r>
              <a:rPr lang="fr-FR" sz="1400" dirty="0" smtClean="0"/>
              <a:t>(Tendre des cordes ou des élastiques, taper dessus, souffler dedans, frotter…)</a:t>
            </a:r>
          </a:p>
          <a:p>
            <a:pPr marL="285750" indent="-285750" algn="just">
              <a:buFont typeface="Arial" pitchFamily="34" charset="0"/>
              <a:buChar char="•"/>
            </a:pPr>
            <a:r>
              <a:rPr lang="fr-FR" sz="1400" dirty="0" smtClean="0"/>
              <a:t>En tapant « </a:t>
            </a:r>
            <a:r>
              <a:rPr lang="fr-FR" sz="1400" dirty="0" err="1" smtClean="0"/>
              <a:t>Diy</a:t>
            </a:r>
            <a:r>
              <a:rPr lang="fr-FR" sz="1400" dirty="0" smtClean="0"/>
              <a:t> instruments de musique » dans un moteur de recherche Internet, vous trouverez des tas d’idées et de propositions. (« </a:t>
            </a:r>
            <a:r>
              <a:rPr lang="fr-FR" sz="1400" dirty="0" err="1" smtClean="0"/>
              <a:t>Diy</a:t>
            </a:r>
            <a:r>
              <a:rPr lang="fr-FR" sz="1400" dirty="0" smtClean="0"/>
              <a:t> » est l’abréviation de « Do It </a:t>
            </a:r>
            <a:r>
              <a:rPr lang="fr-FR" sz="1400" dirty="0" err="1" smtClean="0"/>
              <a:t>Yourself</a:t>
            </a:r>
            <a:r>
              <a:rPr lang="fr-FR" sz="1400" dirty="0" smtClean="0"/>
              <a:t> » qui signifie « Faites-le vous-même » en anglais.)</a:t>
            </a:r>
          </a:p>
          <a:p>
            <a:pPr marL="285750" indent="-285750" algn="just">
              <a:buFont typeface="Arial" pitchFamily="34" charset="0"/>
              <a:buChar char="•"/>
            </a:pPr>
            <a:r>
              <a:rPr lang="fr-FR" sz="1400" dirty="0" smtClean="0"/>
              <a:t>Décorez vos instruments en les peignant ou en les recouvrant.</a:t>
            </a:r>
          </a:p>
          <a:p>
            <a:pPr marL="285750" indent="-285750" algn="just">
              <a:buFont typeface="Arial" pitchFamily="34" charset="0"/>
              <a:buChar char="•"/>
            </a:pPr>
            <a:r>
              <a:rPr lang="fr-FR" sz="1400" dirty="0" smtClean="0"/>
              <a:t>Disposez vos instrument sur une table ou devant un mur pour les prendre en photo. </a:t>
            </a:r>
            <a:br>
              <a:rPr lang="fr-FR" sz="1400" dirty="0" smtClean="0"/>
            </a:br>
            <a:r>
              <a:rPr lang="fr-FR" sz="1400" dirty="0" smtClean="0"/>
              <a:t>Vous </a:t>
            </a:r>
            <a:r>
              <a:rPr lang="fr-FR" sz="1400" dirty="0"/>
              <a:t>pouvez </a:t>
            </a:r>
            <a:r>
              <a:rPr lang="fr-FR" sz="1400" dirty="0" smtClean="0"/>
              <a:t>inventer le nom de chacun d’entre eux et mettre des étiquettes. (Vous pouvez aussi </a:t>
            </a:r>
            <a:r>
              <a:rPr lang="fr-FR" sz="1400" dirty="0"/>
              <a:t>faire un enregistrement des sons produits, le poster sur Internet et joindre le lien permettant de l’écouter à l’envoi de </a:t>
            </a:r>
            <a:r>
              <a:rPr lang="fr-FR" sz="1400" dirty="0" smtClean="0"/>
              <a:t>votre photo.)</a:t>
            </a:r>
            <a:endParaRPr lang="fr-FR" sz="1400" dirty="0"/>
          </a:p>
        </p:txBody>
      </p:sp>
      <p:pic>
        <p:nvPicPr>
          <p:cNvPr id="15" name="Picture 9"/>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475267"/>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3531354"/>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0734" y="3531354"/>
            <a:ext cx="5429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3273" y="3522697"/>
            <a:ext cx="12858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8762" y="3522696"/>
            <a:ext cx="5429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91301" y="3555479"/>
            <a:ext cx="135255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33465" y="3522695"/>
            <a:ext cx="10763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99404" y="3522694"/>
            <a:ext cx="13049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93944" y="3531354"/>
            <a:ext cx="609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284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206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3059668"/>
            <a:ext cx="2069156" cy="738664"/>
          </a:xfrm>
          <a:prstGeom prst="rect">
            <a:avLst/>
          </a:prstGeom>
          <a:noFill/>
        </p:spPr>
        <p:txBody>
          <a:bodyPr wrap="square" rtlCol="0">
            <a:spAutoFit/>
          </a:bodyPr>
          <a:lstStyle/>
          <a:p>
            <a:pPr algn="ctr"/>
            <a:r>
              <a:rPr lang="fr-FR" sz="1400" dirty="0" smtClean="0"/>
              <a:t>Giuseppe ARCIMBOLDO</a:t>
            </a:r>
          </a:p>
          <a:p>
            <a:pPr algn="ctr"/>
            <a:r>
              <a:rPr lang="fr-FR" sz="1400" dirty="0" smtClean="0"/>
              <a:t>Le serveur</a:t>
            </a:r>
          </a:p>
          <a:p>
            <a:pPr algn="ctr"/>
            <a:r>
              <a:rPr lang="fr-FR" sz="1400" dirty="0" smtClean="0"/>
              <a:t>1574</a:t>
            </a:r>
            <a:endParaRPr lang="fr-FR" sz="1400" dirty="0"/>
          </a:p>
        </p:txBody>
      </p:sp>
      <p:pic>
        <p:nvPicPr>
          <p:cNvPr id="1027" name="Picture 3">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765" y="190500"/>
            <a:ext cx="50196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3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190500"/>
            <a:ext cx="43243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629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704850"/>
            <a:ext cx="863917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364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190500"/>
            <a:ext cx="43243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6861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847725"/>
            <a:ext cx="8639175"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406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90500"/>
            <a:ext cx="86010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874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esignmuseum.blob.core.windows.net/cache/606_980-EBE8F52E-AAEB-43F2-B7C6-6F2D4A014936">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5872" y="722945"/>
            <a:ext cx="8752257" cy="541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7518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90500"/>
            <a:ext cx="48387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8551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Des instruments recomposés</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965046"/>
            <a:ext cx="8712968" cy="1815882"/>
          </a:xfrm>
          <a:prstGeom prst="rect">
            <a:avLst/>
          </a:prstGeom>
        </p:spPr>
        <p:txBody>
          <a:bodyPr wrap="square">
            <a:spAutoFit/>
          </a:bodyPr>
          <a:lstStyle/>
          <a:p>
            <a:pPr algn="just"/>
            <a:r>
              <a:rPr lang="fr-FR" sz="1400" dirty="0" smtClean="0"/>
              <a:t>En décidant d’abandonner la perspective qui créait une impression de profondeur dans le tableau, les artistes cubistes abandonnent peu à peu la représentation des paysages pour s’intéresser aux natures mortes.</a:t>
            </a:r>
          </a:p>
          <a:p>
            <a:pPr algn="just"/>
            <a:r>
              <a:rPr lang="fr-FR" sz="1400" dirty="0" smtClean="0"/>
              <a:t>Ils utilisent des formes géométriques  et fragmentent les objets pour montrer qu’ils peuvent être vus depuis plusieurs points de vue. Ils mélangent dans un même tableau des vues du dessus, de face, de profil, du dessous…</a:t>
            </a:r>
          </a:p>
          <a:p>
            <a:pPr algn="just"/>
            <a:r>
              <a:rPr lang="fr-FR" sz="1400" dirty="0" smtClean="0"/>
              <a:t>Les </a:t>
            </a:r>
            <a:r>
              <a:rPr lang="fr-FR" sz="1400" dirty="0"/>
              <a:t>cubistes </a:t>
            </a:r>
            <a:r>
              <a:rPr lang="fr-FR" sz="1400" dirty="0" smtClean="0"/>
              <a:t>représentaient </a:t>
            </a:r>
            <a:r>
              <a:rPr lang="fr-FR" sz="1400" dirty="0"/>
              <a:t>des objets de la vie quotidienne comme : des bouteilles, de la vaisselle ou encore des fruits ; </a:t>
            </a:r>
            <a:r>
              <a:rPr lang="fr-FR" sz="1400" dirty="0" smtClean="0"/>
              <a:t>mais aussi également très souvent des </a:t>
            </a:r>
            <a:r>
              <a:rPr lang="fr-FR" sz="1400" dirty="0"/>
              <a:t>instruments de musique. </a:t>
            </a:r>
            <a:endParaRPr lang="fr-FR" sz="1400" dirty="0" smtClean="0"/>
          </a:p>
          <a:p>
            <a:pPr algn="just"/>
            <a:r>
              <a:rPr lang="fr-FR" sz="1400" dirty="0" smtClean="0"/>
              <a:t>Ils utilisaient régulièrement la technique du collage en plaçant dans  leurs compositions des morceaux de papiers peints, de journaux, ou de partitions de musique</a:t>
            </a:r>
          </a:p>
        </p:txBody>
      </p:sp>
      <p:sp>
        <p:nvSpPr>
          <p:cNvPr id="10" name="ZoneTexte 9"/>
          <p:cNvSpPr txBox="1"/>
          <p:nvPr/>
        </p:nvSpPr>
        <p:spPr>
          <a:xfrm>
            <a:off x="3766844" y="2636912"/>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3429000"/>
            <a:ext cx="8064895" cy="3323987"/>
          </a:xfrm>
          <a:prstGeom prst="rect">
            <a:avLst/>
          </a:prstGeom>
          <a:noFill/>
        </p:spPr>
        <p:txBody>
          <a:bodyPr wrap="square" rtlCol="0">
            <a:spAutoFit/>
          </a:bodyPr>
          <a:lstStyle/>
          <a:p>
            <a:pPr algn="just"/>
            <a:r>
              <a:rPr lang="fr-FR" sz="1400" dirty="0" smtClean="0"/>
              <a:t>En vous inspirant des tableaux et des réalisations proposés en exemples vous pouvez, vous aussi représenter des instruments à la manière des cubistes et les rassembler pour composer un grand tableau collectif.</a:t>
            </a:r>
          </a:p>
          <a:p>
            <a:pPr marL="285750" indent="-285750">
              <a:buFont typeface="Arial" pitchFamily="34" charset="0"/>
              <a:buChar char="•"/>
            </a:pPr>
            <a:r>
              <a:rPr lang="fr-FR" sz="1400" dirty="0" smtClean="0"/>
              <a:t>Tous ensemble, décidez si vous voulez réaliser des compositions verticales (portrait) ou horizontales (paysage) et rassemblez des morceaux de papiers ou de papiers peints qui imitent des textures (bois , tissu, métal…) ainsi que des partitions de musique que vous pourrez télécharger sur internet et imprimer.</a:t>
            </a:r>
          </a:p>
          <a:p>
            <a:pPr marL="285750" indent="-285750">
              <a:buFont typeface="Arial" pitchFamily="34" charset="0"/>
              <a:buChar char="•"/>
            </a:pPr>
            <a:r>
              <a:rPr lang="fr-FR" sz="1400" dirty="0" smtClean="0"/>
              <a:t>Chacun prend deux feuilles. </a:t>
            </a:r>
          </a:p>
          <a:p>
            <a:pPr marL="742950" lvl="1" indent="-285750">
              <a:buFont typeface="Arial" pitchFamily="34" charset="0"/>
              <a:buChar char="•"/>
            </a:pPr>
            <a:r>
              <a:rPr lang="fr-FR" sz="1400" dirty="0" smtClean="0"/>
              <a:t>Sur la première,  tracez des lignes droites qui </a:t>
            </a:r>
            <a:r>
              <a:rPr lang="fr-FR" sz="1400" dirty="0"/>
              <a:t> </a:t>
            </a:r>
            <a:r>
              <a:rPr lang="fr-FR" sz="1400" dirty="0" smtClean="0"/>
              <a:t>vont d’un bord à un autre (pas forcément opposés). En se coupant, les lignes droites créent des formes géométriques . Remplissez certaines d’entre elles en les peignant et d’autres en découpant et collant des morceaux de papier.</a:t>
            </a:r>
            <a:endParaRPr lang="fr-FR" sz="1400" dirty="0"/>
          </a:p>
          <a:p>
            <a:pPr marL="742950" lvl="1" indent="-285750">
              <a:buFont typeface="Arial" pitchFamily="34" charset="0"/>
              <a:buChar char="•"/>
            </a:pPr>
            <a:r>
              <a:rPr lang="fr-FR" sz="1400" dirty="0" smtClean="0"/>
              <a:t>Coupez la seconde en deux parties, puis dessinez et peignez sur chacune un instrument de musique appartenant à des familles différentes (cordes, vent, percussion). Découpez vos instruments et fragmentez-les en 4 ou 5 morceaux.</a:t>
            </a:r>
          </a:p>
          <a:p>
            <a:pPr marL="742950" lvl="1" indent="-285750">
              <a:buFont typeface="Arial" pitchFamily="34" charset="0"/>
              <a:buChar char="•"/>
            </a:pPr>
            <a:r>
              <a:rPr lang="fr-FR" sz="1400" dirty="0" smtClean="0"/>
              <a:t>Agencez les morceaux sur le fond, puis collez-les pour créer une nature morte  composée de deux instruments.</a:t>
            </a:r>
          </a:p>
          <a:p>
            <a:pPr marL="285750" indent="-285750">
              <a:buFont typeface="Arial" pitchFamily="34" charset="0"/>
              <a:buChar char="•"/>
            </a:pPr>
            <a:r>
              <a:rPr lang="fr-FR" sz="1400" dirty="0" smtClean="0"/>
              <a:t>Cherchez une manière harmonieuse de regrouper vos réalisations.</a:t>
            </a:r>
            <a:endParaRPr lang="fr-FR" sz="1400" dirty="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3573016"/>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16123" y="2924944"/>
            <a:ext cx="361264"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777080" y="2924944"/>
            <a:ext cx="558317"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566636" y="2924944"/>
            <a:ext cx="328421"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hlinkClick r:id="rId12"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089490" y="2924944"/>
            <a:ext cx="30379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3583773" y="2945504"/>
            <a:ext cx="714317"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916503" y="2945504"/>
            <a:ext cx="3120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a:hlinkClick r:id="rId18" action="ppaction://hlinksldjump"/>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5440295" y="2945504"/>
            <a:ext cx="714317"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6430810" y="2945504"/>
            <a:ext cx="32021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6964126" y="2945504"/>
            <a:ext cx="63221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0182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00" y="190500"/>
            <a:ext cx="4953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683568" y="3059668"/>
            <a:ext cx="1448345" cy="738664"/>
          </a:xfrm>
          <a:prstGeom prst="rect">
            <a:avLst/>
          </a:prstGeom>
          <a:noFill/>
        </p:spPr>
        <p:txBody>
          <a:bodyPr wrap="none" rtlCol="0">
            <a:spAutoFit/>
          </a:bodyPr>
          <a:lstStyle/>
          <a:p>
            <a:pPr algn="ctr"/>
            <a:r>
              <a:rPr lang="fr-FR" sz="1400" dirty="0" smtClean="0"/>
              <a:t>Georges BRAQUE</a:t>
            </a:r>
          </a:p>
          <a:p>
            <a:pPr algn="ctr"/>
            <a:r>
              <a:rPr lang="fr-FR" sz="1400" dirty="0" smtClean="0"/>
              <a:t>Violon</a:t>
            </a:r>
          </a:p>
          <a:p>
            <a:pPr algn="ctr"/>
            <a:r>
              <a:rPr lang="fr-FR" sz="1400" dirty="0" smtClean="0"/>
              <a:t>1912</a:t>
            </a:r>
            <a:endParaRPr lang="fr-FR" sz="1400" dirty="0"/>
          </a:p>
        </p:txBody>
      </p:sp>
    </p:spTree>
    <p:extLst>
      <p:ext uri="{BB962C8B-B14F-4D97-AF65-F5344CB8AC3E}">
        <p14:creationId xmlns:p14="http://schemas.microsoft.com/office/powerpoint/2010/main" val="4086200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7564" y="6505599"/>
            <a:ext cx="7848872" cy="307777"/>
          </a:xfrm>
          <a:prstGeom prst="rect">
            <a:avLst/>
          </a:prstGeom>
          <a:noFill/>
        </p:spPr>
        <p:txBody>
          <a:bodyPr wrap="square" rtlCol="0">
            <a:spAutoFit/>
          </a:bodyPr>
          <a:lstStyle/>
          <a:p>
            <a:pPr algn="ctr"/>
            <a:r>
              <a:rPr lang="fr-FR" sz="1400" dirty="0" smtClean="0"/>
              <a:t>Juan GRIS, Guitare et clarinette, 1920</a:t>
            </a:r>
            <a:endParaRPr lang="fr-FR" sz="1400" dirty="0"/>
          </a:p>
        </p:txBody>
      </p:sp>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23" y="48344"/>
            <a:ext cx="7743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400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3059668"/>
            <a:ext cx="2069156" cy="738664"/>
          </a:xfrm>
          <a:prstGeom prst="rect">
            <a:avLst/>
          </a:prstGeom>
          <a:noFill/>
        </p:spPr>
        <p:txBody>
          <a:bodyPr wrap="square" rtlCol="0">
            <a:spAutoFit/>
          </a:bodyPr>
          <a:lstStyle/>
          <a:p>
            <a:pPr algn="ctr"/>
            <a:r>
              <a:rPr lang="fr-FR" sz="1400" dirty="0" smtClean="0"/>
              <a:t>Giuseppe ARCIMBOLDO</a:t>
            </a:r>
          </a:p>
          <a:p>
            <a:pPr algn="ctr"/>
            <a:r>
              <a:rPr lang="fr-FR" sz="1400" dirty="0" smtClean="0"/>
              <a:t>Le printemps</a:t>
            </a:r>
          </a:p>
          <a:p>
            <a:pPr algn="ctr"/>
            <a:r>
              <a:rPr lang="fr-FR" sz="1400" dirty="0" smtClean="0"/>
              <a:t>1573</a:t>
            </a:r>
            <a:endParaRPr lang="fr-FR" sz="1400" dirty="0"/>
          </a:p>
        </p:txBody>
      </p:sp>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90500"/>
            <a:ext cx="5410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1270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7112" y="3059668"/>
            <a:ext cx="2041264" cy="738664"/>
          </a:xfrm>
          <a:prstGeom prst="rect">
            <a:avLst/>
          </a:prstGeom>
          <a:noFill/>
        </p:spPr>
        <p:txBody>
          <a:bodyPr wrap="none" rtlCol="0">
            <a:spAutoFit/>
          </a:bodyPr>
          <a:lstStyle/>
          <a:p>
            <a:pPr algn="ctr"/>
            <a:r>
              <a:rPr lang="fr-FR" sz="1400" dirty="0" smtClean="0"/>
              <a:t>Pablo PICASSO</a:t>
            </a:r>
          </a:p>
          <a:p>
            <a:pPr algn="ctr"/>
            <a:r>
              <a:rPr lang="fr-FR" sz="1400" dirty="0" smtClean="0"/>
              <a:t>Violon accroché à un mur</a:t>
            </a:r>
          </a:p>
          <a:p>
            <a:pPr algn="ctr"/>
            <a:r>
              <a:rPr lang="fr-FR" sz="1400" dirty="0" smtClean="0"/>
              <a:t>1913</a:t>
            </a:r>
            <a:endParaRPr lang="fr-FR" sz="1400" dirty="0"/>
          </a:p>
        </p:txBody>
      </p:sp>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59" y="190500"/>
            <a:ext cx="45815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7562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8952" y="3059668"/>
            <a:ext cx="1477585" cy="738664"/>
          </a:xfrm>
          <a:prstGeom prst="rect">
            <a:avLst/>
          </a:prstGeom>
          <a:noFill/>
        </p:spPr>
        <p:txBody>
          <a:bodyPr wrap="none" rtlCol="0">
            <a:spAutoFit/>
          </a:bodyPr>
          <a:lstStyle/>
          <a:p>
            <a:pPr algn="ctr"/>
            <a:r>
              <a:rPr lang="fr-FR" sz="1400" dirty="0" smtClean="0"/>
              <a:t>Pablo PICASSO</a:t>
            </a:r>
          </a:p>
          <a:p>
            <a:pPr algn="ctr"/>
            <a:r>
              <a:rPr lang="fr-FR" sz="1400" dirty="0" smtClean="0"/>
              <a:t>Guitare et journal</a:t>
            </a:r>
          </a:p>
          <a:p>
            <a:pPr algn="ctr"/>
            <a:r>
              <a:rPr lang="fr-FR" sz="1400" dirty="0" smtClean="0"/>
              <a:t>1915</a:t>
            </a:r>
            <a:endParaRPr lang="fr-FR" sz="1400" dirty="0"/>
          </a:p>
        </p:txBody>
      </p:sp>
      <p:pic>
        <p:nvPicPr>
          <p:cNvPr id="1433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10747"/>
            <a:ext cx="42005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088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7564" y="6505599"/>
            <a:ext cx="7848872" cy="307777"/>
          </a:xfrm>
          <a:prstGeom prst="rect">
            <a:avLst/>
          </a:prstGeom>
          <a:noFill/>
        </p:spPr>
        <p:txBody>
          <a:bodyPr wrap="square" rtlCol="0">
            <a:spAutoFit/>
          </a:bodyPr>
          <a:lstStyle/>
          <a:p>
            <a:pPr algn="ctr"/>
            <a:r>
              <a:rPr lang="fr-FR" sz="1400" dirty="0" smtClean="0"/>
              <a:t>Pablo PICASSO, Guitare, 1926</a:t>
            </a:r>
            <a:endParaRPr lang="fr-FR" sz="1400" dirty="0"/>
          </a:p>
        </p:txBody>
      </p:sp>
      <p:pic>
        <p:nvPicPr>
          <p:cNvPr id="1536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742950"/>
            <a:ext cx="817245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6333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385" y="190500"/>
            <a:ext cx="4371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93291" y="3429000"/>
            <a:ext cx="2638549" cy="584775"/>
          </a:xfrm>
          <a:prstGeom prst="rect">
            <a:avLst/>
          </a:prstGeom>
          <a:noFill/>
        </p:spPr>
        <p:txBody>
          <a:bodyPr wrap="square" rtlCol="0">
            <a:spAutoFit/>
          </a:bodyPr>
          <a:lstStyle/>
          <a:p>
            <a:pPr algn="ctr"/>
            <a:r>
              <a:rPr lang="fr-FR" sz="1600" dirty="0" smtClean="0"/>
              <a:t>Collage </a:t>
            </a:r>
          </a:p>
          <a:p>
            <a:pPr algn="ctr"/>
            <a:r>
              <a:rPr lang="fr-FR" sz="1600" dirty="0" smtClean="0"/>
              <a:t>morceaux de papier et fils.</a:t>
            </a:r>
            <a:endParaRPr lang="fr-FR" sz="1600" dirty="0"/>
          </a:p>
        </p:txBody>
      </p:sp>
    </p:spTree>
    <p:extLst>
      <p:ext uri="{BB962C8B-B14F-4D97-AF65-F5344CB8AC3E}">
        <p14:creationId xmlns:p14="http://schemas.microsoft.com/office/powerpoint/2010/main" val="28497570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16632"/>
            <a:ext cx="8639175"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2414" y="6021288"/>
            <a:ext cx="8639174" cy="584775"/>
          </a:xfrm>
          <a:prstGeom prst="rect">
            <a:avLst/>
          </a:prstGeom>
          <a:noFill/>
        </p:spPr>
        <p:txBody>
          <a:bodyPr wrap="square" rtlCol="0">
            <a:spAutoFit/>
          </a:bodyPr>
          <a:lstStyle/>
          <a:p>
            <a:pPr algn="just"/>
            <a:r>
              <a:rPr lang="fr-FR" sz="1600" dirty="0" smtClean="0"/>
              <a:t>La guitare a été fragmentée, puis les morceaux ont été collés sur un fond composé de formes géométriques résultant du croisement de lignes droites traversant le support d’un bord à un autre.</a:t>
            </a:r>
            <a:endParaRPr lang="fr-FR" sz="1600" dirty="0"/>
          </a:p>
        </p:txBody>
      </p:sp>
    </p:spTree>
    <p:extLst>
      <p:ext uri="{BB962C8B-B14F-4D97-AF65-F5344CB8AC3E}">
        <p14:creationId xmlns:p14="http://schemas.microsoft.com/office/powerpoint/2010/main" val="34919764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2414" y="2705843"/>
            <a:ext cx="3959546" cy="1323439"/>
          </a:xfrm>
          <a:prstGeom prst="rect">
            <a:avLst/>
          </a:prstGeom>
          <a:noFill/>
        </p:spPr>
        <p:txBody>
          <a:bodyPr wrap="square" rtlCol="0">
            <a:spAutoFit/>
          </a:bodyPr>
          <a:lstStyle/>
          <a:p>
            <a:pPr algn="just"/>
            <a:r>
              <a:rPr lang="fr-FR" sz="1600" dirty="0" smtClean="0"/>
              <a:t>La guitare a été fragmentée, puis les morceaux ont été collés sur un fond composé de formes géométriques résultant du croisement de lignes droites traversant le support d’un bord à un autre.</a:t>
            </a:r>
            <a:endParaRPr lang="fr-FR" sz="1600" dirty="0"/>
          </a:p>
        </p:txBody>
      </p:sp>
      <p:pic>
        <p:nvPicPr>
          <p:cNvPr id="1843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553" y="129063"/>
            <a:ext cx="43815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5164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2414" y="5949280"/>
            <a:ext cx="8639174" cy="830997"/>
          </a:xfrm>
          <a:prstGeom prst="rect">
            <a:avLst/>
          </a:prstGeom>
          <a:noFill/>
        </p:spPr>
        <p:txBody>
          <a:bodyPr wrap="square" rtlCol="0">
            <a:spAutoFit/>
          </a:bodyPr>
          <a:lstStyle/>
          <a:p>
            <a:pPr algn="just"/>
            <a:r>
              <a:rPr lang="fr-FR" sz="1600" dirty="0" smtClean="0"/>
              <a:t>La guitare a été fragmentée, puis les morceaux ont été collés sur un fond composé de formes géométriques résultant du croisement de lignes droites traversant le support d’un bord à un autre remplies à l’aide de papiers découpés et collés.</a:t>
            </a:r>
            <a:endParaRPr lang="fr-FR" sz="1600" dirty="0"/>
          </a:p>
        </p:txBody>
      </p:sp>
      <p:pic>
        <p:nvPicPr>
          <p:cNvPr id="1945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5600" y="116632"/>
            <a:ext cx="7828848" cy="57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3785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Une installation sonore</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384995"/>
          </a:xfrm>
          <a:prstGeom prst="rect">
            <a:avLst/>
          </a:prstGeom>
        </p:spPr>
        <p:txBody>
          <a:bodyPr wrap="square">
            <a:spAutoFit/>
          </a:bodyPr>
          <a:lstStyle/>
          <a:p>
            <a:pPr algn="just"/>
            <a:r>
              <a:rPr lang="fr-FR" sz="1400" dirty="0" smtClean="0"/>
              <a:t>Au croisement entre les arts visuels et la musique, des compositeurs et des sculpteurs créent des sculptures ou des installations sonores.</a:t>
            </a:r>
          </a:p>
          <a:p>
            <a:pPr algn="just"/>
            <a:r>
              <a:rPr lang="fr-FR" sz="1400" dirty="0" smtClean="0"/>
              <a:t>Le collectif d’artistes  </a:t>
            </a:r>
            <a:r>
              <a:rPr lang="fr-FR" sz="1400" dirty="0" err="1" smtClean="0"/>
              <a:t>Philémoi</a:t>
            </a:r>
            <a:r>
              <a:rPr lang="fr-FR" sz="1400" dirty="0" smtClean="0"/>
              <a:t>, réalise des productions de ce type : </a:t>
            </a:r>
            <a:r>
              <a:rPr lang="fr-FR" sz="1400" dirty="0" smtClean="0">
                <a:hlinkClick r:id="rId4"/>
              </a:rPr>
              <a:t>http://www.philemoi.com/</a:t>
            </a:r>
            <a:r>
              <a:rPr lang="fr-FR" sz="1400" dirty="0" smtClean="0"/>
              <a:t> </a:t>
            </a:r>
          </a:p>
          <a:p>
            <a:pPr algn="just"/>
            <a:r>
              <a:rPr lang="fr-FR" sz="1400" dirty="0" smtClean="0"/>
              <a:t>Certains utilisent </a:t>
            </a:r>
            <a:r>
              <a:rPr lang="fr-FR" sz="1400" dirty="0"/>
              <a:t>des objets </a:t>
            </a:r>
            <a:r>
              <a:rPr lang="fr-FR" sz="1400" dirty="0" smtClean="0"/>
              <a:t>ou des outils, </a:t>
            </a:r>
            <a:r>
              <a:rPr lang="fr-FR" sz="1400" dirty="0"/>
              <a:t>on parle alors de « </a:t>
            </a:r>
            <a:r>
              <a:rPr lang="fr-FR" sz="1400" dirty="0" err="1"/>
              <a:t>bricophonie</a:t>
            </a:r>
            <a:r>
              <a:rPr lang="fr-FR" sz="1400" dirty="0"/>
              <a:t> </a:t>
            </a:r>
            <a:r>
              <a:rPr lang="fr-FR" sz="1400" dirty="0" smtClean="0"/>
              <a:t>».</a:t>
            </a:r>
          </a:p>
          <a:p>
            <a:pPr algn="just"/>
            <a:r>
              <a:rPr lang="fr-FR" sz="1400" dirty="0" smtClean="0"/>
              <a:t>Par exemple, dans sa série intitulée « </a:t>
            </a:r>
            <a:r>
              <a:rPr lang="fr-FR" sz="1400" dirty="0" err="1" smtClean="0"/>
              <a:t>Mécanologie</a:t>
            </a:r>
            <a:r>
              <a:rPr lang="fr-FR" sz="1400" dirty="0" smtClean="0"/>
              <a:t> », Pierre Bastien construit des instruments de musique à l’aide de pièces de Mécano.</a:t>
            </a:r>
            <a:endParaRPr lang="fr-FR" sz="1400" dirty="0"/>
          </a:p>
        </p:txBody>
      </p:sp>
      <p:sp>
        <p:nvSpPr>
          <p:cNvPr id="10" name="ZoneTexte 9"/>
          <p:cNvSpPr txBox="1"/>
          <p:nvPr/>
        </p:nvSpPr>
        <p:spPr>
          <a:xfrm>
            <a:off x="3766844" y="2276872"/>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4077072"/>
            <a:ext cx="8064895" cy="2677656"/>
          </a:xfrm>
          <a:prstGeom prst="rect">
            <a:avLst/>
          </a:prstGeom>
          <a:noFill/>
        </p:spPr>
        <p:txBody>
          <a:bodyPr wrap="square" rtlCol="0">
            <a:spAutoFit/>
          </a:bodyPr>
          <a:lstStyle/>
          <a:p>
            <a:pPr algn="just"/>
            <a:r>
              <a:rPr lang="fr-FR" sz="1400" dirty="0" smtClean="0"/>
              <a:t>Vous pouvez tous ensemble créer un mur musical ou une installation sonore .</a:t>
            </a:r>
          </a:p>
          <a:p>
            <a:pPr marL="285750" indent="-285750" algn="just">
              <a:buFont typeface="Arial" pitchFamily="34" charset="0"/>
              <a:buChar char="•"/>
            </a:pPr>
            <a:r>
              <a:rPr lang="fr-FR" sz="1400" dirty="0" smtClean="0"/>
              <a:t>Cherchez et rassemblez des objets qui produiront des sons intéressants si on les frappe, secoue, frotte, gratte, si on crie à l’intérieur. ou si le vent les fait bouger.  (Vieilles </a:t>
            </a:r>
            <a:r>
              <a:rPr lang="fr-FR" sz="1400" dirty="0"/>
              <a:t>casseroles et couvercles, tuyaux, morceaux de métal, de verre ou de plastique, etc. </a:t>
            </a:r>
            <a:r>
              <a:rPr lang="fr-FR" sz="1400" dirty="0" smtClean="0"/>
              <a:t>)</a:t>
            </a:r>
          </a:p>
          <a:p>
            <a:pPr marL="285750" indent="-285750" algn="just">
              <a:buFont typeface="Arial" pitchFamily="34" charset="0"/>
              <a:buChar char="•"/>
            </a:pPr>
            <a:r>
              <a:rPr lang="fr-FR" sz="1400" dirty="0"/>
              <a:t> </a:t>
            </a:r>
            <a:r>
              <a:rPr lang="fr-FR" sz="1400" dirty="0" smtClean="0"/>
              <a:t>Comme dans les quelques exemples ci-dessus, allez ensuite les installer </a:t>
            </a:r>
            <a:r>
              <a:rPr lang="fr-FR" sz="1400" dirty="0"/>
              <a:t>sur une </a:t>
            </a:r>
            <a:r>
              <a:rPr lang="fr-FR" sz="1400" dirty="0" smtClean="0"/>
              <a:t>palissade, sur un mur ou sur un arbre, en les collant, en les clouant ou en les attachant avec des ficelles.</a:t>
            </a:r>
          </a:p>
          <a:p>
            <a:pPr algn="just"/>
            <a:r>
              <a:rPr lang="fr-FR" sz="1400" dirty="0" smtClean="0"/>
              <a:t>        (Vous pouvez regrouper les objets selon les actions à effectuer pour produire des sons: une installation à</a:t>
            </a:r>
          </a:p>
          <a:p>
            <a:pPr algn="just"/>
            <a:r>
              <a:rPr lang="fr-FR" sz="1400" dirty="0" smtClean="0"/>
              <a:t>        frapper, une installation à secouer, une installation pour crier…)</a:t>
            </a:r>
          </a:p>
          <a:p>
            <a:pPr marL="285750" indent="-285750" algn="just">
              <a:buFont typeface="Arial" pitchFamily="34" charset="0"/>
              <a:buChar char="•"/>
            </a:pPr>
            <a:r>
              <a:rPr lang="fr-FR" sz="1400" dirty="0" smtClean="0"/>
              <a:t>Décorez l’ensemble pour le rendre agréable à regarder et jouez  avec tous ces instruments pour faire de la musique.</a:t>
            </a:r>
          </a:p>
          <a:p>
            <a:pPr marL="285750" indent="-285750" algn="just">
              <a:buFont typeface="Arial" pitchFamily="34" charset="0"/>
              <a:buChar char="•"/>
            </a:pPr>
            <a:r>
              <a:rPr lang="fr-FR" sz="1400" dirty="0" smtClean="0"/>
              <a:t>Prenez une photo de votre installation. (Vous pouvez également faire un enregistrement des sons produits, le poster sur Internet et joindre le lien permettant de l’écouter à l’envoi de vos photos.)</a:t>
            </a:r>
          </a:p>
        </p:txBody>
      </p:sp>
      <p:pic>
        <p:nvPicPr>
          <p:cNvPr id="15" name="Picture 9"/>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14908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hlinkClick r:id="rId7"/>
          </p:cNvPr>
          <p:cNvSpPr txBox="1"/>
          <p:nvPr/>
        </p:nvSpPr>
        <p:spPr>
          <a:xfrm>
            <a:off x="3131840" y="2636912"/>
            <a:ext cx="1440160" cy="577081"/>
          </a:xfrm>
          <a:prstGeom prst="rect">
            <a:avLst/>
          </a:prstGeom>
          <a:solidFill>
            <a:srgbClr val="FFFF00"/>
          </a:solidFill>
        </p:spPr>
        <p:txBody>
          <a:bodyPr wrap="square" rtlCol="0">
            <a:spAutoFit/>
          </a:bodyPr>
          <a:lstStyle/>
          <a:p>
            <a:pPr algn="ctr"/>
            <a:r>
              <a:rPr lang="fr-FR" sz="1050" dirty="0" smtClean="0"/>
              <a:t>Frédéric LE JUNTER</a:t>
            </a:r>
          </a:p>
          <a:p>
            <a:pPr algn="ctr"/>
            <a:r>
              <a:rPr lang="fr-FR" sz="1050" dirty="0" smtClean="0"/>
              <a:t>Avec le vent. </a:t>
            </a:r>
          </a:p>
          <a:p>
            <a:pPr algn="ctr"/>
            <a:r>
              <a:rPr lang="fr-FR" sz="1050" dirty="0" smtClean="0"/>
              <a:t>(Vidéo)</a:t>
            </a:r>
            <a:endParaRPr lang="fr-FR" sz="1050" dirty="0"/>
          </a:p>
        </p:txBody>
      </p:sp>
      <p:sp>
        <p:nvSpPr>
          <p:cNvPr id="11" name="ZoneTexte 10">
            <a:hlinkClick r:id="rId8"/>
          </p:cNvPr>
          <p:cNvSpPr txBox="1"/>
          <p:nvPr/>
        </p:nvSpPr>
        <p:spPr>
          <a:xfrm>
            <a:off x="4658577" y="2636912"/>
            <a:ext cx="1584176" cy="577081"/>
          </a:xfrm>
          <a:prstGeom prst="rect">
            <a:avLst/>
          </a:prstGeom>
          <a:solidFill>
            <a:srgbClr val="FFFF00"/>
          </a:solidFill>
        </p:spPr>
        <p:txBody>
          <a:bodyPr wrap="square" rtlCol="0">
            <a:spAutoFit/>
          </a:bodyPr>
          <a:lstStyle/>
          <a:p>
            <a:pPr algn="ctr"/>
            <a:r>
              <a:rPr lang="fr-FR" sz="1050" dirty="0" smtClean="0"/>
              <a:t>Pierre BASTIEN</a:t>
            </a:r>
          </a:p>
          <a:p>
            <a:pPr algn="ctr"/>
            <a:r>
              <a:rPr lang="fr-FR" sz="1050" dirty="0" err="1" smtClean="0"/>
              <a:t>Mécanologie</a:t>
            </a:r>
            <a:endParaRPr lang="fr-FR" sz="1050" dirty="0" smtClean="0"/>
          </a:p>
          <a:p>
            <a:pPr algn="ctr"/>
            <a:r>
              <a:rPr lang="fr-FR" sz="1050" dirty="0" smtClean="0"/>
              <a:t>(Vidéo)</a:t>
            </a:r>
            <a:endParaRPr lang="fr-FR" sz="1050" dirty="0"/>
          </a:p>
        </p:txBody>
      </p:sp>
      <p:sp>
        <p:nvSpPr>
          <p:cNvPr id="12" name="ZoneTexte 11">
            <a:hlinkClick r:id="rId9"/>
          </p:cNvPr>
          <p:cNvSpPr txBox="1"/>
          <p:nvPr/>
        </p:nvSpPr>
        <p:spPr>
          <a:xfrm>
            <a:off x="6322841" y="2636912"/>
            <a:ext cx="1584176" cy="576000"/>
          </a:xfrm>
          <a:prstGeom prst="rect">
            <a:avLst/>
          </a:prstGeom>
          <a:solidFill>
            <a:srgbClr val="FFFF00"/>
          </a:solidFill>
        </p:spPr>
        <p:txBody>
          <a:bodyPr wrap="square" rtlCol="0">
            <a:spAutoFit/>
          </a:bodyPr>
          <a:lstStyle/>
          <a:p>
            <a:pPr algn="ctr"/>
            <a:r>
              <a:rPr lang="fr-FR" sz="1000" dirty="0" smtClean="0"/>
              <a:t>JERANIUM</a:t>
            </a:r>
          </a:p>
          <a:p>
            <a:pPr algn="ctr"/>
            <a:r>
              <a:rPr lang="fr-FR" sz="1000" dirty="0" smtClean="0"/>
              <a:t>Le son des choses.</a:t>
            </a:r>
          </a:p>
          <a:p>
            <a:pPr algn="ctr"/>
            <a:r>
              <a:rPr lang="fr-FR" sz="1000" dirty="0" smtClean="0"/>
              <a:t>(Vidéo)</a:t>
            </a:r>
            <a:endParaRPr lang="fr-FR" sz="1000" dirty="0"/>
          </a:p>
        </p:txBody>
      </p:sp>
      <p:pic>
        <p:nvPicPr>
          <p:cNvPr id="27650" name="Picture 2">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3608" y="2636912"/>
            <a:ext cx="869053"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79712" y="2636912"/>
            <a:ext cx="104084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80843" y="3356993"/>
            <a:ext cx="434526"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1609" y="3356993"/>
            <a:ext cx="768000"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43638" y="3356993"/>
            <a:ext cx="646737"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14404" y="3356993"/>
            <a:ext cx="768000"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35696" y="3356993"/>
            <a:ext cx="717474"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76601" y="3356992"/>
            <a:ext cx="768000"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488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tilisateur\Documents\OCCE\Calendrier\2022\Oeuvres de référence\installation Frederic Le Junter 1.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57213"/>
            <a:ext cx="8639175" cy="57435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Installation de Frédéric LE JUNTER</a:t>
            </a:r>
          </a:p>
        </p:txBody>
      </p:sp>
    </p:spTree>
    <p:extLst>
      <p:ext uri="{BB962C8B-B14F-4D97-AF65-F5344CB8AC3E}">
        <p14:creationId xmlns:p14="http://schemas.microsoft.com/office/powerpoint/2010/main" val="30179150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2413" y="1047750"/>
            <a:ext cx="8639175"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051720" y="6433591"/>
            <a:ext cx="5040560" cy="307777"/>
          </a:xfrm>
          <a:prstGeom prst="rect">
            <a:avLst/>
          </a:prstGeom>
          <a:noFill/>
        </p:spPr>
        <p:txBody>
          <a:bodyPr wrap="square" rtlCol="0">
            <a:spAutoFit/>
          </a:bodyPr>
          <a:lstStyle/>
          <a:p>
            <a:pPr algn="ctr"/>
            <a:r>
              <a:rPr lang="fr-FR" sz="1400" dirty="0" smtClean="0"/>
              <a:t>Installation de Pierre GORDEEF</a:t>
            </a:r>
          </a:p>
        </p:txBody>
      </p:sp>
    </p:spTree>
    <p:extLst>
      <p:ext uri="{BB962C8B-B14F-4D97-AF65-F5344CB8AC3E}">
        <p14:creationId xmlns:p14="http://schemas.microsoft.com/office/powerpoint/2010/main" val="3417500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3059668"/>
            <a:ext cx="2069156" cy="738664"/>
          </a:xfrm>
          <a:prstGeom prst="rect">
            <a:avLst/>
          </a:prstGeom>
          <a:noFill/>
        </p:spPr>
        <p:txBody>
          <a:bodyPr wrap="square" rtlCol="0">
            <a:spAutoFit/>
          </a:bodyPr>
          <a:lstStyle/>
          <a:p>
            <a:pPr algn="ctr"/>
            <a:r>
              <a:rPr lang="fr-FR" sz="1400" dirty="0" smtClean="0"/>
              <a:t>Giuseppe ARCIMBOLDO</a:t>
            </a:r>
          </a:p>
          <a:p>
            <a:pPr algn="ctr"/>
            <a:r>
              <a:rPr lang="fr-FR" sz="1400" dirty="0" smtClean="0"/>
              <a:t>L’eau</a:t>
            </a:r>
          </a:p>
          <a:p>
            <a:pPr algn="ctr"/>
            <a:r>
              <a:rPr lang="fr-FR" sz="1400" dirty="0" smtClean="0"/>
              <a:t>1566</a:t>
            </a:r>
            <a:endParaRPr lang="fr-FR" sz="1400" dirty="0"/>
          </a:p>
        </p:txBody>
      </p:sp>
      <p:pic>
        <p:nvPicPr>
          <p:cNvPr id="40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90500"/>
            <a:ext cx="48863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7405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90500"/>
            <a:ext cx="80486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7734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0695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90500"/>
            <a:ext cx="7229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2919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90500"/>
            <a:ext cx="866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2882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0194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222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6632"/>
            <a:ext cx="9144000" cy="830997"/>
          </a:xfrm>
          <a:prstGeom prst="rect">
            <a:avLst/>
          </a:prstGeom>
          <a:gradFill>
            <a:gsLst>
              <a:gs pos="7000">
                <a:srgbClr val="FA0A6E"/>
              </a:gs>
              <a:gs pos="100000">
                <a:srgbClr val="82001E"/>
              </a:gs>
            </a:gsLst>
          </a:gradFill>
        </p:spPr>
        <p:style>
          <a:lnRef idx="0">
            <a:scrgbClr r="0" g="0" b="0"/>
          </a:lnRef>
          <a:fillRef idx="1003">
            <a:schemeClr val="dk2"/>
          </a:fillRef>
          <a:effectRef idx="0">
            <a:scrgbClr r="0" g="0" b="0"/>
          </a:effectRef>
          <a:fontRef idx="major"/>
        </p:style>
        <p:txBody>
          <a:bodyPr wrap="square" rtlCol="0">
            <a:spAutoFit/>
          </a:bodyPr>
          <a:lstStyle/>
          <a:p>
            <a:pPr algn="ctr"/>
            <a:r>
              <a:rPr lang="fr-FR" sz="4800" dirty="0" smtClean="0">
                <a:solidFill>
                  <a:schemeClr val="bg1"/>
                </a:solidFill>
              </a:rPr>
              <a:t>Un jardin extraordinaire</a:t>
            </a:r>
            <a:endParaRPr lang="fr-FR" sz="4800" dirty="0">
              <a:solidFill>
                <a:schemeClr val="bg1"/>
              </a:solidFill>
            </a:endParaRPr>
          </a:p>
        </p:txBody>
      </p:sp>
      <p:pic>
        <p:nvPicPr>
          <p:cNvPr id="2051" name="Picture 3">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29260"/>
            <a:ext cx="770942" cy="6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9512" y="1002214"/>
            <a:ext cx="8712968" cy="1600438"/>
          </a:xfrm>
          <a:prstGeom prst="rect">
            <a:avLst/>
          </a:prstGeom>
        </p:spPr>
        <p:txBody>
          <a:bodyPr wrap="square">
            <a:spAutoFit/>
          </a:bodyPr>
          <a:lstStyle/>
          <a:p>
            <a:pPr algn="just"/>
            <a:r>
              <a:rPr lang="fr-FR" sz="1400" dirty="0" smtClean="0"/>
              <a:t>Connaissez-vous les jardins </a:t>
            </a:r>
            <a:r>
              <a:rPr lang="fr-FR" sz="1400" dirty="0" err="1" smtClean="0"/>
              <a:t>Divari</a:t>
            </a:r>
            <a:r>
              <a:rPr lang="fr-FR" sz="1400" dirty="0" smtClean="0"/>
              <a:t>?</a:t>
            </a:r>
          </a:p>
          <a:p>
            <a:pPr algn="just"/>
            <a:r>
              <a:rPr lang="fr-FR" sz="1400" dirty="0" smtClean="0"/>
              <a:t>Monsieur </a:t>
            </a:r>
            <a:r>
              <a:rPr lang="fr-FR" sz="1400" dirty="0" err="1"/>
              <a:t>Divari</a:t>
            </a:r>
            <a:r>
              <a:rPr lang="fr-FR" sz="1400" dirty="0"/>
              <a:t> est un jardinier virtuose. Dans ses jardins luxuriants, il fait pousser toutes sortes d’instruments de </a:t>
            </a:r>
            <a:r>
              <a:rPr lang="fr-FR" sz="1400" dirty="0" smtClean="0"/>
              <a:t>musique. </a:t>
            </a:r>
            <a:r>
              <a:rPr lang="fr-FR" sz="1400" dirty="0"/>
              <a:t>Il leur apporte un soin tel qu’il a acquis un savoir-faire à nul autre pareil et ses instruments sont d’une telle perfection que sa réputation est connue bien au-delà des frontières. Mais les saisons passent </a:t>
            </a:r>
            <a:r>
              <a:rPr lang="fr-FR" sz="1400" dirty="0" smtClean="0"/>
              <a:t>et </a:t>
            </a:r>
            <a:r>
              <a:rPr lang="fr-FR" sz="1400" dirty="0"/>
              <a:t>le temps est venu pour Monsieur </a:t>
            </a:r>
            <a:r>
              <a:rPr lang="fr-FR" sz="1400" dirty="0" err="1"/>
              <a:t>Divari</a:t>
            </a:r>
            <a:r>
              <a:rPr lang="fr-FR" sz="1400" dirty="0"/>
              <a:t> de trouver la personne qui sera digne de lui succéder… </a:t>
            </a:r>
            <a:endParaRPr lang="fr-FR" sz="1400" dirty="0" smtClean="0"/>
          </a:p>
          <a:p>
            <a:pPr algn="just"/>
            <a:r>
              <a:rPr lang="fr-FR" sz="1400" dirty="0" smtClean="0"/>
              <a:t>Vous pourrez découvrir cette belle histoire en lisant l’album « Les jardins </a:t>
            </a:r>
            <a:r>
              <a:rPr lang="fr-FR" sz="1400" dirty="0" err="1" smtClean="0"/>
              <a:t>Divari</a:t>
            </a:r>
            <a:r>
              <a:rPr lang="fr-FR" sz="1400" dirty="0" smtClean="0"/>
              <a:t> » écrit et </a:t>
            </a:r>
            <a:r>
              <a:rPr lang="fr-FR" sz="1400" dirty="0"/>
              <a:t>illustré par </a:t>
            </a:r>
            <a:r>
              <a:rPr lang="fr-FR" sz="1400" dirty="0" smtClean="0"/>
              <a:t>Caroline </a:t>
            </a:r>
            <a:r>
              <a:rPr lang="fr-FR" sz="1400" dirty="0" err="1"/>
              <a:t>Hurtut</a:t>
            </a:r>
            <a:r>
              <a:rPr lang="fr-FR" sz="1400" dirty="0"/>
              <a:t> </a:t>
            </a:r>
            <a:r>
              <a:rPr lang="fr-FR" sz="1400" dirty="0" smtClean="0"/>
              <a:t>et </a:t>
            </a:r>
            <a:r>
              <a:rPr lang="fr-FR" sz="1400" dirty="0"/>
              <a:t>Loren </a:t>
            </a:r>
            <a:r>
              <a:rPr lang="fr-FR" sz="1400" dirty="0" err="1" smtClean="0"/>
              <a:t>Bes</a:t>
            </a:r>
            <a:r>
              <a:rPr lang="fr-FR" sz="1400" dirty="0" smtClean="0"/>
              <a:t>, édité par D’</a:t>
            </a:r>
            <a:r>
              <a:rPr lang="fr-FR" sz="1400" dirty="0" err="1" smtClean="0"/>
              <a:t>Orbestier</a:t>
            </a:r>
            <a:r>
              <a:rPr lang="fr-FR" sz="1400" dirty="0" smtClean="0"/>
              <a:t> </a:t>
            </a:r>
            <a:r>
              <a:rPr lang="fr-FR" sz="1400" dirty="0" err="1" smtClean="0"/>
              <a:t>Editions</a:t>
            </a:r>
            <a:r>
              <a:rPr lang="fr-FR" sz="1400" dirty="0" smtClean="0"/>
              <a:t> dans la collection « Rêves bleus ».</a:t>
            </a:r>
            <a:endParaRPr lang="fr-FR" sz="1400" dirty="0"/>
          </a:p>
        </p:txBody>
      </p:sp>
      <p:sp>
        <p:nvSpPr>
          <p:cNvPr id="10" name="ZoneTexte 9"/>
          <p:cNvSpPr txBox="1"/>
          <p:nvPr/>
        </p:nvSpPr>
        <p:spPr>
          <a:xfrm>
            <a:off x="3766844" y="2477492"/>
            <a:ext cx="1610313" cy="307777"/>
          </a:xfrm>
          <a:prstGeom prst="rect">
            <a:avLst/>
          </a:prstGeom>
          <a:noFill/>
        </p:spPr>
        <p:txBody>
          <a:bodyPr wrap="none" rtlCol="0">
            <a:spAutoFit/>
          </a:bodyPr>
          <a:lstStyle/>
          <a:p>
            <a:r>
              <a:rPr lang="fr-FR" sz="1400" u="sng" dirty="0" smtClean="0">
                <a:solidFill>
                  <a:schemeClr val="accent1">
                    <a:lumMod val="75000"/>
                  </a:schemeClr>
                </a:solidFill>
              </a:rPr>
              <a:t>Quelques exemples</a:t>
            </a:r>
            <a:endParaRPr lang="fr-FR" sz="1400" u="sng" dirty="0">
              <a:solidFill>
                <a:schemeClr val="accent1">
                  <a:lumMod val="75000"/>
                </a:schemeClr>
              </a:solidFill>
            </a:endParaRPr>
          </a:p>
        </p:txBody>
      </p:sp>
      <p:sp>
        <p:nvSpPr>
          <p:cNvPr id="14" name="ZoneTexte 13"/>
          <p:cNvSpPr txBox="1"/>
          <p:nvPr/>
        </p:nvSpPr>
        <p:spPr>
          <a:xfrm>
            <a:off x="827583" y="4005064"/>
            <a:ext cx="8064895" cy="2677656"/>
          </a:xfrm>
          <a:prstGeom prst="rect">
            <a:avLst/>
          </a:prstGeom>
          <a:noFill/>
        </p:spPr>
        <p:txBody>
          <a:bodyPr wrap="square" rtlCol="0">
            <a:spAutoFit/>
          </a:bodyPr>
          <a:lstStyle/>
          <a:p>
            <a:pPr algn="just"/>
            <a:r>
              <a:rPr lang="fr-FR" sz="1400" dirty="0" smtClean="0"/>
              <a:t>Des graines se sont échappées des jardins </a:t>
            </a:r>
            <a:r>
              <a:rPr lang="fr-FR" sz="1400" dirty="0" err="1" smtClean="0"/>
              <a:t>Divari</a:t>
            </a:r>
            <a:r>
              <a:rPr lang="fr-FR" sz="1400" dirty="0" smtClean="0"/>
              <a:t>, elles se sont répandues dans la nature et dans les usines qui fabriquent des objets.  Javier Perez, un dessinateur Equatorien connu sous le nom de </a:t>
            </a:r>
            <a:r>
              <a:rPr lang="fr-FR" sz="1400" dirty="0" err="1" smtClean="0"/>
              <a:t>Cintascotch</a:t>
            </a:r>
            <a:r>
              <a:rPr lang="fr-FR" sz="1400" dirty="0" smtClean="0"/>
              <a:t> a su reconnaître plusieurs de ces instruments étonnants.</a:t>
            </a:r>
          </a:p>
          <a:p>
            <a:pPr marL="285750" indent="-285750" algn="just">
              <a:buFont typeface="Arial" pitchFamily="34" charset="0"/>
              <a:buChar char="•"/>
            </a:pPr>
            <a:r>
              <a:rPr lang="fr-FR" sz="1400" dirty="0" smtClean="0"/>
              <a:t>Cherchez des éléments naturels ou des objets qui pourraient facilement devenir des instruments de musique en y ajoutant quelques traits de crayon. (Vous pouvez poser l’élément sur une feuille et ajouter le dessin qui va le transformer en instrument ou le prendre en photo ou choisir une image le représentant et ajouter ensuite le dessin.)</a:t>
            </a:r>
          </a:p>
          <a:p>
            <a:pPr marL="285750" indent="-285750" algn="just">
              <a:buFont typeface="Arial" pitchFamily="34" charset="0"/>
              <a:buChar char="•"/>
            </a:pPr>
            <a:r>
              <a:rPr lang="fr-FR" sz="1400" dirty="0" smtClean="0"/>
              <a:t>Rassemblez toutes vos trouvailles sur un grand support et ajoutez des éléments colorés (notes de musique, fleurs, oiseaux…) pour rendre l’ensemble agréable à regarder.</a:t>
            </a:r>
          </a:p>
          <a:p>
            <a:pPr marL="285750" indent="-285750" algn="just">
              <a:buFont typeface="Arial" pitchFamily="34" charset="0"/>
              <a:buChar char="•"/>
            </a:pPr>
            <a:r>
              <a:rPr lang="fr-FR" sz="1400" dirty="0" smtClean="0"/>
              <a:t>Il ne vous reste plus qu’à prendre une photo et à nous l’adresser pour nous faire découvrir tous ces merveilleux instruments cachés. Il paraît qu’on entend la mer en posant un coquillage contre son oreille. Grâce à vous, on entendra </a:t>
            </a:r>
            <a:r>
              <a:rPr lang="fr-FR" sz="1400" dirty="0"/>
              <a:t>peut-être </a:t>
            </a:r>
            <a:r>
              <a:rPr lang="fr-FR" sz="1400" dirty="0" smtClean="0"/>
              <a:t>une symphonie en regardant simplement autour </a:t>
            </a:r>
            <a:r>
              <a:rPr lang="fr-FR" sz="1400" dirty="0"/>
              <a:t>de nous</a:t>
            </a:r>
            <a:endParaRPr lang="fr-FR" sz="1400" dirty="0" smtClean="0"/>
          </a:p>
        </p:txBody>
      </p:sp>
      <p:pic>
        <p:nvPicPr>
          <p:cNvPr id="15" name="Picture 9"/>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6000" y="4149080"/>
            <a:ext cx="4095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hlinkClick r:id="rId6"/>
          </p:cNvPr>
          <p:cNvSpPr txBox="1"/>
          <p:nvPr/>
        </p:nvSpPr>
        <p:spPr>
          <a:xfrm>
            <a:off x="6228184" y="2825336"/>
            <a:ext cx="1440160" cy="523220"/>
          </a:xfrm>
          <a:prstGeom prst="rect">
            <a:avLst/>
          </a:prstGeom>
          <a:solidFill>
            <a:srgbClr val="FFFF00"/>
          </a:solidFill>
        </p:spPr>
        <p:txBody>
          <a:bodyPr wrap="square" rtlCol="0">
            <a:spAutoFit/>
          </a:bodyPr>
          <a:lstStyle/>
          <a:p>
            <a:pPr algn="ctr"/>
            <a:r>
              <a:rPr lang="fr-FR" sz="1400" dirty="0" smtClean="0"/>
              <a:t>Les jardins </a:t>
            </a:r>
            <a:r>
              <a:rPr lang="fr-FR" sz="1400" dirty="0" err="1" smtClean="0"/>
              <a:t>Divari</a:t>
            </a:r>
            <a:endParaRPr lang="fr-FR" sz="1400" dirty="0" smtClean="0"/>
          </a:p>
          <a:p>
            <a:pPr algn="ctr"/>
            <a:r>
              <a:rPr lang="fr-FR" sz="1400" dirty="0" smtClean="0"/>
              <a:t>(Vidéo )</a:t>
            </a:r>
            <a:endParaRPr lang="fr-FR" sz="1400" dirty="0"/>
          </a:p>
        </p:txBody>
      </p:sp>
      <p:pic>
        <p:nvPicPr>
          <p:cNvPr id="21506" name="Picture 2">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08806" y="2816946"/>
            <a:ext cx="59082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25299" y="2816946"/>
            <a:ext cx="1175294"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626261" y="2816946"/>
            <a:ext cx="1175294"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927223" y="2816946"/>
            <a:ext cx="1175294"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245861" y="3429000"/>
            <a:ext cx="52094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7931035" y="3429000"/>
            <a:ext cx="67341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5" name="Picture 11">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431337" y="3429000"/>
            <a:ext cx="97835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6" name="Picture 12">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573918"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7" name="Picture 13">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2278146"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8" name="Picture 14">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2982374"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9" name="Picture 15">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3686602"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0" name="Picture 16">
            <a:hlinkClick r:id="rId29" action="ppaction://hlinksldjump"/>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4390830"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1" name="Picture 17">
            <a:hlinkClick r:id="rId31" action="ppaction://hlinksldjump"/>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5095058" y="3429000"/>
            <a:ext cx="578119"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2" name="Picture 18">
            <a:hlinkClick r:id="rId33" action="ppaction://hlinksldjump"/>
          </p:cNvPr>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5837405"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3" name="Picture 19">
            <a:hlinkClick r:id="rId35" action="ppaction://hlinksldjump"/>
          </p:cNvPr>
          <p:cNvPicPr>
            <a:picLocks noChangeAspect="1" noChangeArrowheads="1"/>
          </p:cNvPicPr>
          <p:nvPr/>
        </p:nvPicPr>
        <p:blipFill>
          <a:blip r:embed="rId36" cstate="email">
            <a:extLst>
              <a:ext uri="{28A0092B-C50C-407E-A947-70E740481C1C}">
                <a14:useLocalDpi xmlns:a14="http://schemas.microsoft.com/office/drawing/2010/main" val="0"/>
              </a:ext>
            </a:extLst>
          </a:blip>
          <a:srcRect/>
          <a:stretch>
            <a:fillRect/>
          </a:stretch>
        </p:blipFill>
        <p:spPr bwMode="auto">
          <a:xfrm>
            <a:off x="6541633" y="34290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0176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90500"/>
            <a:ext cx="70675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8815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47800"/>
            <a:ext cx="86391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298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47800"/>
            <a:ext cx="86391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634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336812" y="239748"/>
            <a:ext cx="8554776" cy="592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52413" y="6289575"/>
            <a:ext cx="8639175" cy="307777"/>
          </a:xfrm>
          <a:prstGeom prst="rect">
            <a:avLst/>
          </a:prstGeom>
          <a:noFill/>
        </p:spPr>
        <p:txBody>
          <a:bodyPr wrap="square" rtlCol="0">
            <a:spAutoFit/>
          </a:bodyPr>
          <a:lstStyle/>
          <a:p>
            <a:pPr algn="ctr"/>
            <a:r>
              <a:rPr lang="fr-FR" sz="1400" dirty="0" smtClean="0"/>
              <a:t>Composition</a:t>
            </a:r>
            <a:endParaRPr lang="fr-FR" sz="1400" dirty="0"/>
          </a:p>
        </p:txBody>
      </p:sp>
    </p:spTree>
    <p:extLst>
      <p:ext uri="{BB962C8B-B14F-4D97-AF65-F5344CB8AC3E}">
        <p14:creationId xmlns:p14="http://schemas.microsoft.com/office/powerpoint/2010/main" val="22164960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447800"/>
            <a:ext cx="86391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3571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90500"/>
            <a:ext cx="62769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3891" y="3259723"/>
            <a:ext cx="2243499" cy="338554"/>
          </a:xfrm>
          <a:prstGeom prst="rect">
            <a:avLst/>
          </a:prstGeom>
        </p:spPr>
        <p:txBody>
          <a:bodyPr wrap="none">
            <a:spAutoFit/>
          </a:bodyPr>
          <a:lstStyle/>
          <a:p>
            <a:r>
              <a:rPr lang="fr-FR" sz="1600" dirty="0" err="1"/>
              <a:t>Subhashini</a:t>
            </a:r>
            <a:r>
              <a:rPr lang="fr-FR" sz="1600" dirty="0"/>
              <a:t> </a:t>
            </a:r>
            <a:r>
              <a:rPr lang="fr-FR" sz="1600" dirty="0" err="1"/>
              <a:t>Chandramani</a:t>
            </a:r>
            <a:endParaRPr lang="fr-FR" sz="1600" dirty="0"/>
          </a:p>
        </p:txBody>
      </p:sp>
    </p:spTree>
    <p:extLst>
      <p:ext uri="{BB962C8B-B14F-4D97-AF65-F5344CB8AC3E}">
        <p14:creationId xmlns:p14="http://schemas.microsoft.com/office/powerpoint/2010/main" val="4715262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90500"/>
            <a:ext cx="81153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2872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042988"/>
            <a:ext cx="863917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4161729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22953485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13360698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6790701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24888734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237312"/>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18296205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9672" y="190500"/>
            <a:ext cx="6405141" cy="600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3192135" y="6310048"/>
            <a:ext cx="2759730" cy="369332"/>
          </a:xfrm>
          <a:prstGeom prst="rect">
            <a:avLst/>
          </a:prstGeom>
          <a:noFill/>
        </p:spPr>
        <p:txBody>
          <a:bodyPr wrap="none" rtlCol="0">
            <a:spAutoFit/>
          </a:bodyPr>
          <a:lstStyle/>
          <a:p>
            <a:r>
              <a:rPr lang="fr-FR" dirty="0" smtClean="0"/>
              <a:t>Javier Perez « </a:t>
            </a:r>
            <a:r>
              <a:rPr lang="fr-FR" dirty="0" err="1" smtClean="0"/>
              <a:t>Cintascotch</a:t>
            </a:r>
            <a:r>
              <a:rPr lang="fr-FR" dirty="0" smtClean="0"/>
              <a:t> »</a:t>
            </a:r>
            <a:endParaRPr lang="fr-FR" dirty="0"/>
          </a:p>
        </p:txBody>
      </p:sp>
    </p:spTree>
    <p:extLst>
      <p:ext uri="{BB962C8B-B14F-4D97-AF65-F5344CB8AC3E}">
        <p14:creationId xmlns:p14="http://schemas.microsoft.com/office/powerpoint/2010/main" val="34247858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713e2599143a433e8bf39ebf6a7136b32ef4cf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Salerio</Template>
  <TotalTime>34845</TotalTime>
  <Words>6000</Words>
  <Application>Microsoft Office PowerPoint</Application>
  <PresentationFormat>Affichage à l'écran (4:3)</PresentationFormat>
  <Paragraphs>559</Paragraphs>
  <Slides>141</Slides>
  <Notes>15</Notes>
  <HiddenSlides>0</HiddenSlides>
  <MMClips>0</MMClips>
  <ScaleCrop>false</ScaleCrop>
  <HeadingPairs>
    <vt:vector size="4" baseType="variant">
      <vt:variant>
        <vt:lpstr>Thème</vt:lpstr>
      </vt:variant>
      <vt:variant>
        <vt:i4>1</vt:i4>
      </vt:variant>
      <vt:variant>
        <vt:lpstr>Titres des diapositives</vt:lpstr>
      </vt:variant>
      <vt:variant>
        <vt:i4>141</vt:i4>
      </vt:variant>
    </vt:vector>
  </HeadingPairs>
  <TitlesOfParts>
    <vt:vector size="14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Pierre BRUEGEL L’ANCIEN : Les proverbes flamands 1559</vt:lpstr>
      <vt:lpstr>Présentation PowerPoint</vt:lpstr>
      <vt:lpstr>Cliquez sur les étiquettes pour découvrir les 59 proverbes qui s’y cachent.</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Cliquez sur les icones pour afficher les proverbes cachés.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205</cp:revision>
  <dcterms:created xsi:type="dcterms:W3CDTF">2020-06-08T13:13:02Z</dcterms:created>
  <dcterms:modified xsi:type="dcterms:W3CDTF">2020-08-31T06:06:15Z</dcterms:modified>
</cp:coreProperties>
</file>