
<file path=[Content_Types].xml><?xml version="1.0" encoding="utf-8"?>
<Types xmlns="http://schemas.openxmlformats.org/package/2006/content-types">
  <Default Extension="png" ContentType="image/png"/>
  <Default Extension="jpeg" ContentType="image/jpeg"/>
  <Default Extension="w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9.wmf" ContentType="image/x-wmf"/>
  <Override PartName="/ppt/notesSlides/notesSlide6.xml" ContentType="application/vnd.openxmlformats-officedocument.presentationml.notesSlide+xml"/>
  <Override PartName="/ppt/media/image41.wmf" ContentType="image/x-wmf"/>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7" r:id="rId3"/>
    <p:sldId id="268" r:id="rId4"/>
    <p:sldId id="257" r:id="rId5"/>
    <p:sldId id="287" r:id="rId6"/>
    <p:sldId id="269" r:id="rId7"/>
    <p:sldId id="288" r:id="rId8"/>
    <p:sldId id="289" r:id="rId9"/>
    <p:sldId id="290" r:id="rId10"/>
    <p:sldId id="291" r:id="rId11"/>
    <p:sldId id="292" r:id="rId12"/>
    <p:sldId id="293" r:id="rId13"/>
    <p:sldId id="294" r:id="rId14"/>
    <p:sldId id="260" r:id="rId15"/>
    <p:sldId id="261" r:id="rId16"/>
    <p:sldId id="270" r:id="rId17"/>
    <p:sldId id="295" r:id="rId18"/>
    <p:sldId id="262" r:id="rId19"/>
    <p:sldId id="263" r:id="rId20"/>
    <p:sldId id="264" r:id="rId21"/>
    <p:sldId id="271" r:id="rId22"/>
    <p:sldId id="265" r:id="rId23"/>
    <p:sldId id="266"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9144000" cy="6858000" type="screen4x3"/>
  <p:notesSz cx="6858000" cy="9144000"/>
  <p:custDataLst>
    <p:tags r:id="rId40"/>
  </p:custDataLst>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714" autoAdjust="0"/>
  </p:normalViewPr>
  <p:slideViewPr>
    <p:cSldViewPr>
      <p:cViewPr>
        <p:scale>
          <a:sx n="66" d="100"/>
          <a:sy n="66" d="100"/>
        </p:scale>
        <p:origin x="-149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D73F5D-18C1-443A-B2FE-7BB198D191DB}" type="datetimeFigureOut">
              <a:rPr lang="fr-FR"/>
              <a:pPr>
                <a:defRPr/>
              </a:pPr>
              <a:t>13/12/2018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D807948-4299-4CDA-815F-A01571E4FB2A}" type="slidenum">
              <a:rPr lang="fr-FR"/>
              <a:pPr/>
              <a:t>‹N°›</a:t>
            </a:fld>
            <a:endParaRPr lang="fr-FR"/>
          </a:p>
        </p:txBody>
      </p:sp>
    </p:spTree>
    <p:extLst>
      <p:ext uri="{BB962C8B-B14F-4D97-AF65-F5344CB8AC3E}">
        <p14:creationId xmlns:p14="http://schemas.microsoft.com/office/powerpoint/2010/main" val="22407380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15C7937-637D-4032-9B82-D5838CA38BE3}" type="slidenum">
              <a:rPr lang="fr-FR"/>
              <a:pPr/>
              <a:t>15</a:t>
            </a:fld>
            <a:endParaRPr lang="fr-FR"/>
          </a:p>
        </p:txBody>
      </p:sp>
    </p:spTree>
    <p:extLst>
      <p:ext uri="{BB962C8B-B14F-4D97-AF65-F5344CB8AC3E}">
        <p14:creationId xmlns:p14="http://schemas.microsoft.com/office/powerpoint/2010/main" val="305469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58793007-510D-4D82-994B-60B6DF26722A}" type="slidenum">
              <a:t>32</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24442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59255BB4-420D-4671-A7C7-15B8C49492C9}" type="slidenum">
              <a:t>33</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1036813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F61A4067-3D02-47EE-97E1-89C3C362FAC2}" type="slidenum">
              <a:t>34</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96014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CE609F2F-5669-4CA9-9EF0-CBFAE929DB2A}" type="slidenum">
              <a:t>35</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351582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686428A2-45F6-47EB-87F2-90FD750CCB94}" type="slidenum">
              <a:t>36</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282905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5F634355-1E2F-4836-A8C3-3700EADBE65B}" type="slidenum">
              <a:t>37</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71694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9EC237B7-7D1F-48A7-802A-E3B2826D9A6E}" type="slidenum">
              <a:t>24</a:t>
            </a:fld>
            <a:endParaRPr lang="fr-FR"/>
          </a:p>
        </p:txBody>
      </p:sp>
      <p:sp>
        <p:nvSpPr>
          <p:cNvPr id="2" name="Espace réservé de l'image des diapositives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6000" y="5078520"/>
            <a:ext cx="6047640" cy="48110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345325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BAB69B4A-931E-4EDE-8E1A-1BC8DEA1A6AA}" type="slidenum">
              <a:t>25</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69906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00837240-F4E9-42AF-B3A3-FA456FE767F2}" type="slidenum">
              <a:t>26</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176864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F21C1A49-6F7B-4820-A641-D872F2EBDB0B}" type="slidenum">
              <a:t>27</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371205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F121E52B-7890-4F2F-AA75-57555CAFB0AC}" type="slidenum">
              <a:t>28</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1853836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19D4D01C-4704-46C9-A6C7-A16082758F5F}" type="slidenum">
              <a:t>29</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2486328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776592EE-BA27-4264-B87C-87BAF94711BA}" type="slidenum">
              <a:t>30</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287043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2"/>
          <p:cNvSpPr txBox="1">
            <a:spLocks noGrp="1"/>
          </p:cNvSpPr>
          <p:nvPr>
            <p:ph type="dt" idx="1"/>
          </p:nvPr>
        </p:nvSpPr>
        <p:spPr>
          <a:ln/>
        </p:spPr>
        <p:txBody>
          <a:bodyPr wrap="square" lIns="99000" tIns="49680" rIns="99000" bIns="49680" anchor="t" anchorCtr="0">
            <a:noAutofit/>
          </a:bodyPr>
          <a:lstStyle/>
          <a:p>
            <a:pPr lvl="0"/>
            <a:fld id="{EB74F9AA-EF50-460F-9CC2-08A67566B64F}" type="datetime1">
              <a:rPr lang="fr-FR"/>
              <a:pPr lvl="0"/>
              <a:t>13/12/2018</a:t>
            </a:fld>
            <a:endParaRPr lang="fr-FR"/>
          </a:p>
        </p:txBody>
      </p:sp>
      <p:sp>
        <p:nvSpPr>
          <p:cNvPr id="7" name="Espace réservé du numéro de diapositive 6"/>
          <p:cNvSpPr txBox="1">
            <a:spLocks noGrp="1"/>
          </p:cNvSpPr>
          <p:nvPr>
            <p:ph type="sldNum" sz="quarter" idx="5"/>
          </p:nvPr>
        </p:nvSpPr>
        <p:spPr>
          <a:ln/>
        </p:spPr>
        <p:txBody>
          <a:bodyPr wrap="square" lIns="99000" tIns="49680" rIns="99000" bIns="49680" anchor="b" anchorCtr="0">
            <a:noAutofit/>
          </a:bodyPr>
          <a:lstStyle/>
          <a:p>
            <a:pPr lvl="0"/>
            <a:fld id="{17933E41-842A-42BC-BCAE-CACB565D815C}" type="slidenum">
              <a:t>31</a:t>
            </a:fld>
            <a:endParaRPr lang="fr-FR"/>
          </a:p>
        </p:txBody>
      </p:sp>
      <p:sp>
        <p:nvSpPr>
          <p:cNvPr id="2" name="Espace réservé de l'image des diapositives 1"/>
          <p:cNvSpPr>
            <a:spLocks noGrp="1" noRot="1" noChangeAspect="1" noResize="1"/>
          </p:cNvSpPr>
          <p:nvPr>
            <p:ph type="sldImg"/>
          </p:nvPr>
        </p:nvSpPr>
        <p:spPr>
          <a:xfrm>
            <a:off x="992188" y="768350"/>
            <a:ext cx="5114925" cy="383698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09560" y="4861080"/>
            <a:ext cx="5680079" cy="4605840"/>
          </a:xfrm>
        </p:spPr>
        <p:txBody>
          <a:bodyPr lIns="0" tIns="0" rIns="0" bIns="0"/>
          <a:lstStyle/>
          <a:p>
            <a:pPr marL="216000" indent="-216000"/>
            <a:endParaRPr lang="fr-FR" sz="2000">
              <a:latin typeface="Arial" pitchFamily="18"/>
            </a:endParaRPr>
          </a:p>
        </p:txBody>
      </p:sp>
    </p:spTree>
    <p:extLst>
      <p:ext uri="{BB962C8B-B14F-4D97-AF65-F5344CB8AC3E}">
        <p14:creationId xmlns:p14="http://schemas.microsoft.com/office/powerpoint/2010/main" val="194933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893A23A-80D8-481F-9919-3871FF7030C1}" type="datetimeFigureOut">
              <a:rPr lang="fr-FR"/>
              <a:pPr>
                <a:defRPr/>
              </a:pPr>
              <a:t>13/12/2018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32AC41D-5E4A-450A-83EF-264592AD1F0B}" type="slidenum">
              <a:rPr lang="fr-FR"/>
              <a:pPr/>
              <a:t>‹N°›</a:t>
            </a:fld>
            <a:endParaRPr lang="fr-FR"/>
          </a:p>
        </p:txBody>
      </p:sp>
    </p:spTree>
    <p:extLst>
      <p:ext uri="{BB962C8B-B14F-4D97-AF65-F5344CB8AC3E}">
        <p14:creationId xmlns:p14="http://schemas.microsoft.com/office/powerpoint/2010/main" val="13691035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E381EC0-8408-445D-BC85-013B79B67BAF}" type="datetimeFigureOut">
              <a:rPr lang="fr-FR"/>
              <a:pPr>
                <a:defRPr/>
              </a:pPr>
              <a:t>13/12/2018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18869A9-97B1-48B0-A413-15C6648ED226}" type="slidenum">
              <a:rPr lang="fr-FR"/>
              <a:pPr/>
              <a:t>‹N°›</a:t>
            </a:fld>
            <a:endParaRPr lang="fr-FR"/>
          </a:p>
        </p:txBody>
      </p:sp>
    </p:spTree>
    <p:extLst>
      <p:ext uri="{BB962C8B-B14F-4D97-AF65-F5344CB8AC3E}">
        <p14:creationId xmlns:p14="http://schemas.microsoft.com/office/powerpoint/2010/main" val="361528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E7BA52E-75AE-4761-B97E-9FE0085AB571}" type="datetimeFigureOut">
              <a:rPr lang="fr-FR"/>
              <a:pPr>
                <a:defRPr/>
              </a:pPr>
              <a:t>13/12/2018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591827C-D04D-4C4B-A72C-B4EA833EF3E6}" type="slidenum">
              <a:rPr lang="fr-FR"/>
              <a:pPr/>
              <a:t>‹N°›</a:t>
            </a:fld>
            <a:endParaRPr lang="fr-FR"/>
          </a:p>
        </p:txBody>
      </p:sp>
    </p:spTree>
    <p:extLst>
      <p:ext uri="{BB962C8B-B14F-4D97-AF65-F5344CB8AC3E}">
        <p14:creationId xmlns:p14="http://schemas.microsoft.com/office/powerpoint/2010/main" val="3081906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2"/>
              <a:buChar char="•"/>
              <a:defRPr sz="32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fld id="{9E668EE8-D907-4F76-8E7A-6FE3E3AB8B05}" type="datetime1">
              <a:rPr lang="fr-FR"/>
              <a:pPr lvl="0"/>
              <a:t>13/12/2018</a:t>
            </a:fld>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F993BAEE-0515-4D5D-9AA8-C9471342FDF0}" type="slidenum">
              <a:t>‹N°›</a:t>
            </a:fld>
            <a:endParaRPr lang="fr-BE"/>
          </a:p>
        </p:txBody>
      </p:sp>
      <p:sp>
        <p:nvSpPr>
          <p:cNvPr id="7" name="Espace réservé du contenu 6"/>
          <p:cNvSpPr txBox="1">
            <a:spLocks noGrp="1"/>
          </p:cNvSpPr>
          <p:nvPr>
            <p:ph idx="1"/>
          </p:nvPr>
        </p:nvSpPr>
        <p:spPr>
          <a:xfrm>
            <a:off x="457200" y="1604520"/>
            <a:ext cx="8229240" cy="4525920"/>
          </a:xfrm>
        </p:spPr>
        <p:txBody>
          <a:bodyPr lIns="0" tIns="0" rIns="0" bIns="0"/>
          <a:lstStyle>
            <a:lvl1pPr>
              <a:spcBef>
                <a:spcPts val="0"/>
              </a:spcBef>
              <a:spcAft>
                <a:spcPts val="1417"/>
              </a:spcAft>
              <a:defRPr>
                <a:latin typeface="Arial" pitchFamily="18"/>
              </a:defRPr>
            </a:lvl1pPr>
          </a:lstStyle>
          <a:p>
            <a:endParaRPr lang="fr-FR"/>
          </a:p>
        </p:txBody>
      </p:sp>
    </p:spTree>
    <p:extLst>
      <p:ext uri="{BB962C8B-B14F-4D97-AF65-F5344CB8AC3E}">
        <p14:creationId xmlns:p14="http://schemas.microsoft.com/office/powerpoint/2010/main" val="2772868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5D8A2C1-90E6-4882-81B3-52D203E2AA4D}" type="datetimeFigureOut">
              <a:rPr lang="fr-FR"/>
              <a:pPr>
                <a:defRPr/>
              </a:pPr>
              <a:t>13/12/2018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3CF79A9-13BB-41B2-AFAA-B787B6091CDD}" type="slidenum">
              <a:rPr lang="fr-FR"/>
              <a:pPr/>
              <a:t>‹N°›</a:t>
            </a:fld>
            <a:endParaRPr lang="fr-FR"/>
          </a:p>
        </p:txBody>
      </p:sp>
    </p:spTree>
    <p:extLst>
      <p:ext uri="{BB962C8B-B14F-4D97-AF65-F5344CB8AC3E}">
        <p14:creationId xmlns:p14="http://schemas.microsoft.com/office/powerpoint/2010/main" val="410709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2038B7E-D920-4C19-BA4C-6655FD95B6A9}" type="datetimeFigureOut">
              <a:rPr lang="fr-FR"/>
              <a:pPr>
                <a:defRPr/>
              </a:pPr>
              <a:t>13/12/2018</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AD2BE746-6704-436F-BFAB-65EBD4582679}" type="slidenum">
              <a:rPr lang="fr-FR"/>
              <a:pPr/>
              <a:t>‹N°›</a:t>
            </a:fld>
            <a:endParaRPr lang="fr-FR"/>
          </a:p>
        </p:txBody>
      </p:sp>
    </p:spTree>
    <p:extLst>
      <p:ext uri="{BB962C8B-B14F-4D97-AF65-F5344CB8AC3E}">
        <p14:creationId xmlns:p14="http://schemas.microsoft.com/office/powerpoint/2010/main" val="427019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205459B-F484-47C5-A8A1-F741A7C6F99F}" type="datetimeFigureOut">
              <a:rPr lang="fr-FR"/>
              <a:pPr>
                <a:defRPr/>
              </a:pPr>
              <a:t>13/12/2018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6E5E296-540D-45A5-846D-AC3D8986B6F2}" type="slidenum">
              <a:rPr lang="fr-FR"/>
              <a:pPr/>
              <a:t>‹N°›</a:t>
            </a:fld>
            <a:endParaRPr lang="fr-FR"/>
          </a:p>
        </p:txBody>
      </p:sp>
    </p:spTree>
    <p:extLst>
      <p:ext uri="{BB962C8B-B14F-4D97-AF65-F5344CB8AC3E}">
        <p14:creationId xmlns:p14="http://schemas.microsoft.com/office/powerpoint/2010/main" val="117986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C72FDC2-4A11-4E41-86E6-A605B3EDB427}" type="datetimeFigureOut">
              <a:rPr lang="fr-FR"/>
              <a:pPr>
                <a:defRPr/>
              </a:pPr>
              <a:t>13/12/2018</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368EBAC4-D3E5-48FC-9188-15F548117415}" type="slidenum">
              <a:rPr lang="fr-FR"/>
              <a:pPr/>
              <a:t>‹N°›</a:t>
            </a:fld>
            <a:endParaRPr lang="fr-FR"/>
          </a:p>
        </p:txBody>
      </p:sp>
    </p:spTree>
    <p:extLst>
      <p:ext uri="{BB962C8B-B14F-4D97-AF65-F5344CB8AC3E}">
        <p14:creationId xmlns:p14="http://schemas.microsoft.com/office/powerpoint/2010/main" val="324811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30BD624-15AD-4743-B71A-C1A2879E7F56}" type="datetimeFigureOut">
              <a:rPr lang="fr-FR"/>
              <a:pPr>
                <a:defRPr/>
              </a:pPr>
              <a:t>13/12/2018</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0201DF8C-E55B-4381-876B-8666DF86E1E2}" type="slidenum">
              <a:rPr lang="fr-FR"/>
              <a:pPr/>
              <a:t>‹N°›</a:t>
            </a:fld>
            <a:endParaRPr lang="fr-FR"/>
          </a:p>
        </p:txBody>
      </p:sp>
    </p:spTree>
    <p:extLst>
      <p:ext uri="{BB962C8B-B14F-4D97-AF65-F5344CB8AC3E}">
        <p14:creationId xmlns:p14="http://schemas.microsoft.com/office/powerpoint/2010/main" val="13512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0158C2F-966E-49AC-BCB1-04BCBE947A4B}" type="datetimeFigureOut">
              <a:rPr lang="fr-FR"/>
              <a:pPr>
                <a:defRPr/>
              </a:pPr>
              <a:t>13/12/2018</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07BC0BE0-BD70-477C-B57F-505633A415EE}" type="slidenum">
              <a:rPr lang="fr-FR"/>
              <a:pPr/>
              <a:t>‹N°›</a:t>
            </a:fld>
            <a:endParaRPr lang="fr-FR"/>
          </a:p>
        </p:txBody>
      </p:sp>
    </p:spTree>
    <p:extLst>
      <p:ext uri="{BB962C8B-B14F-4D97-AF65-F5344CB8AC3E}">
        <p14:creationId xmlns:p14="http://schemas.microsoft.com/office/powerpoint/2010/main" val="2901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B3AC29A-4C93-45AA-9A85-DF178A62C8A8}" type="datetimeFigureOut">
              <a:rPr lang="fr-FR"/>
              <a:pPr>
                <a:defRPr/>
              </a:pPr>
              <a:t>13/12/2018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7C2994E7-04A0-44AA-B783-F93F381FA536}" type="slidenum">
              <a:rPr lang="fr-FR"/>
              <a:pPr/>
              <a:t>‹N°›</a:t>
            </a:fld>
            <a:endParaRPr lang="fr-FR"/>
          </a:p>
        </p:txBody>
      </p:sp>
    </p:spTree>
    <p:extLst>
      <p:ext uri="{BB962C8B-B14F-4D97-AF65-F5344CB8AC3E}">
        <p14:creationId xmlns:p14="http://schemas.microsoft.com/office/powerpoint/2010/main" val="20500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1C177D0-F1E2-4AF4-8A62-90C1794A3FB0}" type="datetimeFigureOut">
              <a:rPr lang="fr-FR"/>
              <a:pPr>
                <a:defRPr/>
              </a:pPr>
              <a:t>13/12/2018</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563A5A1A-4502-427F-80EA-A1DD4B600322}" type="slidenum">
              <a:rPr lang="fr-FR"/>
              <a:pPr/>
              <a:t>‹N°›</a:t>
            </a:fld>
            <a:endParaRPr lang="fr-FR"/>
          </a:p>
        </p:txBody>
      </p:sp>
    </p:spTree>
    <p:extLst>
      <p:ext uri="{BB962C8B-B14F-4D97-AF65-F5344CB8AC3E}">
        <p14:creationId xmlns:p14="http://schemas.microsoft.com/office/powerpoint/2010/main" val="23854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BC52D73-A671-443A-9345-F4CD47D4C90F}" type="datetimeFigureOut">
              <a:rPr lang="fr-FR"/>
              <a:pPr>
                <a:defRPr/>
              </a:pPr>
              <a:t>13/12/2018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68A6148-A084-41BC-85E5-8344A1D2A1CB}"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4.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36.jpg"/><Relationship Id="rId5" Type="http://schemas.openxmlformats.org/officeDocument/2006/relationships/image" Target="../media/image31.jpg"/><Relationship Id="rId10" Type="http://schemas.openxmlformats.org/officeDocument/2006/relationships/image" Target="../media/image35.png"/><Relationship Id="rId4" Type="http://schemas.openxmlformats.org/officeDocument/2006/relationships/image" Target="../media/image30.wmf"/><Relationship Id="rId9" Type="http://schemas.openxmlformats.org/officeDocument/2006/relationships/image" Target="../media/image34.jpg"/></Relationships>
</file>

<file path=ppt/slides/_rels/slide2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4" Type="http://schemas.openxmlformats.org/officeDocument/2006/relationships/image" Target="../media/image34.jp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38.jpg"/><Relationship Id="rId7"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jpg"/><Relationship Id="rId10" Type="http://schemas.openxmlformats.org/officeDocument/2006/relationships/image" Target="../media/image32.png"/><Relationship Id="rId4" Type="http://schemas.openxmlformats.org/officeDocument/2006/relationships/image" Target="../media/image1.png"/><Relationship Id="rId9" Type="http://schemas.openxmlformats.org/officeDocument/2006/relationships/image" Target="../media/image31.jpg"/></Relationships>
</file>

<file path=ppt/slides/_rels/slide2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7.jp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wmf"/><Relationship Id="rId4" Type="http://schemas.openxmlformats.org/officeDocument/2006/relationships/image" Target="../media/image34.jp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1.wmf"/><Relationship Id="rId4" Type="http://schemas.openxmlformats.org/officeDocument/2006/relationships/image" Target="../media/image34.jp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2.jpg"/><Relationship Id="rId4" Type="http://schemas.openxmlformats.org/officeDocument/2006/relationships/image" Target="../media/image34.jp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3.jpg"/><Relationship Id="rId4" Type="http://schemas.openxmlformats.org/officeDocument/2006/relationships/image" Target="../media/image34.jp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3.jpg"/><Relationship Id="rId4" Type="http://schemas.openxmlformats.org/officeDocument/2006/relationships/image" Target="../media/image34.jp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3.jpg"/><Relationship Id="rId4" Type="http://schemas.openxmlformats.org/officeDocument/2006/relationships/image" Target="../media/image34.jp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3.jpg"/><Relationship Id="rId4" Type="http://schemas.openxmlformats.org/officeDocument/2006/relationships/image" Target="../media/image34.jp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3.jpg"/><Relationship Id="rId4" Type="http://schemas.openxmlformats.org/officeDocument/2006/relationships/image" Target="../media/image34.jp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png"/><Relationship Id="rId7"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5.png"/><Relationship Id="rId10" Type="http://schemas.openxmlformats.org/officeDocument/2006/relationships/image" Target="../media/image43.jpg"/><Relationship Id="rId4" Type="http://schemas.openxmlformats.org/officeDocument/2006/relationships/image" Target="../media/image34.jpg"/><Relationship Id="rId9"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2071688" y="1643063"/>
            <a:ext cx="6259512" cy="708025"/>
          </a:xfrm>
          <a:prstGeom prst="rect">
            <a:avLst/>
          </a:prstGeom>
          <a:noFill/>
        </p:spPr>
        <p:txBody>
          <a:bodyPr wrap="none">
            <a:spAutoFit/>
          </a:bodyPr>
          <a:lstStyle/>
          <a:p>
            <a:pPr fontAlgn="auto">
              <a:spcBef>
                <a:spcPts val="0"/>
              </a:spcBef>
              <a:spcAft>
                <a:spcPts val="0"/>
              </a:spcAft>
              <a:defRPr/>
            </a:pPr>
            <a:r>
              <a:rPr lang="fr-FR" sz="4000" b="1" dirty="0">
                <a:effectLst>
                  <a:outerShdw blurRad="38100" dist="38100" dir="2700000" algn="tl">
                    <a:srgbClr val="000000">
                      <a:alpha val="43137"/>
                    </a:srgbClr>
                  </a:outerShdw>
                </a:effectLst>
                <a:latin typeface="Trebuchet MS" pitchFamily="34" charset="0"/>
                <a:cs typeface="+mn-cs"/>
              </a:rPr>
              <a:t>L’OCCE et L’Agenda Coop</a:t>
            </a:r>
          </a:p>
        </p:txBody>
      </p:sp>
      <p:grpSp>
        <p:nvGrpSpPr>
          <p:cNvPr id="2" name="Groupe 20"/>
          <p:cNvGrpSpPr>
            <a:grpSpLocks/>
          </p:cNvGrpSpPr>
          <p:nvPr/>
        </p:nvGrpSpPr>
        <p:grpSpPr bwMode="auto">
          <a:xfrm>
            <a:off x="285750" y="2643188"/>
            <a:ext cx="8572500" cy="3214687"/>
            <a:chOff x="285720" y="2643182"/>
            <a:chExt cx="8572560" cy="3214710"/>
          </a:xfrm>
        </p:grpSpPr>
        <p:sp>
          <p:nvSpPr>
            <p:cNvPr id="19" name="Parallélogramme 18"/>
            <p:cNvSpPr/>
            <p:nvPr/>
          </p:nvSpPr>
          <p:spPr>
            <a:xfrm flipH="1">
              <a:off x="285720" y="2643182"/>
              <a:ext cx="8572560" cy="3214710"/>
            </a:xfrm>
            <a:prstGeom prst="parallelogram">
              <a:avLst>
                <a:gd name="adj" fmla="val 55810"/>
              </a:avLst>
            </a:prstGeom>
            <a:gradFill flip="none" rotWithShape="1">
              <a:gsLst>
                <a:gs pos="0">
                  <a:srgbClr val="DE005A"/>
                </a:gs>
                <a:gs pos="50000">
                  <a:srgbClr val="DE005A">
                    <a:tint val="44500"/>
                    <a:satMod val="160000"/>
                  </a:srgbClr>
                </a:gs>
                <a:gs pos="100000">
                  <a:srgbClr val="DE005A">
                    <a:tint val="23500"/>
                    <a:satMod val="160000"/>
                  </a:srgbClr>
                </a:gs>
              </a:gsLst>
              <a:lin ang="108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059" name="ZoneTexte 17"/>
            <p:cNvSpPr txBox="1">
              <a:spLocks noChangeArrowheads="1"/>
            </p:cNvSpPr>
            <p:nvPr/>
          </p:nvSpPr>
          <p:spPr bwMode="auto">
            <a:xfrm>
              <a:off x="785786" y="2786058"/>
              <a:ext cx="692948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sz="3200" dirty="0"/>
                <a:t>L’Office Central de la Coopération à l’</a:t>
              </a:r>
              <a:r>
                <a:rPr lang="fr-FR" sz="3200" dirty="0" err="1"/>
                <a:t>Ecole</a:t>
              </a:r>
              <a:r>
                <a:rPr lang="fr-FR" sz="3200" dirty="0"/>
                <a:t> met à disposition des classes coopératives un </a:t>
              </a:r>
              <a:r>
                <a:rPr lang="fr-FR" sz="3200" dirty="0" smtClean="0"/>
                <a:t>outil  </a:t>
              </a:r>
              <a:r>
                <a:rPr lang="fr-FR" sz="3200" dirty="0"/>
                <a:t>aidant enseignants et élèves à vivre la coopération au quotidien …</a:t>
              </a:r>
            </a:p>
          </p:txBody>
        </p:sp>
      </p:gr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5500688"/>
            <a:ext cx="3505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ous-titre 2"/>
          <p:cNvSpPr>
            <a:spLocks noGrp="1"/>
          </p:cNvSpPr>
          <p:nvPr>
            <p:ph type="subTitle" idx="1"/>
          </p:nvPr>
        </p:nvSpPr>
        <p:spPr bwMode="auto">
          <a:xfrm>
            <a:off x="936625" y="2276872"/>
            <a:ext cx="7229475" cy="134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dirty="0" smtClean="0">
                <a:solidFill>
                  <a:schemeClr val="tx1"/>
                </a:solidFill>
              </a:rPr>
              <a:t>L’élève va agir avec les autres au sein de la classe et au delà, </a:t>
            </a:r>
          </a:p>
        </p:txBody>
      </p:sp>
      <p:pic>
        <p:nvPicPr>
          <p:cNvPr id="15" name="Image 14" descr="ACC2-p-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9863" y="3645024"/>
            <a:ext cx="4843462" cy="2197100"/>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6" name="Titre 1"/>
          <p:cNvSpPr>
            <a:spLocks noGrp="1"/>
          </p:cNvSpPr>
          <p:nvPr>
            <p:ph type="ctrTitle"/>
          </p:nvPr>
        </p:nvSpPr>
        <p:spPr bwMode="auto">
          <a:xfrm>
            <a:off x="2095500" y="1677988"/>
            <a:ext cx="4572000" cy="112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Chaque VENDREDI…</a:t>
            </a:r>
          </a:p>
        </p:txBody>
      </p:sp>
      <p:sp>
        <p:nvSpPr>
          <p:cNvPr id="17" name="ZoneTexte 10"/>
          <p:cNvSpPr txBox="1">
            <a:spLocks noChangeArrowheads="1"/>
          </p:cNvSpPr>
          <p:nvPr/>
        </p:nvSpPr>
        <p:spPr bwMode="auto">
          <a:xfrm>
            <a:off x="555625" y="3717032"/>
            <a:ext cx="3079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100" dirty="0"/>
              <a:t> Nos rituels</a:t>
            </a:r>
          </a:p>
          <a:p>
            <a:pPr eaLnBrk="1" hangingPunct="1">
              <a:buFont typeface="Arial" panose="020B0604020202020204" pitchFamily="34" charset="0"/>
              <a:buChar char="•"/>
            </a:pPr>
            <a:r>
              <a:rPr lang="fr-FR" sz="2100" dirty="0"/>
              <a:t> Droits de l’enfant</a:t>
            </a:r>
          </a:p>
          <a:p>
            <a:pPr eaLnBrk="1" hangingPunct="1">
              <a:buFont typeface="Arial" panose="020B0604020202020204" pitchFamily="34" charset="0"/>
              <a:buChar char="•"/>
            </a:pPr>
            <a:r>
              <a:rPr lang="fr-FR" sz="2100" dirty="0"/>
              <a:t> Les conflits</a:t>
            </a:r>
          </a:p>
          <a:p>
            <a:pPr eaLnBrk="1" hangingPunct="1">
              <a:buFont typeface="Arial" panose="020B0604020202020204" pitchFamily="34" charset="0"/>
              <a:buChar char="•"/>
            </a:pPr>
            <a:r>
              <a:rPr lang="fr-FR" sz="2100" dirty="0"/>
              <a:t> 1-2-droits</a:t>
            </a:r>
          </a:p>
          <a:p>
            <a:pPr eaLnBrk="1" hangingPunct="1">
              <a:buFont typeface="Arial" panose="020B0604020202020204" pitchFamily="34" charset="0"/>
              <a:buChar char="•"/>
            </a:pPr>
            <a:r>
              <a:rPr lang="fr-FR" sz="2100" dirty="0"/>
              <a:t> Notre projet</a:t>
            </a:r>
          </a:p>
          <a:p>
            <a:pPr eaLnBrk="1" hangingPunct="1">
              <a:buFont typeface="Arial" panose="020B0604020202020204" pitchFamily="34" charset="0"/>
              <a:buChar char="•"/>
            </a:pPr>
            <a:r>
              <a:rPr lang="fr-FR" sz="2100" dirty="0"/>
              <a:t> Nos responsabilités</a:t>
            </a:r>
          </a:p>
        </p:txBody>
      </p:sp>
    </p:spTree>
    <p:extLst>
      <p:ext uri="{BB962C8B-B14F-4D97-AF65-F5344CB8AC3E}">
        <p14:creationId xmlns:p14="http://schemas.microsoft.com/office/powerpoint/2010/main" val="3038471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p:cNvSpPr>
            <a:spLocks noGrp="1"/>
          </p:cNvSpPr>
          <p:nvPr>
            <p:ph type="ctrTitle"/>
          </p:nvPr>
        </p:nvSpPr>
        <p:spPr bwMode="auto">
          <a:xfrm>
            <a:off x="2724150" y="1628800"/>
            <a:ext cx="3914775" cy="1284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Le MERCREDI ou </a:t>
            </a:r>
            <a:br>
              <a:rPr lang="fr-FR" sz="3200" dirty="0" smtClean="0">
                <a:solidFill>
                  <a:srgbClr val="269A1A"/>
                </a:solidFill>
              </a:rPr>
            </a:br>
            <a:r>
              <a:rPr lang="fr-FR" sz="3200" dirty="0" smtClean="0">
                <a:solidFill>
                  <a:srgbClr val="269A1A"/>
                </a:solidFill>
              </a:rPr>
              <a:t>le SAMEDI matin…</a:t>
            </a:r>
          </a:p>
        </p:txBody>
      </p:sp>
      <p:sp>
        <p:nvSpPr>
          <p:cNvPr id="18" name="Sous-titre 2"/>
          <p:cNvSpPr>
            <a:spLocks noGrp="1"/>
          </p:cNvSpPr>
          <p:nvPr>
            <p:ph type="subTitle" idx="1"/>
          </p:nvPr>
        </p:nvSpPr>
        <p:spPr bwMode="auto">
          <a:xfrm>
            <a:off x="1025525" y="2860675"/>
            <a:ext cx="7231063" cy="134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fr-FR" sz="3000" dirty="0" smtClean="0">
                <a:solidFill>
                  <a:schemeClr val="tx1"/>
                </a:solidFill>
              </a:rPr>
              <a:t>Cette demi-journée apparaît sans notification explicite du jour, mais avec son espace pour noter le jour, …</a:t>
            </a:r>
          </a:p>
        </p:txBody>
      </p:sp>
      <p:sp>
        <p:nvSpPr>
          <p:cNvPr id="19" name="Rectangle 12"/>
          <p:cNvSpPr>
            <a:spLocks noChangeArrowheads="1"/>
          </p:cNvSpPr>
          <p:nvPr/>
        </p:nvSpPr>
        <p:spPr bwMode="auto">
          <a:xfrm>
            <a:off x="423863" y="4149080"/>
            <a:ext cx="843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fr-FR" dirty="0"/>
              <a:t>Elle permettra la mise en place des activités prévues sur la semaine.</a:t>
            </a:r>
          </a:p>
        </p:txBody>
      </p:sp>
      <p:pic>
        <p:nvPicPr>
          <p:cNvPr id="20" name="Image 19" descr="DoublePage S5.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40220">
            <a:off x="1944496" y="4953241"/>
            <a:ext cx="4116388" cy="11303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214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ous-titre 2"/>
          <p:cNvSpPr>
            <a:spLocks noGrp="1"/>
          </p:cNvSpPr>
          <p:nvPr>
            <p:ph type="subTitle" idx="1"/>
          </p:nvPr>
        </p:nvSpPr>
        <p:spPr bwMode="auto">
          <a:xfrm>
            <a:off x="-195263" y="2466975"/>
            <a:ext cx="4937126" cy="134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dirty="0" smtClean="0">
                <a:solidFill>
                  <a:schemeClr val="tx1"/>
                </a:solidFill>
              </a:rPr>
              <a:t>Une activité spécifique, </a:t>
            </a:r>
          </a:p>
        </p:txBody>
      </p:sp>
      <p:pic>
        <p:nvPicPr>
          <p:cNvPr id="15" name="Image 14" descr="ACC2-p-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159876">
            <a:off x="300038" y="4862513"/>
            <a:ext cx="3206750" cy="690562"/>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6" name="Sous-titre 2"/>
          <p:cNvSpPr txBox="1">
            <a:spLocks/>
          </p:cNvSpPr>
          <p:nvPr/>
        </p:nvSpPr>
        <p:spPr bwMode="auto">
          <a:xfrm>
            <a:off x="2843808" y="3383594"/>
            <a:ext cx="630019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fr-FR" sz="3200" dirty="0"/>
              <a:t>Une piste pour réfléchir ensemble,</a:t>
            </a:r>
          </a:p>
        </p:txBody>
      </p:sp>
      <p:pic>
        <p:nvPicPr>
          <p:cNvPr id="17" name="Image 16" descr="ACC2-p-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45213" y="2373313"/>
            <a:ext cx="2292350" cy="842962"/>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21" name="Titre 1"/>
          <p:cNvSpPr>
            <a:spLocks noGrp="1"/>
          </p:cNvSpPr>
          <p:nvPr>
            <p:ph type="ctrTitle"/>
          </p:nvPr>
        </p:nvSpPr>
        <p:spPr bwMode="auto">
          <a:xfrm>
            <a:off x="1782763" y="1687513"/>
            <a:ext cx="43624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Et chaque semaine…</a:t>
            </a:r>
          </a:p>
        </p:txBody>
      </p:sp>
      <p:sp>
        <p:nvSpPr>
          <p:cNvPr id="22" name="ZoneTexte 13"/>
          <p:cNvSpPr txBox="1">
            <a:spLocks noChangeArrowheads="1"/>
          </p:cNvSpPr>
          <p:nvPr/>
        </p:nvSpPr>
        <p:spPr bwMode="auto">
          <a:xfrm>
            <a:off x="323528" y="3051224"/>
            <a:ext cx="30527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100" dirty="0"/>
              <a:t> Bingo</a:t>
            </a:r>
          </a:p>
          <a:p>
            <a:pPr eaLnBrk="1" hangingPunct="1">
              <a:buFont typeface="Arial" panose="020B0604020202020204" pitchFamily="34" charset="0"/>
              <a:buChar char="•"/>
            </a:pPr>
            <a:r>
              <a:rPr lang="fr-FR" sz="2100" dirty="0"/>
              <a:t> L’entrevue</a:t>
            </a:r>
          </a:p>
          <a:p>
            <a:pPr eaLnBrk="1" hangingPunct="1">
              <a:buFont typeface="Arial" panose="020B0604020202020204" pitchFamily="34" charset="0"/>
              <a:buChar char="•"/>
            </a:pPr>
            <a:r>
              <a:rPr lang="fr-FR" sz="2100" dirty="0"/>
              <a:t> Autour des images</a:t>
            </a:r>
          </a:p>
          <a:p>
            <a:pPr eaLnBrk="1" hangingPunct="1">
              <a:buFont typeface="Arial" panose="020B0604020202020204" pitchFamily="34" charset="0"/>
              <a:buChar char="•"/>
            </a:pPr>
            <a:r>
              <a:rPr lang="fr-FR" sz="2100" dirty="0"/>
              <a:t> </a:t>
            </a:r>
            <a:r>
              <a:rPr lang="fr-FR" sz="2100" dirty="0" smtClean="0"/>
              <a:t>Énigmes </a:t>
            </a:r>
            <a:r>
              <a:rPr lang="fr-FR" sz="2100" dirty="0"/>
              <a:t>et charades</a:t>
            </a:r>
          </a:p>
        </p:txBody>
      </p:sp>
      <p:sp>
        <p:nvSpPr>
          <p:cNvPr id="23" name="ZoneTexte 15"/>
          <p:cNvSpPr txBox="1">
            <a:spLocks noChangeArrowheads="1"/>
          </p:cNvSpPr>
          <p:nvPr/>
        </p:nvSpPr>
        <p:spPr bwMode="auto">
          <a:xfrm>
            <a:off x="4318000" y="3861048"/>
            <a:ext cx="44069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100" dirty="0"/>
              <a:t> Conseil de coopérative</a:t>
            </a:r>
          </a:p>
          <a:p>
            <a:pPr eaLnBrk="1" hangingPunct="1">
              <a:buFont typeface="Arial" panose="020B0604020202020204" pitchFamily="34" charset="0"/>
              <a:buChar char="•"/>
            </a:pPr>
            <a:r>
              <a:rPr lang="fr-FR" sz="2100" dirty="0"/>
              <a:t> Les moments philo</a:t>
            </a:r>
          </a:p>
          <a:p>
            <a:pPr eaLnBrk="1" hangingPunct="1">
              <a:buFont typeface="Arial" panose="020B0604020202020204" pitchFamily="34" charset="0"/>
              <a:buChar char="•"/>
            </a:pPr>
            <a:r>
              <a:rPr lang="fr-FR" sz="2100" dirty="0"/>
              <a:t> Paroles et réflexions</a:t>
            </a:r>
          </a:p>
          <a:p>
            <a:pPr eaLnBrk="1" hangingPunct="1">
              <a:buFont typeface="Arial" panose="020B0604020202020204" pitchFamily="34" charset="0"/>
              <a:buChar char="•"/>
            </a:pPr>
            <a:r>
              <a:rPr lang="fr-FR" sz="2100" dirty="0"/>
              <a:t> L’élève idéal(e), l’enseignant(e) idéal(e), l’école idéal(e) ?</a:t>
            </a:r>
          </a:p>
          <a:p>
            <a:pPr eaLnBrk="1" hangingPunct="1">
              <a:buFont typeface="Arial" panose="020B0604020202020204" pitchFamily="34" charset="0"/>
              <a:buChar char="•"/>
            </a:pPr>
            <a:r>
              <a:rPr lang="fr-FR" sz="2100" dirty="0"/>
              <a:t> Nos valeurs</a:t>
            </a:r>
          </a:p>
        </p:txBody>
      </p:sp>
    </p:spTree>
    <p:extLst>
      <p:ext uri="{BB962C8B-B14F-4D97-AF65-F5344CB8AC3E}">
        <p14:creationId xmlns:p14="http://schemas.microsoft.com/office/powerpoint/2010/main" val="366014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ous-titre 2"/>
          <p:cNvSpPr>
            <a:spLocks noGrp="1"/>
          </p:cNvSpPr>
          <p:nvPr>
            <p:ph type="subTitle" idx="1"/>
          </p:nvPr>
        </p:nvSpPr>
        <p:spPr bwMode="auto">
          <a:xfrm>
            <a:off x="-195263" y="2274888"/>
            <a:ext cx="4937126" cy="1344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dirty="0" smtClean="0">
                <a:solidFill>
                  <a:schemeClr val="tx1"/>
                </a:solidFill>
              </a:rPr>
              <a:t>Un jeu coopératif, </a:t>
            </a:r>
          </a:p>
        </p:txBody>
      </p:sp>
      <p:sp>
        <p:nvSpPr>
          <p:cNvPr id="19" name="Sous-titre 2"/>
          <p:cNvSpPr txBox="1">
            <a:spLocks/>
          </p:cNvSpPr>
          <p:nvPr/>
        </p:nvSpPr>
        <p:spPr bwMode="auto">
          <a:xfrm>
            <a:off x="5332413" y="2555875"/>
            <a:ext cx="36909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fr-FR" sz="3200" dirty="0"/>
              <a:t>Une activité de bilan,</a:t>
            </a:r>
          </a:p>
        </p:txBody>
      </p:sp>
      <p:pic>
        <p:nvPicPr>
          <p:cNvPr id="20" name="Image 19" descr="ACC2-p-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75440">
            <a:off x="5349875" y="3311562"/>
            <a:ext cx="3040063" cy="595313"/>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24" name="Titre 1"/>
          <p:cNvSpPr>
            <a:spLocks noGrp="1"/>
          </p:cNvSpPr>
          <p:nvPr>
            <p:ph type="ctrTitle"/>
          </p:nvPr>
        </p:nvSpPr>
        <p:spPr bwMode="auto">
          <a:xfrm>
            <a:off x="2614613" y="1590675"/>
            <a:ext cx="3990975" cy="82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Et chaque semaine…</a:t>
            </a:r>
          </a:p>
        </p:txBody>
      </p:sp>
      <p:sp>
        <p:nvSpPr>
          <p:cNvPr id="25" name="ZoneTexte 14"/>
          <p:cNvSpPr txBox="1">
            <a:spLocks noChangeArrowheads="1"/>
          </p:cNvSpPr>
          <p:nvPr/>
        </p:nvSpPr>
        <p:spPr bwMode="auto">
          <a:xfrm>
            <a:off x="304800" y="2852936"/>
            <a:ext cx="4437063"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r>
              <a:rPr lang="fr-FR" sz="2100" dirty="0"/>
              <a:t>En lien avec les Intelligences :</a:t>
            </a:r>
          </a:p>
          <a:p>
            <a:pPr eaLnBrk="1" hangingPunct="1"/>
            <a:endParaRPr lang="fr-FR" sz="800" dirty="0"/>
          </a:p>
          <a:p>
            <a:pPr lvl="1" eaLnBrk="1" hangingPunct="1">
              <a:buFont typeface="Arial" panose="020B0604020202020204" pitchFamily="34" charset="0"/>
              <a:buChar char="•"/>
            </a:pPr>
            <a:r>
              <a:rPr lang="fr-FR" sz="1800" dirty="0"/>
              <a:t> dominante musicale - rythmique,</a:t>
            </a:r>
          </a:p>
          <a:p>
            <a:pPr lvl="1" eaLnBrk="1" hangingPunct="1">
              <a:buFont typeface="Arial" panose="020B0604020202020204" pitchFamily="34" charset="0"/>
              <a:buChar char="•"/>
            </a:pPr>
            <a:r>
              <a:rPr lang="fr-FR" sz="1800" dirty="0"/>
              <a:t> dominante visuelle - spatiale,</a:t>
            </a:r>
          </a:p>
          <a:p>
            <a:pPr lvl="1" eaLnBrk="1" hangingPunct="1">
              <a:buFont typeface="Arial" panose="020B0604020202020204" pitchFamily="34" charset="0"/>
              <a:buChar char="•"/>
            </a:pPr>
            <a:r>
              <a:rPr lang="fr-FR" sz="1800" dirty="0"/>
              <a:t> dominante corporelle - kinesthésique,</a:t>
            </a:r>
          </a:p>
          <a:p>
            <a:pPr lvl="1" eaLnBrk="1" hangingPunct="1">
              <a:buFont typeface="Arial" panose="020B0604020202020204" pitchFamily="34" charset="0"/>
              <a:buChar char="•"/>
            </a:pPr>
            <a:r>
              <a:rPr lang="fr-FR" sz="1800" dirty="0"/>
              <a:t> dominante verbale - linguistique.</a:t>
            </a:r>
          </a:p>
        </p:txBody>
      </p:sp>
      <p:pic>
        <p:nvPicPr>
          <p:cNvPr id="26" name="Image 25" descr="ACC2-p-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0700" y="4653136"/>
            <a:ext cx="3406775" cy="1235075"/>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27" name="ZoneTexte 16"/>
          <p:cNvSpPr txBox="1">
            <a:spLocks noChangeArrowheads="1"/>
          </p:cNvSpPr>
          <p:nvPr/>
        </p:nvSpPr>
        <p:spPr bwMode="auto">
          <a:xfrm>
            <a:off x="5794375" y="4149080"/>
            <a:ext cx="321945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000" dirty="0"/>
              <a:t> Nos réussites</a:t>
            </a:r>
          </a:p>
          <a:p>
            <a:pPr eaLnBrk="1" hangingPunct="1">
              <a:buFont typeface="Arial" panose="020B0604020202020204" pitchFamily="34" charset="0"/>
              <a:buChar char="•"/>
            </a:pPr>
            <a:r>
              <a:rPr lang="fr-FR" sz="2000" dirty="0"/>
              <a:t> Le défi</a:t>
            </a:r>
          </a:p>
          <a:p>
            <a:pPr eaLnBrk="1" hangingPunct="1">
              <a:buFont typeface="Arial" panose="020B0604020202020204" pitchFamily="34" charset="0"/>
              <a:buChar char="•"/>
            </a:pPr>
            <a:r>
              <a:rPr lang="fr-FR" sz="2000" dirty="0"/>
              <a:t> Mes impressions</a:t>
            </a:r>
          </a:p>
          <a:p>
            <a:pPr eaLnBrk="1" hangingPunct="1">
              <a:buFont typeface="Arial" panose="020B0604020202020204" pitchFamily="34" charset="0"/>
              <a:buChar char="•"/>
            </a:pPr>
            <a:r>
              <a:rPr lang="fr-FR" sz="2000" dirty="0"/>
              <a:t> Mon bilan</a:t>
            </a:r>
          </a:p>
          <a:p>
            <a:pPr eaLnBrk="1" hangingPunct="1">
              <a:buFont typeface="Arial" panose="020B0604020202020204" pitchFamily="34" charset="0"/>
              <a:buChar char="•"/>
            </a:pPr>
            <a:r>
              <a:rPr lang="fr-FR" sz="2000" dirty="0"/>
              <a:t> Ce que je pense de...</a:t>
            </a:r>
          </a:p>
        </p:txBody>
      </p:sp>
    </p:spTree>
    <p:extLst>
      <p:ext uri="{BB962C8B-B14F-4D97-AF65-F5344CB8AC3E}">
        <p14:creationId xmlns:p14="http://schemas.microsoft.com/office/powerpoint/2010/main" val="3694084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3" descr="BandeauAgen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4102"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agend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441929">
            <a:off x="355600" y="1990725"/>
            <a:ext cx="364966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8"/>
          <p:cNvGrpSpPr>
            <a:grpSpLocks/>
          </p:cNvGrpSpPr>
          <p:nvPr/>
        </p:nvGrpSpPr>
        <p:grpSpPr bwMode="auto">
          <a:xfrm>
            <a:off x="3643313" y="1643063"/>
            <a:ext cx="5214937" cy="1000125"/>
            <a:chOff x="3643306" y="1643050"/>
            <a:chExt cx="5214942" cy="1000132"/>
          </a:xfrm>
        </p:grpSpPr>
        <p:sp>
          <p:nvSpPr>
            <p:cNvPr id="18" name="Parallélogramme 17"/>
            <p:cNvSpPr/>
            <p:nvPr/>
          </p:nvSpPr>
          <p:spPr>
            <a:xfrm flipH="1">
              <a:off x="3857618" y="1643050"/>
              <a:ext cx="5000630" cy="1000132"/>
            </a:xfrm>
            <a:prstGeom prst="parallelogram">
              <a:avLst>
                <a:gd name="adj" fmla="val 43394"/>
              </a:avLst>
            </a:prstGeom>
            <a:gradFill flip="none" rotWithShape="1">
              <a:gsLst>
                <a:gs pos="0">
                  <a:srgbClr val="DE005A"/>
                </a:gs>
                <a:gs pos="50000">
                  <a:srgbClr val="DE005A">
                    <a:tint val="44500"/>
                    <a:satMod val="160000"/>
                  </a:srgbClr>
                </a:gs>
                <a:gs pos="100000">
                  <a:srgbClr val="DE005A">
                    <a:tint val="23500"/>
                    <a:satMod val="160000"/>
                  </a:srgbClr>
                </a:gs>
              </a:gsLst>
              <a:lin ang="108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108" name="ZoneTexte 11"/>
            <p:cNvSpPr txBox="1">
              <a:spLocks noChangeArrowheads="1"/>
            </p:cNvSpPr>
            <p:nvPr/>
          </p:nvSpPr>
          <p:spPr bwMode="auto">
            <a:xfrm>
              <a:off x="3643306" y="1643050"/>
              <a:ext cx="50006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sz="2800" b="1" dirty="0">
                  <a:latin typeface="Verdana" panose="020B0604030504040204" pitchFamily="34" charset="0"/>
                </a:rPr>
                <a:t>L’agenda coopératif c’est :</a:t>
              </a:r>
              <a:endParaRPr lang="fr-FR" sz="2800" dirty="0">
                <a:latin typeface="Verdana" panose="020B0604030504040204" pitchFamily="34" charset="0"/>
              </a:endParaRPr>
            </a:p>
          </p:txBody>
        </p:sp>
      </p:grpSp>
      <p:sp>
        <p:nvSpPr>
          <p:cNvPr id="13" name="ZoneTexte 12"/>
          <p:cNvSpPr txBox="1">
            <a:spLocks noChangeArrowheads="1"/>
          </p:cNvSpPr>
          <p:nvPr/>
        </p:nvSpPr>
        <p:spPr bwMode="auto">
          <a:xfrm>
            <a:off x="4500563" y="2928938"/>
            <a:ext cx="464343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ü"/>
            </a:pPr>
            <a:r>
              <a:rPr lang="fr-FR" sz="2400" dirty="0">
                <a:latin typeface="Verdana" panose="020B0604030504040204" pitchFamily="34" charset="0"/>
              </a:rPr>
              <a:t> un moyen original pour noter le travail scolaire, </a:t>
            </a:r>
          </a:p>
          <a:p>
            <a:pPr>
              <a:buFont typeface="Wingdings" panose="05000000000000000000" pitchFamily="2" charset="2"/>
              <a:buChar char="ü"/>
            </a:pPr>
            <a:r>
              <a:rPr lang="fr-FR" sz="2400" dirty="0">
                <a:latin typeface="Verdana" panose="020B0604030504040204" pitchFamily="34" charset="0"/>
              </a:rPr>
              <a:t> un support pour informer les parents, </a:t>
            </a:r>
            <a:r>
              <a:rPr lang="fr-FR" sz="2400" dirty="0"/>
              <a:t>  </a:t>
            </a:r>
            <a:endParaRPr lang="fr-FR" dirty="0"/>
          </a:p>
        </p:txBody>
      </p:sp>
      <p:sp>
        <p:nvSpPr>
          <p:cNvPr id="17" name="Rectangle 16"/>
          <p:cNvSpPr>
            <a:spLocks noChangeArrowheads="1"/>
          </p:cNvSpPr>
          <p:nvPr/>
        </p:nvSpPr>
        <p:spPr bwMode="auto">
          <a:xfrm>
            <a:off x="2000250" y="4643438"/>
            <a:ext cx="64420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ü"/>
            </a:pPr>
            <a:r>
              <a:rPr lang="fr-FR" sz="2400" dirty="0">
                <a:solidFill>
                  <a:srgbClr val="000000"/>
                </a:solidFill>
                <a:latin typeface="Verdana" panose="020B0604030504040204" pitchFamily="34" charset="0"/>
              </a:rPr>
              <a:t> 150 questions pour développer l’esprit coopératif,</a:t>
            </a:r>
          </a:p>
          <a:p>
            <a:pPr>
              <a:buFont typeface="Wingdings" panose="05000000000000000000" pitchFamily="2" charset="2"/>
              <a:buChar char="ü"/>
            </a:pPr>
            <a:r>
              <a:rPr lang="fr-FR" sz="2400" dirty="0">
                <a:solidFill>
                  <a:srgbClr val="000000"/>
                </a:solidFill>
                <a:latin typeface="Verdana" panose="020B0604030504040204" pitchFamily="34" charset="0"/>
              </a:rPr>
              <a:t> une idée par jour pour apprendre à vivre ensemble, </a:t>
            </a:r>
            <a:r>
              <a:rPr lang="fr-FR" sz="2400" dirty="0">
                <a:solidFill>
                  <a:srgbClr val="000000"/>
                </a:solidFill>
              </a:rPr>
              <a:t/>
            </a:r>
            <a:br>
              <a:rPr lang="fr-FR" sz="2400" dirty="0">
                <a:solidFill>
                  <a:srgbClr val="000000"/>
                </a:solidFill>
              </a:rPr>
            </a:b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5125" name="Image 13" descr="BandeauAgend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 15" descr="illustration AC2.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agenda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441929">
            <a:off x="355600" y="2205038"/>
            <a:ext cx="3649663"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a:spLocks noChangeArrowheads="1"/>
          </p:cNvSpPr>
          <p:nvPr/>
        </p:nvSpPr>
        <p:spPr bwMode="auto">
          <a:xfrm>
            <a:off x="4429125" y="2928938"/>
            <a:ext cx="4714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ü"/>
            </a:pPr>
            <a:r>
              <a:rPr lang="fr-FR" sz="2400" dirty="0"/>
              <a:t> </a:t>
            </a:r>
            <a:r>
              <a:rPr lang="fr-FR" sz="2400" dirty="0">
                <a:latin typeface="Verdana" panose="020B0604030504040204" pitchFamily="34" charset="0"/>
              </a:rPr>
              <a:t>20 activités pour développer l’estime de soi- des suggestions pour aller vers l’autre, </a:t>
            </a:r>
          </a:p>
          <a:p>
            <a:pPr>
              <a:buFont typeface="Wingdings" panose="05000000000000000000" pitchFamily="2" charset="2"/>
              <a:buChar char="ü"/>
            </a:pPr>
            <a:r>
              <a:rPr lang="fr-FR" sz="2400" dirty="0">
                <a:latin typeface="Verdana" panose="020B0604030504040204" pitchFamily="34" charset="0"/>
              </a:rPr>
              <a:t> des outils pour s’entraider, </a:t>
            </a:r>
            <a:r>
              <a:rPr lang="fr-FR" sz="2400" dirty="0"/>
              <a:t/>
            </a:r>
            <a:br>
              <a:rPr lang="fr-FR" sz="2400" dirty="0"/>
            </a:br>
            <a:r>
              <a:rPr lang="fr-FR" sz="2400" dirty="0"/>
              <a:t>  </a:t>
            </a:r>
            <a:endParaRPr lang="fr-FR" dirty="0"/>
          </a:p>
        </p:txBody>
      </p:sp>
      <p:sp>
        <p:nvSpPr>
          <p:cNvPr id="17" name="Rectangle 16"/>
          <p:cNvSpPr>
            <a:spLocks noChangeArrowheads="1"/>
          </p:cNvSpPr>
          <p:nvPr/>
        </p:nvSpPr>
        <p:spPr bwMode="auto">
          <a:xfrm>
            <a:off x="2000250" y="4929188"/>
            <a:ext cx="6442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Wingdings" panose="05000000000000000000" pitchFamily="2" charset="2"/>
              <a:buChar char="ü"/>
            </a:pPr>
            <a:r>
              <a:rPr lang="fr-FR" sz="2400" dirty="0">
                <a:solidFill>
                  <a:srgbClr val="000000"/>
                </a:solidFill>
                <a:latin typeface="Verdana" panose="020B0604030504040204" pitchFamily="34" charset="0"/>
              </a:rPr>
              <a:t> </a:t>
            </a:r>
            <a:r>
              <a:rPr lang="fr-FR" sz="2400" dirty="0">
                <a:latin typeface="Verdana" panose="020B0604030504040204" pitchFamily="34" charset="0"/>
              </a:rPr>
              <a:t>des astuces pour s’apprécier,</a:t>
            </a:r>
          </a:p>
          <a:p>
            <a:pPr>
              <a:buFont typeface="Wingdings" panose="05000000000000000000" pitchFamily="2" charset="2"/>
              <a:buChar char="ü"/>
            </a:pPr>
            <a:r>
              <a:rPr lang="fr-FR" sz="2400" dirty="0">
                <a:latin typeface="Verdana" panose="020B0604030504040204" pitchFamily="34" charset="0"/>
              </a:rPr>
              <a:t>des défis pour s’évaluer.</a:t>
            </a:r>
            <a:r>
              <a:rPr lang="fr-FR" sz="2400" dirty="0">
                <a:solidFill>
                  <a:srgbClr val="000000"/>
                </a:solidFill>
              </a:rPr>
              <a:t/>
            </a:r>
            <a:br>
              <a:rPr lang="fr-FR" sz="2400" dirty="0">
                <a:solidFill>
                  <a:srgbClr val="000000"/>
                </a:solidFill>
              </a:rPr>
            </a:br>
            <a:endParaRPr lang="fr-FR" dirty="0"/>
          </a:p>
        </p:txBody>
      </p:sp>
      <p:grpSp>
        <p:nvGrpSpPr>
          <p:cNvPr id="2" name="Groupe 14"/>
          <p:cNvGrpSpPr>
            <a:grpSpLocks/>
          </p:cNvGrpSpPr>
          <p:nvPr/>
        </p:nvGrpSpPr>
        <p:grpSpPr bwMode="auto">
          <a:xfrm>
            <a:off x="3643313" y="1643063"/>
            <a:ext cx="5214937" cy="1000125"/>
            <a:chOff x="3643306" y="1643050"/>
            <a:chExt cx="5214942" cy="1000132"/>
          </a:xfrm>
        </p:grpSpPr>
        <p:sp>
          <p:nvSpPr>
            <p:cNvPr id="18" name="Parallélogramme 17"/>
            <p:cNvSpPr/>
            <p:nvPr/>
          </p:nvSpPr>
          <p:spPr>
            <a:xfrm flipH="1">
              <a:off x="3857618" y="1643050"/>
              <a:ext cx="5000630" cy="1000132"/>
            </a:xfrm>
            <a:prstGeom prst="parallelogram">
              <a:avLst>
                <a:gd name="adj" fmla="val 43394"/>
              </a:avLst>
            </a:prstGeom>
            <a:gradFill flip="none" rotWithShape="1">
              <a:gsLst>
                <a:gs pos="0">
                  <a:srgbClr val="DE005A"/>
                </a:gs>
                <a:gs pos="50000">
                  <a:srgbClr val="DE005A">
                    <a:tint val="44500"/>
                    <a:satMod val="160000"/>
                  </a:srgbClr>
                </a:gs>
                <a:gs pos="100000">
                  <a:srgbClr val="DE005A">
                    <a:tint val="23500"/>
                    <a:satMod val="160000"/>
                  </a:srgbClr>
                </a:gs>
              </a:gsLst>
              <a:lin ang="108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132" name="ZoneTexte 18"/>
            <p:cNvSpPr txBox="1">
              <a:spLocks noChangeArrowheads="1"/>
            </p:cNvSpPr>
            <p:nvPr/>
          </p:nvSpPr>
          <p:spPr bwMode="auto">
            <a:xfrm>
              <a:off x="3643306" y="1643050"/>
              <a:ext cx="50006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sz="2800" b="1">
                  <a:latin typeface="Verdana" panose="020B0604030504040204" pitchFamily="34" charset="0"/>
                </a:rPr>
                <a:t>L’agenda coopératif c’est aussi :</a:t>
              </a:r>
              <a:endParaRPr lang="fr-FR" sz="2800">
                <a:latin typeface="Verdana" panose="020B060403050404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2071689" y="1412776"/>
            <a:ext cx="6877114" cy="523220"/>
          </a:xfrm>
          <a:prstGeom prst="rect">
            <a:avLst/>
          </a:prstGeom>
          <a:noFill/>
        </p:spPr>
        <p:txBody>
          <a:bodyPr wrap="square">
            <a:spAutoFit/>
          </a:bodyPr>
          <a:lstStyle/>
          <a:p>
            <a:pPr fontAlgn="auto">
              <a:spcBef>
                <a:spcPts val="0"/>
              </a:spcBef>
              <a:spcAft>
                <a:spcPts val="0"/>
              </a:spcAft>
              <a:defRPr/>
            </a:pPr>
            <a:r>
              <a:rPr lang="fr-FR" sz="2800" b="1" u="sng" dirty="0"/>
              <a:t>Les </a:t>
            </a:r>
            <a:r>
              <a:rPr lang="fr-FR" sz="2800" b="1" u="sng" dirty="0" smtClean="0"/>
              <a:t>différents espaces de </a:t>
            </a:r>
            <a:r>
              <a:rPr lang="fr-FR" sz="2800" b="1" u="sng" dirty="0"/>
              <a:t>l’agenda </a:t>
            </a:r>
            <a:r>
              <a:rPr lang="fr-FR" sz="2800" dirty="0"/>
              <a:t> :</a:t>
            </a:r>
            <a:endParaRPr lang="fr-FR" sz="2800" b="1" dirty="0">
              <a:effectLst>
                <a:outerShdw blurRad="38100" dist="38100" dir="2700000" algn="tl">
                  <a:srgbClr val="000000">
                    <a:alpha val="43137"/>
                  </a:srgbClr>
                </a:outerShdw>
              </a:effectLst>
              <a:latin typeface="Trebuchet MS" pitchFamily="34" charset="0"/>
              <a:cs typeface="+mn-cs"/>
            </a:endParaRPr>
          </a:p>
        </p:txBody>
      </p:sp>
      <p:sp>
        <p:nvSpPr>
          <p:cNvPr id="2059" name="ZoneTexte 17"/>
          <p:cNvSpPr txBox="1">
            <a:spLocks noChangeArrowheads="1"/>
          </p:cNvSpPr>
          <p:nvPr/>
        </p:nvSpPr>
        <p:spPr bwMode="auto">
          <a:xfrm>
            <a:off x="251520" y="2050970"/>
            <a:ext cx="847192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lvl="0" indent="-342900">
              <a:buFont typeface="Arial" panose="020B0604020202020204" pitchFamily="34" charset="0"/>
              <a:buChar char="•"/>
            </a:pPr>
            <a:r>
              <a:rPr lang="fr-FR" sz="2100" dirty="0" smtClean="0"/>
              <a:t>Un </a:t>
            </a:r>
            <a:r>
              <a:rPr lang="fr-FR" sz="2100" dirty="0"/>
              <a:t>espace réservé au travail </a:t>
            </a:r>
            <a:r>
              <a:rPr lang="fr-FR" sz="2100" dirty="0" smtClean="0"/>
              <a:t>scolaire.</a:t>
            </a:r>
            <a:endParaRPr lang="fr-FR" sz="2100" dirty="0"/>
          </a:p>
          <a:p>
            <a:pPr marL="342900" lvl="0" indent="-342900">
              <a:buFont typeface="Arial" panose="020B0604020202020204" pitchFamily="34" charset="0"/>
              <a:buChar char="•"/>
            </a:pPr>
            <a:r>
              <a:rPr lang="fr-FR" sz="2100" dirty="0"/>
              <a:t>« semaine du… » : l’agenda n’est pas daté. </a:t>
            </a:r>
            <a:r>
              <a:rPr lang="fr-FR" sz="2100" dirty="0" smtClean="0"/>
              <a:t/>
            </a:r>
            <a:br>
              <a:rPr lang="fr-FR" sz="2100" dirty="0" smtClean="0"/>
            </a:br>
            <a:r>
              <a:rPr lang="fr-FR" sz="2100" dirty="0" smtClean="0"/>
              <a:t>Ce </a:t>
            </a:r>
            <a:r>
              <a:rPr lang="fr-FR" sz="2100" dirty="0"/>
              <a:t>bandeau permet aux élèves de se repérer dans le temps. </a:t>
            </a:r>
            <a:r>
              <a:rPr lang="fr-FR" sz="2100" dirty="0" smtClean="0"/>
              <a:t/>
            </a:r>
            <a:br>
              <a:rPr lang="fr-FR" sz="2100" dirty="0" smtClean="0"/>
            </a:br>
            <a:r>
              <a:rPr lang="fr-FR" sz="2100" dirty="0" smtClean="0"/>
              <a:t>Pour </a:t>
            </a:r>
            <a:r>
              <a:rPr lang="fr-FR" sz="2100" dirty="0"/>
              <a:t>les aider, chaque semaine est numérotée.</a:t>
            </a:r>
          </a:p>
          <a:p>
            <a:pPr marL="342900" lvl="0" indent="-342900">
              <a:buFont typeface="Arial" panose="020B0604020202020204" pitchFamily="34" charset="0"/>
              <a:buChar char="•"/>
            </a:pPr>
            <a:r>
              <a:rPr lang="fr-FR" sz="2100" dirty="0" smtClean="0"/>
              <a:t>Les </a:t>
            </a:r>
            <a:r>
              <a:rPr lang="fr-FR" sz="2100" dirty="0"/>
              <a:t>élèves prennent connaissance de la « question du jour » la veille en consultant les leçons. Cela leur permet une réflexion préalable. </a:t>
            </a:r>
          </a:p>
          <a:p>
            <a:pPr marL="342900" lvl="0" indent="-342900">
              <a:buFont typeface="Arial" panose="020B0604020202020204" pitchFamily="34" charset="0"/>
              <a:buChar char="•"/>
            </a:pPr>
            <a:r>
              <a:rPr lang="fr-FR" sz="2100" dirty="0" smtClean="0"/>
              <a:t>Le </a:t>
            </a:r>
            <a:r>
              <a:rPr lang="fr-FR" sz="2100" dirty="0"/>
              <a:t>retour sur le vécu de la </a:t>
            </a:r>
            <a:r>
              <a:rPr lang="fr-FR" sz="2100" dirty="0" smtClean="0"/>
              <a:t>journée.</a:t>
            </a:r>
            <a:endParaRPr lang="fr-FR" sz="2100" dirty="0"/>
          </a:p>
          <a:p>
            <a:pPr marL="342900" lvl="0" indent="-342900">
              <a:buFont typeface="Arial" panose="020B0604020202020204" pitchFamily="34" charset="0"/>
              <a:buChar char="•"/>
            </a:pPr>
            <a:r>
              <a:rPr lang="fr-FR" sz="2100" dirty="0" smtClean="0"/>
              <a:t>L’activité </a:t>
            </a:r>
            <a:r>
              <a:rPr lang="fr-FR" sz="2100" dirty="0"/>
              <a:t>de la semaine : pas de questionnement préalable des enfants. Peut se mettre en place à n’importe quel moment de la </a:t>
            </a:r>
            <a:r>
              <a:rPr lang="fr-FR" sz="2100" dirty="0" smtClean="0"/>
              <a:t>semaine.</a:t>
            </a:r>
            <a:endParaRPr lang="fr-FR" sz="2100" dirty="0"/>
          </a:p>
          <a:p>
            <a:pPr marL="342900" lvl="0" indent="-342900">
              <a:buFont typeface="Arial" panose="020B0604020202020204" pitchFamily="34" charset="0"/>
              <a:buChar char="•"/>
            </a:pPr>
            <a:r>
              <a:rPr lang="fr-FR" sz="2100" dirty="0"/>
              <a:t>« nos projets » : un espace pour la vie de la </a:t>
            </a:r>
            <a:r>
              <a:rPr lang="fr-FR" sz="2100" dirty="0" smtClean="0"/>
              <a:t>classe. </a:t>
            </a:r>
            <a:endParaRPr lang="fr-FR" sz="2100" dirty="0"/>
          </a:p>
          <a:p>
            <a:pPr marL="342900" lvl="0" indent="-342900">
              <a:buFont typeface="Arial" panose="020B0604020202020204" pitchFamily="34" charset="0"/>
              <a:buChar char="•"/>
            </a:pPr>
            <a:r>
              <a:rPr lang="fr-FR" sz="2100" dirty="0"/>
              <a:t>« expression libre » : un espace personnel pour </a:t>
            </a:r>
            <a:r>
              <a:rPr lang="fr-FR" sz="2100" dirty="0" smtClean="0"/>
              <a:t>l’élève.</a:t>
            </a:r>
            <a:endParaRPr lang="fr-FR" sz="2100" dirty="0"/>
          </a:p>
          <a:p>
            <a:pPr marL="342900" lvl="0" indent="-342900">
              <a:buFont typeface="Arial" panose="020B0604020202020204" pitchFamily="34" charset="0"/>
              <a:buChar char="•"/>
            </a:pPr>
            <a:r>
              <a:rPr lang="fr-FR" sz="2100" dirty="0"/>
              <a:t>« informations aux parents » : un espace de liaison avec les familles.</a:t>
            </a:r>
          </a:p>
        </p:txBody>
      </p:sp>
    </p:spTree>
    <p:extLst>
      <p:ext uri="{BB962C8B-B14F-4D97-AF65-F5344CB8AC3E}">
        <p14:creationId xmlns:p14="http://schemas.microsoft.com/office/powerpoint/2010/main" val="154159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077"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descr="Pages Agenda C3bis.png"/>
          <p:cNvPicPr>
            <a:picLocks noChangeAspect="1"/>
          </p:cNvPicPr>
          <p:nvPr/>
        </p:nvPicPr>
        <p:blipFill>
          <a:blip r:embed="rId6" cstate="email">
            <a:extLst/>
          </a:blip>
          <a:stretch>
            <a:fillRect/>
          </a:stretch>
        </p:blipFill>
        <p:spPr>
          <a:xfrm>
            <a:off x="2257918" y="3129770"/>
            <a:ext cx="4449345" cy="2966230"/>
          </a:xfrm>
          <a:prstGeom prst="rect">
            <a:avLst/>
          </a:prstGeom>
          <a:ln>
            <a:noFill/>
          </a:ln>
          <a:effectLst>
            <a:outerShdw blurRad="292100" dist="139700" dir="2700000" algn="tl" rotWithShape="0">
              <a:srgbClr val="333333">
                <a:alpha val="65000"/>
              </a:srgbClr>
            </a:outerShdw>
          </a:effectLst>
          <a:scene3d>
            <a:camera prst="perspectiveAbove" fov="3600000"/>
            <a:lightRig rig="threePt" dir="t"/>
          </a:scene3d>
          <a:sp3d prstMaterial="matte"/>
        </p:spPr>
      </p:pic>
      <p:sp>
        <p:nvSpPr>
          <p:cNvPr id="13" name="Titre 1"/>
          <p:cNvSpPr>
            <a:spLocks noGrp="1"/>
          </p:cNvSpPr>
          <p:nvPr>
            <p:ph type="ctrTitle"/>
          </p:nvPr>
        </p:nvSpPr>
        <p:spPr bwMode="auto">
          <a:xfrm>
            <a:off x="2755900" y="1619250"/>
            <a:ext cx="6750050" cy="104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Une mise en page structurée…</a:t>
            </a:r>
          </a:p>
        </p:txBody>
      </p:sp>
      <p:sp>
        <p:nvSpPr>
          <p:cNvPr id="17" name="Sous-titre 20"/>
          <p:cNvSpPr>
            <a:spLocks noGrp="1"/>
          </p:cNvSpPr>
          <p:nvPr>
            <p:ph type="subTitle" idx="1"/>
          </p:nvPr>
        </p:nvSpPr>
        <p:spPr bwMode="auto">
          <a:xfrm>
            <a:off x="254000" y="4511675"/>
            <a:ext cx="2003425" cy="173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fr-FR" sz="2500" dirty="0" smtClean="0">
                <a:solidFill>
                  <a:schemeClr val="tx1"/>
                </a:solidFill>
              </a:rPr>
              <a:t>des </a:t>
            </a:r>
            <a:r>
              <a:rPr lang="fr-FR" sz="2500" dirty="0" err="1" smtClean="0">
                <a:solidFill>
                  <a:schemeClr val="tx1"/>
                </a:solidFill>
              </a:rPr>
              <a:t>pictos</a:t>
            </a:r>
            <a:r>
              <a:rPr lang="fr-FR" sz="2500" dirty="0" smtClean="0">
                <a:solidFill>
                  <a:schemeClr val="tx1"/>
                </a:solidFill>
              </a:rPr>
              <a:t> pour représenter des activités…</a:t>
            </a:r>
          </a:p>
        </p:txBody>
      </p:sp>
      <p:cxnSp>
        <p:nvCxnSpPr>
          <p:cNvPr id="18" name="Connecteur droit avec flèche 17"/>
          <p:cNvCxnSpPr>
            <a:cxnSpLocks noChangeShapeType="1"/>
          </p:cNvCxnSpPr>
          <p:nvPr/>
        </p:nvCxnSpPr>
        <p:spPr bwMode="auto">
          <a:xfrm rot="5400000" flipH="1" flipV="1">
            <a:off x="1658144" y="3528219"/>
            <a:ext cx="531812" cy="1282700"/>
          </a:xfrm>
          <a:prstGeom prst="straightConnector1">
            <a:avLst/>
          </a:prstGeom>
          <a:noFill/>
          <a:ln w="25400">
            <a:solidFill>
              <a:srgbClr val="7F7F7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6" name="Groupe 5"/>
          <p:cNvGrpSpPr/>
          <p:nvPr/>
        </p:nvGrpSpPr>
        <p:grpSpPr>
          <a:xfrm>
            <a:off x="5751513" y="5027612"/>
            <a:ext cx="2943193" cy="1068388"/>
            <a:chOff x="5751513" y="5027612"/>
            <a:chExt cx="2943193" cy="1068388"/>
          </a:xfrm>
        </p:grpSpPr>
        <p:sp>
          <p:nvSpPr>
            <p:cNvPr id="19" name="Sous-titre 20"/>
            <p:cNvSpPr txBox="1">
              <a:spLocks/>
            </p:cNvSpPr>
            <p:nvPr/>
          </p:nvSpPr>
          <p:spPr bwMode="auto">
            <a:xfrm>
              <a:off x="6538881" y="5027612"/>
              <a:ext cx="21558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ct val="80000"/>
                </a:lnSpc>
                <a:spcBef>
                  <a:spcPct val="20000"/>
                </a:spcBef>
                <a:buFont typeface="Arial" panose="020B0604020202020204" pitchFamily="34" charset="0"/>
                <a:buNone/>
              </a:pPr>
              <a:r>
                <a:rPr lang="fr-FR" sz="2500" dirty="0"/>
                <a:t>un espace d’expression libre…</a:t>
              </a:r>
            </a:p>
          </p:txBody>
        </p:sp>
        <p:cxnSp>
          <p:nvCxnSpPr>
            <p:cNvPr id="20" name="Connecteur droit avec flèche 19"/>
            <p:cNvCxnSpPr>
              <a:cxnSpLocks noChangeShapeType="1"/>
            </p:cNvCxnSpPr>
            <p:nvPr/>
          </p:nvCxnSpPr>
          <p:spPr bwMode="auto">
            <a:xfrm rot="10800000">
              <a:off x="5751513" y="5359400"/>
              <a:ext cx="955675" cy="220663"/>
            </a:xfrm>
            <a:prstGeom prst="straightConnector1">
              <a:avLst/>
            </a:prstGeom>
            <a:noFill/>
            <a:ln w="25400">
              <a:solidFill>
                <a:srgbClr val="7F7F7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5" name="Groupe 4"/>
          <p:cNvGrpSpPr/>
          <p:nvPr/>
        </p:nvGrpSpPr>
        <p:grpSpPr>
          <a:xfrm>
            <a:off x="5408613" y="2784475"/>
            <a:ext cx="3244850" cy="1319213"/>
            <a:chOff x="5408613" y="2784475"/>
            <a:chExt cx="3244850" cy="1319213"/>
          </a:xfrm>
        </p:grpSpPr>
        <p:sp>
          <p:nvSpPr>
            <p:cNvPr id="21" name="Sous-titre 20"/>
            <p:cNvSpPr txBox="1">
              <a:spLocks/>
            </p:cNvSpPr>
            <p:nvPr/>
          </p:nvSpPr>
          <p:spPr bwMode="auto">
            <a:xfrm>
              <a:off x="6497638" y="2784475"/>
              <a:ext cx="2155825"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ct val="80000"/>
                </a:lnSpc>
                <a:spcBef>
                  <a:spcPct val="20000"/>
                </a:spcBef>
                <a:buFont typeface="Arial" panose="020B0604020202020204" pitchFamily="34" charset="0"/>
                <a:buNone/>
              </a:pPr>
              <a:r>
                <a:rPr lang="fr-FR" sz="2500" dirty="0"/>
                <a:t>un espace réservé au travail scolaire…</a:t>
              </a:r>
            </a:p>
          </p:txBody>
        </p:sp>
        <p:cxnSp>
          <p:nvCxnSpPr>
            <p:cNvPr id="22" name="Connecteur droit avec flèche 21"/>
            <p:cNvCxnSpPr>
              <a:cxnSpLocks noChangeShapeType="1"/>
            </p:cNvCxnSpPr>
            <p:nvPr/>
          </p:nvCxnSpPr>
          <p:spPr bwMode="auto">
            <a:xfrm rot="10800000" flipV="1">
              <a:off x="5408613" y="3444875"/>
              <a:ext cx="1298575" cy="534988"/>
            </a:xfrm>
            <a:prstGeom prst="straightConnector1">
              <a:avLst/>
            </a:prstGeom>
            <a:noFill/>
            <a:ln w="25400">
              <a:solidFill>
                <a:srgbClr val="7F7F7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4" name="Groupe 3"/>
          <p:cNvGrpSpPr/>
          <p:nvPr/>
        </p:nvGrpSpPr>
        <p:grpSpPr>
          <a:xfrm>
            <a:off x="101524" y="2092100"/>
            <a:ext cx="3162376" cy="1498600"/>
            <a:chOff x="101524" y="2092100"/>
            <a:chExt cx="3162376" cy="1498600"/>
          </a:xfrm>
        </p:grpSpPr>
        <p:sp>
          <p:nvSpPr>
            <p:cNvPr id="23" name="Sous-titre 20"/>
            <p:cNvSpPr txBox="1">
              <a:spLocks/>
            </p:cNvSpPr>
            <p:nvPr/>
          </p:nvSpPr>
          <p:spPr>
            <a:xfrm>
              <a:off x="101524" y="2092100"/>
              <a:ext cx="2654300" cy="1498600"/>
            </a:xfrm>
            <a:prstGeom prst="rect">
              <a:avLst/>
            </a:prstGeom>
          </p:spPr>
          <p:txBody>
            <a:bodyPr>
              <a:norm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algn="ctr" eaLnBrk="1" hangingPunct="1">
                <a:lnSpc>
                  <a:spcPct val="80000"/>
                </a:lnSpc>
                <a:spcBef>
                  <a:spcPct val="20000"/>
                </a:spcBef>
                <a:buFont typeface="Arial" panose="020B0604020202020204" pitchFamily="34" charset="0"/>
                <a:buNone/>
              </a:pPr>
              <a:r>
                <a:rPr lang="fr-FR" sz="2500" dirty="0"/>
                <a:t>un espace d’identification et de structuration du temps…</a:t>
              </a:r>
            </a:p>
          </p:txBody>
        </p:sp>
        <p:cxnSp>
          <p:nvCxnSpPr>
            <p:cNvPr id="24" name="Connecteur droit avec flèche 23"/>
            <p:cNvCxnSpPr>
              <a:cxnSpLocks noChangeShapeType="1"/>
            </p:cNvCxnSpPr>
            <p:nvPr/>
          </p:nvCxnSpPr>
          <p:spPr bwMode="auto">
            <a:xfrm rot="16200000" flipH="1">
              <a:off x="2751931" y="2990057"/>
              <a:ext cx="515937" cy="508000"/>
            </a:xfrm>
            <a:prstGeom prst="straightConnector1">
              <a:avLst/>
            </a:prstGeom>
            <a:noFill/>
            <a:ln w="25400">
              <a:solidFill>
                <a:srgbClr val="7F7F7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791670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6149" name="Image 13" descr="BandeauAgend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 15" descr="illustration AC2.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semaine8-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7375" y="1785938"/>
            <a:ext cx="63087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agenda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7500" y="1785938"/>
            <a:ext cx="32353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55"/>
          <p:cNvGrpSpPr>
            <a:grpSpLocks/>
          </p:cNvGrpSpPr>
          <p:nvPr/>
        </p:nvGrpSpPr>
        <p:grpSpPr bwMode="auto">
          <a:xfrm>
            <a:off x="285750" y="2071688"/>
            <a:ext cx="3643313" cy="1143000"/>
            <a:chOff x="285720" y="2071678"/>
            <a:chExt cx="3643338" cy="1143008"/>
          </a:xfrm>
        </p:grpSpPr>
        <p:sp>
          <p:nvSpPr>
            <p:cNvPr id="13" name="Rectangle à coins arrondis 12"/>
            <p:cNvSpPr/>
            <p:nvPr/>
          </p:nvSpPr>
          <p:spPr>
            <a:xfrm>
              <a:off x="285720" y="2071678"/>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Se repérer dans le temps</a:t>
              </a:r>
            </a:p>
          </p:txBody>
        </p:sp>
        <p:cxnSp>
          <p:nvCxnSpPr>
            <p:cNvPr id="18" name="Connecteur en arc 17"/>
            <p:cNvCxnSpPr>
              <a:stCxn id="13" idx="3"/>
            </p:cNvCxnSpPr>
            <p:nvPr/>
          </p:nvCxnSpPr>
          <p:spPr>
            <a:xfrm flipV="1">
              <a:off x="2428860" y="2143115"/>
              <a:ext cx="1500198" cy="500067"/>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3" name="Groupe 57"/>
          <p:cNvGrpSpPr>
            <a:grpSpLocks/>
          </p:cNvGrpSpPr>
          <p:nvPr/>
        </p:nvGrpSpPr>
        <p:grpSpPr bwMode="auto">
          <a:xfrm>
            <a:off x="714375" y="4286250"/>
            <a:ext cx="2714625" cy="1143000"/>
            <a:chOff x="714348" y="4286256"/>
            <a:chExt cx="2714644" cy="1143008"/>
          </a:xfrm>
        </p:grpSpPr>
        <p:sp>
          <p:nvSpPr>
            <p:cNvPr id="23" name="Rectangle à coins arrondis 22"/>
            <p:cNvSpPr/>
            <p:nvPr/>
          </p:nvSpPr>
          <p:spPr>
            <a:xfrm>
              <a:off x="714348" y="4286256"/>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espace réservé au travail scolaire</a:t>
              </a:r>
            </a:p>
          </p:txBody>
        </p:sp>
        <p:cxnSp>
          <p:nvCxnSpPr>
            <p:cNvPr id="24" name="Connecteur en arc 23"/>
            <p:cNvCxnSpPr>
              <a:stCxn id="23" idx="3"/>
            </p:cNvCxnSpPr>
            <p:nvPr/>
          </p:nvCxnSpPr>
          <p:spPr>
            <a:xfrm flipV="1">
              <a:off x="2857488" y="4500571"/>
              <a:ext cx="571504" cy="357189"/>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4" name="Groupe 56"/>
          <p:cNvGrpSpPr>
            <a:grpSpLocks/>
          </p:cNvGrpSpPr>
          <p:nvPr/>
        </p:nvGrpSpPr>
        <p:grpSpPr bwMode="auto">
          <a:xfrm>
            <a:off x="5728608" y="1500188"/>
            <a:ext cx="3071812" cy="1143000"/>
            <a:chOff x="5228549" y="1251158"/>
            <a:chExt cx="3071834" cy="1143008"/>
          </a:xfrm>
        </p:grpSpPr>
        <p:sp>
          <p:nvSpPr>
            <p:cNvPr id="20" name="Rectangle à coins arrondis 19"/>
            <p:cNvSpPr/>
            <p:nvPr/>
          </p:nvSpPr>
          <p:spPr>
            <a:xfrm>
              <a:off x="6157243" y="1251158"/>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sujet d’échange chaque jour</a:t>
              </a:r>
            </a:p>
          </p:txBody>
        </p:sp>
        <p:cxnSp>
          <p:nvCxnSpPr>
            <p:cNvPr id="21" name="Connecteur en arc 20"/>
            <p:cNvCxnSpPr>
              <a:stCxn id="20" idx="1"/>
            </p:cNvCxnSpPr>
            <p:nvPr/>
          </p:nvCxnSpPr>
          <p:spPr>
            <a:xfrm rot="10800000" flipV="1">
              <a:off x="5228549" y="1822662"/>
              <a:ext cx="928694" cy="571504"/>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5" name="Groupe 59"/>
          <p:cNvGrpSpPr>
            <a:grpSpLocks/>
          </p:cNvGrpSpPr>
          <p:nvPr/>
        </p:nvGrpSpPr>
        <p:grpSpPr bwMode="auto">
          <a:xfrm>
            <a:off x="4071938" y="4857750"/>
            <a:ext cx="3214687" cy="1143000"/>
            <a:chOff x="4071934" y="4857760"/>
            <a:chExt cx="3214710" cy="1143008"/>
          </a:xfrm>
        </p:grpSpPr>
        <p:sp>
          <p:nvSpPr>
            <p:cNvPr id="27" name="Rectangle à coins arrondis 26"/>
            <p:cNvSpPr/>
            <p:nvPr/>
          </p:nvSpPr>
          <p:spPr>
            <a:xfrm>
              <a:off x="5143504" y="4857760"/>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cadre pour les projets</a:t>
              </a:r>
            </a:p>
          </p:txBody>
        </p:sp>
        <p:cxnSp>
          <p:nvCxnSpPr>
            <p:cNvPr id="28" name="Connecteur en arc 27"/>
            <p:cNvCxnSpPr>
              <a:stCxn id="27" idx="1"/>
            </p:cNvCxnSpPr>
            <p:nvPr/>
          </p:nvCxnSpPr>
          <p:spPr>
            <a:xfrm rot="10800000" flipV="1">
              <a:off x="4071934" y="5429264"/>
              <a:ext cx="1071570" cy="142876"/>
            </a:xfrm>
            <a:prstGeom prst="curvedConnector3">
              <a:avLst>
                <a:gd name="adj1" fmla="val 41572"/>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8" name="Groupe 58"/>
          <p:cNvGrpSpPr>
            <a:grpSpLocks/>
          </p:cNvGrpSpPr>
          <p:nvPr/>
        </p:nvGrpSpPr>
        <p:grpSpPr bwMode="auto">
          <a:xfrm>
            <a:off x="5786438" y="3143250"/>
            <a:ext cx="2928937" cy="1143000"/>
            <a:chOff x="5786446" y="3143248"/>
            <a:chExt cx="2928958" cy="1143008"/>
          </a:xfrm>
        </p:grpSpPr>
        <p:sp>
          <p:nvSpPr>
            <p:cNvPr id="35" name="Rectangle à coins arrondis 34"/>
            <p:cNvSpPr/>
            <p:nvPr/>
          </p:nvSpPr>
          <p:spPr>
            <a:xfrm>
              <a:off x="6572264" y="3143248"/>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retour sur la journée passée</a:t>
              </a:r>
            </a:p>
          </p:txBody>
        </p:sp>
        <p:cxnSp>
          <p:nvCxnSpPr>
            <p:cNvPr id="36" name="Connecteur en arc 35"/>
            <p:cNvCxnSpPr>
              <a:stCxn id="35" idx="1"/>
            </p:cNvCxnSpPr>
            <p:nvPr/>
          </p:nvCxnSpPr>
          <p:spPr>
            <a:xfrm rot="10800000">
              <a:off x="5786446" y="3500439"/>
              <a:ext cx="785818" cy="214313"/>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7173" name="Image 13" descr="BandeauAgend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age 15" descr="illustration AC2.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semaine8-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57375" y="1785938"/>
            <a:ext cx="630872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agenda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70200" y="1785938"/>
            <a:ext cx="31305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55"/>
          <p:cNvGrpSpPr>
            <a:grpSpLocks/>
          </p:cNvGrpSpPr>
          <p:nvPr/>
        </p:nvGrpSpPr>
        <p:grpSpPr bwMode="auto">
          <a:xfrm>
            <a:off x="285750" y="2071688"/>
            <a:ext cx="3857625" cy="1571625"/>
            <a:chOff x="285720" y="2071678"/>
            <a:chExt cx="3643338" cy="1571636"/>
          </a:xfrm>
        </p:grpSpPr>
        <p:sp>
          <p:nvSpPr>
            <p:cNvPr id="13" name="Rectangle à coins arrondis 12"/>
            <p:cNvSpPr/>
            <p:nvPr/>
          </p:nvSpPr>
          <p:spPr>
            <a:xfrm>
              <a:off x="285720" y="2071678"/>
              <a:ext cx="2142523" cy="1571636"/>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Une activité coopérative chaque semaine</a:t>
              </a:r>
            </a:p>
          </p:txBody>
        </p:sp>
        <p:cxnSp>
          <p:nvCxnSpPr>
            <p:cNvPr id="18" name="Connecteur en arc 17"/>
            <p:cNvCxnSpPr>
              <a:stCxn id="13" idx="3"/>
            </p:cNvCxnSpPr>
            <p:nvPr/>
          </p:nvCxnSpPr>
          <p:spPr>
            <a:xfrm flipV="1">
              <a:off x="2428243" y="2143115"/>
              <a:ext cx="1500815" cy="714380"/>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3" name="Groupe 57"/>
          <p:cNvGrpSpPr>
            <a:grpSpLocks/>
          </p:cNvGrpSpPr>
          <p:nvPr/>
        </p:nvGrpSpPr>
        <p:grpSpPr bwMode="auto">
          <a:xfrm>
            <a:off x="1000125" y="4500563"/>
            <a:ext cx="2714625" cy="1143000"/>
            <a:chOff x="714348" y="4286256"/>
            <a:chExt cx="2714644" cy="1143008"/>
          </a:xfrm>
        </p:grpSpPr>
        <p:sp>
          <p:nvSpPr>
            <p:cNvPr id="23" name="Rectangle à coins arrondis 22"/>
            <p:cNvSpPr/>
            <p:nvPr/>
          </p:nvSpPr>
          <p:spPr>
            <a:xfrm>
              <a:off x="714348" y="4286256"/>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lien possible avec les parents</a:t>
              </a:r>
            </a:p>
          </p:txBody>
        </p:sp>
        <p:cxnSp>
          <p:nvCxnSpPr>
            <p:cNvPr id="24" name="Connecteur en arc 23"/>
            <p:cNvCxnSpPr>
              <a:stCxn id="23" idx="3"/>
            </p:cNvCxnSpPr>
            <p:nvPr/>
          </p:nvCxnSpPr>
          <p:spPr>
            <a:xfrm flipV="1">
              <a:off x="2857488" y="4500569"/>
              <a:ext cx="571504" cy="357191"/>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4" name="Groupe 56"/>
          <p:cNvGrpSpPr>
            <a:grpSpLocks/>
          </p:cNvGrpSpPr>
          <p:nvPr/>
        </p:nvGrpSpPr>
        <p:grpSpPr bwMode="auto">
          <a:xfrm>
            <a:off x="5929313" y="1500188"/>
            <a:ext cx="2714625" cy="1143000"/>
            <a:chOff x="5572132" y="1428736"/>
            <a:chExt cx="2714644" cy="1143008"/>
          </a:xfrm>
        </p:grpSpPr>
        <p:sp>
          <p:nvSpPr>
            <p:cNvPr id="20" name="Rectangle à coins arrondis 19"/>
            <p:cNvSpPr/>
            <p:nvPr/>
          </p:nvSpPr>
          <p:spPr>
            <a:xfrm>
              <a:off x="6143636" y="1428736"/>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numéro pour repérer la semaine</a:t>
              </a:r>
            </a:p>
          </p:txBody>
        </p:sp>
        <p:cxnSp>
          <p:nvCxnSpPr>
            <p:cNvPr id="21" name="Connecteur en arc 20"/>
            <p:cNvCxnSpPr>
              <a:stCxn id="20" idx="1"/>
            </p:cNvCxnSpPr>
            <p:nvPr/>
          </p:nvCxnSpPr>
          <p:spPr>
            <a:xfrm rot="10800000" flipV="1">
              <a:off x="5572132" y="2000240"/>
              <a:ext cx="571504" cy="71437"/>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5" name="Groupe 59"/>
          <p:cNvGrpSpPr>
            <a:grpSpLocks/>
          </p:cNvGrpSpPr>
          <p:nvPr/>
        </p:nvGrpSpPr>
        <p:grpSpPr bwMode="auto">
          <a:xfrm>
            <a:off x="4214813" y="4857750"/>
            <a:ext cx="3214687" cy="1143000"/>
            <a:chOff x="4071934" y="4857760"/>
            <a:chExt cx="3214710" cy="1143008"/>
          </a:xfrm>
        </p:grpSpPr>
        <p:sp>
          <p:nvSpPr>
            <p:cNvPr id="27" name="Rectangle à coins arrondis 26"/>
            <p:cNvSpPr/>
            <p:nvPr/>
          </p:nvSpPr>
          <p:spPr>
            <a:xfrm>
              <a:off x="5143504" y="4857760"/>
              <a:ext cx="2143140" cy="1143008"/>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espace d’expression libre</a:t>
              </a:r>
            </a:p>
          </p:txBody>
        </p:sp>
        <p:cxnSp>
          <p:nvCxnSpPr>
            <p:cNvPr id="28" name="Connecteur en arc 27"/>
            <p:cNvCxnSpPr>
              <a:stCxn id="27" idx="1"/>
            </p:cNvCxnSpPr>
            <p:nvPr/>
          </p:nvCxnSpPr>
          <p:spPr>
            <a:xfrm rot="10800000" flipV="1">
              <a:off x="4071934" y="5429264"/>
              <a:ext cx="1071570" cy="142876"/>
            </a:xfrm>
            <a:prstGeom prst="curvedConnector3">
              <a:avLst>
                <a:gd name="adj1" fmla="val 41572"/>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grpSp>
        <p:nvGrpSpPr>
          <p:cNvPr id="8" name="Groupe 58"/>
          <p:cNvGrpSpPr>
            <a:grpSpLocks/>
          </p:cNvGrpSpPr>
          <p:nvPr/>
        </p:nvGrpSpPr>
        <p:grpSpPr bwMode="auto">
          <a:xfrm>
            <a:off x="5715000" y="3143250"/>
            <a:ext cx="3214688" cy="1357313"/>
            <a:chOff x="5715008" y="3143248"/>
            <a:chExt cx="3000396" cy="1214446"/>
          </a:xfrm>
        </p:grpSpPr>
        <p:sp>
          <p:nvSpPr>
            <p:cNvPr id="35" name="Rectangle à coins arrondis 34"/>
            <p:cNvSpPr/>
            <p:nvPr/>
          </p:nvSpPr>
          <p:spPr>
            <a:xfrm>
              <a:off x="6286935" y="3143248"/>
              <a:ext cx="2428469" cy="1214446"/>
            </a:xfrm>
            <a:prstGeom prst="roundRect">
              <a:avLst/>
            </a:prstGeom>
            <a:solidFill>
              <a:srgbClr val="00B050">
                <a:alpha val="3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a:solidFill>
                    <a:schemeClr val="accent4">
                      <a:lumMod val="75000"/>
                    </a:schemeClr>
                  </a:solidFill>
                </a:rPr>
                <a:t>Un pictogramme pour reconnaître chaque activité</a:t>
              </a:r>
            </a:p>
          </p:txBody>
        </p:sp>
        <p:cxnSp>
          <p:nvCxnSpPr>
            <p:cNvPr id="36" name="Connecteur en arc 35"/>
            <p:cNvCxnSpPr>
              <a:stCxn id="35" idx="1"/>
            </p:cNvCxnSpPr>
            <p:nvPr/>
          </p:nvCxnSpPr>
          <p:spPr>
            <a:xfrm rot="10800000" flipV="1">
              <a:off x="5715008" y="3749761"/>
              <a:ext cx="571927" cy="224424"/>
            </a:xfrm>
            <a:prstGeom prst="curvedConnector3">
              <a:avLst>
                <a:gd name="adj1" fmla="val 50000"/>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2071688" y="1643063"/>
            <a:ext cx="6253635" cy="707886"/>
          </a:xfrm>
          <a:prstGeom prst="rect">
            <a:avLst/>
          </a:prstGeom>
          <a:noFill/>
        </p:spPr>
        <p:txBody>
          <a:bodyPr wrap="none">
            <a:spAutoFit/>
          </a:bodyPr>
          <a:lstStyle/>
          <a:p>
            <a:pPr fontAlgn="auto">
              <a:spcBef>
                <a:spcPts val="0"/>
              </a:spcBef>
              <a:spcAft>
                <a:spcPts val="0"/>
              </a:spcAft>
              <a:defRPr/>
            </a:pPr>
            <a:r>
              <a:rPr lang="fr-FR" sz="4000" b="1" u="sng" dirty="0"/>
              <a:t>Qu’est-ce que l’agenda ?</a:t>
            </a:r>
            <a:endParaRPr lang="fr-FR" sz="4000" b="1" dirty="0">
              <a:effectLst>
                <a:outerShdw blurRad="38100" dist="38100" dir="2700000" algn="tl">
                  <a:srgbClr val="000000">
                    <a:alpha val="43137"/>
                  </a:srgbClr>
                </a:outerShdw>
              </a:effectLst>
              <a:latin typeface="Trebuchet MS" pitchFamily="34" charset="0"/>
              <a:cs typeface="+mn-cs"/>
            </a:endParaRPr>
          </a:p>
        </p:txBody>
      </p:sp>
      <p:sp>
        <p:nvSpPr>
          <p:cNvPr id="2059" name="ZoneTexte 17"/>
          <p:cNvSpPr txBox="1">
            <a:spLocks noChangeArrowheads="1"/>
          </p:cNvSpPr>
          <p:nvPr/>
        </p:nvSpPr>
        <p:spPr bwMode="auto">
          <a:xfrm>
            <a:off x="611560" y="2492896"/>
            <a:ext cx="787362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sz="2800" dirty="0"/>
              <a:t>C’est un outil pédagogique individuel, identique pour toute la classe, qui : </a:t>
            </a:r>
          </a:p>
          <a:p>
            <a:pPr algn="just"/>
            <a:r>
              <a:rPr lang="fr-FR" sz="2800" dirty="0"/>
              <a:t>- permet de consigner le travail scolaire quotidien</a:t>
            </a:r>
          </a:p>
          <a:p>
            <a:pPr algn="just"/>
            <a:r>
              <a:rPr lang="fr-FR" sz="2800" dirty="0"/>
              <a:t>- sert de support d’informations, sur les projets de la classe, aux familles </a:t>
            </a:r>
          </a:p>
          <a:p>
            <a:pPr algn="just"/>
            <a:r>
              <a:rPr lang="fr-FR" sz="2800" dirty="0"/>
              <a:t>- ET SURTOUT propose un ensemble d’activités revalorisant le statut de l’élève. Il est accompagné d’un guide du maître.</a:t>
            </a:r>
          </a:p>
        </p:txBody>
      </p:sp>
    </p:spTree>
    <p:extLst>
      <p:ext uri="{BB962C8B-B14F-4D97-AF65-F5344CB8AC3E}">
        <p14:creationId xmlns:p14="http://schemas.microsoft.com/office/powerpoint/2010/main" val="643874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3" descr="BandeauAgen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8198"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8"/>
          <p:cNvGrpSpPr>
            <a:grpSpLocks/>
          </p:cNvGrpSpPr>
          <p:nvPr/>
        </p:nvGrpSpPr>
        <p:grpSpPr bwMode="auto">
          <a:xfrm>
            <a:off x="2786063" y="1500188"/>
            <a:ext cx="6143625" cy="1428750"/>
            <a:chOff x="2714612" y="1643050"/>
            <a:chExt cx="6143636" cy="1428760"/>
          </a:xfrm>
        </p:grpSpPr>
        <p:sp>
          <p:nvSpPr>
            <p:cNvPr id="18" name="Parallélogramme 17"/>
            <p:cNvSpPr/>
            <p:nvPr/>
          </p:nvSpPr>
          <p:spPr>
            <a:xfrm flipH="1">
              <a:off x="2714612" y="1643050"/>
              <a:ext cx="6143636" cy="1428760"/>
            </a:xfrm>
            <a:prstGeom prst="parallelogram">
              <a:avLst>
                <a:gd name="adj" fmla="val 30752"/>
              </a:avLst>
            </a:prstGeom>
            <a:gradFill flip="none" rotWithShape="1">
              <a:gsLst>
                <a:gs pos="0">
                  <a:srgbClr val="DE005A"/>
                </a:gs>
                <a:gs pos="50000">
                  <a:srgbClr val="DE005A">
                    <a:tint val="44500"/>
                    <a:satMod val="160000"/>
                  </a:srgbClr>
                </a:gs>
                <a:gs pos="100000">
                  <a:srgbClr val="DE005A">
                    <a:tint val="23500"/>
                    <a:satMod val="160000"/>
                  </a:srgbClr>
                </a:gs>
              </a:gsLst>
              <a:lin ang="108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8204" name="ZoneTexte 11"/>
            <p:cNvSpPr txBox="1">
              <a:spLocks noChangeArrowheads="1"/>
            </p:cNvSpPr>
            <p:nvPr/>
          </p:nvSpPr>
          <p:spPr bwMode="auto">
            <a:xfrm>
              <a:off x="3143240" y="1643050"/>
              <a:ext cx="53578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sz="2800" b="1">
                  <a:latin typeface="Verdana" panose="020B0604030504040204" pitchFamily="34" charset="0"/>
                </a:rPr>
                <a:t>Les agendas élèves sont accompagnés d’un guide du maître qui comprend :</a:t>
              </a:r>
              <a:endParaRPr lang="fr-FR" sz="2800">
                <a:latin typeface="Verdana" panose="020B0604030504040204" pitchFamily="34" charset="0"/>
              </a:endParaRPr>
            </a:p>
          </p:txBody>
        </p:sp>
      </p:grpSp>
      <p:sp>
        <p:nvSpPr>
          <p:cNvPr id="13" name="ZoneTexte 12"/>
          <p:cNvSpPr txBox="1"/>
          <p:nvPr/>
        </p:nvSpPr>
        <p:spPr>
          <a:xfrm>
            <a:off x="3214688" y="3214688"/>
            <a:ext cx="5572125" cy="2770187"/>
          </a:xfrm>
          <a:prstGeom prst="rect">
            <a:avLst/>
          </a:prstGeom>
          <a:noFill/>
        </p:spPr>
        <p:txBody>
          <a:bodyPr>
            <a:spAutoFit/>
          </a:bodyPr>
          <a:lstStyle/>
          <a:p>
            <a:pPr fontAlgn="auto">
              <a:spcBef>
                <a:spcPts val="0"/>
              </a:spcBef>
              <a:spcAft>
                <a:spcPts val="0"/>
              </a:spcAft>
              <a:buFont typeface="Wingdings" pitchFamily="2" charset="2"/>
              <a:buChar char="ü"/>
              <a:defRPr/>
            </a:pPr>
            <a:r>
              <a:rPr lang="fr-FR" sz="2000" dirty="0">
                <a:latin typeface="Verdana" pitchFamily="34" charset="0"/>
                <a:ea typeface="Verdana" pitchFamily="34" charset="0"/>
                <a:cs typeface="Verdana" pitchFamily="34" charset="0"/>
              </a:rPr>
              <a:t> un guide d’utilisation simple et pratique, </a:t>
            </a:r>
          </a:p>
          <a:p>
            <a:pPr fontAlgn="auto">
              <a:spcBef>
                <a:spcPts val="0"/>
              </a:spcBef>
              <a:spcAft>
                <a:spcPts val="0"/>
              </a:spcAft>
              <a:defRPr/>
            </a:pPr>
            <a:endParaRPr lang="fr-FR" sz="1100" dirty="0">
              <a:latin typeface="Verdana" pitchFamily="34" charset="0"/>
              <a:ea typeface="Verdana" pitchFamily="34" charset="0"/>
              <a:cs typeface="Verdana" pitchFamily="34" charset="0"/>
            </a:endParaRPr>
          </a:p>
          <a:p>
            <a:pPr fontAlgn="auto">
              <a:spcBef>
                <a:spcPts val="0"/>
              </a:spcBef>
              <a:spcAft>
                <a:spcPts val="0"/>
              </a:spcAft>
              <a:buFont typeface="Wingdings" pitchFamily="2" charset="2"/>
              <a:buChar char="ü"/>
              <a:defRPr/>
            </a:pPr>
            <a:r>
              <a:rPr lang="fr-FR" sz="2000" dirty="0">
                <a:latin typeface="Verdana" pitchFamily="34" charset="0"/>
                <a:ea typeface="Verdana" pitchFamily="34" charset="0"/>
                <a:cs typeface="Verdana" pitchFamily="34" charset="0"/>
              </a:rPr>
              <a:t> le descriptif des activités qui accompagne les questions de l’agenda, </a:t>
            </a:r>
          </a:p>
          <a:p>
            <a:pPr fontAlgn="auto">
              <a:spcBef>
                <a:spcPts val="0"/>
              </a:spcBef>
              <a:spcAft>
                <a:spcPts val="0"/>
              </a:spcAft>
              <a:defRPr/>
            </a:pPr>
            <a:endParaRPr lang="fr-FR" sz="1100" dirty="0">
              <a:latin typeface="Verdana" pitchFamily="34" charset="0"/>
              <a:ea typeface="Verdana" pitchFamily="34" charset="0"/>
              <a:cs typeface="Verdana" pitchFamily="34" charset="0"/>
            </a:endParaRPr>
          </a:p>
          <a:p>
            <a:pPr fontAlgn="auto">
              <a:spcBef>
                <a:spcPts val="0"/>
              </a:spcBef>
              <a:spcAft>
                <a:spcPts val="0"/>
              </a:spcAft>
              <a:buFont typeface="Wingdings" pitchFamily="2" charset="2"/>
              <a:buChar char="ü"/>
              <a:defRPr/>
            </a:pPr>
            <a:r>
              <a:rPr lang="fr-FR" sz="2000" dirty="0">
                <a:latin typeface="Verdana" pitchFamily="34" charset="0"/>
                <a:ea typeface="Verdana" pitchFamily="34" charset="0"/>
                <a:cs typeface="Verdana" pitchFamily="34" charset="0"/>
              </a:rPr>
              <a:t>des fiches reproductibles supports à certains outils,</a:t>
            </a:r>
          </a:p>
          <a:p>
            <a:pPr fontAlgn="auto">
              <a:spcBef>
                <a:spcPts val="0"/>
              </a:spcBef>
              <a:spcAft>
                <a:spcPts val="0"/>
              </a:spcAft>
              <a:defRPr/>
            </a:pPr>
            <a:endParaRPr lang="fr-FR" sz="1050" dirty="0">
              <a:latin typeface="Verdana" pitchFamily="34" charset="0"/>
              <a:ea typeface="Verdana" pitchFamily="34" charset="0"/>
              <a:cs typeface="Verdana" pitchFamily="34" charset="0"/>
            </a:endParaRPr>
          </a:p>
          <a:p>
            <a:pPr fontAlgn="auto">
              <a:spcBef>
                <a:spcPts val="0"/>
              </a:spcBef>
              <a:spcAft>
                <a:spcPts val="0"/>
              </a:spcAft>
              <a:buFont typeface="Wingdings" pitchFamily="2" charset="2"/>
              <a:buChar char="ü"/>
              <a:defRPr/>
            </a:pPr>
            <a:r>
              <a:rPr lang="fr-FR" sz="2000" dirty="0">
                <a:latin typeface="Verdana" pitchFamily="34" charset="0"/>
                <a:ea typeface="Verdana" pitchFamily="34" charset="0"/>
                <a:cs typeface="Verdana" pitchFamily="34" charset="0"/>
              </a:rPr>
              <a:t> des défis pour s’évaluer.</a:t>
            </a:r>
          </a:p>
        </p:txBody>
      </p:sp>
      <p:pic>
        <p:nvPicPr>
          <p:cNvPr id="4" name="Image 3"/>
          <p:cNvPicPr>
            <a:picLocks noChangeAspect="1"/>
          </p:cNvPicPr>
          <p:nvPr/>
        </p:nvPicPr>
        <p:blipFill>
          <a:blip r:embed="rId6"/>
          <a:stretch>
            <a:fillRect/>
          </a:stretch>
        </p:blipFill>
        <p:spPr>
          <a:xfrm rot="819807">
            <a:off x="474574" y="3280250"/>
            <a:ext cx="2523963" cy="3328704"/>
          </a:xfrm>
          <a:prstGeom prst="rect">
            <a:avLst/>
          </a:prstGeom>
        </p:spPr>
      </p:pic>
      <p:pic>
        <p:nvPicPr>
          <p:cNvPr id="3" name="Image 2"/>
          <p:cNvPicPr>
            <a:picLocks noChangeAspect="1"/>
          </p:cNvPicPr>
          <p:nvPr/>
        </p:nvPicPr>
        <p:blipFill>
          <a:blip r:embed="rId7"/>
          <a:stretch>
            <a:fillRect/>
          </a:stretch>
        </p:blipFill>
        <p:spPr>
          <a:xfrm rot="20645313">
            <a:off x="390530" y="1918088"/>
            <a:ext cx="2274005" cy="27678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2071689" y="1412776"/>
            <a:ext cx="6877114" cy="584775"/>
          </a:xfrm>
          <a:prstGeom prst="rect">
            <a:avLst/>
          </a:prstGeom>
          <a:noFill/>
        </p:spPr>
        <p:txBody>
          <a:bodyPr wrap="square">
            <a:spAutoFit/>
          </a:bodyPr>
          <a:lstStyle/>
          <a:p>
            <a:pPr fontAlgn="auto">
              <a:spcBef>
                <a:spcPts val="0"/>
              </a:spcBef>
              <a:spcAft>
                <a:spcPts val="0"/>
              </a:spcAft>
              <a:defRPr/>
            </a:pPr>
            <a:r>
              <a:rPr lang="fr-FR" sz="3200" b="1" u="sng" dirty="0"/>
              <a:t>Règles de communication</a:t>
            </a:r>
            <a:r>
              <a:rPr lang="fr-FR" sz="3200" b="1" dirty="0"/>
              <a:t> </a:t>
            </a:r>
            <a:r>
              <a:rPr lang="fr-FR" sz="3200" b="1" dirty="0" smtClean="0"/>
              <a:t>:</a:t>
            </a:r>
            <a:endParaRPr lang="fr-FR" sz="3200" b="1" dirty="0">
              <a:effectLst>
                <a:outerShdw blurRad="38100" dist="38100" dir="2700000" algn="tl">
                  <a:srgbClr val="000000">
                    <a:alpha val="43137"/>
                  </a:srgbClr>
                </a:outerShdw>
              </a:effectLst>
              <a:latin typeface="Trebuchet MS" pitchFamily="34" charset="0"/>
              <a:cs typeface="+mn-cs"/>
            </a:endParaRPr>
          </a:p>
        </p:txBody>
      </p:sp>
      <p:sp>
        <p:nvSpPr>
          <p:cNvPr id="2059" name="ZoneTexte 17"/>
          <p:cNvSpPr txBox="1">
            <a:spLocks noChangeArrowheads="1"/>
          </p:cNvSpPr>
          <p:nvPr/>
        </p:nvSpPr>
        <p:spPr bwMode="auto">
          <a:xfrm>
            <a:off x="251520" y="2050970"/>
            <a:ext cx="847192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sz="2400" dirty="0"/>
              <a:t>En regard du vécu </a:t>
            </a:r>
            <a:r>
              <a:rPr lang="fr-FR" sz="2400" dirty="0" smtClean="0"/>
              <a:t>collectif, déterminer </a:t>
            </a:r>
            <a:r>
              <a:rPr lang="fr-FR" sz="2400" dirty="0"/>
              <a:t>avec le groupe les règles de communication indispensables pour poser « le cadre de sécurité mental ».</a:t>
            </a:r>
          </a:p>
          <a:p>
            <a:pPr marL="342900" indent="-342900">
              <a:buFont typeface="Arial" panose="020B0604020202020204" pitchFamily="34" charset="0"/>
              <a:buChar char="•"/>
            </a:pPr>
            <a:r>
              <a:rPr lang="fr-FR" sz="2400" b="1" dirty="0" smtClean="0"/>
              <a:t>L’écoute</a:t>
            </a:r>
            <a:r>
              <a:rPr lang="fr-FR" sz="2400" dirty="0"/>
              <a:t> : </a:t>
            </a:r>
            <a:r>
              <a:rPr lang="fr-FR" sz="2400" dirty="0" smtClean="0"/>
              <a:t>laisser </a:t>
            </a:r>
            <a:r>
              <a:rPr lang="fr-FR" sz="2400" dirty="0"/>
              <a:t>parler, ne pas </a:t>
            </a:r>
            <a:r>
              <a:rPr lang="fr-FR" sz="2400" dirty="0" smtClean="0"/>
              <a:t>interrompre, éviter </a:t>
            </a:r>
            <a:r>
              <a:rPr lang="fr-FR" sz="2400" dirty="0"/>
              <a:t>les </a:t>
            </a:r>
            <a:r>
              <a:rPr lang="fr-FR" sz="2400" dirty="0" smtClean="0"/>
              <a:t>apartés.</a:t>
            </a:r>
            <a:endParaRPr lang="fr-FR" sz="2400" dirty="0"/>
          </a:p>
          <a:p>
            <a:pPr marL="342900" indent="-342900">
              <a:buFont typeface="Arial" panose="020B0604020202020204" pitchFamily="34" charset="0"/>
              <a:buChar char="•"/>
            </a:pPr>
            <a:r>
              <a:rPr lang="fr-FR" sz="2400" b="1" dirty="0" smtClean="0"/>
              <a:t>Le </a:t>
            </a:r>
            <a:r>
              <a:rPr lang="fr-FR" sz="2400" b="1" dirty="0"/>
              <a:t>respect : </a:t>
            </a:r>
            <a:r>
              <a:rPr lang="fr-FR" sz="2400" dirty="0" smtClean="0"/>
              <a:t>de </a:t>
            </a:r>
            <a:r>
              <a:rPr lang="fr-FR" sz="2400" dirty="0"/>
              <a:t>soi  et des </a:t>
            </a:r>
            <a:r>
              <a:rPr lang="fr-FR" sz="2400" dirty="0" smtClean="0"/>
              <a:t>autres, des </a:t>
            </a:r>
            <a:r>
              <a:rPr lang="fr-FR" sz="2400" dirty="0"/>
              <a:t>limites de </a:t>
            </a:r>
            <a:r>
              <a:rPr lang="fr-FR" sz="2400" dirty="0" smtClean="0"/>
              <a:t>chacun, de </a:t>
            </a:r>
            <a:r>
              <a:rPr lang="fr-FR" sz="2400" dirty="0"/>
              <a:t>la </a:t>
            </a:r>
            <a:r>
              <a:rPr lang="fr-FR" sz="2400" dirty="0" smtClean="0"/>
              <a:t>différence, du temps, des émotions.</a:t>
            </a:r>
            <a:r>
              <a:rPr lang="fr-FR" sz="2400" dirty="0"/>
              <a:t> </a:t>
            </a:r>
          </a:p>
          <a:p>
            <a:pPr marL="342900" lvl="0" indent="-342900">
              <a:buFont typeface="Arial" panose="020B0604020202020204" pitchFamily="34" charset="0"/>
              <a:buChar char="•"/>
            </a:pPr>
            <a:r>
              <a:rPr lang="fr-FR" sz="2400" b="1" dirty="0"/>
              <a:t>Libre participation</a:t>
            </a:r>
            <a:r>
              <a:rPr lang="fr-FR" sz="2400" dirty="0"/>
              <a:t> : </a:t>
            </a:r>
            <a:r>
              <a:rPr lang="fr-FR" sz="2400" dirty="0" smtClean="0"/>
              <a:t>règle du joker.</a:t>
            </a:r>
            <a:endParaRPr lang="fr-FR" sz="2400" dirty="0"/>
          </a:p>
          <a:p>
            <a:pPr marL="342900" indent="-342900">
              <a:buFont typeface="Arial" panose="020B0604020202020204" pitchFamily="34" charset="0"/>
              <a:buChar char="•"/>
            </a:pPr>
            <a:r>
              <a:rPr lang="fr-FR" sz="2400" b="1" dirty="0" smtClean="0"/>
              <a:t>Confidentialité</a:t>
            </a:r>
            <a:r>
              <a:rPr lang="fr-FR" sz="2400" dirty="0"/>
              <a:t> </a:t>
            </a:r>
          </a:p>
          <a:p>
            <a:pPr marL="342900" indent="-342900">
              <a:buFont typeface="Arial" panose="020B0604020202020204" pitchFamily="34" charset="0"/>
              <a:buChar char="•"/>
            </a:pPr>
            <a:r>
              <a:rPr lang="fr-FR" sz="2400" b="1" dirty="0" smtClean="0"/>
              <a:t>Jugement </a:t>
            </a:r>
            <a:r>
              <a:rPr lang="fr-FR" sz="2400" b="1" dirty="0"/>
              <a:t>reporté</a:t>
            </a:r>
            <a:r>
              <a:rPr lang="fr-FR" sz="2400" dirty="0"/>
              <a:t> </a:t>
            </a:r>
          </a:p>
          <a:p>
            <a:pPr marL="342900" lvl="0" indent="-342900">
              <a:buFont typeface="Arial" panose="020B0604020202020204" pitchFamily="34" charset="0"/>
              <a:buChar char="•"/>
            </a:pPr>
            <a:r>
              <a:rPr lang="fr-FR" sz="2400" b="1" dirty="0" smtClean="0"/>
              <a:t>Utiliser </a:t>
            </a:r>
            <a:r>
              <a:rPr lang="fr-FR" sz="2400" b="1" dirty="0"/>
              <a:t>au maximum le « JE »</a:t>
            </a:r>
            <a:endParaRPr lang="fr-FR" sz="2400" dirty="0"/>
          </a:p>
        </p:txBody>
      </p:sp>
    </p:spTree>
    <p:extLst>
      <p:ext uri="{BB962C8B-B14F-4D97-AF65-F5344CB8AC3E}">
        <p14:creationId xmlns:p14="http://schemas.microsoft.com/office/powerpoint/2010/main" val="427161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3" descr="BandeauAgen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9222"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8"/>
          <p:cNvGrpSpPr>
            <a:grpSpLocks/>
          </p:cNvGrpSpPr>
          <p:nvPr/>
        </p:nvGrpSpPr>
        <p:grpSpPr bwMode="auto">
          <a:xfrm>
            <a:off x="2071688" y="1357313"/>
            <a:ext cx="6858000" cy="1285875"/>
            <a:chOff x="2714612" y="1643050"/>
            <a:chExt cx="6143636" cy="1428760"/>
          </a:xfrm>
        </p:grpSpPr>
        <p:sp>
          <p:nvSpPr>
            <p:cNvPr id="18" name="Parallélogramme 17"/>
            <p:cNvSpPr/>
            <p:nvPr/>
          </p:nvSpPr>
          <p:spPr>
            <a:xfrm flipH="1">
              <a:off x="2714612" y="1643050"/>
              <a:ext cx="6143636" cy="1428760"/>
            </a:xfrm>
            <a:prstGeom prst="parallelogram">
              <a:avLst>
                <a:gd name="adj" fmla="val 30752"/>
              </a:avLst>
            </a:prstGeom>
            <a:gradFill flip="none" rotWithShape="1">
              <a:gsLst>
                <a:gs pos="0">
                  <a:srgbClr val="DE005A"/>
                </a:gs>
                <a:gs pos="50000">
                  <a:srgbClr val="DE005A">
                    <a:tint val="44500"/>
                    <a:satMod val="160000"/>
                  </a:srgbClr>
                </a:gs>
                <a:gs pos="100000">
                  <a:srgbClr val="DE005A">
                    <a:tint val="23500"/>
                    <a:satMod val="160000"/>
                  </a:srgbClr>
                </a:gs>
              </a:gsLst>
              <a:lin ang="108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229" name="ZoneTexte 11"/>
            <p:cNvSpPr txBox="1">
              <a:spLocks noChangeArrowheads="1"/>
            </p:cNvSpPr>
            <p:nvPr/>
          </p:nvSpPr>
          <p:spPr bwMode="auto">
            <a:xfrm>
              <a:off x="2906602" y="1643050"/>
              <a:ext cx="5523047" cy="6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sz="2800" b="1">
                  <a:latin typeface="Verdana" panose="020B0604030504040204" pitchFamily="34" charset="0"/>
                </a:rPr>
                <a:t>Quelques Activités :</a:t>
              </a:r>
              <a:endParaRPr lang="fr-FR" sz="2800">
                <a:latin typeface="Verdana" panose="020B0604030504040204" pitchFamily="34" charset="0"/>
              </a:endParaRPr>
            </a:p>
          </p:txBody>
        </p:sp>
      </p:grpSp>
      <p:sp>
        <p:nvSpPr>
          <p:cNvPr id="13" name="ZoneTexte 12"/>
          <p:cNvSpPr txBox="1">
            <a:spLocks noChangeArrowheads="1"/>
          </p:cNvSpPr>
          <p:nvPr/>
        </p:nvSpPr>
        <p:spPr bwMode="auto">
          <a:xfrm>
            <a:off x="4071938" y="3286125"/>
            <a:ext cx="48577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sz="2000" dirty="0">
                <a:latin typeface="Verdana" panose="020B0604030504040204" pitchFamily="34" charset="0"/>
              </a:rPr>
              <a:t>   Cette activité permet la formation de binômes qui se rencontreront à certaines occasions. </a:t>
            </a:r>
          </a:p>
          <a:p>
            <a:endParaRPr lang="fr-FR" dirty="0">
              <a:latin typeface="Verdana" panose="020B0604030504040204" pitchFamily="34" charset="0"/>
            </a:endParaRPr>
          </a:p>
          <a:p>
            <a:r>
              <a:rPr lang="fr-FR" sz="2000" dirty="0">
                <a:latin typeface="Verdana" panose="020B0604030504040204" pitchFamily="34" charset="0"/>
              </a:rPr>
              <a:t>   A tous moments de la vie de la classe, elle aidera à la constitution rapide de groupes de 2.</a:t>
            </a:r>
          </a:p>
        </p:txBody>
      </p:sp>
      <p:pic>
        <p:nvPicPr>
          <p:cNvPr id="9" name="Image 8" descr="agend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638" y="2928938"/>
            <a:ext cx="35750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a:spLocks noChangeArrowheads="1"/>
          </p:cNvSpPr>
          <p:nvPr/>
        </p:nvSpPr>
        <p:spPr bwMode="auto">
          <a:xfrm>
            <a:off x="2214563" y="3071813"/>
            <a:ext cx="545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sz="2800">
                <a:latin typeface="Rockwell Extra Bold" panose="02060903040505020403" pitchFamily="18" charset="0"/>
              </a:rPr>
              <a:t>Le train des rendez-vous</a:t>
            </a:r>
          </a:p>
        </p:txBody>
      </p:sp>
      <p:pic>
        <p:nvPicPr>
          <p:cNvPr id="20" name="Image 19" descr="logotrainrdv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786188"/>
            <a:ext cx="29622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13" descr="BandeauAgend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Image 6" descr="pied de page arcencie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 5" descr="Off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e 18"/>
          <p:cNvGrpSpPr>
            <a:grpSpLocks/>
          </p:cNvGrpSpPr>
          <p:nvPr/>
        </p:nvGrpSpPr>
        <p:grpSpPr bwMode="auto">
          <a:xfrm>
            <a:off x="2071688" y="1357313"/>
            <a:ext cx="6858000" cy="1285875"/>
            <a:chOff x="2714612" y="1643050"/>
            <a:chExt cx="6143636" cy="1428760"/>
          </a:xfrm>
        </p:grpSpPr>
        <p:sp>
          <p:nvSpPr>
            <p:cNvPr id="18" name="Parallélogramme 17"/>
            <p:cNvSpPr/>
            <p:nvPr/>
          </p:nvSpPr>
          <p:spPr>
            <a:xfrm flipH="1">
              <a:off x="2714612" y="1643050"/>
              <a:ext cx="6143636" cy="1428760"/>
            </a:xfrm>
            <a:prstGeom prst="parallelogram">
              <a:avLst>
                <a:gd name="adj" fmla="val 30752"/>
              </a:avLst>
            </a:prstGeom>
            <a:gradFill flip="none" rotWithShape="1">
              <a:gsLst>
                <a:gs pos="0">
                  <a:srgbClr val="DE005A"/>
                </a:gs>
                <a:gs pos="50000">
                  <a:srgbClr val="DE005A">
                    <a:tint val="44500"/>
                    <a:satMod val="160000"/>
                  </a:srgbClr>
                </a:gs>
                <a:gs pos="100000">
                  <a:srgbClr val="DE005A">
                    <a:tint val="23500"/>
                    <a:satMod val="160000"/>
                  </a:srgbClr>
                </a:gs>
              </a:gsLst>
              <a:lin ang="108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54" name="ZoneTexte 11"/>
            <p:cNvSpPr txBox="1">
              <a:spLocks noChangeArrowheads="1"/>
            </p:cNvSpPr>
            <p:nvPr/>
          </p:nvSpPr>
          <p:spPr bwMode="auto">
            <a:xfrm>
              <a:off x="2906602" y="1643050"/>
              <a:ext cx="5523047" cy="6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sz="2800" b="1">
                  <a:latin typeface="Verdana" panose="020B0604030504040204" pitchFamily="34" charset="0"/>
                </a:rPr>
                <a:t>Quelques Activités :</a:t>
              </a:r>
              <a:endParaRPr lang="fr-FR" sz="2800">
                <a:latin typeface="Verdana" panose="020B0604030504040204" pitchFamily="34" charset="0"/>
              </a:endParaRPr>
            </a:p>
          </p:txBody>
        </p:sp>
      </p:grpSp>
      <p:sp>
        <p:nvSpPr>
          <p:cNvPr id="13" name="ZoneTexte 12"/>
          <p:cNvSpPr txBox="1">
            <a:spLocks noChangeArrowheads="1"/>
          </p:cNvSpPr>
          <p:nvPr/>
        </p:nvSpPr>
        <p:spPr bwMode="auto">
          <a:xfrm>
            <a:off x="3571875" y="3824625"/>
            <a:ext cx="51435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sz="1600" dirty="0">
                <a:latin typeface="Verdana" panose="020B0604030504040204" pitchFamily="34" charset="0"/>
              </a:rPr>
              <a:t>   Cette activité permet aux élèves de mieux se connaître et favorise l’acceptation des différences.</a:t>
            </a:r>
          </a:p>
          <a:p>
            <a:endParaRPr lang="fr-FR" sz="1400" dirty="0">
              <a:latin typeface="Verdana" panose="020B0604030504040204" pitchFamily="34" charset="0"/>
            </a:endParaRPr>
          </a:p>
          <a:p>
            <a:r>
              <a:rPr lang="fr-FR" sz="1600" dirty="0">
                <a:latin typeface="Verdana" panose="020B0604030504040204" pitchFamily="34" charset="0"/>
              </a:rPr>
              <a:t>   Des bingos sont proposés en pages annexes du guide du maître, d’autres pourront être réalisés par le maître ou par les élèves à l’aide d’une grille vierge.</a:t>
            </a:r>
          </a:p>
        </p:txBody>
      </p:sp>
      <p:pic>
        <p:nvPicPr>
          <p:cNvPr id="9" name="Image 8" descr="agend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928813"/>
            <a:ext cx="3357563"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a:spLocks noChangeArrowheads="1"/>
          </p:cNvSpPr>
          <p:nvPr/>
        </p:nvSpPr>
        <p:spPr bwMode="auto">
          <a:xfrm>
            <a:off x="3857625" y="3071813"/>
            <a:ext cx="2165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sz="2800" dirty="0">
                <a:latin typeface="Rockwell Extra Bold" panose="02060903040505020403" pitchFamily="18" charset="0"/>
              </a:rPr>
              <a:t>Le BINGO</a:t>
            </a:r>
          </a:p>
        </p:txBody>
      </p:sp>
      <p:pic>
        <p:nvPicPr>
          <p:cNvPr id="20" name="Image 19" descr="logotrainrdv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7250" y="3857625"/>
            <a:ext cx="21764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2700" y="1857713"/>
            <a:ext cx="247698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5" descr="bandeau.jpg"/>
          <p:cNvPicPr>
            <a:picLocks noChangeAspect="1"/>
          </p:cNvPicPr>
          <p:nvPr/>
        </p:nvPicPr>
        <p:blipFill>
          <a:blip r:embed="rId3"/>
          <a:srcRect/>
          <a:stretch>
            <a:fillRect/>
          </a:stretch>
        </p:blipFill>
        <p:spPr>
          <a:xfrm>
            <a:off x="0" y="0"/>
            <a:ext cx="9144000" cy="814320"/>
          </a:xfrm>
          <a:prstGeom prst="rect">
            <a:avLst/>
          </a:prstGeom>
          <a:noFill/>
          <a:ln>
            <a:noFill/>
          </a:ln>
        </p:spPr>
      </p:pic>
      <p:pic>
        <p:nvPicPr>
          <p:cNvPr id="3" name="Picture 4" descr="arc"/>
          <p:cNvPicPr>
            <a:picLocks noChangeAspect="1"/>
          </p:cNvPicPr>
          <p:nvPr/>
        </p:nvPicPr>
        <p:blipFill>
          <a:blip r:embed="rId4"/>
          <a:srcRect l="11687" r="2046" b="23502"/>
          <a:stretch>
            <a:fillRect/>
          </a:stretch>
        </p:blipFill>
        <p:spPr>
          <a:xfrm>
            <a:off x="0" y="0"/>
            <a:ext cx="9144000" cy="1471680"/>
          </a:xfrm>
          <a:prstGeom prst="rect">
            <a:avLst/>
          </a:prstGeom>
          <a:noFill/>
          <a:ln>
            <a:noFill/>
          </a:ln>
        </p:spPr>
      </p:pic>
      <p:grpSp>
        <p:nvGrpSpPr>
          <p:cNvPr id="4" name="Groupe 23"/>
          <p:cNvGrpSpPr/>
          <p:nvPr/>
        </p:nvGrpSpPr>
        <p:grpSpPr>
          <a:xfrm>
            <a:off x="3708360" y="189000"/>
            <a:ext cx="4967279" cy="576360"/>
            <a:chOff x="3708360" y="189000"/>
            <a:chExt cx="4967279" cy="576360"/>
          </a:xfrm>
        </p:grpSpPr>
        <p:sp>
          <p:nvSpPr>
            <p:cNvPr id="5"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6" name="Image 22" descr="notre agenda coop.jpg"/>
            <p:cNvPicPr>
              <a:picLocks noChangeAspect="1"/>
            </p:cNvPicPr>
            <p:nvPr/>
          </p:nvPicPr>
          <p:blipFill>
            <a:blip r:embed="rId5"/>
            <a:srcRect/>
            <a:stretch>
              <a:fillRect/>
            </a:stretch>
          </p:blipFill>
          <p:spPr>
            <a:xfrm>
              <a:off x="3852359" y="261000"/>
              <a:ext cx="4607279" cy="432359"/>
            </a:xfrm>
            <a:prstGeom prst="rect">
              <a:avLst/>
            </a:prstGeom>
            <a:noFill/>
            <a:ln>
              <a:noFill/>
            </a:ln>
          </p:spPr>
        </p:pic>
      </p:grpSp>
      <p:grpSp>
        <p:nvGrpSpPr>
          <p:cNvPr id="7" name="Groupe 20"/>
          <p:cNvGrpSpPr/>
          <p:nvPr/>
        </p:nvGrpSpPr>
        <p:grpSpPr>
          <a:xfrm>
            <a:off x="324000" y="115920"/>
            <a:ext cx="1295280" cy="1297080"/>
            <a:chOff x="324000" y="115920"/>
            <a:chExt cx="1295280" cy="1297080"/>
          </a:xfrm>
        </p:grpSpPr>
        <p:sp>
          <p:nvSpPr>
            <p:cNvPr id="8"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9" name="Image 11" descr="logo_occe_nat.gif"/>
            <p:cNvPicPr>
              <a:picLocks noChangeAspect="1"/>
            </p:cNvPicPr>
            <p:nvPr/>
          </p:nvPicPr>
          <p:blipFill>
            <a:blip r:embed="rId6"/>
            <a:srcRect/>
            <a:stretch>
              <a:fillRect/>
            </a:stretch>
          </p:blipFill>
          <p:spPr>
            <a:xfrm>
              <a:off x="395640" y="187920"/>
              <a:ext cx="1169280" cy="1152720"/>
            </a:xfrm>
            <a:prstGeom prst="rect">
              <a:avLst/>
            </a:prstGeom>
            <a:noFill/>
            <a:ln>
              <a:noFill/>
            </a:ln>
          </p:spPr>
        </p:pic>
      </p:grpSp>
      <p:sp>
        <p:nvSpPr>
          <p:cNvPr id="11" name="ZoneTexte 30"/>
          <p:cNvSpPr txBox="1"/>
          <p:nvPr/>
        </p:nvSpPr>
        <p:spPr>
          <a:xfrm>
            <a:off x="241200" y="1556792"/>
            <a:ext cx="4762848" cy="2855462"/>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0" i="0" u="none" strike="noStrike" kern="1200" spc="0" baseline="0" dirty="0">
                <a:ln>
                  <a:noFill/>
                </a:ln>
                <a:solidFill>
                  <a:srgbClr val="000000"/>
                </a:solidFill>
                <a:latin typeface="Arial Rounded MT Bold" pitchFamily="34"/>
                <a:ea typeface="Arial Unicode MS" pitchFamily="2"/>
                <a:cs typeface="Arial" pitchFamily="2"/>
              </a:rPr>
              <a:t>Une 3</a:t>
            </a:r>
            <a:r>
              <a:rPr lang="fr-FR" sz="3600" b="0" i="0" u="none" strike="noStrike" kern="1200" spc="0" baseline="30000" dirty="0">
                <a:ln>
                  <a:noFill/>
                </a:ln>
                <a:solidFill>
                  <a:srgbClr val="000000"/>
                </a:solidFill>
                <a:latin typeface="Arial Rounded MT Bold" pitchFamily="34"/>
                <a:ea typeface="Arial Unicode MS" pitchFamily="2"/>
                <a:cs typeface="Arial" pitchFamily="2"/>
              </a:rPr>
              <a:t>ème</a:t>
            </a:r>
            <a:r>
              <a:rPr lang="fr-FR" sz="3600" b="0" i="0" u="none" strike="noStrike" kern="1200" spc="0" baseline="0" dirty="0">
                <a:ln>
                  <a:noFill/>
                </a:ln>
                <a:solidFill>
                  <a:srgbClr val="000000"/>
                </a:solidFill>
                <a:latin typeface="Arial Rounded MT Bold" pitchFamily="34"/>
                <a:ea typeface="Arial Unicode MS" pitchFamily="2"/>
                <a:cs typeface="Arial" pitchFamily="2"/>
              </a:rPr>
              <a:t>  version de l’outil « Agenda »</a:t>
            </a:r>
          </a:p>
          <a:p>
            <a:pPr marL="0" marR="0" lvl="0" indent="0" algn="ctr" rtl="0" hangingPunct="1">
              <a:lnSpc>
                <a:spcPct val="100000"/>
              </a:lnSpc>
              <a:spcBef>
                <a:spcPts val="0"/>
              </a:spcBef>
              <a:spcAft>
                <a:spcPts val="0"/>
              </a:spcAft>
              <a:buNone/>
              <a:tabLst/>
            </a:pPr>
            <a:r>
              <a:rPr lang="fr-FR" sz="3600" b="0" i="0" u="none" strike="noStrike" kern="1200" spc="0" baseline="0" dirty="0">
                <a:ln>
                  <a:noFill/>
                </a:ln>
                <a:solidFill>
                  <a:srgbClr val="000000"/>
                </a:solidFill>
                <a:latin typeface="Arial Rounded MT Bold" pitchFamily="34"/>
                <a:ea typeface="Arial Unicode MS" pitchFamily="2"/>
                <a:cs typeface="Arial" pitchFamily="2"/>
              </a:rPr>
              <a:t>à destination des plus jeunes :</a:t>
            </a:r>
          </a:p>
          <a:p>
            <a:pPr marL="0" marR="0" lvl="0" indent="0" algn="ctr" rtl="0" hangingPunct="1">
              <a:lnSpc>
                <a:spcPct val="100000"/>
              </a:lnSpc>
              <a:spcBef>
                <a:spcPts val="0"/>
              </a:spcBef>
              <a:spcAft>
                <a:spcPts val="0"/>
              </a:spcAft>
              <a:buNone/>
              <a:tabLst/>
            </a:pPr>
            <a:endParaRPr lang="fr-FR" sz="4000" b="0" i="0" u="none" strike="noStrike" kern="1200" spc="0" baseline="0" dirty="0">
              <a:ln>
                <a:noFill/>
              </a:ln>
              <a:solidFill>
                <a:srgbClr val="000000"/>
              </a:solidFill>
              <a:latin typeface="Calibri" pitchFamily="34"/>
              <a:ea typeface="Arial Unicode MS" pitchFamily="2"/>
              <a:cs typeface="Arial" pitchFamily="2"/>
            </a:endParaRPr>
          </a:p>
        </p:txBody>
      </p:sp>
      <p:pic>
        <p:nvPicPr>
          <p:cNvPr id="12" name="Picture 5"/>
          <p:cNvPicPr>
            <a:picLocks noChangeAspect="1"/>
          </p:cNvPicPr>
          <p:nvPr/>
        </p:nvPicPr>
        <p:blipFill>
          <a:blip r:embed="rId7"/>
          <a:srcRect/>
          <a:stretch>
            <a:fillRect/>
          </a:stretch>
        </p:blipFill>
        <p:spPr>
          <a:xfrm>
            <a:off x="1187280" y="4581128"/>
            <a:ext cx="1787400" cy="1619280"/>
          </a:xfrm>
          <a:prstGeom prst="rect">
            <a:avLst/>
          </a:prstGeom>
          <a:noFill/>
          <a:ln>
            <a:noFill/>
          </a:ln>
          <a:effectLst>
            <a:outerShdw dist="139498" dir="2700000" algn="tl">
              <a:srgbClr val="333333">
                <a:alpha val="65000"/>
              </a:srgbClr>
            </a:outerShdw>
          </a:effectLst>
        </p:spPr>
      </p:pic>
      <p:pic>
        <p:nvPicPr>
          <p:cNvPr id="13" name="Image 18" descr="pied de page arcenciel.gif"/>
          <p:cNvPicPr>
            <a:picLocks noChangeAspect="1"/>
          </p:cNvPicPr>
          <p:nvPr/>
        </p:nvPicPr>
        <p:blipFill>
          <a:blip r:embed="rId8"/>
          <a:srcRect/>
          <a:stretch>
            <a:fillRect/>
          </a:stretch>
        </p:blipFill>
        <p:spPr>
          <a:xfrm>
            <a:off x="4587839" y="5786280"/>
            <a:ext cx="4484520" cy="1071720"/>
          </a:xfrm>
          <a:prstGeom prst="rect">
            <a:avLst/>
          </a:prstGeom>
          <a:noFill/>
          <a:ln>
            <a:noFill/>
          </a:ln>
        </p:spPr>
      </p:pic>
      <p:pic>
        <p:nvPicPr>
          <p:cNvPr id="14" name="Image 24" descr="Office.jpg"/>
          <p:cNvPicPr>
            <a:picLocks noChangeAspect="1"/>
          </p:cNvPicPr>
          <p:nvPr/>
        </p:nvPicPr>
        <p:blipFill>
          <a:blip r:embed="rId9"/>
          <a:srcRect/>
          <a:stretch>
            <a:fillRect/>
          </a:stretch>
        </p:blipFill>
        <p:spPr>
          <a:xfrm>
            <a:off x="5643720" y="6500880"/>
            <a:ext cx="2502000" cy="219240"/>
          </a:xfrm>
          <a:prstGeom prst="rect">
            <a:avLst/>
          </a:prstGeom>
          <a:noFill/>
          <a:ln>
            <a:noFill/>
          </a:ln>
        </p:spPr>
      </p:pic>
      <p:pic>
        <p:nvPicPr>
          <p:cNvPr id="15" name="Image 29" descr="illustration AC2.bmp"/>
          <p:cNvPicPr>
            <a:picLocks noChangeAspect="1"/>
          </p:cNvPicPr>
          <p:nvPr/>
        </p:nvPicPr>
        <p:blipFill>
          <a:blip r:embed="rId10"/>
          <a:srcRect/>
          <a:stretch>
            <a:fillRect/>
          </a:stretch>
        </p:blipFill>
        <p:spPr>
          <a:xfrm>
            <a:off x="8501040" y="6286679"/>
            <a:ext cx="571680" cy="500040"/>
          </a:xfrm>
          <a:prstGeom prst="rect">
            <a:avLst/>
          </a:prstGeom>
          <a:noFill/>
          <a:ln>
            <a:noFill/>
          </a:ln>
        </p:spPr>
      </p:pic>
      <p:pic>
        <p:nvPicPr>
          <p:cNvPr id="16" name="Image 1"/>
          <p:cNvPicPr>
            <a:picLocks noChangeAspect="1"/>
          </p:cNvPicPr>
          <p:nvPr/>
        </p:nvPicPr>
        <p:blipFill>
          <a:blip r:embed="rId11"/>
          <a:srcRect/>
          <a:stretch>
            <a:fillRect/>
          </a:stretch>
        </p:blipFill>
        <p:spPr>
          <a:xfrm>
            <a:off x="5154479" y="1839960"/>
            <a:ext cx="3305159" cy="3808440"/>
          </a:xfrm>
          <a:prstGeom prst="rect">
            <a:avLst/>
          </a:prstGeom>
          <a:noFill/>
          <a:ln>
            <a:noFill/>
          </a:ln>
        </p:spPr>
      </p:pic>
    </p:spTree>
    <p:extLst>
      <p:ext uri="{BB962C8B-B14F-4D97-AF65-F5344CB8AC3E}">
        <p14:creationId xmlns:p14="http://schemas.microsoft.com/office/powerpoint/2010/main" val="359892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
          <p:cNvSpPr/>
          <p:nvPr/>
        </p:nvSpPr>
        <p:spPr>
          <a:xfrm>
            <a:off x="250920" y="1581119"/>
            <a:ext cx="8893080" cy="4876920"/>
          </a:xfrm>
          <a:prstGeom prst="rect">
            <a:avLst/>
          </a:prstGeom>
          <a:noFill/>
          <a:ln>
            <a:noFill/>
            <a:prstDash val="solid"/>
          </a:ln>
        </p:spPr>
        <p:txBody>
          <a:bodyPr vert="horz" wrap="square" lIns="91440" tIns="45720" rIns="91440" bIns="45720" anchor="ctr" anchorCtr="0" compatLnSpc="0">
            <a:spAutoFit/>
          </a:bodyPr>
          <a:lstStyle/>
          <a:p>
            <a:pPr marL="95400" marR="0" lvl="0" indent="77760" algn="l" rtl="0" hangingPunct="0">
              <a:lnSpc>
                <a:spcPct val="100000"/>
              </a:lnSpc>
              <a:spcBef>
                <a:spcPts val="0"/>
              </a:spcBef>
              <a:spcAft>
                <a:spcPts val="0"/>
              </a:spcAft>
              <a:buSzPct val="100000"/>
              <a:buFont typeface="Wingdings" pitchFamily="2"/>
              <a:buChar char="ü"/>
              <a:tabLst/>
            </a:pPr>
            <a:r>
              <a:rPr lang="fr-FR" sz="2600" b="0" i="0" u="none" strike="noStrike" kern="1200" spc="0" baseline="0">
                <a:ln>
                  <a:noFill/>
                </a:ln>
                <a:solidFill>
                  <a:srgbClr val="000000"/>
                </a:solidFill>
                <a:latin typeface="Calibri" pitchFamily="34"/>
                <a:ea typeface="PMingLiU" pitchFamily="18"/>
                <a:cs typeface="Times New Roman" pitchFamily="18"/>
              </a:rPr>
              <a:t> </a:t>
            </a:r>
            <a:r>
              <a:rPr lang="fr-FR" sz="2400" b="0" i="1" u="none" strike="noStrike" kern="1200" spc="0" baseline="0">
                <a:ln>
                  <a:noFill/>
                </a:ln>
                <a:solidFill>
                  <a:srgbClr val="000000"/>
                </a:solidFill>
                <a:latin typeface="Arial Rounded MT Bold" pitchFamily="34"/>
                <a:ea typeface="PMingLiU" pitchFamily="18"/>
                <a:cs typeface="Times New Roman" pitchFamily="18"/>
              </a:rPr>
              <a:t>développer l’estime de soi et des autres,</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coopérer, communiquer, composer,</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apprendre à vivre ensemble,</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s’apprendre mutuellement des connaissances,  </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créer du lien social, relationnel,</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renforcer la démarche de prévention par la confiance en soi,</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trouver du goût, du plaisir à l’école,</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développer son esprit critique et ses réflexions sur soi et sur les autres,</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créer un climat de classe propice aux apprentissages,</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PMingLiU" pitchFamily="18"/>
                <a:cs typeface="Times New Roman" pitchFamily="18"/>
              </a:rPr>
              <a:t>développer les valeurs de la coopération,</a:t>
            </a:r>
          </a:p>
          <a:p>
            <a:pPr marL="95400" marR="0" lvl="0" indent="77760" algn="l" rtl="0" hangingPunct="0">
              <a:lnSpc>
                <a:spcPct val="100000"/>
              </a:lnSpc>
              <a:spcBef>
                <a:spcPts val="0"/>
              </a:spcBef>
              <a:spcAft>
                <a:spcPts val="0"/>
              </a:spcAft>
              <a:buSzPct val="100000"/>
              <a:buFont typeface="Wingdings" pitchFamily="2"/>
              <a:buChar char="ü"/>
              <a:tabLst/>
            </a:pPr>
            <a:r>
              <a:rPr lang="fr-FR" sz="2400" b="0" i="1" u="none" strike="noStrike" kern="1200" spc="0" baseline="0">
                <a:ln>
                  <a:noFill/>
                </a:ln>
                <a:solidFill>
                  <a:srgbClr val="000000"/>
                </a:solidFill>
                <a:latin typeface="Arial Rounded MT Bold" pitchFamily="34"/>
                <a:ea typeface="宋体" pitchFamily="2"/>
                <a:cs typeface="Times New Roman" pitchFamily="18"/>
              </a:rPr>
              <a:t>améliorer la vie de la classe.</a:t>
            </a:r>
          </a:p>
        </p:txBody>
      </p:sp>
      <p:sp>
        <p:nvSpPr>
          <p:cNvPr id="16" name="Rectangle 15"/>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objectifs : individuels et collectifs…</a:t>
            </a:r>
          </a:p>
        </p:txBody>
      </p:sp>
    </p:spTree>
    <p:extLst>
      <p:ext uri="{BB962C8B-B14F-4D97-AF65-F5344CB8AC3E}">
        <p14:creationId xmlns:p14="http://schemas.microsoft.com/office/powerpoint/2010/main" val="277705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rcRect/>
          <a:stretch>
            <a:fillRect/>
          </a:stretch>
        </p:blipFill>
        <p:spPr>
          <a:xfrm>
            <a:off x="2419200" y="2098800"/>
            <a:ext cx="3924360" cy="4149719"/>
          </a:xfrm>
          <a:prstGeom prst="rect">
            <a:avLst/>
          </a:prstGeom>
          <a:noFill/>
          <a:ln>
            <a:noFill/>
          </a:ln>
        </p:spPr>
      </p:pic>
      <p:grpSp>
        <p:nvGrpSpPr>
          <p:cNvPr id="3" name="Groupe 13"/>
          <p:cNvGrpSpPr/>
          <p:nvPr/>
        </p:nvGrpSpPr>
        <p:grpSpPr>
          <a:xfrm>
            <a:off x="4572000" y="5786280"/>
            <a:ext cx="4500720" cy="1071720"/>
            <a:chOff x="4572000" y="5786280"/>
            <a:chExt cx="4500720" cy="1071720"/>
          </a:xfrm>
        </p:grpSpPr>
        <p:pic>
          <p:nvPicPr>
            <p:cNvPr id="4" name="Image 3" descr="pied de page arcenciel.gif"/>
            <p:cNvPicPr>
              <a:picLocks noChangeAspect="1"/>
            </p:cNvPicPr>
            <p:nvPr/>
          </p:nvPicPr>
          <p:blipFill>
            <a:blip r:embed="rId4"/>
            <a:srcRect/>
            <a:stretch>
              <a:fillRect/>
            </a:stretch>
          </p:blipFill>
          <p:spPr>
            <a:xfrm>
              <a:off x="4572000" y="5786280"/>
              <a:ext cx="4484520" cy="1071720"/>
            </a:xfrm>
            <a:prstGeom prst="rect">
              <a:avLst/>
            </a:prstGeom>
            <a:noFill/>
            <a:ln>
              <a:noFill/>
            </a:ln>
          </p:spPr>
        </p:pic>
        <p:pic>
          <p:nvPicPr>
            <p:cNvPr id="5" name="Image 4" descr="Office.jpg"/>
            <p:cNvPicPr>
              <a:picLocks noChangeAspect="1"/>
            </p:cNvPicPr>
            <p:nvPr/>
          </p:nvPicPr>
          <p:blipFill>
            <a:blip r:embed="rId5"/>
            <a:srcRect/>
            <a:stretch>
              <a:fillRect/>
            </a:stretch>
          </p:blipFill>
          <p:spPr>
            <a:xfrm>
              <a:off x="5643720" y="6500880"/>
              <a:ext cx="2502360" cy="219600"/>
            </a:xfrm>
            <a:prstGeom prst="rect">
              <a:avLst/>
            </a:prstGeom>
            <a:noFill/>
            <a:ln>
              <a:noFill/>
            </a:ln>
          </p:spPr>
        </p:pic>
        <p:pic>
          <p:nvPicPr>
            <p:cNvPr id="6" name="Image 5" descr="illustration AC2.bmp"/>
            <p:cNvPicPr>
              <a:picLocks noChangeAspect="1"/>
            </p:cNvPicPr>
            <p:nvPr/>
          </p:nvPicPr>
          <p:blipFill>
            <a:blip r:embed="rId6"/>
            <a:srcRect/>
            <a:stretch>
              <a:fillRect/>
            </a:stretch>
          </p:blipFill>
          <p:spPr>
            <a:xfrm>
              <a:off x="8501040" y="6286679"/>
              <a:ext cx="571680" cy="500040"/>
            </a:xfrm>
            <a:prstGeom prst="rect">
              <a:avLst/>
            </a:prstGeom>
            <a:noFill/>
            <a:ln>
              <a:noFill/>
            </a:ln>
          </p:spPr>
        </p:pic>
      </p:grpSp>
      <p:grpSp>
        <p:nvGrpSpPr>
          <p:cNvPr id="7" name="Groupe 12"/>
          <p:cNvGrpSpPr/>
          <p:nvPr/>
        </p:nvGrpSpPr>
        <p:grpSpPr>
          <a:xfrm>
            <a:off x="0" y="0"/>
            <a:ext cx="9144000" cy="1471680"/>
            <a:chOff x="0" y="0"/>
            <a:chExt cx="9144000" cy="1471680"/>
          </a:xfrm>
        </p:grpSpPr>
        <p:pic>
          <p:nvPicPr>
            <p:cNvPr id="8" name="Image 25" descr="bandeau.jpg"/>
            <p:cNvPicPr>
              <a:picLocks noChangeAspect="1"/>
            </p:cNvPicPr>
            <p:nvPr/>
          </p:nvPicPr>
          <p:blipFill>
            <a:blip r:embed="rId7"/>
            <a:srcRect/>
            <a:stretch>
              <a:fillRect/>
            </a:stretch>
          </p:blipFill>
          <p:spPr>
            <a:xfrm>
              <a:off x="0" y="0"/>
              <a:ext cx="9144000" cy="815400"/>
            </a:xfrm>
            <a:prstGeom prst="rect">
              <a:avLst/>
            </a:prstGeom>
            <a:noFill/>
            <a:ln>
              <a:noFill/>
            </a:ln>
          </p:spPr>
        </p:pic>
        <p:pic>
          <p:nvPicPr>
            <p:cNvPr id="9" name="Picture 4" descr="arc"/>
            <p:cNvPicPr>
              <a:picLocks noChangeAspect="1"/>
            </p:cNvPicPr>
            <p:nvPr/>
          </p:nvPicPr>
          <p:blipFill>
            <a:blip r:embed="rId8"/>
            <a:srcRect l="11687" r="2046" b="23502"/>
            <a:stretch>
              <a:fillRect/>
            </a:stretch>
          </p:blipFill>
          <p:spPr>
            <a:xfrm>
              <a:off x="0" y="0"/>
              <a:ext cx="9144000" cy="1471680"/>
            </a:xfrm>
            <a:prstGeom prst="rect">
              <a:avLst/>
            </a:prstGeom>
            <a:noFill/>
            <a:ln>
              <a:noFill/>
            </a:ln>
          </p:spPr>
        </p:pic>
        <p:grpSp>
          <p:nvGrpSpPr>
            <p:cNvPr id="10" name="Groupe 23"/>
            <p:cNvGrpSpPr/>
            <p:nvPr/>
          </p:nvGrpSpPr>
          <p:grpSpPr>
            <a:xfrm>
              <a:off x="3708360" y="189000"/>
              <a:ext cx="4967279" cy="576360"/>
              <a:chOff x="3708360" y="189000"/>
              <a:chExt cx="4967279" cy="576360"/>
            </a:xfrm>
          </p:grpSpPr>
          <p:sp>
            <p:nvSpPr>
              <p:cNvPr id="11"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2" name="Image 22" descr="notre agenda coop.jpg"/>
              <p:cNvPicPr>
                <a:picLocks noChangeAspect="1"/>
              </p:cNvPicPr>
              <p:nvPr/>
            </p:nvPicPr>
            <p:blipFill>
              <a:blip r:embed="rId9"/>
              <a:srcRect/>
              <a:stretch>
                <a:fillRect/>
              </a:stretch>
            </p:blipFill>
            <p:spPr>
              <a:xfrm>
                <a:off x="3851999" y="260640"/>
                <a:ext cx="4608360" cy="432359"/>
              </a:xfrm>
              <a:prstGeom prst="rect">
                <a:avLst/>
              </a:prstGeom>
              <a:noFill/>
              <a:ln>
                <a:noFill/>
              </a:ln>
            </p:spPr>
          </p:pic>
        </p:grpSp>
        <p:grpSp>
          <p:nvGrpSpPr>
            <p:cNvPr id="13" name="Groupe 20"/>
            <p:cNvGrpSpPr/>
            <p:nvPr/>
          </p:nvGrpSpPr>
          <p:grpSpPr>
            <a:xfrm>
              <a:off x="324000" y="115920"/>
              <a:ext cx="1295280" cy="1297080"/>
              <a:chOff x="324000" y="115920"/>
              <a:chExt cx="1295280" cy="1297080"/>
            </a:xfrm>
          </p:grpSpPr>
          <p:sp>
            <p:nvSpPr>
              <p:cNvPr id="14"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5" name="Image 11" descr="logo_occe_nat.gif"/>
              <p:cNvPicPr>
                <a:picLocks noChangeAspect="1"/>
              </p:cNvPicPr>
              <p:nvPr/>
            </p:nvPicPr>
            <p:blipFill>
              <a:blip r:embed="rId10"/>
              <a:srcRect/>
              <a:stretch>
                <a:fillRect/>
              </a:stretch>
            </p:blipFill>
            <p:spPr>
              <a:xfrm>
                <a:off x="395640" y="188640"/>
                <a:ext cx="1170000" cy="1152360"/>
              </a:xfrm>
              <a:prstGeom prst="rect">
                <a:avLst/>
              </a:prstGeom>
              <a:noFill/>
              <a:ln>
                <a:noFill/>
              </a:ln>
            </p:spPr>
          </p:pic>
        </p:grpSp>
      </p:grpSp>
      <p:sp>
        <p:nvSpPr>
          <p:cNvPr id="16" name="Rectangle 14"/>
          <p:cNvSpPr/>
          <p:nvPr/>
        </p:nvSpPr>
        <p:spPr>
          <a:xfrm>
            <a:off x="1331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Un outil pratique :                     </a:t>
            </a:r>
          </a:p>
        </p:txBody>
      </p:sp>
      <p:grpSp>
        <p:nvGrpSpPr>
          <p:cNvPr id="17" name="Groupe 26"/>
          <p:cNvGrpSpPr/>
          <p:nvPr/>
        </p:nvGrpSpPr>
        <p:grpSpPr>
          <a:xfrm>
            <a:off x="826920" y="1484279"/>
            <a:ext cx="1944720" cy="1368360"/>
            <a:chOff x="826920" y="1484279"/>
            <a:chExt cx="1944720" cy="1368360"/>
          </a:xfrm>
        </p:grpSpPr>
        <p:sp>
          <p:nvSpPr>
            <p:cNvPr id="18" name="Légende encadrée 2 24"/>
            <p:cNvSpPr/>
            <p:nvPr/>
          </p:nvSpPr>
          <p:spPr>
            <a:xfrm>
              <a:off x="826920" y="1484279"/>
              <a:ext cx="1944720" cy="1368360"/>
            </a:xfrm>
            <a:custGeom>
              <a:avLst>
                <a:gd name="f10" fmla="val 22921"/>
                <a:gd name="f11" fmla="val 99516"/>
                <a:gd name="f12" fmla="val 22279"/>
                <a:gd name="f13" fmla="val 114698"/>
                <a:gd name="f14" fmla="val 53085"/>
                <a:gd name="f15" fmla="val 164615"/>
              </a:avLst>
              <a:gdLst>
                <a:gd name="f6" fmla="val w"/>
                <a:gd name="f7" fmla="val h"/>
                <a:gd name="f8" fmla="val ss"/>
                <a:gd name="f9" fmla="val 0"/>
                <a:gd name="f10" fmla="val 22921"/>
                <a:gd name="f11" fmla="val 99516"/>
                <a:gd name="f12" fmla="val 22279"/>
                <a:gd name="f13" fmla="val 114698"/>
                <a:gd name="f14" fmla="val 53085"/>
                <a:gd name="f15" fmla="val 164615"/>
                <a:gd name="f16" fmla="abs f6"/>
                <a:gd name="f17" fmla="abs f7"/>
                <a:gd name="f18" fmla="abs f8"/>
                <a:gd name="f19" fmla="val f9"/>
                <a:gd name="f20" fmla="?: f16 f6 1"/>
                <a:gd name="f21" fmla="?: f17 f7 1"/>
                <a:gd name="f22" fmla="?: f18 f8 1"/>
                <a:gd name="f23" fmla="*/ f20 1 21600"/>
                <a:gd name="f24" fmla="*/ f21 1 21600"/>
                <a:gd name="f25" fmla="*/ 21600 f20 1"/>
                <a:gd name="f26" fmla="*/ 21600 f21 1"/>
                <a:gd name="f27" fmla="min f24 f23"/>
                <a:gd name="f28" fmla="*/ f25 1 f22"/>
                <a:gd name="f29" fmla="*/ f26 1 f22"/>
                <a:gd name="f30" fmla="val f28"/>
                <a:gd name="f31" fmla="val f29"/>
                <a:gd name="f32" fmla="*/ f19 f27 1"/>
                <a:gd name="f33" fmla="+- f31 0 f19"/>
                <a:gd name="f34" fmla="+- f30 0 f19"/>
                <a:gd name="f35" fmla="*/ f30 f27 1"/>
                <a:gd name="f36" fmla="*/ f31 f27 1"/>
                <a:gd name="f37" fmla="min f34 f33"/>
                <a:gd name="f38" fmla="*/ f37 1 21600"/>
                <a:gd name="f39" fmla="*/ f11 1 f38"/>
                <a:gd name="f40" fmla="*/ f10 1 f38"/>
                <a:gd name="f41" fmla="*/ f13 1 f38"/>
                <a:gd name="f42" fmla="*/ f12 1 f38"/>
                <a:gd name="f43" fmla="*/ f15 1 f38"/>
                <a:gd name="f44" fmla="*/ f14 1 f38"/>
                <a:gd name="f45" fmla="*/ f33 f40 1"/>
                <a:gd name="f46" fmla="*/ f34 f39 1"/>
                <a:gd name="f47" fmla="*/ f33 f42 1"/>
                <a:gd name="f48" fmla="*/ f34 f41 1"/>
                <a:gd name="f49" fmla="*/ f33 f44 1"/>
                <a:gd name="f50" fmla="*/ f34 f43 1"/>
                <a:gd name="f51" fmla="*/ f45 1 100000"/>
                <a:gd name="f52" fmla="*/ f46 1 100000"/>
                <a:gd name="f53" fmla="*/ f47 1 100000"/>
                <a:gd name="f54" fmla="*/ f48 1 100000"/>
                <a:gd name="f55" fmla="*/ f49 1 100000"/>
                <a:gd name="f56" fmla="*/ f50 1 100000"/>
                <a:gd name="f57" fmla="*/ f52 f27 1"/>
                <a:gd name="f58" fmla="*/ f51 f27 1"/>
                <a:gd name="f59" fmla="*/ f54 f27 1"/>
                <a:gd name="f60" fmla="*/ f53 f27 1"/>
                <a:gd name="f61" fmla="*/ f56 f27 1"/>
                <a:gd name="f62" fmla="*/ f55 f27 1"/>
              </a:gdLst>
              <a:ahLst/>
              <a:cxnLst>
                <a:cxn ang="3cd4">
                  <a:pos x="hc" y="t"/>
                </a:cxn>
                <a:cxn ang="0">
                  <a:pos x="r" y="vc"/>
                </a:cxn>
                <a:cxn ang="cd4">
                  <a:pos x="hc" y="b"/>
                </a:cxn>
                <a:cxn ang="cd2">
                  <a:pos x="l" y="vc"/>
                </a:cxn>
              </a:cxnLst>
              <a:rect l="f32" t="f32" r="f35" b="f36"/>
              <a:pathLst>
                <a:path>
                  <a:moveTo>
                    <a:pt x="f32" y="f32"/>
                  </a:moveTo>
                  <a:lnTo>
                    <a:pt x="f35" y="f32"/>
                  </a:lnTo>
                  <a:lnTo>
                    <a:pt x="f35" y="f36"/>
                  </a:lnTo>
                  <a:lnTo>
                    <a:pt x="f32" y="f36"/>
                  </a:lnTo>
                  <a:close/>
                </a:path>
                <a:path fill="none">
                  <a:moveTo>
                    <a:pt x="f57" y="f58"/>
                  </a:moveTo>
                  <a:lnTo>
                    <a:pt x="f59" y="f60"/>
                  </a:lnTo>
                  <a:lnTo>
                    <a:pt x="f61" y="f62"/>
                  </a:lnTo>
                </a:path>
              </a:pathLst>
            </a:custGeom>
            <a:solidFill>
              <a:srgbClr val="4F81BD"/>
            </a:solidFill>
            <a:ln w="25560">
              <a:solidFill>
                <a:srgbClr val="385D8A"/>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sp>
          <p:nvSpPr>
            <p:cNvPr id="19" name="ZoneTexte 17"/>
            <p:cNvSpPr txBox="1"/>
            <p:nvPr/>
          </p:nvSpPr>
          <p:spPr>
            <a:xfrm>
              <a:off x="899279" y="1589400"/>
              <a:ext cx="1800720" cy="118908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400" b="0" i="0" u="none" strike="noStrike" kern="1200" spc="0" baseline="0" dirty="0">
                  <a:ln>
                    <a:noFill/>
                  </a:ln>
                  <a:solidFill>
                    <a:srgbClr val="FFFFFF"/>
                  </a:solidFill>
                  <a:latin typeface="Calibri" pitchFamily="34"/>
                  <a:ea typeface="Arial Unicode MS" pitchFamily="2"/>
                  <a:cs typeface="Arial" pitchFamily="2"/>
                </a:rPr>
                <a:t>Un Agenda  </a:t>
              </a:r>
              <a:r>
                <a:rPr lang="fr-FR" sz="2400" b="1" i="0" u="none" strike="noStrike" kern="1200" spc="0" baseline="0" dirty="0">
                  <a:ln>
                    <a:noFill/>
                  </a:ln>
                  <a:solidFill>
                    <a:srgbClr val="FFFFFF"/>
                  </a:solidFill>
                  <a:latin typeface="Calibri" pitchFamily="34"/>
                  <a:ea typeface="Arial Unicode MS" pitchFamily="2"/>
                  <a:cs typeface="Arial" pitchFamily="2"/>
                </a:rPr>
                <a:t>pour toute la classe</a:t>
              </a:r>
            </a:p>
          </p:txBody>
        </p:sp>
      </p:grpSp>
      <p:grpSp>
        <p:nvGrpSpPr>
          <p:cNvPr id="33" name="Groupe 32"/>
          <p:cNvGrpSpPr/>
          <p:nvPr/>
        </p:nvGrpSpPr>
        <p:grpSpPr>
          <a:xfrm>
            <a:off x="436679" y="5407200"/>
            <a:ext cx="2119320" cy="1226880"/>
            <a:chOff x="436679" y="5407200"/>
            <a:chExt cx="2119320" cy="1226880"/>
          </a:xfrm>
        </p:grpSpPr>
        <p:sp>
          <p:nvSpPr>
            <p:cNvPr id="22" name="Légende encadrée 2 23"/>
            <p:cNvSpPr/>
            <p:nvPr/>
          </p:nvSpPr>
          <p:spPr>
            <a:xfrm>
              <a:off x="436679" y="5407200"/>
              <a:ext cx="1943280" cy="1007999"/>
            </a:xfrm>
            <a:custGeom>
              <a:avLst>
                <a:gd name="f10" fmla="val 82348"/>
                <a:gd name="f11" fmla="val 97894"/>
                <a:gd name="f12" fmla="val 82347"/>
                <a:gd name="f13" fmla="val 142268"/>
                <a:gd name="f14" fmla="val -31457"/>
                <a:gd name="f15" fmla="val 167870"/>
              </a:avLst>
              <a:gdLst>
                <a:gd name="f6" fmla="val w"/>
                <a:gd name="f7" fmla="val h"/>
                <a:gd name="f8" fmla="val ss"/>
                <a:gd name="f9" fmla="val 0"/>
                <a:gd name="f10" fmla="val 82348"/>
                <a:gd name="f11" fmla="val 97894"/>
                <a:gd name="f12" fmla="val 82347"/>
                <a:gd name="f13" fmla="val 142268"/>
                <a:gd name="f14" fmla="val -31457"/>
                <a:gd name="f15" fmla="val 167870"/>
                <a:gd name="f16" fmla="abs f6"/>
                <a:gd name="f17" fmla="abs f7"/>
                <a:gd name="f18" fmla="abs f8"/>
                <a:gd name="f19" fmla="val f9"/>
                <a:gd name="f20" fmla="?: f16 f6 1"/>
                <a:gd name="f21" fmla="?: f17 f7 1"/>
                <a:gd name="f22" fmla="?: f18 f8 1"/>
                <a:gd name="f23" fmla="*/ f20 1 21600"/>
                <a:gd name="f24" fmla="*/ f21 1 21600"/>
                <a:gd name="f25" fmla="*/ 21600 f20 1"/>
                <a:gd name="f26" fmla="*/ 21600 f21 1"/>
                <a:gd name="f27" fmla="min f24 f23"/>
                <a:gd name="f28" fmla="*/ f25 1 f22"/>
                <a:gd name="f29" fmla="*/ f26 1 f22"/>
                <a:gd name="f30" fmla="val f28"/>
                <a:gd name="f31" fmla="val f29"/>
                <a:gd name="f32" fmla="*/ f19 f27 1"/>
                <a:gd name="f33" fmla="+- f31 0 f19"/>
                <a:gd name="f34" fmla="+- f30 0 f19"/>
                <a:gd name="f35" fmla="*/ f30 f27 1"/>
                <a:gd name="f36" fmla="*/ f31 f27 1"/>
                <a:gd name="f37" fmla="min f34 f33"/>
                <a:gd name="f38" fmla="*/ f37 1 21600"/>
                <a:gd name="f39" fmla="*/ f11 1 f38"/>
                <a:gd name="f40" fmla="*/ f10 1 f38"/>
                <a:gd name="f41" fmla="*/ f13 1 f38"/>
                <a:gd name="f42" fmla="*/ f12 1 f38"/>
                <a:gd name="f43" fmla="*/ f15 1 f38"/>
                <a:gd name="f44" fmla="*/ f14 1 f38"/>
                <a:gd name="f45" fmla="*/ f33 f40 1"/>
                <a:gd name="f46" fmla="*/ f34 f39 1"/>
                <a:gd name="f47" fmla="*/ f33 f42 1"/>
                <a:gd name="f48" fmla="*/ f34 f41 1"/>
                <a:gd name="f49" fmla="*/ f33 f44 1"/>
                <a:gd name="f50" fmla="*/ f34 f43 1"/>
                <a:gd name="f51" fmla="*/ f45 1 100000"/>
                <a:gd name="f52" fmla="*/ f46 1 100000"/>
                <a:gd name="f53" fmla="*/ f47 1 100000"/>
                <a:gd name="f54" fmla="*/ f48 1 100000"/>
                <a:gd name="f55" fmla="*/ f49 1 100000"/>
                <a:gd name="f56" fmla="*/ f50 1 100000"/>
                <a:gd name="f57" fmla="*/ f52 f27 1"/>
                <a:gd name="f58" fmla="*/ f51 f27 1"/>
                <a:gd name="f59" fmla="*/ f54 f27 1"/>
                <a:gd name="f60" fmla="*/ f53 f27 1"/>
                <a:gd name="f61" fmla="*/ f56 f27 1"/>
                <a:gd name="f62" fmla="*/ f55 f27 1"/>
              </a:gdLst>
              <a:ahLst/>
              <a:cxnLst>
                <a:cxn ang="3cd4">
                  <a:pos x="hc" y="t"/>
                </a:cxn>
                <a:cxn ang="0">
                  <a:pos x="r" y="vc"/>
                </a:cxn>
                <a:cxn ang="cd4">
                  <a:pos x="hc" y="b"/>
                </a:cxn>
                <a:cxn ang="cd2">
                  <a:pos x="l" y="vc"/>
                </a:cxn>
              </a:cxnLst>
              <a:rect l="f32" t="f32" r="f35" b="f36"/>
              <a:pathLst>
                <a:path>
                  <a:moveTo>
                    <a:pt x="f32" y="f32"/>
                  </a:moveTo>
                  <a:lnTo>
                    <a:pt x="f35" y="f32"/>
                  </a:lnTo>
                  <a:lnTo>
                    <a:pt x="f35" y="f36"/>
                  </a:lnTo>
                  <a:lnTo>
                    <a:pt x="f32" y="f36"/>
                  </a:lnTo>
                  <a:close/>
                </a:path>
                <a:path fill="none">
                  <a:moveTo>
                    <a:pt x="f57" y="f58"/>
                  </a:moveTo>
                  <a:lnTo>
                    <a:pt x="f59" y="f60"/>
                  </a:lnTo>
                  <a:lnTo>
                    <a:pt x="f61" y="f62"/>
                  </a:lnTo>
                </a:path>
              </a:pathLst>
            </a:custGeom>
            <a:solidFill>
              <a:srgbClr val="4F81BD"/>
            </a:solidFill>
            <a:ln w="25560">
              <a:solidFill>
                <a:srgbClr val="385D8A"/>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sp>
          <p:nvSpPr>
            <p:cNvPr id="23" name="ZoneTexte 27"/>
            <p:cNvSpPr txBox="1"/>
            <p:nvPr/>
          </p:nvSpPr>
          <p:spPr>
            <a:xfrm>
              <a:off x="755639" y="5445000"/>
              <a:ext cx="1800360" cy="118908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34"/>
                  <a:ea typeface="Arial Unicode MS" pitchFamily="2"/>
                  <a:cs typeface="Arial" pitchFamily="2"/>
                </a:rPr>
                <a:t>144 feuilles </a:t>
              </a:r>
              <a:r>
                <a:rPr lang="fr-FR" sz="2400" b="0" i="0" u="none" strike="noStrike" kern="1200" spc="0" baseline="0" dirty="0">
                  <a:ln>
                    <a:noFill/>
                  </a:ln>
                  <a:solidFill>
                    <a:srgbClr val="FFFFFF"/>
                  </a:solidFill>
                  <a:latin typeface="Calibri" pitchFamily="34"/>
                  <a:ea typeface="Arial Unicode MS" pitchFamily="2"/>
                  <a:cs typeface="Arial" pitchFamily="2"/>
                </a:rPr>
                <a:t>recto</a:t>
              </a:r>
            </a:p>
          </p:txBody>
        </p:sp>
      </p:grpSp>
      <p:grpSp>
        <p:nvGrpSpPr>
          <p:cNvPr id="32" name="Groupe 31"/>
          <p:cNvGrpSpPr/>
          <p:nvPr/>
        </p:nvGrpSpPr>
        <p:grpSpPr>
          <a:xfrm>
            <a:off x="6803999" y="3860639"/>
            <a:ext cx="1944720" cy="2359441"/>
            <a:chOff x="6803999" y="3860639"/>
            <a:chExt cx="1944720" cy="2359441"/>
          </a:xfrm>
        </p:grpSpPr>
        <p:sp>
          <p:nvSpPr>
            <p:cNvPr id="21" name="Légende encadrée 2 20"/>
            <p:cNvSpPr/>
            <p:nvPr/>
          </p:nvSpPr>
          <p:spPr>
            <a:xfrm>
              <a:off x="6803999" y="3860639"/>
              <a:ext cx="1944720" cy="1643039"/>
            </a:xfrm>
            <a:custGeom>
              <a:avLst>
                <a:gd name="f10" fmla="val 19011"/>
                <a:gd name="f11" fmla="val -224"/>
                <a:gd name="f12" fmla="val 18750"/>
                <a:gd name="f13" fmla="val -16667"/>
                <a:gd name="f14" fmla="val 50466"/>
                <a:gd name="f15" fmla="val -40180"/>
              </a:avLst>
              <a:gdLst>
                <a:gd name="f6" fmla="val w"/>
                <a:gd name="f7" fmla="val h"/>
                <a:gd name="f8" fmla="val ss"/>
                <a:gd name="f9" fmla="val 0"/>
                <a:gd name="f10" fmla="val 19011"/>
                <a:gd name="f11" fmla="val -224"/>
                <a:gd name="f12" fmla="val 18750"/>
                <a:gd name="f13" fmla="val -16667"/>
                <a:gd name="f14" fmla="val 50466"/>
                <a:gd name="f15" fmla="val -40180"/>
                <a:gd name="f16" fmla="abs f6"/>
                <a:gd name="f17" fmla="abs f7"/>
                <a:gd name="f18" fmla="abs f8"/>
                <a:gd name="f19" fmla="val f9"/>
                <a:gd name="f20" fmla="?: f16 f6 1"/>
                <a:gd name="f21" fmla="?: f17 f7 1"/>
                <a:gd name="f22" fmla="?: f18 f8 1"/>
                <a:gd name="f23" fmla="*/ f20 1 21600"/>
                <a:gd name="f24" fmla="*/ f21 1 21600"/>
                <a:gd name="f25" fmla="*/ 21600 f20 1"/>
                <a:gd name="f26" fmla="*/ 21600 f21 1"/>
                <a:gd name="f27" fmla="min f24 f23"/>
                <a:gd name="f28" fmla="*/ f25 1 f22"/>
                <a:gd name="f29" fmla="*/ f26 1 f22"/>
                <a:gd name="f30" fmla="val f28"/>
                <a:gd name="f31" fmla="val f29"/>
                <a:gd name="f32" fmla="*/ f19 f27 1"/>
                <a:gd name="f33" fmla="+- f31 0 f19"/>
                <a:gd name="f34" fmla="+- f30 0 f19"/>
                <a:gd name="f35" fmla="*/ f30 f27 1"/>
                <a:gd name="f36" fmla="*/ f31 f27 1"/>
                <a:gd name="f37" fmla="min f34 f33"/>
                <a:gd name="f38" fmla="*/ f37 1 21600"/>
                <a:gd name="f39" fmla="*/ f11 1 f38"/>
                <a:gd name="f40" fmla="*/ f10 1 f38"/>
                <a:gd name="f41" fmla="*/ f13 1 f38"/>
                <a:gd name="f42" fmla="*/ f12 1 f38"/>
                <a:gd name="f43" fmla="*/ f15 1 f38"/>
                <a:gd name="f44" fmla="*/ f14 1 f38"/>
                <a:gd name="f45" fmla="*/ f33 f40 1"/>
                <a:gd name="f46" fmla="*/ f34 f39 1"/>
                <a:gd name="f47" fmla="*/ f33 f42 1"/>
                <a:gd name="f48" fmla="*/ f34 f41 1"/>
                <a:gd name="f49" fmla="*/ f33 f44 1"/>
                <a:gd name="f50" fmla="*/ f34 f43 1"/>
                <a:gd name="f51" fmla="*/ f45 1 100000"/>
                <a:gd name="f52" fmla="*/ f46 1 100000"/>
                <a:gd name="f53" fmla="*/ f47 1 100000"/>
                <a:gd name="f54" fmla="*/ f48 1 100000"/>
                <a:gd name="f55" fmla="*/ f49 1 100000"/>
                <a:gd name="f56" fmla="*/ f50 1 100000"/>
                <a:gd name="f57" fmla="*/ f52 f27 1"/>
                <a:gd name="f58" fmla="*/ f51 f27 1"/>
                <a:gd name="f59" fmla="*/ f54 f27 1"/>
                <a:gd name="f60" fmla="*/ f53 f27 1"/>
                <a:gd name="f61" fmla="*/ f56 f27 1"/>
                <a:gd name="f62" fmla="*/ f55 f27 1"/>
              </a:gdLst>
              <a:ahLst/>
              <a:cxnLst>
                <a:cxn ang="3cd4">
                  <a:pos x="hc" y="t"/>
                </a:cxn>
                <a:cxn ang="0">
                  <a:pos x="r" y="vc"/>
                </a:cxn>
                <a:cxn ang="cd4">
                  <a:pos x="hc" y="b"/>
                </a:cxn>
                <a:cxn ang="cd2">
                  <a:pos x="l" y="vc"/>
                </a:cxn>
              </a:cxnLst>
              <a:rect l="f32" t="f32" r="f35" b="f36"/>
              <a:pathLst>
                <a:path>
                  <a:moveTo>
                    <a:pt x="f32" y="f32"/>
                  </a:moveTo>
                  <a:lnTo>
                    <a:pt x="f35" y="f32"/>
                  </a:lnTo>
                  <a:lnTo>
                    <a:pt x="f35" y="f36"/>
                  </a:lnTo>
                  <a:lnTo>
                    <a:pt x="f32" y="f36"/>
                  </a:lnTo>
                  <a:close/>
                </a:path>
                <a:path fill="none">
                  <a:moveTo>
                    <a:pt x="f57" y="f58"/>
                  </a:moveTo>
                  <a:lnTo>
                    <a:pt x="f59" y="f60"/>
                  </a:lnTo>
                  <a:lnTo>
                    <a:pt x="f61" y="f62"/>
                  </a:lnTo>
                </a:path>
              </a:pathLst>
            </a:custGeom>
            <a:solidFill>
              <a:srgbClr val="4F81BD"/>
            </a:solidFill>
            <a:ln w="25560">
              <a:solidFill>
                <a:srgbClr val="385D8A"/>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sp>
          <p:nvSpPr>
            <p:cNvPr id="24" name="ZoneTexte 28"/>
            <p:cNvSpPr txBox="1"/>
            <p:nvPr/>
          </p:nvSpPr>
          <p:spPr>
            <a:xfrm>
              <a:off x="6875640" y="3933720"/>
              <a:ext cx="1800360" cy="228636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400" b="0" i="0" u="none" strike="noStrike" kern="1200" spc="0" baseline="0" dirty="0">
                  <a:ln>
                    <a:noFill/>
                  </a:ln>
                  <a:solidFill>
                    <a:srgbClr val="FFFFFF"/>
                  </a:solidFill>
                  <a:latin typeface="Calibri" pitchFamily="34"/>
                  <a:ea typeface="Arial Unicode MS" pitchFamily="2"/>
                  <a:cs typeface="Arial" pitchFamily="2"/>
                </a:rPr>
                <a:t>Un </a:t>
              </a:r>
              <a:r>
                <a:rPr lang="fr-FR" sz="2400" b="1" i="0" u="none" strike="noStrike" kern="1200" spc="0" baseline="0" dirty="0">
                  <a:ln>
                    <a:noFill/>
                  </a:ln>
                  <a:solidFill>
                    <a:srgbClr val="FFFFFF"/>
                  </a:solidFill>
                  <a:latin typeface="Calibri" pitchFamily="34"/>
                  <a:ea typeface="Arial Unicode MS" pitchFamily="2"/>
                  <a:cs typeface="Arial" pitchFamily="2"/>
                </a:rPr>
                <a:t>chevalet en bois </a:t>
              </a:r>
              <a:r>
                <a:rPr lang="fr-FR" sz="2400" b="0" i="0" u="none" strike="noStrike" kern="1200" spc="0" baseline="0" dirty="0">
                  <a:ln>
                    <a:noFill/>
                  </a:ln>
                  <a:solidFill>
                    <a:srgbClr val="FFFFFF"/>
                  </a:solidFill>
                  <a:latin typeface="Calibri" pitchFamily="34"/>
                  <a:ea typeface="Arial Unicode MS" pitchFamily="2"/>
                  <a:cs typeface="Arial" pitchFamily="2"/>
                </a:rPr>
                <a:t>pour le poser partout</a:t>
              </a:r>
            </a:p>
          </p:txBody>
        </p:sp>
      </p:grpSp>
      <p:grpSp>
        <p:nvGrpSpPr>
          <p:cNvPr id="31" name="Groupe 30"/>
          <p:cNvGrpSpPr/>
          <p:nvPr/>
        </p:nvGrpSpPr>
        <p:grpSpPr>
          <a:xfrm>
            <a:off x="6948360" y="1844639"/>
            <a:ext cx="1944720" cy="1007999"/>
            <a:chOff x="6948360" y="1844639"/>
            <a:chExt cx="1944720" cy="1007999"/>
          </a:xfrm>
        </p:grpSpPr>
        <p:sp>
          <p:nvSpPr>
            <p:cNvPr id="20" name="Légende encadrée 2 18"/>
            <p:cNvSpPr/>
            <p:nvPr/>
          </p:nvSpPr>
          <p:spPr>
            <a:xfrm>
              <a:off x="6948360" y="1844639"/>
              <a:ext cx="1944720" cy="1007999"/>
            </a:xfrm>
            <a:custGeom>
              <a:avLst>
                <a:gd name="f10" fmla="val 19793"/>
                <a:gd name="f11" fmla="val -1846"/>
                <a:gd name="f12" fmla="val 18750"/>
                <a:gd name="f13" fmla="val -16667"/>
                <a:gd name="f14" fmla="val 172440"/>
                <a:gd name="f15" fmla="val -122255"/>
              </a:avLst>
              <a:gdLst>
                <a:gd name="f6" fmla="val w"/>
                <a:gd name="f7" fmla="val h"/>
                <a:gd name="f8" fmla="val ss"/>
                <a:gd name="f9" fmla="val 0"/>
                <a:gd name="f10" fmla="val 19793"/>
                <a:gd name="f11" fmla="val -1846"/>
                <a:gd name="f12" fmla="val 18750"/>
                <a:gd name="f13" fmla="val -16667"/>
                <a:gd name="f14" fmla="val 172440"/>
                <a:gd name="f15" fmla="val -122255"/>
                <a:gd name="f16" fmla="abs f6"/>
                <a:gd name="f17" fmla="abs f7"/>
                <a:gd name="f18" fmla="abs f8"/>
                <a:gd name="f19" fmla="val f9"/>
                <a:gd name="f20" fmla="?: f16 f6 1"/>
                <a:gd name="f21" fmla="?: f17 f7 1"/>
                <a:gd name="f22" fmla="?: f18 f8 1"/>
                <a:gd name="f23" fmla="*/ f20 1 21600"/>
                <a:gd name="f24" fmla="*/ f21 1 21600"/>
                <a:gd name="f25" fmla="*/ 21600 f20 1"/>
                <a:gd name="f26" fmla="*/ 21600 f21 1"/>
                <a:gd name="f27" fmla="min f24 f23"/>
                <a:gd name="f28" fmla="*/ f25 1 f22"/>
                <a:gd name="f29" fmla="*/ f26 1 f22"/>
                <a:gd name="f30" fmla="val f28"/>
                <a:gd name="f31" fmla="val f29"/>
                <a:gd name="f32" fmla="*/ f19 f27 1"/>
                <a:gd name="f33" fmla="+- f31 0 f19"/>
                <a:gd name="f34" fmla="+- f30 0 f19"/>
                <a:gd name="f35" fmla="*/ f30 f27 1"/>
                <a:gd name="f36" fmla="*/ f31 f27 1"/>
                <a:gd name="f37" fmla="min f34 f33"/>
                <a:gd name="f38" fmla="*/ f37 1 21600"/>
                <a:gd name="f39" fmla="*/ f11 1 f38"/>
                <a:gd name="f40" fmla="*/ f10 1 f38"/>
                <a:gd name="f41" fmla="*/ f13 1 f38"/>
                <a:gd name="f42" fmla="*/ f12 1 f38"/>
                <a:gd name="f43" fmla="*/ f15 1 f38"/>
                <a:gd name="f44" fmla="*/ f14 1 f38"/>
                <a:gd name="f45" fmla="*/ f33 f40 1"/>
                <a:gd name="f46" fmla="*/ f34 f39 1"/>
                <a:gd name="f47" fmla="*/ f33 f42 1"/>
                <a:gd name="f48" fmla="*/ f34 f41 1"/>
                <a:gd name="f49" fmla="*/ f33 f44 1"/>
                <a:gd name="f50" fmla="*/ f34 f43 1"/>
                <a:gd name="f51" fmla="*/ f45 1 100000"/>
                <a:gd name="f52" fmla="*/ f46 1 100000"/>
                <a:gd name="f53" fmla="*/ f47 1 100000"/>
                <a:gd name="f54" fmla="*/ f48 1 100000"/>
                <a:gd name="f55" fmla="*/ f49 1 100000"/>
                <a:gd name="f56" fmla="*/ f50 1 100000"/>
                <a:gd name="f57" fmla="*/ f52 f27 1"/>
                <a:gd name="f58" fmla="*/ f51 f27 1"/>
                <a:gd name="f59" fmla="*/ f54 f27 1"/>
                <a:gd name="f60" fmla="*/ f53 f27 1"/>
                <a:gd name="f61" fmla="*/ f56 f27 1"/>
                <a:gd name="f62" fmla="*/ f55 f27 1"/>
              </a:gdLst>
              <a:ahLst/>
              <a:cxnLst>
                <a:cxn ang="3cd4">
                  <a:pos x="hc" y="t"/>
                </a:cxn>
                <a:cxn ang="0">
                  <a:pos x="r" y="vc"/>
                </a:cxn>
                <a:cxn ang="cd4">
                  <a:pos x="hc" y="b"/>
                </a:cxn>
                <a:cxn ang="cd2">
                  <a:pos x="l" y="vc"/>
                </a:cxn>
              </a:cxnLst>
              <a:rect l="f32" t="f32" r="f35" b="f36"/>
              <a:pathLst>
                <a:path>
                  <a:moveTo>
                    <a:pt x="f32" y="f32"/>
                  </a:moveTo>
                  <a:lnTo>
                    <a:pt x="f35" y="f32"/>
                  </a:lnTo>
                  <a:lnTo>
                    <a:pt x="f35" y="f36"/>
                  </a:lnTo>
                  <a:lnTo>
                    <a:pt x="f32" y="f36"/>
                  </a:lnTo>
                  <a:close/>
                </a:path>
                <a:path fill="none">
                  <a:moveTo>
                    <a:pt x="f57" y="f58"/>
                  </a:moveTo>
                  <a:lnTo>
                    <a:pt x="f59" y="f60"/>
                  </a:lnTo>
                  <a:lnTo>
                    <a:pt x="f61" y="f62"/>
                  </a:lnTo>
                </a:path>
              </a:pathLst>
            </a:custGeom>
            <a:solidFill>
              <a:srgbClr val="4F81BD"/>
            </a:solidFill>
            <a:ln w="25560">
              <a:solidFill>
                <a:srgbClr val="385D8A"/>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sp>
          <p:nvSpPr>
            <p:cNvPr id="25" name="ZoneTexte 29"/>
            <p:cNvSpPr txBox="1"/>
            <p:nvPr/>
          </p:nvSpPr>
          <p:spPr>
            <a:xfrm>
              <a:off x="7020000" y="1916279"/>
              <a:ext cx="1800360" cy="82332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34"/>
                  <a:ea typeface="Arial Unicode MS" pitchFamily="2"/>
                  <a:cs typeface="Arial" pitchFamily="2"/>
                </a:rPr>
                <a:t>Une page par jour</a:t>
              </a:r>
            </a:p>
          </p:txBody>
        </p:sp>
      </p:grpSp>
      <p:grpSp>
        <p:nvGrpSpPr>
          <p:cNvPr id="34" name="Groupe 33"/>
          <p:cNvGrpSpPr/>
          <p:nvPr/>
        </p:nvGrpSpPr>
        <p:grpSpPr>
          <a:xfrm>
            <a:off x="250920" y="3429000"/>
            <a:ext cx="2160720" cy="1260359"/>
            <a:chOff x="250920" y="3429000"/>
            <a:chExt cx="2160720" cy="1260359"/>
          </a:xfrm>
        </p:grpSpPr>
        <p:sp>
          <p:nvSpPr>
            <p:cNvPr id="27" name="Légende encadrée 2 31"/>
            <p:cNvSpPr/>
            <p:nvPr/>
          </p:nvSpPr>
          <p:spPr>
            <a:xfrm>
              <a:off x="250920" y="3429000"/>
              <a:ext cx="2160720" cy="1007999"/>
            </a:xfrm>
            <a:custGeom>
              <a:avLst>
                <a:gd name="f10" fmla="val 82348"/>
                <a:gd name="f11" fmla="val 97894"/>
                <a:gd name="f12" fmla="val 80952"/>
                <a:gd name="f13" fmla="val 109708"/>
                <a:gd name="f14" fmla="val 78784"/>
                <a:gd name="f15" fmla="val 109479"/>
              </a:avLst>
              <a:gdLst>
                <a:gd name="f6" fmla="val w"/>
                <a:gd name="f7" fmla="val h"/>
                <a:gd name="f8" fmla="val ss"/>
                <a:gd name="f9" fmla="val 0"/>
                <a:gd name="f10" fmla="val 82348"/>
                <a:gd name="f11" fmla="val 97894"/>
                <a:gd name="f12" fmla="val 80952"/>
                <a:gd name="f13" fmla="val 109708"/>
                <a:gd name="f14" fmla="val 78784"/>
                <a:gd name="f15" fmla="val 109479"/>
                <a:gd name="f16" fmla="abs f6"/>
                <a:gd name="f17" fmla="abs f7"/>
                <a:gd name="f18" fmla="abs f8"/>
                <a:gd name="f19" fmla="val f9"/>
                <a:gd name="f20" fmla="?: f16 f6 1"/>
                <a:gd name="f21" fmla="?: f17 f7 1"/>
                <a:gd name="f22" fmla="?: f18 f8 1"/>
                <a:gd name="f23" fmla="*/ f20 1 21600"/>
                <a:gd name="f24" fmla="*/ f21 1 21600"/>
                <a:gd name="f25" fmla="*/ 21600 f20 1"/>
                <a:gd name="f26" fmla="*/ 21600 f21 1"/>
                <a:gd name="f27" fmla="min f24 f23"/>
                <a:gd name="f28" fmla="*/ f25 1 f22"/>
                <a:gd name="f29" fmla="*/ f26 1 f22"/>
                <a:gd name="f30" fmla="val f28"/>
                <a:gd name="f31" fmla="val f29"/>
                <a:gd name="f32" fmla="*/ f19 f27 1"/>
                <a:gd name="f33" fmla="+- f31 0 f19"/>
                <a:gd name="f34" fmla="+- f30 0 f19"/>
                <a:gd name="f35" fmla="*/ f30 f27 1"/>
                <a:gd name="f36" fmla="*/ f31 f27 1"/>
                <a:gd name="f37" fmla="min f34 f33"/>
                <a:gd name="f38" fmla="*/ f37 1 21600"/>
                <a:gd name="f39" fmla="*/ f11 1 f38"/>
                <a:gd name="f40" fmla="*/ f10 1 f38"/>
                <a:gd name="f41" fmla="*/ f13 1 f38"/>
                <a:gd name="f42" fmla="*/ f12 1 f38"/>
                <a:gd name="f43" fmla="*/ f15 1 f38"/>
                <a:gd name="f44" fmla="*/ f14 1 f38"/>
                <a:gd name="f45" fmla="*/ f33 f40 1"/>
                <a:gd name="f46" fmla="*/ f34 f39 1"/>
                <a:gd name="f47" fmla="*/ f33 f42 1"/>
                <a:gd name="f48" fmla="*/ f34 f41 1"/>
                <a:gd name="f49" fmla="*/ f33 f44 1"/>
                <a:gd name="f50" fmla="*/ f34 f43 1"/>
                <a:gd name="f51" fmla="*/ f45 1 100000"/>
                <a:gd name="f52" fmla="*/ f46 1 100000"/>
                <a:gd name="f53" fmla="*/ f47 1 100000"/>
                <a:gd name="f54" fmla="*/ f48 1 100000"/>
                <a:gd name="f55" fmla="*/ f49 1 100000"/>
                <a:gd name="f56" fmla="*/ f50 1 100000"/>
                <a:gd name="f57" fmla="*/ f52 f27 1"/>
                <a:gd name="f58" fmla="*/ f51 f27 1"/>
                <a:gd name="f59" fmla="*/ f54 f27 1"/>
                <a:gd name="f60" fmla="*/ f53 f27 1"/>
                <a:gd name="f61" fmla="*/ f56 f27 1"/>
                <a:gd name="f62" fmla="*/ f55 f27 1"/>
              </a:gdLst>
              <a:ahLst/>
              <a:cxnLst>
                <a:cxn ang="3cd4">
                  <a:pos x="hc" y="t"/>
                </a:cxn>
                <a:cxn ang="0">
                  <a:pos x="r" y="vc"/>
                </a:cxn>
                <a:cxn ang="cd4">
                  <a:pos x="hc" y="b"/>
                </a:cxn>
                <a:cxn ang="cd2">
                  <a:pos x="l" y="vc"/>
                </a:cxn>
              </a:cxnLst>
              <a:rect l="f32" t="f32" r="f35" b="f36"/>
              <a:pathLst>
                <a:path>
                  <a:moveTo>
                    <a:pt x="f32" y="f32"/>
                  </a:moveTo>
                  <a:lnTo>
                    <a:pt x="f35" y="f32"/>
                  </a:lnTo>
                  <a:lnTo>
                    <a:pt x="f35" y="f36"/>
                  </a:lnTo>
                  <a:lnTo>
                    <a:pt x="f32" y="f36"/>
                  </a:lnTo>
                  <a:close/>
                </a:path>
                <a:path fill="none">
                  <a:moveTo>
                    <a:pt x="f57" y="f58"/>
                  </a:moveTo>
                  <a:lnTo>
                    <a:pt x="f59" y="f60"/>
                  </a:lnTo>
                  <a:lnTo>
                    <a:pt x="f61" y="f62"/>
                  </a:lnTo>
                </a:path>
              </a:pathLst>
            </a:custGeom>
            <a:solidFill>
              <a:srgbClr val="4F81BD"/>
            </a:solidFill>
            <a:ln w="25560">
              <a:solidFill>
                <a:srgbClr val="385D8A"/>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sp>
          <p:nvSpPr>
            <p:cNvPr id="28" name="ZoneTexte 32"/>
            <p:cNvSpPr txBox="1"/>
            <p:nvPr/>
          </p:nvSpPr>
          <p:spPr>
            <a:xfrm>
              <a:off x="324000" y="3500279"/>
              <a:ext cx="2015999" cy="118908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34"/>
                  <a:ea typeface="Arial Unicode MS" pitchFamily="2"/>
                  <a:cs typeface="Arial" pitchFamily="2"/>
                </a:rPr>
                <a:t>Dimensions :</a:t>
              </a:r>
            </a:p>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34"/>
                  <a:ea typeface="Arial Unicode MS" pitchFamily="2"/>
                  <a:cs typeface="Arial" pitchFamily="2"/>
                </a:rPr>
                <a:t>50x50 cm</a:t>
              </a:r>
            </a:p>
          </p:txBody>
        </p:sp>
      </p:grpSp>
      <p:cxnSp>
        <p:nvCxnSpPr>
          <p:cNvPr id="29" name="Connecteur droit avec flèche 34"/>
          <p:cNvCxnSpPr/>
          <p:nvPr/>
        </p:nvCxnSpPr>
        <p:spPr>
          <a:xfrm flipH="1">
            <a:off x="2419200" y="2189160"/>
            <a:ext cx="809640" cy="2752559"/>
          </a:xfrm>
          <a:prstGeom prst="straightConnector1">
            <a:avLst/>
          </a:prstGeom>
          <a:noFill/>
          <a:ln w="25560">
            <a:solidFill>
              <a:srgbClr val="4F81BD"/>
            </a:solidFill>
            <a:prstDash val="solid"/>
            <a:headEnd type="arrow"/>
            <a:tailEnd type="arrow"/>
          </a:ln>
          <a:effectLst>
            <a:outerShdw dist="20160" dir="5400000" algn="tl">
              <a:srgbClr val="000000">
                <a:alpha val="38000"/>
              </a:srgbClr>
            </a:outerShdw>
          </a:effectLst>
        </p:spPr>
      </p:cxnSp>
      <p:cxnSp>
        <p:nvCxnSpPr>
          <p:cNvPr id="30" name="Connecteur droit avec flèche 36"/>
          <p:cNvCxnSpPr/>
          <p:nvPr/>
        </p:nvCxnSpPr>
        <p:spPr>
          <a:xfrm flipH="1" flipV="1">
            <a:off x="3301920" y="2135160"/>
            <a:ext cx="2735280" cy="612720"/>
          </a:xfrm>
          <a:prstGeom prst="straightConnector1">
            <a:avLst/>
          </a:prstGeom>
          <a:noFill/>
          <a:ln w="25560">
            <a:solidFill>
              <a:srgbClr val="4F81BD"/>
            </a:solidFill>
            <a:prstDash val="solid"/>
            <a:headEnd type="arrow"/>
            <a:tailEnd type="arrow"/>
          </a:ln>
          <a:effectLst>
            <a:outerShdw dist="20160" dir="5400000" algn="tl">
              <a:srgbClr val="000000">
                <a:alpha val="38000"/>
              </a:srgbClr>
            </a:outerShdw>
          </a:effectLst>
        </p:spPr>
      </p:cxnSp>
    </p:spTree>
    <p:extLst>
      <p:ext uri="{BB962C8B-B14F-4D97-AF65-F5344CB8AC3E}">
        <p14:creationId xmlns:p14="http://schemas.microsoft.com/office/powerpoint/2010/main" val="332316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Des activités pour tous, tous les jours :</a:t>
            </a:r>
          </a:p>
        </p:txBody>
      </p:sp>
      <p:sp>
        <p:nvSpPr>
          <p:cNvPr id="16" name="Rectangle 1"/>
          <p:cNvSpPr/>
          <p:nvPr/>
        </p:nvSpPr>
        <p:spPr>
          <a:xfrm>
            <a:off x="2123728" y="1745952"/>
            <a:ext cx="7020272" cy="3060453"/>
          </a:xfrm>
          <a:prstGeom prst="rect">
            <a:avLst/>
          </a:prstGeom>
          <a:noFill/>
          <a:ln>
            <a:noFill/>
            <a:prstDash val="solid"/>
          </a:ln>
        </p:spPr>
        <p:txBody>
          <a:bodyPr vert="horz" wrap="square" lIns="91440" tIns="45720" rIns="91440" bIns="45720" anchor="ctr" anchorCtr="0" compatLnSpc="0">
            <a:spAutoFit/>
          </a:bodyPr>
          <a:lstStyle/>
          <a:p>
            <a:pPr marR="0" lvl="0" algn="l" rtl="0" hangingPunct="1">
              <a:lnSpc>
                <a:spcPct val="100000"/>
              </a:lnSpc>
              <a:spcBef>
                <a:spcPts val="0"/>
              </a:spcBef>
              <a:spcAft>
                <a:spcPts val="0"/>
              </a:spcAft>
              <a:tabLst>
                <a:tab pos="457200" algn="l"/>
              </a:tabLst>
            </a:pPr>
            <a:r>
              <a:rPr lang="fr-FR" sz="2000" b="0" i="0" u="none" strike="noStrike" kern="1200" spc="0" baseline="0" dirty="0" smtClean="0">
                <a:ln>
                  <a:noFill/>
                </a:ln>
                <a:solidFill>
                  <a:srgbClr val="000000"/>
                </a:solidFill>
                <a:latin typeface="Arial Rounded MT Bold" pitchFamily="34"/>
                <a:ea typeface="宋体" pitchFamily="2"/>
                <a:cs typeface="Times New Roman" pitchFamily="18"/>
              </a:rPr>
              <a:t>Elles se déclinent sous différentes rubriques : </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Aujourd’hui</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Météo</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Question de l’Ami de </a:t>
            </a:r>
            <a:br>
              <a:rPr lang="fr-FR" sz="2000" b="0" i="1" u="none" strike="noStrike" kern="1200" spc="0" baseline="0" dirty="0" smtClean="0">
                <a:ln>
                  <a:noFill/>
                </a:ln>
                <a:solidFill>
                  <a:srgbClr val="000000"/>
                </a:solidFill>
                <a:latin typeface="Arial Rounded MT Bold" pitchFamily="34"/>
                <a:ea typeface="宋体" pitchFamily="2"/>
                <a:cs typeface="Times New Roman" pitchFamily="18"/>
              </a:rPr>
            </a:b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la classe</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Copain, copine</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L’Ami de la classe</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Le jeu de la semaine</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Notre classe</a:t>
            </a:r>
          </a:p>
          <a:p>
            <a:pPr marL="4000500" lvl="8" indent="-342900">
              <a:buFont typeface="Arial" panose="020B0604020202020204" pitchFamily="34" charset="0"/>
              <a:buChar char="•"/>
              <a:tabLst>
                <a:tab pos="457200" algn="l"/>
              </a:tabLst>
            </a:pPr>
            <a:r>
              <a:rPr lang="fr-FR" sz="2000" b="0" i="1" u="none" strike="noStrike" kern="1200" spc="0" baseline="0" dirty="0" smtClean="0">
                <a:ln>
                  <a:noFill/>
                </a:ln>
                <a:solidFill>
                  <a:srgbClr val="000000"/>
                </a:solidFill>
                <a:latin typeface="Arial Rounded MT Bold" pitchFamily="34"/>
                <a:ea typeface="宋体" pitchFamily="2"/>
                <a:cs typeface="Times New Roman" pitchFamily="18"/>
              </a:rPr>
              <a:t>Avant de partir</a:t>
            </a:r>
            <a:endParaRPr lang="fr-FR" sz="2000" b="0" i="1" u="none" strike="noStrike" kern="1200" spc="0" baseline="0" dirty="0">
              <a:ln>
                <a:noFill/>
              </a:ln>
              <a:solidFill>
                <a:srgbClr val="000000"/>
              </a:solidFill>
              <a:latin typeface="Arial Rounded MT Bold" pitchFamily="34"/>
              <a:ea typeface="宋体" pitchFamily="2"/>
              <a:cs typeface="Times New Roman" pitchFamily="18"/>
            </a:endParaRPr>
          </a:p>
        </p:txBody>
      </p:sp>
      <p:grpSp>
        <p:nvGrpSpPr>
          <p:cNvPr id="17" name="Groupe 23"/>
          <p:cNvGrpSpPr/>
          <p:nvPr/>
        </p:nvGrpSpPr>
        <p:grpSpPr>
          <a:xfrm>
            <a:off x="229101" y="2387573"/>
            <a:ext cx="5184720" cy="3600360"/>
            <a:chOff x="250920" y="2565360"/>
            <a:chExt cx="5184720" cy="3600360"/>
          </a:xfrm>
        </p:grpSpPr>
        <p:sp>
          <p:nvSpPr>
            <p:cNvPr id="18" name="Rectangle à coins arrondis 17"/>
            <p:cNvSpPr/>
            <p:nvPr/>
          </p:nvSpPr>
          <p:spPr>
            <a:xfrm>
              <a:off x="250920" y="2565360"/>
              <a:ext cx="5184720" cy="3600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C0504D"/>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sp>
          <p:nvSpPr>
            <p:cNvPr id="19" name="Rectangle 2"/>
            <p:cNvSpPr/>
            <p:nvPr/>
          </p:nvSpPr>
          <p:spPr>
            <a:xfrm>
              <a:off x="322200" y="4322880"/>
              <a:ext cx="5076720" cy="1615680"/>
            </a:xfrm>
            <a:prstGeom prst="rect">
              <a:avLst/>
            </a:prstGeom>
            <a:noFill/>
            <a:ln>
              <a:noFill/>
              <a:prstDash val="solid"/>
            </a:ln>
          </p:spPr>
          <p:txBody>
            <a:bodyPr vert="horz" wrap="square" lIns="91440" tIns="45720" rIns="91440" bIns="45720" anchor="ctr" anchorCtr="0" compatLnSpc="0">
              <a:spAutoFit/>
            </a:bodyPr>
            <a:lstStyle/>
            <a:p>
              <a:pPr marL="0" marR="0" lvl="0" indent="0" algn="just" rtl="0" hangingPunct="1">
                <a:lnSpc>
                  <a:spcPct val="100000"/>
                </a:lnSpc>
                <a:spcBef>
                  <a:spcPts val="0"/>
                </a:spcBef>
                <a:spcAft>
                  <a:spcPts val="0"/>
                </a:spcAft>
                <a:buNone/>
                <a:tabLst/>
              </a:pPr>
              <a:endParaRPr lang="fr-FR" sz="1000" b="0" i="0" u="none" strike="noStrike" kern="1200" spc="0" baseline="0" dirty="0">
                <a:ln>
                  <a:noFill/>
                </a:ln>
                <a:solidFill>
                  <a:srgbClr val="000000"/>
                </a:solidFill>
                <a:latin typeface="Arial Rounded MT Bold" pitchFamily="34"/>
                <a:ea typeface="宋体" pitchFamily="2"/>
                <a:cs typeface="Arial" pitchFamily="2"/>
              </a:endParaRPr>
            </a:p>
            <a:p>
              <a:pPr marL="0" marR="0" lvl="0" indent="0" algn="just" rtl="0" hangingPunct="0">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宋体" pitchFamily="2"/>
                  <a:cs typeface="Times New Roman" pitchFamily="18"/>
                </a:rPr>
                <a:t>Quelques activités prendront un peu plus de temps car elles seront le point de départ d’activités plus longues telles que la mise en place de projets ou le point de départ de réflexions/débats.</a:t>
              </a:r>
            </a:p>
          </p:txBody>
        </p:sp>
        <p:pic>
          <p:nvPicPr>
            <p:cNvPr id="20" name="Picture 3" descr="C:\Users\Yann\AppData\Local\Microsoft\Windows\Temporary Internet Files\Content.IE5\8FZA5DCO\MC900384022[1].wmf"/>
            <p:cNvPicPr>
              <a:picLocks noChangeAspect="1"/>
            </p:cNvPicPr>
            <p:nvPr/>
          </p:nvPicPr>
          <p:blipFill>
            <a:blip r:embed="rId10"/>
            <a:srcRect/>
            <a:stretch>
              <a:fillRect/>
            </a:stretch>
          </p:blipFill>
          <p:spPr>
            <a:xfrm>
              <a:off x="538920" y="2781360"/>
              <a:ext cx="1249200" cy="1450800"/>
            </a:xfrm>
            <a:prstGeom prst="rect">
              <a:avLst/>
            </a:prstGeom>
            <a:noFill/>
            <a:ln>
              <a:noFill/>
            </a:ln>
          </p:spPr>
        </p:pic>
        <p:sp>
          <p:nvSpPr>
            <p:cNvPr id="21" name="ZoneTexte 20"/>
            <p:cNvSpPr txBox="1"/>
            <p:nvPr/>
          </p:nvSpPr>
          <p:spPr>
            <a:xfrm>
              <a:off x="1906920" y="2709360"/>
              <a:ext cx="3312359" cy="1737719"/>
            </a:xfrm>
            <a:prstGeom prst="rect">
              <a:avLst/>
            </a:prstGeom>
            <a:noFill/>
            <a:ln>
              <a:noFill/>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宋体" pitchFamily="2"/>
                  <a:cs typeface="Times New Roman" pitchFamily="18"/>
                </a:rPr>
                <a:t>      Dans leur majorité, ces activités se déroulent en début de matinée, e</a:t>
              </a:r>
              <a:r>
                <a:rPr lang="fr-FR" sz="1800" b="0" i="0" u="none" strike="noStrike" kern="1200" spc="0" baseline="0" dirty="0">
                  <a:ln>
                    <a:noFill/>
                  </a:ln>
                  <a:solidFill>
                    <a:srgbClr val="000000"/>
                  </a:solidFill>
                  <a:latin typeface="Arial Rounded MT Bold" pitchFamily="34"/>
                  <a:ea typeface="PMingLiU" pitchFamily="18"/>
                  <a:cs typeface="Times New Roman" pitchFamily="18"/>
                </a:rPr>
                <a:t>lles demandent, pour la plupart une durée comprise entre 5 et 15 minutes.</a:t>
              </a:r>
            </a:p>
          </p:txBody>
        </p:sp>
      </p:grpSp>
      <p:pic>
        <p:nvPicPr>
          <p:cNvPr id="22" name="Picture 4"/>
          <p:cNvPicPr>
            <a:picLocks noChangeAspect="1"/>
          </p:cNvPicPr>
          <p:nvPr/>
        </p:nvPicPr>
        <p:blipFill>
          <a:blip r:embed="rId11"/>
          <a:srcRect/>
          <a:stretch>
            <a:fillRect/>
          </a:stretch>
        </p:blipFill>
        <p:spPr>
          <a:xfrm>
            <a:off x="6443640" y="4797360"/>
            <a:ext cx="1944720" cy="1336680"/>
          </a:xfrm>
          <a:prstGeom prst="rect">
            <a:avLst/>
          </a:prstGeom>
          <a:noFill/>
          <a:ln>
            <a:noFill/>
          </a:ln>
        </p:spPr>
      </p:pic>
    </p:spTree>
    <p:extLst>
      <p:ext uri="{BB962C8B-B14F-4D97-AF65-F5344CB8AC3E}">
        <p14:creationId xmlns:p14="http://schemas.microsoft.com/office/powerpoint/2010/main" val="48395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Un guide d’accompagnement :</a:t>
            </a:r>
          </a:p>
        </p:txBody>
      </p:sp>
      <p:pic>
        <p:nvPicPr>
          <p:cNvPr id="16" name="Picture 2" descr="C:\Users\Yann\AppData\Local\Microsoft\Windows\Temporary Internet Files\Content.IE5\8FZA5DCO\MC900229733[1].wmf"/>
          <p:cNvPicPr>
            <a:picLocks noChangeAspect="1"/>
          </p:cNvPicPr>
          <p:nvPr/>
        </p:nvPicPr>
        <p:blipFill>
          <a:blip r:embed="rId10"/>
          <a:srcRect/>
          <a:stretch>
            <a:fillRect/>
          </a:stretch>
        </p:blipFill>
        <p:spPr>
          <a:xfrm>
            <a:off x="6732719" y="1916279"/>
            <a:ext cx="1901880" cy="1522440"/>
          </a:xfrm>
          <a:prstGeom prst="rect">
            <a:avLst/>
          </a:prstGeom>
          <a:noFill/>
          <a:ln>
            <a:noFill/>
          </a:ln>
        </p:spPr>
      </p:pic>
      <p:sp>
        <p:nvSpPr>
          <p:cNvPr id="17" name="ZoneTexte 16"/>
          <p:cNvSpPr txBox="1"/>
          <p:nvPr/>
        </p:nvSpPr>
        <p:spPr>
          <a:xfrm>
            <a:off x="395280" y="2276639"/>
            <a:ext cx="5761080" cy="945000"/>
          </a:xfrm>
          <a:prstGeom prst="rect">
            <a:avLst/>
          </a:prstGeom>
          <a:noFill/>
          <a:ln>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800" b="0" i="0" u="none" strike="noStrike" kern="1200" spc="0" baseline="0" dirty="0">
                <a:ln>
                  <a:noFill/>
                </a:ln>
                <a:solidFill>
                  <a:srgbClr val="000000"/>
                </a:solidFill>
                <a:latin typeface="Arial Rounded MT Bold" pitchFamily="34"/>
                <a:ea typeface="Arial Unicode MS" pitchFamily="2"/>
                <a:cs typeface="Arial" pitchFamily="2"/>
              </a:rPr>
              <a:t>Pour l’enseignant, sous la forme d’une chemise, regroupant :</a:t>
            </a:r>
          </a:p>
        </p:txBody>
      </p:sp>
      <p:sp>
        <p:nvSpPr>
          <p:cNvPr id="18" name="Rectangle 17"/>
          <p:cNvSpPr/>
          <p:nvPr/>
        </p:nvSpPr>
        <p:spPr>
          <a:xfrm>
            <a:off x="250920" y="3645000"/>
            <a:ext cx="8353440" cy="2712960"/>
          </a:xfrm>
          <a:prstGeom prst="rect">
            <a:avLst/>
          </a:prstGeom>
          <a:noFill/>
          <a:ln>
            <a:noFill/>
            <a:prstDash val="solid"/>
          </a:ln>
        </p:spPr>
        <p:txBody>
          <a:bodyPr vert="horz" wrap="square" lIns="91440" tIns="45720" rIns="91440" bIns="45720" anchor="t" anchorCtr="0" compatLnSpc="0">
            <a:spAutoFit/>
          </a:bodyPr>
          <a:lstStyle/>
          <a:p>
            <a:pPr marL="95400" marR="0" lvl="0" indent="77760" algn="just" rtl="0" hangingPunct="0">
              <a:lnSpc>
                <a:spcPct val="100000"/>
              </a:lnSpc>
              <a:spcBef>
                <a:spcPts val="0"/>
              </a:spcBef>
              <a:spcAft>
                <a:spcPts val="0"/>
              </a:spcAft>
              <a:buSzPct val="100000"/>
              <a:buFont typeface="Wingdings" pitchFamily="2"/>
              <a:buChar char="ü"/>
              <a:tabLst/>
            </a:pPr>
            <a:r>
              <a:rPr lang="fr-FR" sz="2800" b="0" i="0" u="none" strike="noStrike" kern="1200" spc="0" baseline="0" dirty="0">
                <a:ln>
                  <a:noFill/>
                </a:ln>
                <a:solidFill>
                  <a:srgbClr val="000000"/>
                </a:solidFill>
                <a:latin typeface="Calibri" pitchFamily="34"/>
                <a:ea typeface="PMingLiU" pitchFamily="18"/>
                <a:cs typeface="Times New Roman" pitchFamily="18"/>
              </a:rPr>
              <a:t> </a:t>
            </a:r>
            <a:r>
              <a:rPr lang="fr-FR" sz="2400" b="0" i="1" u="none" strike="noStrike" kern="1200" spc="0" baseline="0" dirty="0">
                <a:ln>
                  <a:noFill/>
                </a:ln>
                <a:solidFill>
                  <a:srgbClr val="000000"/>
                </a:solidFill>
                <a:latin typeface="Arial Rounded MT Bold" pitchFamily="34"/>
                <a:ea typeface="PMingLiU" pitchFamily="18"/>
                <a:cs typeface="Times New Roman" pitchFamily="18"/>
              </a:rPr>
              <a:t>Un </a:t>
            </a:r>
            <a:r>
              <a:rPr lang="fr-FR" sz="2400" b="0" i="1" u="sng" strike="noStrike" kern="1200" spc="0" baseline="0" dirty="0">
                <a:ln>
                  <a:noFill/>
                </a:ln>
                <a:solidFill>
                  <a:srgbClr val="000000"/>
                </a:solidFill>
                <a:uFillTx/>
                <a:latin typeface="Arial Rounded MT Bold" pitchFamily="34"/>
                <a:ea typeface="PMingLiU" pitchFamily="18"/>
                <a:cs typeface="Times New Roman" pitchFamily="18"/>
              </a:rPr>
              <a:t>Guide du Maître</a:t>
            </a:r>
            <a:r>
              <a:rPr lang="fr-FR" sz="2400" b="0" i="1" u="none" strike="noStrike" kern="1200" spc="0" baseline="0" dirty="0">
                <a:ln>
                  <a:noFill/>
                </a:ln>
                <a:solidFill>
                  <a:srgbClr val="000000"/>
                </a:solidFill>
                <a:latin typeface="Arial Rounded MT Bold" pitchFamily="34"/>
                <a:ea typeface="PMingLiU" pitchFamily="18"/>
                <a:cs typeface="Times New Roman" pitchFamily="18"/>
              </a:rPr>
              <a:t>, explicitant l’esprit de « Notre Agenda Coop » et la mise en place des activités,</a:t>
            </a:r>
          </a:p>
          <a:p>
            <a:pPr marL="95400" marR="0" lvl="0" indent="77760" algn="just" rtl="0" hangingPunct="0">
              <a:lnSpc>
                <a:spcPct val="100000"/>
              </a:lnSpc>
              <a:spcBef>
                <a:spcPts val="0"/>
              </a:spcBef>
              <a:spcAft>
                <a:spcPts val="0"/>
              </a:spcAft>
              <a:buSzPct val="100000"/>
              <a:buFont typeface="Wingdings" pitchFamily="2"/>
              <a:buChar char="ü"/>
              <a:tabLst/>
            </a:pPr>
            <a:r>
              <a:rPr lang="fr-FR" sz="2400" b="0" i="1" u="none" strike="noStrike" kern="1200" spc="0" baseline="0" dirty="0">
                <a:ln>
                  <a:noFill/>
                </a:ln>
                <a:solidFill>
                  <a:srgbClr val="000000"/>
                </a:solidFill>
                <a:latin typeface="Arial Rounded MT Bold" pitchFamily="34"/>
                <a:ea typeface="PMingLiU" pitchFamily="18"/>
                <a:cs typeface="Times New Roman" pitchFamily="18"/>
              </a:rPr>
              <a:t>Des </a:t>
            </a:r>
            <a:r>
              <a:rPr lang="fr-FR" sz="2400" b="0" i="1" u="sng" strike="noStrike" kern="1200" spc="0" baseline="0" dirty="0">
                <a:ln>
                  <a:noFill/>
                </a:ln>
                <a:solidFill>
                  <a:srgbClr val="000000"/>
                </a:solidFill>
                <a:uFillTx/>
                <a:latin typeface="Arial Rounded MT Bold" pitchFamily="34"/>
                <a:ea typeface="PMingLiU" pitchFamily="18"/>
                <a:cs typeface="Times New Roman" pitchFamily="18"/>
              </a:rPr>
              <a:t>Fiches en couleurs</a:t>
            </a:r>
            <a:r>
              <a:rPr lang="fr-FR" sz="2400" b="0" i="1" u="none" strike="noStrike" kern="1200" spc="0" baseline="0" dirty="0">
                <a:ln>
                  <a:noFill/>
                </a:ln>
                <a:solidFill>
                  <a:srgbClr val="000000"/>
                </a:solidFill>
                <a:latin typeface="Arial Rounded MT Bold" pitchFamily="34"/>
                <a:ea typeface="PMingLiU" pitchFamily="18"/>
                <a:cs typeface="Times New Roman" pitchFamily="18"/>
              </a:rPr>
              <a:t>, supports pour certaines activités,</a:t>
            </a:r>
          </a:p>
          <a:p>
            <a:pPr marL="95400" marR="0" lvl="0" indent="77760" algn="just" rtl="0" hangingPunct="0">
              <a:lnSpc>
                <a:spcPct val="100000"/>
              </a:lnSpc>
              <a:spcBef>
                <a:spcPts val="0"/>
              </a:spcBef>
              <a:spcAft>
                <a:spcPts val="0"/>
              </a:spcAft>
              <a:buSzPct val="100000"/>
              <a:buFont typeface="Wingdings" pitchFamily="2"/>
              <a:buChar char="ü"/>
              <a:tabLst/>
            </a:pPr>
            <a:r>
              <a:rPr lang="fr-FR" sz="2400" b="0" i="1" u="none" strike="noStrike" kern="1200" spc="0" baseline="0" dirty="0">
                <a:ln>
                  <a:noFill/>
                </a:ln>
                <a:solidFill>
                  <a:srgbClr val="000000"/>
                </a:solidFill>
                <a:latin typeface="Arial Rounded MT Bold" pitchFamily="34"/>
                <a:ea typeface="PMingLiU" pitchFamily="18"/>
                <a:cs typeface="Times New Roman" pitchFamily="18"/>
              </a:rPr>
              <a:t>Un </a:t>
            </a:r>
            <a:r>
              <a:rPr lang="fr-FR" sz="2400" b="0" i="1" u="sng" strike="noStrike" kern="1200" spc="0" baseline="0" dirty="0">
                <a:ln>
                  <a:noFill/>
                </a:ln>
                <a:solidFill>
                  <a:srgbClr val="000000"/>
                </a:solidFill>
                <a:uFillTx/>
                <a:latin typeface="Arial Rounded MT Bold" pitchFamily="34"/>
                <a:ea typeface="PMingLiU" pitchFamily="18"/>
                <a:cs typeface="Times New Roman" pitchFamily="18"/>
              </a:rPr>
              <a:t>CD-Rom « Ressources »</a:t>
            </a:r>
            <a:r>
              <a:rPr lang="fr-FR" sz="2400" b="0" i="1" u="none" strike="noStrike" kern="1200" spc="0" baseline="0" dirty="0">
                <a:ln>
                  <a:noFill/>
                </a:ln>
                <a:solidFill>
                  <a:srgbClr val="000000"/>
                </a:solidFill>
                <a:latin typeface="Arial Rounded MT Bold" pitchFamily="34"/>
                <a:ea typeface="PMingLiU" pitchFamily="18"/>
                <a:cs typeface="Times New Roman" pitchFamily="18"/>
              </a:rPr>
              <a:t> regroupant tous les documents </a:t>
            </a:r>
            <a:r>
              <a:rPr lang="fr-FR" sz="2400" b="0" i="1" u="none" strike="noStrike" kern="1200" spc="0" baseline="0" dirty="0" err="1">
                <a:ln>
                  <a:noFill/>
                </a:ln>
                <a:solidFill>
                  <a:srgbClr val="000000"/>
                </a:solidFill>
                <a:latin typeface="Arial Rounded MT Bold" pitchFamily="34"/>
                <a:ea typeface="PMingLiU" pitchFamily="18"/>
                <a:cs typeface="Times New Roman" pitchFamily="18"/>
              </a:rPr>
              <a:t>photocopiables</a:t>
            </a:r>
            <a:r>
              <a:rPr lang="fr-FR" sz="2400" b="0" i="1" u="none" strike="noStrike" kern="1200" spc="0" baseline="0" dirty="0">
                <a:ln>
                  <a:noFill/>
                </a:ln>
                <a:solidFill>
                  <a:srgbClr val="000000"/>
                </a:solidFill>
                <a:latin typeface="Arial Rounded MT Bold" pitchFamily="34"/>
                <a:ea typeface="PMingLiU" pitchFamily="18"/>
                <a:cs typeface="Times New Roman" pitchFamily="18"/>
              </a:rPr>
              <a:t>, annexes aux rubriques quotidiennes de l’Agenda.</a:t>
            </a:r>
          </a:p>
        </p:txBody>
      </p:sp>
    </p:spTree>
    <p:extLst>
      <p:ext uri="{BB962C8B-B14F-4D97-AF65-F5344CB8AC3E}">
        <p14:creationId xmlns:p14="http://schemas.microsoft.com/office/powerpoint/2010/main" val="405051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L’organisation des pages :</a:t>
            </a:r>
          </a:p>
        </p:txBody>
      </p:sp>
      <p:pic>
        <p:nvPicPr>
          <p:cNvPr id="16" name="Image 18" descr="Visuel Agenda_Chevalet.jpg"/>
          <p:cNvPicPr>
            <a:picLocks noChangeAspect="1"/>
          </p:cNvPicPr>
          <p:nvPr/>
        </p:nvPicPr>
        <p:blipFill>
          <a:blip r:embed="rId10"/>
          <a:srcRect/>
          <a:stretch>
            <a:fillRect/>
          </a:stretch>
        </p:blipFill>
        <p:spPr>
          <a:xfrm>
            <a:off x="2700360" y="1916279"/>
            <a:ext cx="4175279" cy="4176720"/>
          </a:xfrm>
          <a:prstGeom prst="rect">
            <a:avLst/>
          </a:prstGeom>
          <a:noFill/>
          <a:ln>
            <a:noFill/>
          </a:ln>
        </p:spPr>
      </p:pic>
      <p:sp>
        <p:nvSpPr>
          <p:cNvPr id="20" name="ZoneTexte 28"/>
          <p:cNvSpPr txBox="1"/>
          <p:nvPr/>
        </p:nvSpPr>
        <p:spPr>
          <a:xfrm>
            <a:off x="0" y="1557359"/>
            <a:ext cx="2592360" cy="106668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200" b="0" i="0" u="none" strike="noStrike" kern="1200" spc="0" baseline="0">
                <a:ln>
                  <a:noFill/>
                </a:ln>
                <a:solidFill>
                  <a:srgbClr val="000000"/>
                </a:solidFill>
                <a:latin typeface="Arial Rounded MT Bold" pitchFamily="34"/>
                <a:ea typeface="Arial Unicode MS" pitchFamily="2"/>
                <a:cs typeface="Arial" pitchFamily="2"/>
              </a:rPr>
              <a:t>Un espace pour :</a:t>
            </a:r>
          </a:p>
        </p:txBody>
      </p:sp>
      <p:grpSp>
        <p:nvGrpSpPr>
          <p:cNvPr id="31" name="Groupe 30"/>
          <p:cNvGrpSpPr/>
          <p:nvPr/>
        </p:nvGrpSpPr>
        <p:grpSpPr>
          <a:xfrm>
            <a:off x="6084719" y="1773360"/>
            <a:ext cx="2698921" cy="576360"/>
            <a:chOff x="6084719" y="1773360"/>
            <a:chExt cx="2698921" cy="576360"/>
          </a:xfrm>
        </p:grpSpPr>
        <p:sp>
          <p:nvSpPr>
            <p:cNvPr id="19" name="Arrondir un rectangle avec un coin diagonal 26"/>
            <p:cNvSpPr/>
            <p:nvPr/>
          </p:nvSpPr>
          <p:spPr>
            <a:xfrm>
              <a:off x="7236000" y="1773360"/>
              <a:ext cx="1547640"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9BBB59"/>
            </a:solidFill>
            <a:ln w="25560">
              <a:solidFill>
                <a:srgbClr val="71893F"/>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18"/>
                  <a:ea typeface="Arial Unicode MS" pitchFamily="2"/>
                  <a:cs typeface="Arial Unicode MS" pitchFamily="2"/>
                </a:rPr>
                <a:t>La date</a:t>
              </a:r>
            </a:p>
          </p:txBody>
        </p:sp>
        <p:cxnSp>
          <p:nvCxnSpPr>
            <p:cNvPr id="22" name="Connecteur droit avec flèche 33"/>
            <p:cNvCxnSpPr/>
            <p:nvPr/>
          </p:nvCxnSpPr>
          <p:spPr>
            <a:xfrm flipH="1">
              <a:off x="6084719" y="2023919"/>
              <a:ext cx="1151281" cy="181441"/>
            </a:xfrm>
            <a:prstGeom prst="straightConnector1">
              <a:avLst/>
            </a:prstGeom>
            <a:noFill/>
            <a:ln w="25560">
              <a:solidFill>
                <a:srgbClr val="9BBB59"/>
              </a:solidFill>
              <a:prstDash val="solid"/>
              <a:tailEnd type="arrow"/>
            </a:ln>
            <a:effectLst>
              <a:outerShdw dist="20160" dir="5400000" algn="tl">
                <a:srgbClr val="000000">
                  <a:alpha val="38000"/>
                </a:srgbClr>
              </a:outerShdw>
            </a:effectLst>
          </p:spPr>
        </p:cxnSp>
      </p:grpSp>
      <p:grpSp>
        <p:nvGrpSpPr>
          <p:cNvPr id="32" name="Groupe 31"/>
          <p:cNvGrpSpPr/>
          <p:nvPr/>
        </p:nvGrpSpPr>
        <p:grpSpPr>
          <a:xfrm>
            <a:off x="250920" y="4221000"/>
            <a:ext cx="3384359" cy="1944720"/>
            <a:chOff x="250920" y="4221000"/>
            <a:chExt cx="3384359" cy="1944720"/>
          </a:xfrm>
        </p:grpSpPr>
        <p:sp>
          <p:nvSpPr>
            <p:cNvPr id="18" name="Arrondir un rectangle avec un coin diagonal 24"/>
            <p:cNvSpPr/>
            <p:nvPr/>
          </p:nvSpPr>
          <p:spPr>
            <a:xfrm>
              <a:off x="250920" y="4221000"/>
              <a:ext cx="2089080" cy="194472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9BBB59"/>
            </a:solidFill>
            <a:ln w="25560">
              <a:solidFill>
                <a:srgbClr val="71893F"/>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18"/>
                  <a:ea typeface="Arial Unicode MS" pitchFamily="2"/>
                  <a:cs typeface="Arial" pitchFamily="2"/>
                </a:rPr>
                <a:t>Un affichage propre à la classe (dessin, image, …)</a:t>
              </a:r>
            </a:p>
          </p:txBody>
        </p:sp>
        <p:cxnSp>
          <p:nvCxnSpPr>
            <p:cNvPr id="23" name="Connecteur droit avec flèche 35"/>
            <p:cNvCxnSpPr/>
            <p:nvPr/>
          </p:nvCxnSpPr>
          <p:spPr>
            <a:xfrm flipV="1">
              <a:off x="2340000" y="4508640"/>
              <a:ext cx="1295279" cy="468000"/>
            </a:xfrm>
            <a:prstGeom prst="straightConnector1">
              <a:avLst/>
            </a:prstGeom>
            <a:noFill/>
            <a:ln w="25560">
              <a:solidFill>
                <a:srgbClr val="9BBB59"/>
              </a:solidFill>
              <a:prstDash val="solid"/>
              <a:tailEnd type="arrow"/>
            </a:ln>
            <a:effectLst>
              <a:outerShdw dist="20160" dir="5400000" algn="tl">
                <a:srgbClr val="000000">
                  <a:alpha val="38000"/>
                </a:srgbClr>
              </a:outerShdw>
            </a:effectLst>
          </p:spPr>
        </p:cxnSp>
      </p:grpSp>
      <p:grpSp>
        <p:nvGrpSpPr>
          <p:cNvPr id="33" name="Groupe 32"/>
          <p:cNvGrpSpPr/>
          <p:nvPr/>
        </p:nvGrpSpPr>
        <p:grpSpPr>
          <a:xfrm>
            <a:off x="539640" y="2420639"/>
            <a:ext cx="2303280" cy="1440360"/>
            <a:chOff x="539640" y="2420639"/>
            <a:chExt cx="2303280" cy="1440360"/>
          </a:xfrm>
        </p:grpSpPr>
        <p:sp>
          <p:nvSpPr>
            <p:cNvPr id="17" name="Arrondir un rectangle avec un coin diagonal 20"/>
            <p:cNvSpPr/>
            <p:nvPr/>
          </p:nvSpPr>
          <p:spPr>
            <a:xfrm>
              <a:off x="539640" y="2924279"/>
              <a:ext cx="1584360" cy="93672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9BBB59"/>
            </a:solidFill>
            <a:ln w="25560">
              <a:solidFill>
                <a:srgbClr val="71893F"/>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18"/>
                  <a:ea typeface="Arial Unicode MS" pitchFamily="2"/>
                  <a:cs typeface="Arial Unicode MS" pitchFamily="2"/>
                </a:rPr>
                <a:t>La météo du jour</a:t>
              </a:r>
            </a:p>
          </p:txBody>
        </p:sp>
        <p:cxnSp>
          <p:nvCxnSpPr>
            <p:cNvPr id="24" name="Connecteur droit avec flèche 37"/>
            <p:cNvCxnSpPr/>
            <p:nvPr/>
          </p:nvCxnSpPr>
          <p:spPr>
            <a:xfrm flipV="1">
              <a:off x="2124000" y="2420639"/>
              <a:ext cx="718920" cy="756001"/>
            </a:xfrm>
            <a:prstGeom prst="straightConnector1">
              <a:avLst/>
            </a:prstGeom>
            <a:noFill/>
            <a:ln w="25560">
              <a:solidFill>
                <a:srgbClr val="9BBB59"/>
              </a:solidFill>
              <a:prstDash val="solid"/>
              <a:tailEnd type="arrow"/>
            </a:ln>
            <a:effectLst>
              <a:outerShdw dist="20160" dir="5400000" algn="tl">
                <a:srgbClr val="000000">
                  <a:alpha val="38000"/>
                </a:srgbClr>
              </a:outerShdw>
            </a:effectLst>
          </p:spPr>
        </p:cxnSp>
      </p:grpSp>
      <p:grpSp>
        <p:nvGrpSpPr>
          <p:cNvPr id="35" name="Groupe 34"/>
          <p:cNvGrpSpPr/>
          <p:nvPr/>
        </p:nvGrpSpPr>
        <p:grpSpPr>
          <a:xfrm>
            <a:off x="3203280" y="2997360"/>
            <a:ext cx="5761440" cy="2808360"/>
            <a:chOff x="3203280" y="2997360"/>
            <a:chExt cx="5761440" cy="2808360"/>
          </a:xfrm>
        </p:grpSpPr>
        <p:cxnSp>
          <p:nvCxnSpPr>
            <p:cNvPr id="27" name="Connecteur droit avec flèche 50"/>
            <p:cNvCxnSpPr>
              <a:stCxn id="21" idx="3"/>
            </p:cNvCxnSpPr>
            <p:nvPr/>
          </p:nvCxnSpPr>
          <p:spPr>
            <a:xfrm flipH="1" flipV="1">
              <a:off x="6011640" y="3934079"/>
              <a:ext cx="1081440" cy="394921"/>
            </a:xfrm>
            <a:prstGeom prst="straightConnector1">
              <a:avLst/>
            </a:prstGeom>
            <a:noFill/>
            <a:ln w="25560">
              <a:solidFill>
                <a:srgbClr val="8064A2"/>
              </a:solidFill>
              <a:prstDash val="solid"/>
              <a:tailEnd type="arrow"/>
            </a:ln>
            <a:effectLst>
              <a:outerShdw dist="20160" dir="5400000" algn="tl">
                <a:srgbClr val="000000">
                  <a:alpha val="38000"/>
                </a:srgbClr>
              </a:outerShdw>
            </a:effectLst>
          </p:spPr>
        </p:cxnSp>
        <p:sp>
          <p:nvSpPr>
            <p:cNvPr id="21" name="Arrondir un rectangle avec un coin diagonal 29"/>
            <p:cNvSpPr/>
            <p:nvPr/>
          </p:nvSpPr>
          <p:spPr>
            <a:xfrm>
              <a:off x="7093080" y="3068639"/>
              <a:ext cx="1871640" cy="252108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8064A2"/>
            </a:solidFill>
            <a:ln w="25560">
              <a:solidFill>
                <a:srgbClr val="5C4776"/>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18"/>
                  <a:ea typeface="Arial Unicode MS" pitchFamily="2"/>
                  <a:cs typeface="Arial Unicode MS" pitchFamily="2"/>
                </a:rPr>
                <a:t>Les différentes Rubriques</a:t>
              </a:r>
            </a:p>
            <a:p>
              <a:pPr marL="0" marR="0" lvl="0" indent="0" algn="ctr" rtl="0" hangingPunct="1">
                <a:lnSpc>
                  <a:spcPct val="100000"/>
                </a:lnSpc>
                <a:spcBef>
                  <a:spcPts val="0"/>
                </a:spcBef>
                <a:spcAft>
                  <a:spcPts val="0"/>
                </a:spcAft>
                <a:buNone/>
                <a:tabLst/>
              </a:pPr>
              <a:r>
                <a:rPr lang="fr-FR" sz="2400" b="1" i="0" u="none" strike="noStrike" kern="1200" spc="0" baseline="0" dirty="0">
                  <a:ln>
                    <a:noFill/>
                  </a:ln>
                  <a:solidFill>
                    <a:srgbClr val="FFFFFF"/>
                  </a:solidFill>
                  <a:latin typeface="Calibri" pitchFamily="18"/>
                  <a:ea typeface="Arial Unicode MS" pitchFamily="2"/>
                  <a:cs typeface="Arial Unicode MS" pitchFamily="2"/>
                </a:rPr>
                <a:t> </a:t>
              </a:r>
              <a:r>
                <a:rPr lang="fr-FR" sz="2000" b="1" i="0" u="none" strike="noStrike" kern="1200" spc="0" baseline="0" dirty="0">
                  <a:ln>
                    <a:noFill/>
                  </a:ln>
                  <a:solidFill>
                    <a:srgbClr val="FFFFFF"/>
                  </a:solidFill>
                  <a:latin typeface="Calibri" pitchFamily="18"/>
                  <a:ea typeface="Arial Unicode MS" pitchFamily="2"/>
                  <a:cs typeface="Arial Unicode MS" pitchFamily="2"/>
                </a:rPr>
                <a:t>identifiées par des pictogrammes</a:t>
              </a:r>
            </a:p>
          </p:txBody>
        </p:sp>
        <p:cxnSp>
          <p:nvCxnSpPr>
            <p:cNvPr id="25" name="Connecteur droit avec flèche 44"/>
            <p:cNvCxnSpPr>
              <a:stCxn id="21" idx="3"/>
            </p:cNvCxnSpPr>
            <p:nvPr/>
          </p:nvCxnSpPr>
          <p:spPr>
            <a:xfrm flipH="1" flipV="1">
              <a:off x="6443640" y="3141719"/>
              <a:ext cx="649440" cy="1187281"/>
            </a:xfrm>
            <a:prstGeom prst="straightConnector1">
              <a:avLst/>
            </a:prstGeom>
            <a:noFill/>
            <a:ln w="25560">
              <a:solidFill>
                <a:srgbClr val="8064A2"/>
              </a:solidFill>
              <a:prstDash val="solid"/>
              <a:tailEnd type="arrow"/>
            </a:ln>
            <a:effectLst>
              <a:outerShdw dist="20160" dir="5400000" algn="tl">
                <a:srgbClr val="000000">
                  <a:alpha val="38000"/>
                </a:srgbClr>
              </a:outerShdw>
            </a:effectLst>
          </p:spPr>
        </p:cxnSp>
        <p:cxnSp>
          <p:nvCxnSpPr>
            <p:cNvPr id="26" name="Connecteur droit avec flèche 48"/>
            <p:cNvCxnSpPr>
              <a:stCxn id="21" idx="3"/>
            </p:cNvCxnSpPr>
            <p:nvPr/>
          </p:nvCxnSpPr>
          <p:spPr>
            <a:xfrm flipH="1" flipV="1">
              <a:off x="3779640" y="2997360"/>
              <a:ext cx="3313440" cy="1331640"/>
            </a:xfrm>
            <a:prstGeom prst="straightConnector1">
              <a:avLst/>
            </a:prstGeom>
            <a:noFill/>
            <a:ln w="25560">
              <a:solidFill>
                <a:srgbClr val="8064A2"/>
              </a:solidFill>
              <a:prstDash val="solid"/>
              <a:tailEnd type="arrow"/>
            </a:ln>
            <a:effectLst>
              <a:outerShdw dist="20160" dir="5400000" algn="tl">
                <a:srgbClr val="000000">
                  <a:alpha val="38000"/>
                </a:srgbClr>
              </a:outerShdw>
            </a:effectLst>
          </p:spPr>
        </p:cxnSp>
        <p:cxnSp>
          <p:nvCxnSpPr>
            <p:cNvPr id="28" name="Connecteur droit avec flèche 52"/>
            <p:cNvCxnSpPr>
              <a:stCxn id="21" idx="3"/>
            </p:cNvCxnSpPr>
            <p:nvPr/>
          </p:nvCxnSpPr>
          <p:spPr>
            <a:xfrm flipH="1">
              <a:off x="3203280" y="4329000"/>
              <a:ext cx="3889800" cy="1403640"/>
            </a:xfrm>
            <a:prstGeom prst="straightConnector1">
              <a:avLst/>
            </a:prstGeom>
            <a:noFill/>
            <a:ln w="25560">
              <a:solidFill>
                <a:srgbClr val="8064A2"/>
              </a:solidFill>
              <a:prstDash val="solid"/>
              <a:tailEnd type="arrow"/>
            </a:ln>
            <a:effectLst>
              <a:outerShdw dist="20160" dir="5400000" algn="tl">
                <a:srgbClr val="000000">
                  <a:alpha val="38000"/>
                </a:srgbClr>
              </a:outerShdw>
            </a:effectLst>
          </p:spPr>
        </p:cxnSp>
        <p:cxnSp>
          <p:nvCxnSpPr>
            <p:cNvPr id="29" name="Connecteur droit avec flèche 54"/>
            <p:cNvCxnSpPr>
              <a:stCxn id="21" idx="3"/>
            </p:cNvCxnSpPr>
            <p:nvPr/>
          </p:nvCxnSpPr>
          <p:spPr>
            <a:xfrm flipH="1">
              <a:off x="4716360" y="4329000"/>
              <a:ext cx="2376720" cy="1332000"/>
            </a:xfrm>
            <a:prstGeom prst="straightConnector1">
              <a:avLst/>
            </a:prstGeom>
            <a:noFill/>
            <a:ln w="25560">
              <a:solidFill>
                <a:srgbClr val="8064A2"/>
              </a:solidFill>
              <a:prstDash val="solid"/>
              <a:tailEnd type="arrow"/>
            </a:ln>
            <a:effectLst>
              <a:outerShdw dist="20160" dir="5400000" algn="tl">
                <a:srgbClr val="000000">
                  <a:alpha val="38000"/>
                </a:srgbClr>
              </a:outerShdw>
            </a:effectLst>
          </p:spPr>
        </p:cxnSp>
        <p:cxnSp>
          <p:nvCxnSpPr>
            <p:cNvPr id="30" name="Connecteur droit avec flèche 82"/>
            <p:cNvCxnSpPr>
              <a:stCxn id="21" idx="3"/>
            </p:cNvCxnSpPr>
            <p:nvPr/>
          </p:nvCxnSpPr>
          <p:spPr>
            <a:xfrm flipH="1">
              <a:off x="6443640" y="4329000"/>
              <a:ext cx="649440" cy="1476720"/>
            </a:xfrm>
            <a:prstGeom prst="straightConnector1">
              <a:avLst/>
            </a:prstGeom>
            <a:noFill/>
            <a:ln w="25560">
              <a:solidFill>
                <a:srgbClr val="8064A2"/>
              </a:solidFill>
              <a:prstDash val="solid"/>
              <a:tailEnd type="arrow"/>
            </a:ln>
            <a:effectLst>
              <a:outerShdw dist="20160" dir="5400000" algn="tl">
                <a:srgbClr val="000000">
                  <a:alpha val="38000"/>
                </a:srgbClr>
              </a:outerShdw>
            </a:effectLst>
          </p:spPr>
        </p:cxnSp>
      </p:grpSp>
    </p:spTree>
    <p:extLst>
      <p:ext uri="{BB962C8B-B14F-4D97-AF65-F5344CB8AC3E}">
        <p14:creationId xmlns:p14="http://schemas.microsoft.com/office/powerpoint/2010/main" val="393783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2071689" y="1457489"/>
            <a:ext cx="6877114" cy="461665"/>
          </a:xfrm>
          <a:prstGeom prst="rect">
            <a:avLst/>
          </a:prstGeom>
          <a:noFill/>
        </p:spPr>
        <p:txBody>
          <a:bodyPr wrap="square">
            <a:spAutoFit/>
          </a:bodyPr>
          <a:lstStyle/>
          <a:p>
            <a:pPr fontAlgn="auto">
              <a:spcBef>
                <a:spcPts val="0"/>
              </a:spcBef>
              <a:spcAft>
                <a:spcPts val="0"/>
              </a:spcAft>
              <a:defRPr/>
            </a:pPr>
            <a:r>
              <a:rPr lang="fr-FR" sz="2400" b="1" u="sng" dirty="0"/>
              <a:t>Les fonctions de l’agenda dans la classe</a:t>
            </a:r>
            <a:r>
              <a:rPr lang="fr-FR" sz="2400" dirty="0"/>
              <a:t> :</a:t>
            </a:r>
            <a:endParaRPr lang="fr-FR" sz="2400" b="1" dirty="0">
              <a:effectLst>
                <a:outerShdw blurRad="38100" dist="38100" dir="2700000" algn="tl">
                  <a:srgbClr val="000000">
                    <a:alpha val="43137"/>
                  </a:srgbClr>
                </a:outerShdw>
              </a:effectLst>
              <a:latin typeface="Trebuchet MS" pitchFamily="34" charset="0"/>
              <a:cs typeface="+mn-cs"/>
            </a:endParaRPr>
          </a:p>
        </p:txBody>
      </p:sp>
      <p:sp>
        <p:nvSpPr>
          <p:cNvPr id="2059" name="ZoneTexte 17"/>
          <p:cNvSpPr txBox="1">
            <a:spLocks noChangeArrowheads="1"/>
          </p:cNvSpPr>
          <p:nvPr/>
        </p:nvSpPr>
        <p:spPr bwMode="auto">
          <a:xfrm>
            <a:off x="849814" y="2092113"/>
            <a:ext cx="787362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indent="-457200">
              <a:buFont typeface="Arial" panose="020B0604020202020204" pitchFamily="34" charset="0"/>
              <a:buChar char="•"/>
            </a:pPr>
            <a:r>
              <a:rPr lang="fr-FR" sz="2800" dirty="0" smtClean="0"/>
              <a:t>Développer </a:t>
            </a:r>
            <a:r>
              <a:rPr lang="fr-FR" sz="2800" dirty="0"/>
              <a:t>un climat de classe propice aux apprentissages</a:t>
            </a:r>
          </a:p>
          <a:p>
            <a:pPr marL="457200" lvl="0" indent="-457200">
              <a:buFont typeface="Arial" panose="020B0604020202020204" pitchFamily="34" charset="0"/>
              <a:buChar char="•"/>
            </a:pPr>
            <a:r>
              <a:rPr lang="fr-FR" sz="2800" dirty="0"/>
              <a:t>S’accueillir autrement</a:t>
            </a:r>
          </a:p>
          <a:p>
            <a:pPr marL="457200" lvl="0" indent="-457200">
              <a:buFont typeface="Arial" panose="020B0604020202020204" pitchFamily="34" charset="0"/>
              <a:buChar char="•"/>
            </a:pPr>
            <a:r>
              <a:rPr lang="fr-FR" sz="2800" dirty="0"/>
              <a:t>Construire l’estime de soi et des autres</a:t>
            </a:r>
          </a:p>
          <a:p>
            <a:pPr marL="457200" lvl="0" indent="-457200">
              <a:buFont typeface="Arial" panose="020B0604020202020204" pitchFamily="34" charset="0"/>
              <a:buChar char="•"/>
            </a:pPr>
            <a:r>
              <a:rPr lang="fr-FR" sz="2800" dirty="0"/>
              <a:t>Développer l’esprit coopératif</a:t>
            </a:r>
          </a:p>
          <a:p>
            <a:pPr marL="457200" lvl="0" indent="-457200">
              <a:buFont typeface="Arial" panose="020B0604020202020204" pitchFamily="34" charset="0"/>
              <a:buChar char="•"/>
            </a:pPr>
            <a:r>
              <a:rPr lang="fr-FR" sz="2800" dirty="0"/>
              <a:t>Favoriser un climat sécurisant et d’entraide</a:t>
            </a:r>
          </a:p>
          <a:p>
            <a:pPr marL="457200" lvl="0" indent="-457200">
              <a:buFont typeface="Arial" panose="020B0604020202020204" pitchFamily="34" charset="0"/>
              <a:buChar char="•"/>
            </a:pPr>
            <a:r>
              <a:rPr lang="fr-FR" sz="2800" dirty="0"/>
              <a:t>Initier des débats et des réflexions </a:t>
            </a:r>
          </a:p>
          <a:p>
            <a:pPr marL="457200" lvl="0" indent="-457200">
              <a:buFont typeface="Arial" panose="020B0604020202020204" pitchFamily="34" charset="0"/>
              <a:buChar char="•"/>
            </a:pPr>
            <a:r>
              <a:rPr lang="fr-FR" sz="2800" dirty="0"/>
              <a:t>Aider à la mise en œuvre de travail de groupe coopératif</a:t>
            </a:r>
          </a:p>
          <a:p>
            <a:pPr marL="457200" lvl="0" indent="-457200">
              <a:buFont typeface="Arial" panose="020B0604020202020204" pitchFamily="34" charset="0"/>
              <a:buChar char="•"/>
            </a:pPr>
            <a:r>
              <a:rPr lang="fr-FR" sz="2800" dirty="0" smtClean="0"/>
              <a:t>Élaborer </a:t>
            </a:r>
            <a:r>
              <a:rPr lang="fr-FR" sz="2800" dirty="0"/>
              <a:t>des projets </a:t>
            </a:r>
          </a:p>
        </p:txBody>
      </p:sp>
    </p:spTree>
    <p:extLst>
      <p:ext uri="{BB962C8B-B14F-4D97-AF65-F5344CB8AC3E}">
        <p14:creationId xmlns:p14="http://schemas.microsoft.com/office/powerpoint/2010/main" val="2054073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Rubriques </a:t>
            </a:r>
            <a:r>
              <a:rPr lang="fr-FR" sz="3600" b="1" i="0" u="none" strike="noStrike" kern="1200" spc="0" baseline="0" dirty="0" smtClean="0">
                <a:ln>
                  <a:noFill/>
                </a:ln>
                <a:effectLst>
                  <a:outerShdw dist="17961" dir="2700000">
                    <a:scrgbClr r="0" g="0" b="0"/>
                  </a:outerShdw>
                </a:effectLst>
                <a:latin typeface="Calibri" pitchFamily="18"/>
                <a:ea typeface="Arial Unicode MS" pitchFamily="2"/>
                <a:cs typeface="Arial Unicode MS" pitchFamily="2"/>
              </a:rPr>
              <a:t>:</a:t>
            </a:r>
            <a:endPar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endParaRPr>
          </a:p>
        </p:txBody>
      </p:sp>
      <p:pic>
        <p:nvPicPr>
          <p:cNvPr id="16" name="Image 18" descr="Visuel Agenda_Chevalet.jpg"/>
          <p:cNvPicPr>
            <a:picLocks noChangeAspect="1"/>
          </p:cNvPicPr>
          <p:nvPr/>
        </p:nvPicPr>
        <p:blipFill>
          <a:blip r:embed="rId10"/>
          <a:srcRect/>
          <a:stretch>
            <a:fillRect/>
          </a:stretch>
        </p:blipFill>
        <p:spPr>
          <a:xfrm>
            <a:off x="4788000" y="1700280"/>
            <a:ext cx="4032359" cy="4032359"/>
          </a:xfrm>
          <a:prstGeom prst="rect">
            <a:avLst/>
          </a:prstGeom>
          <a:noFill/>
          <a:ln>
            <a:noFill/>
          </a:ln>
        </p:spPr>
      </p:pic>
      <p:sp>
        <p:nvSpPr>
          <p:cNvPr id="17" name="Arrondir un rectangle avec un coin diagonal 24"/>
          <p:cNvSpPr/>
          <p:nvPr/>
        </p:nvSpPr>
        <p:spPr>
          <a:xfrm>
            <a:off x="395280" y="1844639"/>
            <a:ext cx="3456000"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4BACC6"/>
          </a:solidFill>
          <a:ln w="25560">
            <a:solidFill>
              <a:srgbClr val="357D91"/>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a:ln>
                  <a:noFill/>
                </a:ln>
                <a:solidFill>
                  <a:srgbClr val="FFFFFF"/>
                </a:solidFill>
                <a:latin typeface="Calibri" pitchFamily="18"/>
                <a:ea typeface="Arial Unicode MS" pitchFamily="2"/>
                <a:cs typeface="Arial Unicode MS" pitchFamily="2"/>
              </a:rPr>
              <a:t>La question du jour :</a:t>
            </a:r>
          </a:p>
        </p:txBody>
      </p:sp>
      <p:cxnSp>
        <p:nvCxnSpPr>
          <p:cNvPr id="18" name="Connecteur droit avec flèche 27"/>
          <p:cNvCxnSpPr>
            <a:stCxn id="17" idx="1"/>
          </p:cNvCxnSpPr>
          <p:nvPr/>
        </p:nvCxnSpPr>
        <p:spPr>
          <a:xfrm>
            <a:off x="3851279" y="2132640"/>
            <a:ext cx="1081081" cy="359640"/>
          </a:xfrm>
          <a:prstGeom prst="straightConnector1">
            <a:avLst/>
          </a:prstGeom>
          <a:noFill/>
          <a:ln w="25560">
            <a:solidFill>
              <a:srgbClr val="4F81BD"/>
            </a:solidFill>
            <a:prstDash val="solid"/>
            <a:tailEnd type="arrow"/>
          </a:ln>
          <a:effectLst>
            <a:outerShdw dist="20160" dir="5400000" algn="tl">
              <a:srgbClr val="000000">
                <a:alpha val="38000"/>
              </a:srgbClr>
            </a:outerShdw>
          </a:effectLst>
        </p:spPr>
      </p:cxnSp>
      <p:sp>
        <p:nvSpPr>
          <p:cNvPr id="19" name="Rectangle 29"/>
          <p:cNvSpPr/>
          <p:nvPr/>
        </p:nvSpPr>
        <p:spPr>
          <a:xfrm>
            <a:off x="250920" y="2636999"/>
            <a:ext cx="4321080" cy="3832075"/>
          </a:xfrm>
          <a:prstGeom prst="rect">
            <a:avLst/>
          </a:prstGeom>
          <a:noFill/>
          <a:ln>
            <a:noFill/>
            <a:prstDash val="solid"/>
          </a:ln>
        </p:spPr>
        <p:txBody>
          <a:bodyPr vert="horz" wrap="square" lIns="91440" tIns="45720" rIns="91440" bIns="45720" anchor="t" anchorCtr="0" compatLnSpc="0">
            <a:spAutoFit/>
          </a:bodyPr>
          <a:lstStyle/>
          <a:p>
            <a:pPr marL="0" marR="0" lvl="1"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Cette rubrique permet de travailler l’estime de soi et des autres.</a:t>
            </a:r>
          </a:p>
          <a:p>
            <a:pPr marL="0" marR="0" lvl="1"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L’enseignant peut mettre en jeu « l’Ami de la classe » pour questionner directement les enfants.</a:t>
            </a:r>
          </a:p>
          <a:p>
            <a:pPr marL="0" marR="0" lvl="1" indent="0" algn="just" rtl="0" hangingPunct="1">
              <a:lnSpc>
                <a:spcPct val="100000"/>
              </a:lnSpc>
              <a:spcBef>
                <a:spcPts val="0"/>
              </a:spcBef>
              <a:spcAft>
                <a:spcPts val="0"/>
              </a:spcAft>
              <a:buNone/>
              <a:tabLst/>
            </a:pPr>
            <a:endParaRPr lang="fr-FR" sz="1800" b="0" i="0" u="none" strike="noStrike" kern="1200" spc="0" baseline="0" dirty="0">
              <a:ln>
                <a:noFill/>
              </a:ln>
              <a:solidFill>
                <a:srgbClr val="000000"/>
              </a:solidFill>
              <a:latin typeface="Arial Rounded MT Bold" pitchFamily="34"/>
              <a:ea typeface="Arial Unicode MS" pitchFamily="2"/>
              <a:cs typeface="Arial Unicode MS" pitchFamily="2"/>
            </a:endParaRPr>
          </a:p>
          <a:p>
            <a:pPr marL="0" marR="0" lvl="1"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Les questions recouvrent 4 domaines  de compétences </a:t>
            </a: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a:t>
            </a:r>
          </a:p>
          <a:p>
            <a:pPr marL="285750" marR="0" lvl="1" indent="-285750" algn="just" rtl="0" hangingPunct="1">
              <a:lnSpc>
                <a:spcPct val="100000"/>
              </a:lnSpc>
              <a:spcBef>
                <a:spcPts val="0"/>
              </a:spcBef>
              <a:spcAft>
                <a:spcPts val="0"/>
              </a:spcAft>
              <a:buFont typeface="Arial" panose="020B0604020202020204" pitchFamily="34" charset="0"/>
              <a:buChar char="•"/>
              <a:tabLst/>
            </a:pP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Se </a:t>
            </a: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connaître / Se </a:t>
            </a: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reconnaître,</a:t>
            </a:r>
          </a:p>
          <a:p>
            <a:pPr marL="285750" marR="0" lvl="1" indent="-285750" algn="just" rtl="0" hangingPunct="1">
              <a:lnSpc>
                <a:spcPct val="100000"/>
              </a:lnSpc>
              <a:spcBef>
                <a:spcPts val="0"/>
              </a:spcBef>
              <a:spcAft>
                <a:spcPts val="0"/>
              </a:spcAft>
              <a:buFont typeface="Arial" panose="020B0604020202020204" pitchFamily="34" charset="0"/>
              <a:buChar char="•"/>
              <a:tabLst/>
            </a:pP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Exprimer </a:t>
            </a: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des sentiments / des </a:t>
            </a: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émotions,</a:t>
            </a:r>
          </a:p>
          <a:p>
            <a:pPr marL="285750" marR="0" lvl="1" indent="-285750" algn="just" rtl="0" hangingPunct="1">
              <a:lnSpc>
                <a:spcPct val="100000"/>
              </a:lnSpc>
              <a:spcBef>
                <a:spcPts val="0"/>
              </a:spcBef>
              <a:spcAft>
                <a:spcPts val="0"/>
              </a:spcAft>
              <a:buFont typeface="Arial" panose="020B0604020202020204" pitchFamily="34" charset="0"/>
              <a:buChar char="•"/>
              <a:tabLst/>
            </a:pP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Développer </a:t>
            </a: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un sentiment de sécurité / </a:t>
            </a: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d’appartenance,</a:t>
            </a:r>
          </a:p>
          <a:p>
            <a:pPr marL="285750" marR="0" lvl="1" indent="-285750" algn="just" rtl="0" hangingPunct="1">
              <a:lnSpc>
                <a:spcPct val="100000"/>
              </a:lnSpc>
              <a:spcBef>
                <a:spcPts val="0"/>
              </a:spcBef>
              <a:spcAft>
                <a:spcPts val="0"/>
              </a:spcAft>
              <a:buFont typeface="Arial" panose="020B0604020202020204" pitchFamily="34" charset="0"/>
              <a:buChar char="•"/>
              <a:tabLst/>
            </a:pPr>
            <a:r>
              <a:rPr lang="fr-FR" sz="1800" b="0" i="0" u="none" strike="noStrike" kern="1200" spc="0" baseline="0" dirty="0" smtClean="0">
                <a:ln>
                  <a:noFill/>
                </a:ln>
                <a:solidFill>
                  <a:srgbClr val="000000"/>
                </a:solidFill>
                <a:latin typeface="Arial Rounded MT Bold" pitchFamily="34"/>
                <a:ea typeface="Arial Unicode MS" pitchFamily="2"/>
                <a:cs typeface="Arial Unicode MS" pitchFamily="2"/>
              </a:rPr>
              <a:t>Valoriser </a:t>
            </a:r>
            <a:r>
              <a:rPr lang="fr-FR" sz="1800" b="0" i="0" u="none" strike="noStrike" kern="1200" spc="0" baseline="0" dirty="0">
                <a:ln>
                  <a:noFill/>
                </a:ln>
                <a:solidFill>
                  <a:srgbClr val="000000"/>
                </a:solidFill>
                <a:latin typeface="Arial Rounded MT Bold" pitchFamily="34"/>
                <a:ea typeface="Arial Unicode MS" pitchFamily="2"/>
                <a:cs typeface="Arial Unicode MS" pitchFamily="2"/>
              </a:rPr>
              <a:t>la personne.</a:t>
            </a:r>
          </a:p>
        </p:txBody>
      </p:sp>
    </p:spTree>
    <p:extLst>
      <p:ext uri="{BB962C8B-B14F-4D97-AF65-F5344CB8AC3E}">
        <p14:creationId xmlns:p14="http://schemas.microsoft.com/office/powerpoint/2010/main" val="150350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Rubriques </a:t>
            </a:r>
            <a:r>
              <a:rPr lang="fr-FR" sz="3600" b="1" i="0" u="none" strike="noStrike" kern="1200" spc="0" baseline="0" dirty="0" smtClean="0">
                <a:ln>
                  <a:noFill/>
                </a:ln>
                <a:effectLst>
                  <a:outerShdw dist="17961" dir="2700000">
                    <a:scrgbClr r="0" g="0" b="0"/>
                  </a:outerShdw>
                </a:effectLst>
                <a:latin typeface="Calibri" pitchFamily="18"/>
                <a:ea typeface="Arial Unicode MS" pitchFamily="2"/>
                <a:cs typeface="Arial Unicode MS" pitchFamily="2"/>
              </a:rPr>
              <a:t>:</a:t>
            </a:r>
            <a:endPar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endParaRPr>
          </a:p>
        </p:txBody>
      </p:sp>
      <p:pic>
        <p:nvPicPr>
          <p:cNvPr id="16" name="Image 18" descr="Visuel Agenda_Chevalet.jpg"/>
          <p:cNvPicPr>
            <a:picLocks noChangeAspect="1"/>
          </p:cNvPicPr>
          <p:nvPr/>
        </p:nvPicPr>
        <p:blipFill>
          <a:blip r:embed="rId10"/>
          <a:srcRect/>
          <a:stretch>
            <a:fillRect/>
          </a:stretch>
        </p:blipFill>
        <p:spPr>
          <a:xfrm>
            <a:off x="4788000" y="1700280"/>
            <a:ext cx="4032359" cy="4032359"/>
          </a:xfrm>
          <a:prstGeom prst="rect">
            <a:avLst/>
          </a:prstGeom>
          <a:noFill/>
          <a:ln>
            <a:noFill/>
          </a:ln>
        </p:spPr>
      </p:pic>
      <p:sp>
        <p:nvSpPr>
          <p:cNvPr id="17" name="Arrondir un rectangle avec un coin diagonal 24"/>
          <p:cNvSpPr/>
          <p:nvPr/>
        </p:nvSpPr>
        <p:spPr>
          <a:xfrm>
            <a:off x="755639" y="1844639"/>
            <a:ext cx="3456000"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9BBB59"/>
          </a:solidFill>
          <a:ln w="25560">
            <a:solidFill>
              <a:srgbClr val="71893F"/>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a:ln>
                  <a:noFill/>
                </a:ln>
                <a:solidFill>
                  <a:srgbClr val="FFFFFF"/>
                </a:solidFill>
                <a:latin typeface="Calibri" pitchFamily="18"/>
                <a:ea typeface="Arial Unicode MS" pitchFamily="2"/>
                <a:cs typeface="Arial Unicode MS" pitchFamily="2"/>
              </a:rPr>
              <a:t>Copains-Copines :</a:t>
            </a:r>
          </a:p>
        </p:txBody>
      </p:sp>
      <p:cxnSp>
        <p:nvCxnSpPr>
          <p:cNvPr id="18" name="Connecteur droit avec flèche 27"/>
          <p:cNvCxnSpPr>
            <a:stCxn id="17" idx="1"/>
          </p:cNvCxnSpPr>
          <p:nvPr/>
        </p:nvCxnSpPr>
        <p:spPr>
          <a:xfrm>
            <a:off x="4211640" y="2132640"/>
            <a:ext cx="2089080" cy="2809079"/>
          </a:xfrm>
          <a:prstGeom prst="straightConnector1">
            <a:avLst/>
          </a:prstGeom>
          <a:noFill/>
          <a:ln w="25560">
            <a:solidFill>
              <a:srgbClr val="9BBB59"/>
            </a:solidFill>
            <a:prstDash val="solid"/>
            <a:tailEnd type="arrow"/>
          </a:ln>
          <a:effectLst>
            <a:outerShdw dist="20160" dir="5400000" algn="tl">
              <a:srgbClr val="000000">
                <a:alpha val="38000"/>
              </a:srgbClr>
            </a:outerShdw>
          </a:effectLst>
        </p:spPr>
      </p:cxnSp>
      <p:sp>
        <p:nvSpPr>
          <p:cNvPr id="19" name="Rectangle 29"/>
          <p:cNvSpPr/>
          <p:nvPr/>
        </p:nvSpPr>
        <p:spPr>
          <a:xfrm>
            <a:off x="250920" y="2636999"/>
            <a:ext cx="4033800" cy="3657960"/>
          </a:xfrm>
          <a:prstGeom prst="rect">
            <a:avLst/>
          </a:prstGeom>
          <a:noFill/>
          <a:ln>
            <a:noFill/>
            <a:prstDash val="solid"/>
          </a:ln>
        </p:spPr>
        <p:txBody>
          <a:bodyPr vert="horz" wrap="square" lIns="91440" tIns="45720" rIns="91440" bIns="45720" anchor="t" anchorCtr="0" compatLnSpc="0">
            <a:spAutoFit/>
          </a:bodyPr>
          <a:lstStyle/>
          <a:p>
            <a:pPr marL="95400" marR="0" lvl="1"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Cette rubrique permet l’appropriation des valeurs nécessaires pour mieux vivre ensemble.</a:t>
            </a:r>
          </a:p>
          <a:p>
            <a:pPr marL="95400" marR="0" lvl="1" indent="0" algn="just" rtl="0" hangingPunct="1">
              <a:lnSpc>
                <a:spcPct val="100000"/>
              </a:lnSpc>
              <a:spcBef>
                <a:spcPts val="0"/>
              </a:spcBef>
              <a:spcAft>
                <a:spcPts val="0"/>
              </a:spcAft>
              <a:buNone/>
              <a:tabLst/>
            </a:pPr>
            <a:endParaRPr lang="fr-FR" sz="1800" b="0" i="0" u="none" strike="noStrike" kern="1200" spc="0" baseline="0" dirty="0">
              <a:ln>
                <a:noFill/>
              </a:ln>
              <a:solidFill>
                <a:srgbClr val="000000"/>
              </a:solidFill>
              <a:latin typeface="Arial Rounded MT Bold" pitchFamily="34"/>
              <a:ea typeface="Arial Unicode MS" pitchFamily="2"/>
              <a:cs typeface="Arial" pitchFamily="2"/>
            </a:endParaRPr>
          </a:p>
          <a:p>
            <a:pPr marL="95400" marR="0" lvl="1"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Quatre domaines de compétences sont travaillés à partir des activités :</a:t>
            </a:r>
          </a:p>
          <a:p>
            <a:pPr marL="95400" marR="0" lvl="0"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a:t>
            </a:r>
          </a:p>
          <a:p>
            <a:pPr marL="95400" marR="0" lvl="2" indent="345960" algn="just" rtl="0" hangingPunct="1">
              <a:lnSpc>
                <a:spcPct val="100000"/>
              </a:lnSpc>
              <a:spcBef>
                <a:spcPts val="0"/>
              </a:spcBef>
              <a:spcAft>
                <a:spcPts val="0"/>
              </a:spcAft>
              <a:buSzPct val="100000"/>
              <a:buFont typeface="Wingdings" pitchFamily="2"/>
              <a:buChar char="ü"/>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L’accueil</a:t>
            </a:r>
          </a:p>
          <a:p>
            <a:pPr marL="95400" marR="0" lvl="2" indent="345960" algn="just" rtl="0" hangingPunct="1">
              <a:lnSpc>
                <a:spcPct val="100000"/>
              </a:lnSpc>
              <a:spcBef>
                <a:spcPts val="0"/>
              </a:spcBef>
              <a:spcAft>
                <a:spcPts val="0"/>
              </a:spcAft>
              <a:buSzPct val="100000"/>
              <a:buFont typeface="Wingdings" pitchFamily="2"/>
              <a:buChar char="ü"/>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Les civilités</a:t>
            </a:r>
          </a:p>
          <a:p>
            <a:pPr marL="95400" marR="0" lvl="2" indent="345960" algn="just" rtl="0" hangingPunct="1">
              <a:lnSpc>
                <a:spcPct val="100000"/>
              </a:lnSpc>
              <a:spcBef>
                <a:spcPts val="0"/>
              </a:spcBef>
              <a:spcAft>
                <a:spcPts val="0"/>
              </a:spcAft>
              <a:buSzPct val="100000"/>
              <a:buFont typeface="Wingdings" pitchFamily="2"/>
              <a:buChar char="ü"/>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Le partage</a:t>
            </a:r>
          </a:p>
          <a:p>
            <a:pPr marL="95400" marR="0" lvl="2" indent="345960" algn="just" rtl="0" hangingPunct="1">
              <a:lnSpc>
                <a:spcPct val="100000"/>
              </a:lnSpc>
              <a:spcBef>
                <a:spcPts val="0"/>
              </a:spcBef>
              <a:spcAft>
                <a:spcPts val="0"/>
              </a:spcAft>
              <a:buSzPct val="100000"/>
              <a:buFont typeface="Wingdings" pitchFamily="2"/>
              <a:buChar char="ü"/>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Les camarades</a:t>
            </a:r>
          </a:p>
        </p:txBody>
      </p:sp>
    </p:spTree>
    <p:extLst>
      <p:ext uri="{BB962C8B-B14F-4D97-AF65-F5344CB8AC3E}">
        <p14:creationId xmlns:p14="http://schemas.microsoft.com/office/powerpoint/2010/main" val="235115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Rubriques </a:t>
            </a:r>
            <a:r>
              <a:rPr lang="fr-FR" sz="3600" b="1" i="0" u="none" strike="noStrike" kern="1200" spc="0" baseline="0" dirty="0" smtClean="0">
                <a:ln>
                  <a:noFill/>
                </a:ln>
                <a:effectLst>
                  <a:outerShdw dist="17961" dir="2700000">
                    <a:scrgbClr r="0" g="0" b="0"/>
                  </a:outerShdw>
                </a:effectLst>
                <a:latin typeface="Calibri" pitchFamily="18"/>
                <a:ea typeface="Arial Unicode MS" pitchFamily="2"/>
                <a:cs typeface="Arial Unicode MS" pitchFamily="2"/>
              </a:rPr>
              <a:t>:</a:t>
            </a:r>
            <a:endPar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endParaRPr>
          </a:p>
        </p:txBody>
      </p:sp>
      <p:pic>
        <p:nvPicPr>
          <p:cNvPr id="16" name="Image 18" descr="Visuel Agenda_Chevalet.jpg"/>
          <p:cNvPicPr>
            <a:picLocks noChangeAspect="1"/>
          </p:cNvPicPr>
          <p:nvPr/>
        </p:nvPicPr>
        <p:blipFill>
          <a:blip r:embed="rId10"/>
          <a:srcRect/>
          <a:stretch>
            <a:fillRect/>
          </a:stretch>
        </p:blipFill>
        <p:spPr>
          <a:xfrm>
            <a:off x="0" y="1916279"/>
            <a:ext cx="4032359" cy="4033800"/>
          </a:xfrm>
          <a:prstGeom prst="rect">
            <a:avLst/>
          </a:prstGeom>
          <a:noFill/>
          <a:ln>
            <a:noFill/>
          </a:ln>
        </p:spPr>
      </p:pic>
      <p:sp>
        <p:nvSpPr>
          <p:cNvPr id="17" name="Arrondir un rectangle avec un coin diagonal 24"/>
          <p:cNvSpPr/>
          <p:nvPr/>
        </p:nvSpPr>
        <p:spPr>
          <a:xfrm>
            <a:off x="4859280" y="1628639"/>
            <a:ext cx="3457439"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F79646"/>
          </a:solidFill>
          <a:ln w="25560">
            <a:solidFill>
              <a:srgbClr val="B66D31"/>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a:ln>
                  <a:noFill/>
                </a:ln>
                <a:solidFill>
                  <a:srgbClr val="FFFFFF"/>
                </a:solidFill>
                <a:latin typeface="Calibri" pitchFamily="18"/>
                <a:ea typeface="Arial Unicode MS" pitchFamily="2"/>
                <a:cs typeface="Arial Unicode MS" pitchFamily="2"/>
              </a:rPr>
              <a:t>Le jeu de la semaine :</a:t>
            </a:r>
          </a:p>
        </p:txBody>
      </p:sp>
      <p:cxnSp>
        <p:nvCxnSpPr>
          <p:cNvPr id="18" name="Connecteur droit avec flèche 27"/>
          <p:cNvCxnSpPr>
            <a:stCxn id="17" idx="3"/>
          </p:cNvCxnSpPr>
          <p:nvPr/>
        </p:nvCxnSpPr>
        <p:spPr>
          <a:xfrm flipH="1">
            <a:off x="3564000" y="1916639"/>
            <a:ext cx="1295280" cy="936001"/>
          </a:xfrm>
          <a:prstGeom prst="straightConnector1">
            <a:avLst/>
          </a:prstGeom>
          <a:noFill/>
          <a:ln w="25560">
            <a:solidFill>
              <a:srgbClr val="F79646"/>
            </a:solidFill>
            <a:prstDash val="solid"/>
            <a:tailEnd type="arrow"/>
          </a:ln>
          <a:effectLst>
            <a:outerShdw dist="20160" dir="5400000" algn="tl">
              <a:srgbClr val="000000">
                <a:alpha val="38000"/>
              </a:srgbClr>
            </a:outerShdw>
          </a:effectLst>
        </p:spPr>
      </p:cxnSp>
      <p:sp>
        <p:nvSpPr>
          <p:cNvPr id="19" name="Rectangle 29"/>
          <p:cNvSpPr/>
          <p:nvPr/>
        </p:nvSpPr>
        <p:spPr>
          <a:xfrm>
            <a:off x="4211640" y="2421000"/>
            <a:ext cx="4753080" cy="3832075"/>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Cette rubrique, à travers le jeu, incite les élèves à développer des relations interindividuelles.</a:t>
            </a:r>
          </a:p>
          <a:p>
            <a:pPr marL="0" marR="0" lvl="0" indent="0" algn="just"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Chaque semaine un jeu est proposé à la classe. Le pictogramme de l’activité se répète sur 4 jours successifs laissant le choix à l’enseignant du jour où le jeu sera vécu.</a:t>
            </a:r>
          </a:p>
          <a:p>
            <a:pPr marL="0" marR="0" lvl="0" indent="0" algn="l" rtl="0" hangingPunct="1">
              <a:lnSpc>
                <a:spcPct val="100000"/>
              </a:lnSpc>
              <a:spcBef>
                <a:spcPts val="0"/>
              </a:spcBef>
              <a:spcAft>
                <a:spcPts val="0"/>
              </a:spcAft>
              <a:buNone/>
              <a:tabLst/>
            </a:pPr>
            <a:r>
              <a:rPr lang="fr-FR" sz="1800" b="0" i="0" u="sng" strike="noStrike" kern="1200" spc="0" baseline="0" dirty="0">
                <a:ln>
                  <a:noFill/>
                </a:ln>
                <a:solidFill>
                  <a:srgbClr val="000000"/>
                </a:solidFill>
                <a:uFillTx/>
                <a:latin typeface="Arial Rounded MT Bold" pitchFamily="34"/>
                <a:ea typeface="Arial Unicode MS" pitchFamily="2"/>
                <a:cs typeface="Arial" pitchFamily="2"/>
              </a:rPr>
              <a:t>Jeux proposés :</a:t>
            </a:r>
            <a:r>
              <a:rPr lang="fr-FR" sz="1800" b="0" i="0" u="none" strike="noStrike" kern="1200" spc="0" baseline="0" dirty="0">
                <a:ln>
                  <a:noFill/>
                </a:ln>
                <a:solidFill>
                  <a:srgbClr val="000000"/>
                </a:solidFill>
                <a:latin typeface="Arial Rounded MT Bold" pitchFamily="34"/>
                <a:ea typeface="Arial Unicode MS" pitchFamily="2"/>
                <a:cs typeface="Arial" pitchFamily="2"/>
              </a:rPr>
              <a:t>  </a:t>
            </a:r>
            <a:endParaRPr lang="fr-FR" sz="1800" b="0" i="0" u="none" strike="noStrike" kern="1200" spc="0" baseline="0" dirty="0" smtClean="0">
              <a:ln>
                <a:noFill/>
              </a:ln>
              <a:solidFill>
                <a:srgbClr val="000000"/>
              </a:solidFill>
              <a:latin typeface="Arial Rounded MT Bold" pitchFamily="34"/>
              <a:ea typeface="Arial Unicode MS" pitchFamily="2"/>
              <a:cs typeface="Arial" pitchFamily="2"/>
            </a:endParaRPr>
          </a:p>
          <a:p>
            <a:pPr lvl="4"/>
            <a:r>
              <a:rPr lang="fr-FR" b="0" i="0" u="none" strike="noStrike" kern="1200" spc="0" baseline="0" dirty="0" smtClean="0">
                <a:ln>
                  <a:noFill/>
                </a:ln>
                <a:solidFill>
                  <a:srgbClr val="000000"/>
                </a:solidFill>
                <a:latin typeface="Arial Rounded MT Bold" pitchFamily="34"/>
                <a:ea typeface="Arial Unicode MS" pitchFamily="2"/>
                <a:cs typeface="Arial" pitchFamily="2"/>
              </a:rPr>
              <a:t> - </a:t>
            </a:r>
            <a:r>
              <a:rPr lang="fr-FR" b="0" i="0" u="none" strike="noStrike" kern="1200" spc="0" baseline="0" dirty="0">
                <a:ln>
                  <a:noFill/>
                </a:ln>
                <a:solidFill>
                  <a:srgbClr val="000000"/>
                </a:solidFill>
                <a:latin typeface="Arial Rounded MT Bold" pitchFamily="34"/>
                <a:ea typeface="Arial Unicode MS" pitchFamily="2"/>
                <a:cs typeface="Arial" pitchFamily="2"/>
              </a:rPr>
              <a:t>Bingo</a:t>
            </a:r>
          </a:p>
          <a:p>
            <a:pPr lvl="2">
              <a:spcBef>
                <a:spcPts val="0"/>
              </a:spcBef>
              <a:spcAft>
                <a:spcPts val="0"/>
              </a:spcAft>
            </a:pPr>
            <a:r>
              <a:rPr lang="fr-FR" b="0" i="0" u="none" strike="noStrike" kern="1200" spc="0" baseline="0" dirty="0">
                <a:ln>
                  <a:noFill/>
                </a:ln>
                <a:solidFill>
                  <a:srgbClr val="000000"/>
                </a:solidFill>
                <a:latin typeface="Arial Rounded MT Bold" pitchFamily="34"/>
                <a:ea typeface="Arial Unicode MS" pitchFamily="2"/>
                <a:cs typeface="Arial" pitchFamily="2"/>
              </a:rPr>
              <a:t>	 - Dé</a:t>
            </a:r>
          </a:p>
          <a:p>
            <a:pPr marL="914400" marR="0" lvl="2" indent="0" algn="l"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 Autour des images</a:t>
            </a:r>
          </a:p>
          <a:p>
            <a:pPr marL="914400" marR="0" lvl="2" indent="0" algn="l"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 Mon rendez-vous</a:t>
            </a:r>
          </a:p>
          <a:p>
            <a:pPr marL="914400" marR="0" lvl="2" indent="0" algn="l" rtl="0" hangingPunct="1">
              <a:lnSpc>
                <a:spcPct val="100000"/>
              </a:lnSpc>
              <a:spcBef>
                <a:spcPts val="0"/>
              </a:spcBef>
              <a:spcAft>
                <a:spcPts val="0"/>
              </a:spcAft>
              <a:buNone/>
              <a:tabLst/>
            </a:pPr>
            <a:r>
              <a:rPr lang="fr-FR" sz="1800" b="0" i="0" u="none" strike="noStrike" kern="1200" spc="0" baseline="0" dirty="0">
                <a:ln>
                  <a:noFill/>
                </a:ln>
                <a:solidFill>
                  <a:srgbClr val="000000"/>
                </a:solidFill>
                <a:latin typeface="Arial Rounded MT Bold" pitchFamily="34"/>
                <a:ea typeface="Arial Unicode MS" pitchFamily="2"/>
                <a:cs typeface="Arial" pitchFamily="2"/>
              </a:rPr>
              <a:t>	 - Jeu coop</a:t>
            </a:r>
          </a:p>
        </p:txBody>
      </p:sp>
    </p:spTree>
    <p:extLst>
      <p:ext uri="{BB962C8B-B14F-4D97-AF65-F5344CB8AC3E}">
        <p14:creationId xmlns:p14="http://schemas.microsoft.com/office/powerpoint/2010/main" val="298743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Rubriques </a:t>
            </a:r>
            <a:r>
              <a:rPr lang="fr-FR" sz="3600" b="1" i="0" u="none" strike="noStrike" kern="1200" spc="0" baseline="0" dirty="0" smtClean="0">
                <a:ln>
                  <a:noFill/>
                </a:ln>
                <a:effectLst>
                  <a:outerShdw dist="17961" dir="2700000">
                    <a:scrgbClr r="0" g="0" b="0"/>
                  </a:outerShdw>
                </a:effectLst>
                <a:latin typeface="Calibri" pitchFamily="18"/>
                <a:ea typeface="Arial Unicode MS" pitchFamily="2"/>
                <a:cs typeface="Arial Unicode MS" pitchFamily="2"/>
              </a:rPr>
              <a:t>:</a:t>
            </a:r>
            <a:endPar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endParaRPr>
          </a:p>
        </p:txBody>
      </p:sp>
      <p:pic>
        <p:nvPicPr>
          <p:cNvPr id="16" name="Image 18" descr="Visuel Agenda_Chevalet.jpg"/>
          <p:cNvPicPr>
            <a:picLocks noChangeAspect="1"/>
          </p:cNvPicPr>
          <p:nvPr/>
        </p:nvPicPr>
        <p:blipFill>
          <a:blip r:embed="rId10"/>
          <a:srcRect/>
          <a:stretch>
            <a:fillRect/>
          </a:stretch>
        </p:blipFill>
        <p:spPr>
          <a:xfrm>
            <a:off x="4788000" y="1700280"/>
            <a:ext cx="4032359" cy="4032359"/>
          </a:xfrm>
          <a:prstGeom prst="rect">
            <a:avLst/>
          </a:prstGeom>
          <a:noFill/>
          <a:ln>
            <a:noFill/>
          </a:ln>
        </p:spPr>
      </p:pic>
      <p:sp>
        <p:nvSpPr>
          <p:cNvPr id="17" name="Arrondir un rectangle avec un coin diagonal 24"/>
          <p:cNvSpPr/>
          <p:nvPr/>
        </p:nvSpPr>
        <p:spPr>
          <a:xfrm>
            <a:off x="395280" y="1844639"/>
            <a:ext cx="3456000"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FF3399"/>
          </a:solidFill>
          <a:ln w="25560">
            <a:solidFill>
              <a:srgbClr val="FF0066"/>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a:ln>
                  <a:noFill/>
                </a:ln>
                <a:solidFill>
                  <a:srgbClr val="FFFFFF"/>
                </a:solidFill>
                <a:latin typeface="Calibri" pitchFamily="18"/>
                <a:ea typeface="Arial Unicode MS" pitchFamily="2"/>
                <a:cs typeface="Arial Unicode MS" pitchFamily="2"/>
              </a:rPr>
              <a:t>L’ami de la classe :</a:t>
            </a:r>
          </a:p>
        </p:txBody>
      </p:sp>
      <p:cxnSp>
        <p:nvCxnSpPr>
          <p:cNvPr id="18" name="Connecteur droit avec flèche 27"/>
          <p:cNvCxnSpPr>
            <a:stCxn id="17" idx="1"/>
          </p:cNvCxnSpPr>
          <p:nvPr/>
        </p:nvCxnSpPr>
        <p:spPr>
          <a:xfrm>
            <a:off x="3851279" y="2132640"/>
            <a:ext cx="1225441" cy="2736360"/>
          </a:xfrm>
          <a:prstGeom prst="straightConnector1">
            <a:avLst/>
          </a:prstGeom>
          <a:noFill/>
          <a:ln w="25560">
            <a:solidFill>
              <a:srgbClr val="FF0066"/>
            </a:solidFill>
            <a:prstDash val="solid"/>
            <a:tailEnd type="arrow"/>
          </a:ln>
          <a:effectLst>
            <a:outerShdw dist="20160" dir="5400000" algn="tl">
              <a:srgbClr val="000000">
                <a:alpha val="38000"/>
              </a:srgbClr>
            </a:outerShdw>
          </a:effectLst>
        </p:spPr>
      </p:cxnSp>
      <p:sp>
        <p:nvSpPr>
          <p:cNvPr id="19" name="Rectangle 29"/>
          <p:cNvSpPr/>
          <p:nvPr/>
        </p:nvSpPr>
        <p:spPr>
          <a:xfrm>
            <a:off x="250920" y="2708280"/>
            <a:ext cx="3673439" cy="3109319"/>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         Les activités proposées dans cette rubrique permettent d’intégrer le médiateur dans la vie du groupe classe et de créer du lien entre les enfants.</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         Il est le destinataire privilégié de leurs contributions orales et matérielles.</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         Il est également le lien entre la classe et la famille.</a:t>
            </a:r>
          </a:p>
        </p:txBody>
      </p:sp>
    </p:spTree>
    <p:extLst>
      <p:ext uri="{BB962C8B-B14F-4D97-AF65-F5344CB8AC3E}">
        <p14:creationId xmlns:p14="http://schemas.microsoft.com/office/powerpoint/2010/main" val="423182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Rubriques </a:t>
            </a:r>
            <a:r>
              <a:rPr lang="fr-FR" sz="3600" b="1" i="0" u="none" strike="noStrike" kern="1200" spc="0" baseline="0" dirty="0" smtClean="0">
                <a:ln>
                  <a:noFill/>
                </a:ln>
                <a:effectLst>
                  <a:outerShdw dist="17961" dir="2700000">
                    <a:scrgbClr r="0" g="0" b="0"/>
                  </a:outerShdw>
                </a:effectLst>
                <a:latin typeface="Calibri" pitchFamily="18"/>
                <a:ea typeface="Arial Unicode MS" pitchFamily="2"/>
                <a:cs typeface="Arial Unicode MS" pitchFamily="2"/>
              </a:rPr>
              <a:t>:</a:t>
            </a:r>
            <a:endPar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endParaRPr>
          </a:p>
        </p:txBody>
      </p:sp>
      <p:pic>
        <p:nvPicPr>
          <p:cNvPr id="16" name="Image 18" descr="Visuel Agenda_Chevalet.jpg"/>
          <p:cNvPicPr>
            <a:picLocks noChangeAspect="1"/>
          </p:cNvPicPr>
          <p:nvPr/>
        </p:nvPicPr>
        <p:blipFill>
          <a:blip r:embed="rId10"/>
          <a:srcRect/>
          <a:stretch>
            <a:fillRect/>
          </a:stretch>
        </p:blipFill>
        <p:spPr>
          <a:xfrm>
            <a:off x="0" y="1988999"/>
            <a:ext cx="4032359" cy="4032359"/>
          </a:xfrm>
          <a:prstGeom prst="rect">
            <a:avLst/>
          </a:prstGeom>
          <a:noFill/>
          <a:ln>
            <a:noFill/>
          </a:ln>
        </p:spPr>
      </p:pic>
      <p:sp>
        <p:nvSpPr>
          <p:cNvPr id="17" name="Arrondir un rectangle avec un coin diagonal 24"/>
          <p:cNvSpPr/>
          <p:nvPr/>
        </p:nvSpPr>
        <p:spPr>
          <a:xfrm>
            <a:off x="4500720" y="1628639"/>
            <a:ext cx="3456000"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C0504D"/>
          </a:solidFill>
          <a:ln w="25560">
            <a:solidFill>
              <a:srgbClr val="8C3836"/>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a:ln>
                  <a:noFill/>
                </a:ln>
                <a:solidFill>
                  <a:srgbClr val="FFFFFF"/>
                </a:solidFill>
                <a:latin typeface="Calibri" pitchFamily="18"/>
                <a:ea typeface="Arial Unicode MS" pitchFamily="2"/>
                <a:cs typeface="Arial Unicode MS" pitchFamily="2"/>
              </a:rPr>
              <a:t>Notre classe :</a:t>
            </a:r>
          </a:p>
        </p:txBody>
      </p:sp>
      <p:cxnSp>
        <p:nvCxnSpPr>
          <p:cNvPr id="18" name="Connecteur droit avec flèche 27"/>
          <p:cNvCxnSpPr>
            <a:stCxn id="17" idx="3"/>
          </p:cNvCxnSpPr>
          <p:nvPr/>
        </p:nvCxnSpPr>
        <p:spPr>
          <a:xfrm flipH="1">
            <a:off x="3635279" y="1916639"/>
            <a:ext cx="865441" cy="1512361"/>
          </a:xfrm>
          <a:prstGeom prst="straightConnector1">
            <a:avLst/>
          </a:prstGeom>
          <a:noFill/>
          <a:ln w="38160">
            <a:solidFill>
              <a:srgbClr val="C0504D"/>
            </a:solidFill>
            <a:prstDash val="solid"/>
            <a:tailEnd type="arrow"/>
          </a:ln>
          <a:effectLst>
            <a:outerShdw dist="23040" dir="5400000" algn="tl">
              <a:srgbClr val="000000">
                <a:alpha val="35000"/>
              </a:srgbClr>
            </a:outerShdw>
          </a:effectLst>
        </p:spPr>
      </p:cxnSp>
      <p:sp>
        <p:nvSpPr>
          <p:cNvPr id="19" name="Rectangle 29"/>
          <p:cNvSpPr/>
          <p:nvPr/>
        </p:nvSpPr>
        <p:spPr>
          <a:xfrm>
            <a:off x="4140360" y="2276639"/>
            <a:ext cx="5003640" cy="3657960"/>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Tahoma" pitchFamily="34"/>
              </a:rPr>
              <a:t>         Il est proposé dans cette rubrique des activités (4 sont à disposition) permettant  de structurer la vie de la classe et au groupe de mieux vivre ensemble.</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Tahoma" pitchFamily="34"/>
              </a:rPr>
              <a:t>L’enseignant, à tous moments, met en place une de ces activités pour réguler la vie de la classe. En fonction des événements, des besoins, l’une ou l’autre de ces activités sera privilégiée.</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Tahoma" pitchFamily="34"/>
              </a:rPr>
              <a:t>Le pictogramme de l’activité vécue est colorié par un enfant.</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Tahoma" pitchFamily="34"/>
              </a:rPr>
              <a:t>L’espace « décision » permet de garder trace des décisions prises par le groupe.</a:t>
            </a:r>
          </a:p>
        </p:txBody>
      </p:sp>
    </p:spTree>
    <p:extLst>
      <p:ext uri="{BB962C8B-B14F-4D97-AF65-F5344CB8AC3E}">
        <p14:creationId xmlns:p14="http://schemas.microsoft.com/office/powerpoint/2010/main" val="4125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4572000" y="5786280"/>
            <a:ext cx="4500720" cy="1071720"/>
            <a:chOff x="4572000" y="5786280"/>
            <a:chExt cx="4500720" cy="1071720"/>
          </a:xfrm>
        </p:grpSpPr>
        <p:pic>
          <p:nvPicPr>
            <p:cNvPr id="3" name="Image 3" descr="pied de page arcenciel.gif"/>
            <p:cNvPicPr>
              <a:picLocks noChangeAspect="1"/>
            </p:cNvPicPr>
            <p:nvPr/>
          </p:nvPicPr>
          <p:blipFill>
            <a:blip r:embed="rId3"/>
            <a:srcRect/>
            <a:stretch>
              <a:fillRect/>
            </a:stretch>
          </p:blipFill>
          <p:spPr>
            <a:xfrm>
              <a:off x="4572000" y="5786280"/>
              <a:ext cx="4484520" cy="1071720"/>
            </a:xfrm>
            <a:prstGeom prst="rect">
              <a:avLst/>
            </a:prstGeom>
            <a:noFill/>
            <a:ln>
              <a:noFill/>
            </a:ln>
          </p:spPr>
        </p:pic>
        <p:pic>
          <p:nvPicPr>
            <p:cNvPr id="4" name="Image 4" descr="Office.jpg"/>
            <p:cNvPicPr>
              <a:picLocks noChangeAspect="1"/>
            </p:cNvPicPr>
            <p:nvPr/>
          </p:nvPicPr>
          <p:blipFill>
            <a:blip r:embed="rId4"/>
            <a:srcRect/>
            <a:stretch>
              <a:fillRect/>
            </a:stretch>
          </p:blipFill>
          <p:spPr>
            <a:xfrm>
              <a:off x="5643720" y="6500880"/>
              <a:ext cx="2502360" cy="219600"/>
            </a:xfrm>
            <a:prstGeom prst="rect">
              <a:avLst/>
            </a:prstGeom>
            <a:noFill/>
            <a:ln>
              <a:noFill/>
            </a:ln>
          </p:spPr>
        </p:pic>
        <p:pic>
          <p:nvPicPr>
            <p:cNvPr id="5" name="Image 5" descr="illustration AC2.bmp"/>
            <p:cNvPicPr>
              <a:picLocks noChangeAspect="1"/>
            </p:cNvPicPr>
            <p:nvPr/>
          </p:nvPicPr>
          <p:blipFill>
            <a:blip r:embed="rId5"/>
            <a:srcRect/>
            <a:stretch>
              <a:fillRect/>
            </a:stretch>
          </p:blipFill>
          <p:spPr>
            <a:xfrm>
              <a:off x="8501040" y="6286679"/>
              <a:ext cx="571680" cy="500040"/>
            </a:xfrm>
            <a:prstGeom prst="rect">
              <a:avLst/>
            </a:prstGeom>
            <a:noFill/>
            <a:ln>
              <a:noFill/>
            </a:ln>
          </p:spPr>
        </p:pic>
      </p:grpSp>
      <p:grpSp>
        <p:nvGrpSpPr>
          <p:cNvPr id="6" name="Groupe 12"/>
          <p:cNvGrpSpPr/>
          <p:nvPr/>
        </p:nvGrpSpPr>
        <p:grpSpPr>
          <a:xfrm>
            <a:off x="0" y="0"/>
            <a:ext cx="9144000" cy="1471680"/>
            <a:chOff x="0" y="0"/>
            <a:chExt cx="9144000" cy="1471680"/>
          </a:xfrm>
        </p:grpSpPr>
        <p:pic>
          <p:nvPicPr>
            <p:cNvPr id="7" name="Image 25" descr="bandeau.jpg"/>
            <p:cNvPicPr>
              <a:picLocks noChangeAspect="1"/>
            </p:cNvPicPr>
            <p:nvPr/>
          </p:nvPicPr>
          <p:blipFill>
            <a:blip r:embed="rId6"/>
            <a:srcRect/>
            <a:stretch>
              <a:fillRect/>
            </a:stretch>
          </p:blipFill>
          <p:spPr>
            <a:xfrm>
              <a:off x="0" y="0"/>
              <a:ext cx="9144000" cy="815400"/>
            </a:xfrm>
            <a:prstGeom prst="rect">
              <a:avLst/>
            </a:prstGeom>
            <a:noFill/>
            <a:ln>
              <a:noFill/>
            </a:ln>
          </p:spPr>
        </p:pic>
        <p:pic>
          <p:nvPicPr>
            <p:cNvPr id="8" name="Picture 4" descr="arc"/>
            <p:cNvPicPr>
              <a:picLocks noChangeAspect="1"/>
            </p:cNvPicPr>
            <p:nvPr/>
          </p:nvPicPr>
          <p:blipFill>
            <a:blip r:embed="rId7"/>
            <a:srcRect l="11687" r="2046" b="23502"/>
            <a:stretch>
              <a:fillRect/>
            </a:stretch>
          </p:blipFill>
          <p:spPr>
            <a:xfrm>
              <a:off x="0" y="0"/>
              <a:ext cx="9144000" cy="1471680"/>
            </a:xfrm>
            <a:prstGeom prst="rect">
              <a:avLst/>
            </a:prstGeom>
            <a:noFill/>
            <a:ln>
              <a:noFill/>
            </a:ln>
          </p:spPr>
        </p:pic>
        <p:grpSp>
          <p:nvGrpSpPr>
            <p:cNvPr id="9" name="Groupe 23"/>
            <p:cNvGrpSpPr/>
            <p:nvPr/>
          </p:nvGrpSpPr>
          <p:grpSpPr>
            <a:xfrm>
              <a:off x="3708360" y="189000"/>
              <a:ext cx="4967279" cy="576360"/>
              <a:chOff x="3708360" y="189000"/>
              <a:chExt cx="4967279" cy="576360"/>
            </a:xfrm>
          </p:grpSpPr>
          <p:sp>
            <p:nvSpPr>
              <p:cNvPr id="10" name="Rectangle à coins arrondis 21"/>
              <p:cNvSpPr/>
              <p:nvPr/>
            </p:nvSpPr>
            <p:spPr>
              <a:xfrm>
                <a:off x="3708360" y="189000"/>
                <a:ext cx="4967279" cy="5763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1" name="Image 22" descr="notre agenda coop.jpg"/>
              <p:cNvPicPr>
                <a:picLocks noChangeAspect="1"/>
              </p:cNvPicPr>
              <p:nvPr/>
            </p:nvPicPr>
            <p:blipFill>
              <a:blip r:embed="rId8"/>
              <a:srcRect/>
              <a:stretch>
                <a:fillRect/>
              </a:stretch>
            </p:blipFill>
            <p:spPr>
              <a:xfrm>
                <a:off x="3851999" y="260640"/>
                <a:ext cx="4608360" cy="432359"/>
              </a:xfrm>
              <a:prstGeom prst="rect">
                <a:avLst/>
              </a:prstGeom>
              <a:noFill/>
              <a:ln>
                <a:noFill/>
              </a:ln>
            </p:spPr>
          </p:pic>
        </p:grpSp>
        <p:grpSp>
          <p:nvGrpSpPr>
            <p:cNvPr id="12" name="Groupe 20"/>
            <p:cNvGrpSpPr/>
            <p:nvPr/>
          </p:nvGrpSpPr>
          <p:grpSpPr>
            <a:xfrm>
              <a:off x="324000" y="115920"/>
              <a:ext cx="1295280" cy="1297080"/>
              <a:chOff x="324000" y="115920"/>
              <a:chExt cx="1295280" cy="1297080"/>
            </a:xfrm>
          </p:grpSpPr>
          <p:sp>
            <p:nvSpPr>
              <p:cNvPr id="13" name="Rectangle à coins arrondis 19"/>
              <p:cNvSpPr/>
              <p:nvPr/>
            </p:nvSpPr>
            <p:spPr>
              <a:xfrm>
                <a:off x="324000" y="115920"/>
                <a:ext cx="1295280" cy="129708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25560">
                <a:solidFill>
                  <a:srgbClr val="4BACC6"/>
                </a:solidFill>
                <a:prstDash val="solid"/>
              </a:ln>
            </p:spPr>
            <p:txBody>
              <a:bodyPr vert="horz" wrap="square" lIns="91440" tIns="45720" rIns="91440" bIns="4572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Arial Unicode MS" pitchFamily="2"/>
                  <a:cs typeface="Arial Unicode MS" pitchFamily="2"/>
                </a:endParaRPr>
              </a:p>
            </p:txBody>
          </p:sp>
          <p:pic>
            <p:nvPicPr>
              <p:cNvPr id="14" name="Image 11" descr="logo_occe_nat.gif"/>
              <p:cNvPicPr>
                <a:picLocks noChangeAspect="1"/>
              </p:cNvPicPr>
              <p:nvPr/>
            </p:nvPicPr>
            <p:blipFill>
              <a:blip r:embed="rId9"/>
              <a:srcRect/>
              <a:stretch>
                <a:fillRect/>
              </a:stretch>
            </p:blipFill>
            <p:spPr>
              <a:xfrm>
                <a:off x="395640" y="188640"/>
                <a:ext cx="1170000" cy="1152360"/>
              </a:xfrm>
              <a:prstGeom prst="rect">
                <a:avLst/>
              </a:prstGeom>
              <a:noFill/>
              <a:ln>
                <a:noFill/>
              </a:ln>
            </p:spPr>
          </p:pic>
        </p:grpSp>
      </p:grpSp>
      <p:sp>
        <p:nvSpPr>
          <p:cNvPr id="15" name="Rectangle 14"/>
          <p:cNvSpPr/>
          <p:nvPr/>
        </p:nvSpPr>
        <p:spPr>
          <a:xfrm>
            <a:off x="1619640" y="980640"/>
            <a:ext cx="7524360" cy="655885"/>
          </a:xfrm>
          <a:prstGeom prst="rect">
            <a:avLst/>
          </a:prstGeom>
          <a:noFill/>
          <a:ln>
            <a:noFill/>
            <a:prstDash val="solid"/>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r>
              <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rPr>
              <a:t>Les Rubriques </a:t>
            </a:r>
            <a:r>
              <a:rPr lang="fr-FR" sz="3600" b="1" i="0" u="none" strike="noStrike" kern="1200" spc="0" baseline="0" dirty="0" smtClean="0">
                <a:ln>
                  <a:noFill/>
                </a:ln>
                <a:effectLst>
                  <a:outerShdw dist="17961" dir="2700000">
                    <a:scrgbClr r="0" g="0" b="0"/>
                  </a:outerShdw>
                </a:effectLst>
                <a:latin typeface="Calibri" pitchFamily="18"/>
                <a:ea typeface="Arial Unicode MS" pitchFamily="2"/>
                <a:cs typeface="Arial Unicode MS" pitchFamily="2"/>
              </a:rPr>
              <a:t>:</a:t>
            </a:r>
            <a:endParaRPr lang="fr-FR" sz="3600" b="1" i="0" u="none" strike="noStrike" kern="1200" spc="0" baseline="0" dirty="0">
              <a:ln>
                <a:noFill/>
              </a:ln>
              <a:effectLst>
                <a:outerShdw dist="17961" dir="2700000">
                  <a:scrgbClr r="0" g="0" b="0"/>
                </a:outerShdw>
              </a:effectLst>
              <a:latin typeface="Calibri" pitchFamily="18"/>
              <a:ea typeface="Arial Unicode MS" pitchFamily="2"/>
              <a:cs typeface="Arial Unicode MS" pitchFamily="2"/>
            </a:endParaRPr>
          </a:p>
        </p:txBody>
      </p:sp>
      <p:pic>
        <p:nvPicPr>
          <p:cNvPr id="16" name="Image 18" descr="Visuel Agenda_Chevalet.jpg"/>
          <p:cNvPicPr>
            <a:picLocks noChangeAspect="1"/>
          </p:cNvPicPr>
          <p:nvPr/>
        </p:nvPicPr>
        <p:blipFill>
          <a:blip r:embed="rId10"/>
          <a:srcRect/>
          <a:stretch>
            <a:fillRect/>
          </a:stretch>
        </p:blipFill>
        <p:spPr>
          <a:xfrm>
            <a:off x="250920" y="1988999"/>
            <a:ext cx="4033800" cy="4032359"/>
          </a:xfrm>
          <a:prstGeom prst="rect">
            <a:avLst/>
          </a:prstGeom>
          <a:noFill/>
          <a:ln>
            <a:noFill/>
          </a:ln>
        </p:spPr>
      </p:pic>
      <p:sp>
        <p:nvSpPr>
          <p:cNvPr id="17" name="Arrondir un rectangle avec un coin diagonal 24"/>
          <p:cNvSpPr/>
          <p:nvPr/>
        </p:nvSpPr>
        <p:spPr>
          <a:xfrm>
            <a:off x="4464000" y="1700280"/>
            <a:ext cx="3456000" cy="576360"/>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solidFill>
            <a:srgbClr val="4BACC6"/>
          </a:solidFill>
          <a:ln w="25560">
            <a:solidFill>
              <a:srgbClr val="357D91"/>
            </a:solidFill>
            <a:prstDash val="solid"/>
          </a:ln>
        </p:spPr>
        <p:txBody>
          <a:bodyPr vert="horz" wrap="square" lIns="91440" tIns="45720" rIns="91440" bIns="45720" anchor="ctr"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spc="0" baseline="0">
                <a:ln>
                  <a:noFill/>
                </a:ln>
                <a:solidFill>
                  <a:srgbClr val="FFFFFF"/>
                </a:solidFill>
                <a:latin typeface="Calibri" pitchFamily="18"/>
                <a:ea typeface="Arial Unicode MS" pitchFamily="2"/>
                <a:cs typeface="Arial Unicode MS" pitchFamily="2"/>
              </a:rPr>
              <a:t>Avant de partir:</a:t>
            </a:r>
          </a:p>
        </p:txBody>
      </p:sp>
      <p:cxnSp>
        <p:nvCxnSpPr>
          <p:cNvPr id="18" name="Connecteur droit avec flèche 27"/>
          <p:cNvCxnSpPr>
            <a:stCxn id="17" idx="3"/>
          </p:cNvCxnSpPr>
          <p:nvPr/>
        </p:nvCxnSpPr>
        <p:spPr>
          <a:xfrm flipH="1">
            <a:off x="3635279" y="1988280"/>
            <a:ext cx="828721" cy="3672720"/>
          </a:xfrm>
          <a:prstGeom prst="straightConnector1">
            <a:avLst/>
          </a:prstGeom>
          <a:noFill/>
          <a:ln w="25560">
            <a:solidFill>
              <a:srgbClr val="4F81BD"/>
            </a:solidFill>
            <a:prstDash val="solid"/>
            <a:tailEnd type="arrow"/>
          </a:ln>
          <a:effectLst>
            <a:outerShdw dist="20160" dir="5400000" algn="tl">
              <a:srgbClr val="000000">
                <a:alpha val="38000"/>
              </a:srgbClr>
            </a:outerShdw>
          </a:effectLst>
        </p:spPr>
      </p:cxnSp>
      <p:sp>
        <p:nvSpPr>
          <p:cNvPr id="19" name="Rectangle 29"/>
          <p:cNvSpPr/>
          <p:nvPr/>
        </p:nvSpPr>
        <p:spPr>
          <a:xfrm>
            <a:off x="4427640" y="2421000"/>
            <a:ext cx="4392720" cy="3657960"/>
          </a:xfrm>
          <a:prstGeom prst="rect">
            <a:avLst/>
          </a:prstGeom>
          <a:noFill/>
          <a:ln>
            <a:noFill/>
            <a:prstDash val="solid"/>
          </a:ln>
        </p:spPr>
        <p:txBody>
          <a:bodyPr vert="horz" wrap="square" lIns="91440" tIns="45720" rIns="91440" bIns="45720" anchor="t" anchorCtr="0" compatLnSpc="0">
            <a:spAutoFit/>
          </a:bodyPr>
          <a:lstStyle/>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       Cette rubrique permet d’évaluer son vécu de la journée, son ressenti.</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En fin de journée, une question est posée collectivement à laquelle chaque enfant peut répondre.</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Il s’ensuit un moment d’échanges.</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Selon les jours de la semaine, le questionnement porte sur le ressenti : </a:t>
            </a:r>
            <a:r>
              <a:rPr lang="fr-FR" sz="1800" b="0" i="1" u="none" strike="noStrike" kern="1200" spc="0" baseline="0">
                <a:ln>
                  <a:noFill/>
                </a:ln>
                <a:solidFill>
                  <a:srgbClr val="000000"/>
                </a:solidFill>
                <a:latin typeface="Arial Rounded MT Bold" pitchFamily="34"/>
                <a:ea typeface="Arial Unicode MS" pitchFamily="2"/>
                <a:cs typeface="Arial" pitchFamily="2"/>
              </a:rPr>
              <a:t>Aujourd’hui - Dans la classe - Dans l’école - Ce soir</a:t>
            </a:r>
          </a:p>
          <a:p>
            <a:pPr marL="0" marR="0" lvl="0" indent="0" algn="just" rtl="0" hangingPunct="1">
              <a:lnSpc>
                <a:spcPct val="100000"/>
              </a:lnSpc>
              <a:spcBef>
                <a:spcPts val="0"/>
              </a:spcBef>
              <a:spcAft>
                <a:spcPts val="0"/>
              </a:spcAft>
              <a:buNone/>
              <a:tabLst/>
            </a:pPr>
            <a:r>
              <a:rPr lang="fr-FR" sz="1800" b="0" i="0" u="none" strike="noStrike" kern="1200" spc="0" baseline="0">
                <a:ln>
                  <a:noFill/>
                </a:ln>
                <a:solidFill>
                  <a:srgbClr val="000000"/>
                </a:solidFill>
                <a:latin typeface="Arial Rounded MT Bold" pitchFamily="34"/>
                <a:ea typeface="Arial Unicode MS" pitchFamily="2"/>
                <a:cs typeface="Arial" pitchFamily="2"/>
              </a:rPr>
              <a:t>Aux questions posées, des nuances peuvent être apportées : « </a:t>
            </a:r>
            <a:r>
              <a:rPr lang="fr-FR" sz="1800" b="0" i="1" u="none" strike="noStrike" kern="1200" spc="0" baseline="0">
                <a:ln>
                  <a:noFill/>
                </a:ln>
                <a:solidFill>
                  <a:srgbClr val="000000"/>
                </a:solidFill>
                <a:latin typeface="Arial Rounded MT Bold" pitchFamily="34"/>
                <a:ea typeface="Arial Unicode MS" pitchFamily="2"/>
                <a:cs typeface="Arial" pitchFamily="2"/>
              </a:rPr>
              <a:t>j’adore, j’aime bien, je n’aime pas toujours..</a:t>
            </a:r>
            <a:r>
              <a:rPr lang="fr-FR" sz="1800" b="0" i="0" u="none" strike="noStrike" kern="1200" spc="0" baseline="0">
                <a:ln>
                  <a:noFill/>
                </a:ln>
                <a:solidFill>
                  <a:srgbClr val="000000"/>
                </a:solidFill>
                <a:latin typeface="Arial Rounded MT Bold" pitchFamily="34"/>
                <a:ea typeface="Arial Unicode MS" pitchFamily="2"/>
                <a:cs typeface="Arial" pitchFamily="2"/>
              </a:rPr>
              <a:t> ».</a:t>
            </a:r>
          </a:p>
        </p:txBody>
      </p:sp>
    </p:spTree>
    <p:extLst>
      <p:ext uri="{BB962C8B-B14F-4D97-AF65-F5344CB8AC3E}">
        <p14:creationId xmlns:p14="http://schemas.microsoft.com/office/powerpoint/2010/main" val="250828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467640" y="188640"/>
            <a:ext cx="8229600" cy="849959"/>
          </a:xfrm>
        </p:spPr>
        <p:txBody>
          <a:bodyPr/>
          <a:lstStyle/>
          <a:p>
            <a:pPr lvl="0"/>
            <a:r>
              <a:rPr lang="fr-FR" sz="2800" dirty="0"/>
              <a:t/>
            </a:r>
            <a:br>
              <a:rPr lang="fr-FR" sz="2800" dirty="0"/>
            </a:br>
            <a:r>
              <a:rPr lang="fr-FR" sz="2800" dirty="0"/>
              <a:t/>
            </a:r>
            <a:br>
              <a:rPr lang="fr-FR" sz="2800" dirty="0"/>
            </a:br>
            <a:r>
              <a:rPr lang="fr-FR" sz="2800" b="1" dirty="0">
                <a:effectLst>
                  <a:outerShdw dist="17961" dir="2700000">
                    <a:scrgbClr r="0" g="0" b="0"/>
                  </a:outerShdw>
                </a:effectLst>
              </a:rPr>
              <a:t>La mémoire des activités expérimentées en classe de TPS/PS/MS</a:t>
            </a:r>
            <a:br>
              <a:rPr lang="fr-FR" sz="2800" b="1" dirty="0">
                <a:effectLst>
                  <a:outerShdw dist="17961" dir="2700000">
                    <a:scrgbClr r="0" g="0" b="0"/>
                  </a:outerShdw>
                </a:effectLst>
              </a:rPr>
            </a:br>
            <a:r>
              <a:rPr lang="fr-FR" sz="2800" dirty="0"/>
              <a:t/>
            </a:r>
            <a:br>
              <a:rPr lang="fr-FR" sz="2800" dirty="0"/>
            </a:br>
            <a:endParaRPr lang="fr-FR" sz="2800" dirty="0"/>
          </a:p>
        </p:txBody>
      </p:sp>
      <p:pic>
        <p:nvPicPr>
          <p:cNvPr id="3" name="Picture 6" descr="E:\Agenda\NOTRE AGENDA COOP\communication\photos cahier classe Véro\je sais faire.JP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a:stretch>
            <a:fillRect/>
          </a:stretch>
        </p:blipFill>
        <p:spPr>
          <a:xfrm>
            <a:off x="1187280" y="1052640"/>
            <a:ext cx="7392960" cy="5545080"/>
          </a:xfrm>
        </p:spPr>
      </p:pic>
    </p:spTree>
    <p:extLst>
      <p:ext uri="{BB962C8B-B14F-4D97-AF65-F5344CB8AC3E}">
        <p14:creationId xmlns:p14="http://schemas.microsoft.com/office/powerpoint/2010/main" val="209957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467640" y="116640"/>
            <a:ext cx="8229600" cy="1007999"/>
          </a:xfrm>
        </p:spPr>
        <p:txBody>
          <a:bodyPr/>
          <a:lstStyle/>
          <a:p>
            <a:pPr lvl="0"/>
            <a:r>
              <a:rPr lang="fr-FR" sz="2800" b="1" dirty="0">
                <a:effectLst>
                  <a:outerShdw dist="17961" dir="2700000">
                    <a:scrgbClr r="0" g="0" b="0"/>
                  </a:outerShdw>
                </a:effectLst>
              </a:rPr>
              <a:t>La mémoire des activités expérimentées en classe de TPS/PS/MS</a:t>
            </a:r>
          </a:p>
        </p:txBody>
      </p:sp>
      <p:pic>
        <p:nvPicPr>
          <p:cNvPr id="3" name="Picture 5" descr="E:\Agenda\NOTRE AGENDA COOP\communication\photos cahier classe Véro\projet air et vent.JP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a:stretch>
            <a:fillRect/>
          </a:stretch>
        </p:blipFill>
        <p:spPr>
          <a:xfrm>
            <a:off x="971640" y="1052640"/>
            <a:ext cx="7299360" cy="5475240"/>
          </a:xfrm>
        </p:spPr>
      </p:pic>
    </p:spTree>
    <p:extLst>
      <p:ext uri="{BB962C8B-B14F-4D97-AF65-F5344CB8AC3E}">
        <p14:creationId xmlns:p14="http://schemas.microsoft.com/office/powerpoint/2010/main" val="251972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077"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descr="agenda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64321" y="1643063"/>
            <a:ext cx="1878141" cy="243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agenda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52246" y="1643063"/>
            <a:ext cx="2359441" cy="327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a:spLocks noChangeArrowheads="1"/>
          </p:cNvSpPr>
          <p:nvPr/>
        </p:nvSpPr>
        <p:spPr bwMode="auto">
          <a:xfrm>
            <a:off x="107504" y="2059610"/>
            <a:ext cx="417646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fr-FR" sz="2000" b="1" dirty="0">
                <a:latin typeface="Verdana" panose="020B0604030504040204" pitchFamily="34" charset="0"/>
              </a:rPr>
              <a:t>L’agenda coop </a:t>
            </a:r>
            <a:r>
              <a:rPr lang="fr-FR" sz="2000" dirty="0">
                <a:latin typeface="Verdana" panose="020B0604030504040204" pitchFamily="34" charset="0"/>
              </a:rPr>
              <a:t>est un livret, illustré,</a:t>
            </a:r>
          </a:p>
          <a:p>
            <a:pPr algn="just"/>
            <a:r>
              <a:rPr lang="fr-FR" sz="2000" dirty="0">
                <a:latin typeface="Verdana" panose="020B0604030504040204" pitchFamily="34" charset="0"/>
              </a:rPr>
              <a:t>dans lequel, chaque jour, </a:t>
            </a:r>
            <a:r>
              <a:rPr lang="fr-FR" sz="2000" b="1" dirty="0">
                <a:latin typeface="Verdana" panose="020B0604030504040204" pitchFamily="34" charset="0"/>
              </a:rPr>
              <a:t>les élèves </a:t>
            </a:r>
            <a:r>
              <a:rPr lang="fr-FR" sz="2000" dirty="0">
                <a:latin typeface="Verdana" panose="020B0604030504040204" pitchFamily="34" charset="0"/>
              </a:rPr>
              <a:t>découvrent une question et une activité pour :</a:t>
            </a:r>
          </a:p>
        </p:txBody>
      </p:sp>
      <p:sp>
        <p:nvSpPr>
          <p:cNvPr id="13" name="ZoneTexte 12"/>
          <p:cNvSpPr txBox="1">
            <a:spLocks noChangeArrowheads="1"/>
          </p:cNvSpPr>
          <p:nvPr/>
        </p:nvSpPr>
        <p:spPr bwMode="auto">
          <a:xfrm>
            <a:off x="35496" y="4214813"/>
            <a:ext cx="607570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b="1" i="1" dirty="0">
                <a:latin typeface="Verdana" panose="020B0604030504040204" pitchFamily="34" charset="0"/>
              </a:rPr>
              <a:t>- apprendre à se connaître et s’estimer, </a:t>
            </a:r>
          </a:p>
          <a:p>
            <a:r>
              <a:rPr lang="fr-FR" b="1" i="1" dirty="0">
                <a:latin typeface="Verdana" panose="020B0604030504040204" pitchFamily="34" charset="0"/>
              </a:rPr>
              <a:t>- aller vers les autres et mieux les respecter, </a:t>
            </a:r>
          </a:p>
          <a:p>
            <a:r>
              <a:rPr lang="fr-FR" b="1" i="1" dirty="0">
                <a:latin typeface="Verdana" panose="020B0604030504040204" pitchFamily="34" charset="0"/>
              </a:rPr>
              <a:t>- développer des projets pour leur classe,</a:t>
            </a:r>
          </a:p>
          <a:p>
            <a:r>
              <a:rPr lang="fr-FR" b="1" i="1" dirty="0">
                <a:latin typeface="Verdana" panose="020B0604030504040204" pitchFamily="34" charset="0"/>
              </a:rPr>
              <a:t>- s’ouvrir au monde.</a:t>
            </a:r>
          </a:p>
          <a:p>
            <a:endParaRPr lang="fr-FR"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077"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ous-titre 2"/>
          <p:cNvSpPr>
            <a:spLocks noGrp="1"/>
          </p:cNvSpPr>
          <p:nvPr>
            <p:ph type="subTitle" idx="1"/>
          </p:nvPr>
        </p:nvSpPr>
        <p:spPr bwMode="auto">
          <a:xfrm>
            <a:off x="5976938" y="1988840"/>
            <a:ext cx="2874962" cy="4137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fr-FR" sz="2500" dirty="0" smtClean="0">
                <a:solidFill>
                  <a:srgbClr val="898989"/>
                </a:solidFill>
              </a:rPr>
              <a:t>Organisée autour d’activités journalières thématiques, d’espaces réservés au travail et à l’expression de soi, d’activités pour la classe, </a:t>
            </a:r>
          </a:p>
          <a:p>
            <a:pPr eaLnBrk="1" hangingPunct="1"/>
            <a:r>
              <a:rPr lang="fr-FR" sz="2500" dirty="0" smtClean="0">
                <a:solidFill>
                  <a:srgbClr val="898989"/>
                </a:solidFill>
              </a:rPr>
              <a:t>…</a:t>
            </a:r>
          </a:p>
        </p:txBody>
      </p:sp>
      <p:sp>
        <p:nvSpPr>
          <p:cNvPr id="15" name="Titre 1"/>
          <p:cNvSpPr>
            <a:spLocks noGrp="1"/>
          </p:cNvSpPr>
          <p:nvPr>
            <p:ph type="ctrTitle"/>
          </p:nvPr>
        </p:nvSpPr>
        <p:spPr bwMode="auto">
          <a:xfrm>
            <a:off x="2647950" y="1447800"/>
            <a:ext cx="6375400" cy="1409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Une semaine…</a:t>
            </a:r>
          </a:p>
        </p:txBody>
      </p:sp>
      <p:pic>
        <p:nvPicPr>
          <p:cNvPr id="16" name="Image 15" descr="Pages Agenda C3bis.png"/>
          <p:cNvPicPr>
            <a:picLocks noChangeAspect="1"/>
          </p:cNvPicPr>
          <p:nvPr/>
        </p:nvPicPr>
        <p:blipFill>
          <a:blip r:embed="rId6" cstate="email">
            <a:extLst/>
          </a:blip>
          <a:stretch>
            <a:fillRect/>
          </a:stretch>
        </p:blipFill>
        <p:spPr>
          <a:xfrm rot="21406359">
            <a:off x="-117688" y="1913636"/>
            <a:ext cx="6273546" cy="4182364"/>
          </a:xfrm>
          <a:prstGeom prst="rect">
            <a:avLst/>
          </a:prstGeom>
          <a:ln>
            <a:noFill/>
          </a:ln>
          <a:effectLst>
            <a:outerShdw blurRad="292100" dist="139700" dir="2700000" algn="tl" rotWithShape="0">
              <a:srgbClr val="333333">
                <a:alpha val="65000"/>
              </a:srgbClr>
            </a:outerShdw>
          </a:effectLst>
          <a:scene3d>
            <a:camera prst="perspectiveAbove" fov="3600000"/>
            <a:lightRig rig="threePt" dir="t"/>
          </a:scene3d>
          <a:sp3d prstMaterial="matte"/>
        </p:spPr>
      </p:pic>
    </p:spTree>
    <p:extLst>
      <p:ext uri="{BB962C8B-B14F-4D97-AF65-F5344CB8AC3E}">
        <p14:creationId xmlns:p14="http://schemas.microsoft.com/office/powerpoint/2010/main" val="129392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2071689" y="1836113"/>
            <a:ext cx="6877114" cy="584775"/>
          </a:xfrm>
          <a:prstGeom prst="rect">
            <a:avLst/>
          </a:prstGeom>
          <a:noFill/>
        </p:spPr>
        <p:txBody>
          <a:bodyPr wrap="square">
            <a:spAutoFit/>
          </a:bodyPr>
          <a:lstStyle/>
          <a:p>
            <a:pPr fontAlgn="auto">
              <a:spcBef>
                <a:spcPts val="0"/>
              </a:spcBef>
              <a:spcAft>
                <a:spcPts val="0"/>
              </a:spcAft>
              <a:defRPr/>
            </a:pPr>
            <a:r>
              <a:rPr lang="fr-FR" sz="3200" b="1" u="sng" dirty="0"/>
              <a:t>Les </a:t>
            </a:r>
            <a:r>
              <a:rPr lang="fr-FR" sz="3200" b="1" u="sng" dirty="0" smtClean="0"/>
              <a:t>4 entrées </a:t>
            </a:r>
            <a:r>
              <a:rPr lang="fr-FR" sz="3200" b="1" u="sng" dirty="0"/>
              <a:t>de l’agenda </a:t>
            </a:r>
            <a:r>
              <a:rPr lang="fr-FR" sz="3200" dirty="0"/>
              <a:t> :</a:t>
            </a:r>
            <a:endParaRPr lang="fr-FR" sz="3200" b="1" dirty="0">
              <a:effectLst>
                <a:outerShdw blurRad="38100" dist="38100" dir="2700000" algn="tl">
                  <a:srgbClr val="000000">
                    <a:alpha val="43137"/>
                  </a:srgbClr>
                </a:outerShdw>
              </a:effectLst>
              <a:latin typeface="Trebuchet MS" pitchFamily="34" charset="0"/>
              <a:cs typeface="+mn-cs"/>
            </a:endParaRPr>
          </a:p>
        </p:txBody>
      </p:sp>
      <p:sp>
        <p:nvSpPr>
          <p:cNvPr id="2059" name="ZoneTexte 17"/>
          <p:cNvSpPr txBox="1">
            <a:spLocks noChangeArrowheads="1"/>
          </p:cNvSpPr>
          <p:nvPr/>
        </p:nvSpPr>
        <p:spPr bwMode="auto">
          <a:xfrm>
            <a:off x="849814" y="2765246"/>
            <a:ext cx="787362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457200" lvl="0" indent="-457200">
              <a:lnSpc>
                <a:spcPct val="150000"/>
              </a:lnSpc>
              <a:buFont typeface="Arial" panose="020B0604020202020204" pitchFamily="34" charset="0"/>
              <a:buChar char="•"/>
            </a:pPr>
            <a:r>
              <a:rPr lang="fr-FR" sz="2800" dirty="0" smtClean="0"/>
              <a:t>Lundi</a:t>
            </a:r>
            <a:r>
              <a:rPr lang="fr-FR" sz="2800" dirty="0"/>
              <a:t> : activités d’accueil</a:t>
            </a:r>
          </a:p>
          <a:p>
            <a:pPr marL="457200" lvl="0" indent="-457200">
              <a:lnSpc>
                <a:spcPct val="150000"/>
              </a:lnSpc>
              <a:buFont typeface="Arial" panose="020B0604020202020204" pitchFamily="34" charset="0"/>
              <a:buChar char="•"/>
            </a:pPr>
            <a:r>
              <a:rPr lang="fr-FR" sz="2800" dirty="0" smtClean="0"/>
              <a:t>Mardi</a:t>
            </a:r>
            <a:r>
              <a:rPr lang="fr-FR" sz="2800" dirty="0"/>
              <a:t> : activités autour du « vivre ensemble »</a:t>
            </a:r>
          </a:p>
          <a:p>
            <a:pPr marL="457200" lvl="0" indent="-457200">
              <a:lnSpc>
                <a:spcPct val="150000"/>
              </a:lnSpc>
              <a:buFont typeface="Arial" panose="020B0604020202020204" pitchFamily="34" charset="0"/>
              <a:buChar char="•"/>
            </a:pPr>
            <a:r>
              <a:rPr lang="fr-FR" sz="2800" dirty="0" smtClean="0"/>
              <a:t>Jeudi</a:t>
            </a:r>
            <a:r>
              <a:rPr lang="fr-FR" sz="2800" dirty="0"/>
              <a:t> : activités d’estime de soi et des autres</a:t>
            </a:r>
          </a:p>
          <a:p>
            <a:pPr marL="457200" lvl="0" indent="-457200">
              <a:lnSpc>
                <a:spcPct val="150000"/>
              </a:lnSpc>
              <a:buFont typeface="Arial" panose="020B0604020202020204" pitchFamily="34" charset="0"/>
              <a:buChar char="•"/>
            </a:pPr>
            <a:r>
              <a:rPr lang="fr-FR" sz="2800" dirty="0"/>
              <a:t>V</a:t>
            </a:r>
            <a:r>
              <a:rPr lang="fr-FR" sz="2800" dirty="0" smtClean="0"/>
              <a:t>endredi</a:t>
            </a:r>
            <a:r>
              <a:rPr lang="fr-FR" sz="2800" dirty="0"/>
              <a:t> : activités coopératives</a:t>
            </a:r>
          </a:p>
        </p:txBody>
      </p:sp>
    </p:spTree>
    <p:extLst>
      <p:ext uri="{BB962C8B-B14F-4D97-AF65-F5344CB8AC3E}">
        <p14:creationId xmlns:p14="http://schemas.microsoft.com/office/powerpoint/2010/main" val="172026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ous-titre 2"/>
          <p:cNvSpPr>
            <a:spLocks noGrp="1"/>
          </p:cNvSpPr>
          <p:nvPr>
            <p:ph type="subTitle" idx="1"/>
          </p:nvPr>
        </p:nvSpPr>
        <p:spPr bwMode="auto">
          <a:xfrm>
            <a:off x="936625" y="2060848"/>
            <a:ext cx="7229475" cy="134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dirty="0" smtClean="0">
                <a:solidFill>
                  <a:schemeClr val="tx1"/>
                </a:solidFill>
              </a:rPr>
              <a:t>Une activité favorisant l’accueil et l’expression de soi, </a:t>
            </a:r>
          </a:p>
        </p:txBody>
      </p:sp>
      <p:pic>
        <p:nvPicPr>
          <p:cNvPr id="10" name="Image 9" descr="ACC2-p-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429000"/>
            <a:ext cx="4800600" cy="2222500"/>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2" name="Titre 1"/>
          <p:cNvSpPr>
            <a:spLocks noGrp="1"/>
          </p:cNvSpPr>
          <p:nvPr>
            <p:ph type="ctrTitle"/>
          </p:nvPr>
        </p:nvSpPr>
        <p:spPr bwMode="auto">
          <a:xfrm>
            <a:off x="1123950" y="1476375"/>
            <a:ext cx="6278563"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Chaque LUNDI…</a:t>
            </a:r>
          </a:p>
        </p:txBody>
      </p:sp>
      <p:sp>
        <p:nvSpPr>
          <p:cNvPr id="13" name="ZoneTexte 10"/>
          <p:cNvSpPr txBox="1">
            <a:spLocks noChangeArrowheads="1"/>
          </p:cNvSpPr>
          <p:nvPr/>
        </p:nvSpPr>
        <p:spPr bwMode="auto">
          <a:xfrm>
            <a:off x="5638800" y="3356992"/>
            <a:ext cx="29083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100" dirty="0"/>
              <a:t> Le bonjour</a:t>
            </a:r>
          </a:p>
          <a:p>
            <a:pPr eaLnBrk="1" hangingPunct="1">
              <a:buFont typeface="Arial" panose="020B0604020202020204" pitchFamily="34" charset="0"/>
              <a:buChar char="•"/>
            </a:pPr>
            <a:r>
              <a:rPr lang="fr-FR" sz="2100" dirty="0"/>
              <a:t> Ça m’intéresse</a:t>
            </a:r>
          </a:p>
          <a:p>
            <a:pPr eaLnBrk="1" hangingPunct="1">
              <a:buFont typeface="Arial" panose="020B0604020202020204" pitchFamily="34" charset="0"/>
              <a:buChar char="•"/>
            </a:pPr>
            <a:r>
              <a:rPr lang="fr-FR" sz="2100" dirty="0"/>
              <a:t> Coup de cœur</a:t>
            </a:r>
          </a:p>
          <a:p>
            <a:pPr eaLnBrk="1" hangingPunct="1">
              <a:buFont typeface="Arial" panose="020B0604020202020204" pitchFamily="34" charset="0"/>
              <a:buChar char="•"/>
            </a:pPr>
            <a:r>
              <a:rPr lang="fr-FR" sz="2100" dirty="0"/>
              <a:t> Mes rendez-vous</a:t>
            </a:r>
          </a:p>
          <a:p>
            <a:pPr eaLnBrk="1" hangingPunct="1">
              <a:buFont typeface="Arial" panose="020B0604020202020204" pitchFamily="34" charset="0"/>
              <a:buChar char="•"/>
            </a:pPr>
            <a:r>
              <a:rPr lang="fr-FR" sz="2100" dirty="0"/>
              <a:t> Quoi de neuf dans le monde ?</a:t>
            </a:r>
          </a:p>
          <a:p>
            <a:pPr eaLnBrk="1" hangingPunct="1">
              <a:buFont typeface="Arial" panose="020B0604020202020204" pitchFamily="34" charset="0"/>
              <a:buChar char="•"/>
            </a:pPr>
            <a:r>
              <a:rPr lang="fr-FR" sz="2100" dirty="0"/>
              <a:t> Je pense quand tu m’écoutes</a:t>
            </a:r>
          </a:p>
        </p:txBody>
      </p:sp>
    </p:spTree>
    <p:extLst>
      <p:ext uri="{BB962C8B-B14F-4D97-AF65-F5344CB8AC3E}">
        <p14:creationId xmlns:p14="http://schemas.microsoft.com/office/powerpoint/2010/main" val="351366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ous-titre 2"/>
          <p:cNvSpPr>
            <a:spLocks noGrp="1"/>
          </p:cNvSpPr>
          <p:nvPr>
            <p:ph type="subTitle" idx="1"/>
          </p:nvPr>
        </p:nvSpPr>
        <p:spPr bwMode="auto">
          <a:xfrm>
            <a:off x="936625" y="2204864"/>
            <a:ext cx="7564438" cy="1344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dirty="0" smtClean="0">
                <a:solidFill>
                  <a:schemeClr val="tx1"/>
                </a:solidFill>
              </a:rPr>
              <a:t>L’élève sera invité à s’intéresser aux autres, </a:t>
            </a:r>
          </a:p>
        </p:txBody>
      </p:sp>
      <p:pic>
        <p:nvPicPr>
          <p:cNvPr id="15" name="Image 14" descr="ACC2-p-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1938" y="3197324"/>
            <a:ext cx="4930775" cy="2247900"/>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6" name="Titre 1"/>
          <p:cNvSpPr>
            <a:spLocks noGrp="1"/>
          </p:cNvSpPr>
          <p:nvPr>
            <p:ph type="ctrTitle"/>
          </p:nvPr>
        </p:nvSpPr>
        <p:spPr bwMode="auto">
          <a:xfrm>
            <a:off x="1095375" y="1668463"/>
            <a:ext cx="6307138"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Chaque MARDI…</a:t>
            </a:r>
          </a:p>
        </p:txBody>
      </p:sp>
      <p:sp>
        <p:nvSpPr>
          <p:cNvPr id="17" name="ZoneTexte 9"/>
          <p:cNvSpPr txBox="1">
            <a:spLocks noChangeArrowheads="1"/>
          </p:cNvSpPr>
          <p:nvPr/>
        </p:nvSpPr>
        <p:spPr bwMode="auto">
          <a:xfrm>
            <a:off x="5638800" y="2852936"/>
            <a:ext cx="3460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100" dirty="0"/>
              <a:t> Les mots de passe</a:t>
            </a:r>
          </a:p>
          <a:p>
            <a:pPr eaLnBrk="1" hangingPunct="1">
              <a:buFont typeface="Arial" panose="020B0604020202020204" pitchFamily="34" charset="0"/>
              <a:buChar char="•"/>
            </a:pPr>
            <a:r>
              <a:rPr lang="fr-FR" sz="2100" dirty="0"/>
              <a:t> Mon ami(e) du jour</a:t>
            </a:r>
          </a:p>
          <a:p>
            <a:pPr eaLnBrk="1" hangingPunct="1">
              <a:buFont typeface="Arial" panose="020B0604020202020204" pitchFamily="34" charset="0"/>
              <a:buChar char="•"/>
            </a:pPr>
            <a:r>
              <a:rPr lang="fr-FR" sz="2100" dirty="0"/>
              <a:t> Ce que je ressens</a:t>
            </a:r>
          </a:p>
          <a:p>
            <a:pPr eaLnBrk="1" hangingPunct="1">
              <a:buFont typeface="Arial" panose="020B0604020202020204" pitchFamily="34" charset="0"/>
              <a:buChar char="•"/>
            </a:pPr>
            <a:r>
              <a:rPr lang="fr-FR" sz="2100" dirty="0"/>
              <a:t> C’est chouette… </a:t>
            </a:r>
          </a:p>
          <a:p>
            <a:pPr eaLnBrk="1" hangingPunct="1">
              <a:buFont typeface="Arial" panose="020B0604020202020204" pitchFamily="34" charset="0"/>
              <a:buChar char="•"/>
            </a:pPr>
            <a:r>
              <a:rPr lang="fr-FR" sz="2100" dirty="0"/>
              <a:t> Pour toi</a:t>
            </a:r>
          </a:p>
          <a:p>
            <a:pPr eaLnBrk="1" hangingPunct="1">
              <a:buFont typeface="Arial" panose="020B0604020202020204" pitchFamily="34" charset="0"/>
              <a:buChar char="•"/>
            </a:pPr>
            <a:r>
              <a:rPr lang="fr-FR" sz="2100" dirty="0"/>
              <a:t> Dilemmes</a:t>
            </a:r>
          </a:p>
          <a:p>
            <a:pPr eaLnBrk="1" hangingPunct="1">
              <a:buFont typeface="Arial" panose="020B0604020202020204" pitchFamily="34" charset="0"/>
              <a:buChar char="•"/>
            </a:pPr>
            <a:r>
              <a:rPr lang="fr-FR" sz="2100" dirty="0"/>
              <a:t> La fleur</a:t>
            </a:r>
          </a:p>
          <a:p>
            <a:pPr eaLnBrk="1" hangingPunct="1">
              <a:buFont typeface="Arial" panose="020B0604020202020204" pitchFamily="34" charset="0"/>
              <a:buChar char="•"/>
            </a:pPr>
            <a:r>
              <a:rPr lang="fr-FR" sz="2100" dirty="0"/>
              <a:t> Mes compliments</a:t>
            </a:r>
          </a:p>
        </p:txBody>
      </p:sp>
    </p:spTree>
    <p:extLst>
      <p:ext uri="{BB962C8B-B14F-4D97-AF65-F5344CB8AC3E}">
        <p14:creationId xmlns:p14="http://schemas.microsoft.com/office/powerpoint/2010/main" val="682129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6" descr="pied de page arcenciel.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786438"/>
            <a:ext cx="4484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5" descr="Offi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563" y="6500813"/>
            <a:ext cx="2501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20047455">
            <a:off x="8999538" y="5756275"/>
            <a:ext cx="231775"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2053" name="Image 13" descr="BandeauAgen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Image 15" descr="illustration AC2.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6286500"/>
            <a:ext cx="5715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us-titre 2"/>
          <p:cNvSpPr>
            <a:spLocks noGrp="1"/>
          </p:cNvSpPr>
          <p:nvPr>
            <p:ph type="subTitle" idx="1"/>
          </p:nvPr>
        </p:nvSpPr>
        <p:spPr bwMode="auto">
          <a:xfrm>
            <a:off x="936625" y="2348880"/>
            <a:ext cx="7229475" cy="134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dirty="0" smtClean="0">
                <a:solidFill>
                  <a:schemeClr val="tx1"/>
                </a:solidFill>
              </a:rPr>
              <a:t>Une activité développant l’estime de soi et des autres, </a:t>
            </a:r>
          </a:p>
        </p:txBody>
      </p:sp>
      <p:pic>
        <p:nvPicPr>
          <p:cNvPr id="18" name="Image 17" descr="ACC2-p-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95725" y="3501008"/>
            <a:ext cx="5011738" cy="2235200"/>
          </a:xfrm>
          <a:prstGeom prst="rect">
            <a:avLst/>
          </a:prstGeom>
          <a:noFill/>
          <a:ln w="9525">
            <a:solidFill>
              <a:srgbClr val="BFBFBF"/>
            </a:solidFill>
            <a:miter lim="800000"/>
            <a:headEnd/>
            <a:tailEnd/>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9" name="Titre 1"/>
          <p:cNvSpPr>
            <a:spLocks noGrp="1"/>
          </p:cNvSpPr>
          <p:nvPr>
            <p:ph type="ctrTitle"/>
          </p:nvPr>
        </p:nvSpPr>
        <p:spPr bwMode="auto">
          <a:xfrm>
            <a:off x="2667000" y="1556792"/>
            <a:ext cx="3854450" cy="110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fr-FR" sz="3200" dirty="0" smtClean="0">
                <a:solidFill>
                  <a:srgbClr val="269A1A"/>
                </a:solidFill>
              </a:rPr>
              <a:t>Chaque JEUDI…</a:t>
            </a:r>
          </a:p>
        </p:txBody>
      </p:sp>
      <p:sp>
        <p:nvSpPr>
          <p:cNvPr id="20" name="ZoneTexte 10"/>
          <p:cNvSpPr txBox="1">
            <a:spLocks noChangeArrowheads="1"/>
          </p:cNvSpPr>
          <p:nvPr/>
        </p:nvSpPr>
        <p:spPr bwMode="auto">
          <a:xfrm>
            <a:off x="508000" y="3429000"/>
            <a:ext cx="324961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cs typeface="Arial" panose="020B0604020202020204" pitchFamily="34" charset="0"/>
              </a:defRPr>
            </a:lvl1pPr>
            <a:lvl2pPr marL="37931725" indent="-37474525" eaLnBrk="0" hangingPunct="0">
              <a:defRPr sz="2400">
                <a:solidFill>
                  <a:schemeClr val="tx1"/>
                </a:solidFill>
                <a:latin typeface="Calibri" panose="020F0502020204030204" pitchFamily="34" charset="0"/>
                <a:cs typeface="Arial" panose="020B0604020202020204" pitchFamily="34" charset="0"/>
              </a:defRPr>
            </a:lvl2pPr>
            <a:lvl3pPr eaLnBrk="0" hangingPunct="0">
              <a:defRPr sz="2400">
                <a:solidFill>
                  <a:schemeClr val="tx1"/>
                </a:solidFill>
                <a:latin typeface="Calibri" panose="020F0502020204030204" pitchFamily="34" charset="0"/>
                <a:cs typeface="Arial" panose="020B0604020202020204" pitchFamily="34" charset="0"/>
              </a:defRPr>
            </a:lvl3pPr>
            <a:lvl4pPr eaLnBrk="0" hangingPunct="0">
              <a:defRPr sz="2400">
                <a:solidFill>
                  <a:schemeClr val="tx1"/>
                </a:solidFill>
                <a:latin typeface="Calibri" panose="020F0502020204030204" pitchFamily="34" charset="0"/>
                <a:cs typeface="Arial" panose="020B0604020202020204" pitchFamily="34" charset="0"/>
              </a:defRPr>
            </a:lvl4pPr>
            <a:lvl5pPr eaLnBrk="0" hangingPunct="0">
              <a:defRPr sz="2400">
                <a:solidFill>
                  <a:schemeClr val="tx1"/>
                </a:solidFill>
                <a:latin typeface="Calibri" panose="020F050202020403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Char char="•"/>
            </a:pPr>
            <a:r>
              <a:rPr lang="fr-FR" sz="2100" dirty="0"/>
              <a:t> Les points communs</a:t>
            </a:r>
          </a:p>
          <a:p>
            <a:pPr eaLnBrk="1" hangingPunct="1">
              <a:buFont typeface="Arial" panose="020B0604020202020204" pitchFamily="34" charset="0"/>
              <a:buChar char="•"/>
            </a:pPr>
            <a:r>
              <a:rPr lang="fr-FR" sz="2100" dirty="0"/>
              <a:t> Comment te sens-tu ?</a:t>
            </a:r>
          </a:p>
          <a:p>
            <a:pPr eaLnBrk="1" hangingPunct="1">
              <a:buFont typeface="Arial" panose="020B0604020202020204" pitchFamily="34" charset="0"/>
              <a:buChar char="•"/>
            </a:pPr>
            <a:r>
              <a:rPr lang="fr-FR" sz="2100" dirty="0"/>
              <a:t> Qui suis-je ?</a:t>
            </a:r>
          </a:p>
          <a:p>
            <a:pPr eaLnBrk="1" hangingPunct="1">
              <a:buFont typeface="Arial" panose="020B0604020202020204" pitchFamily="34" charset="0"/>
              <a:buChar char="•"/>
            </a:pPr>
            <a:r>
              <a:rPr lang="fr-FR" sz="2100" dirty="0"/>
              <a:t> La main tendue</a:t>
            </a:r>
          </a:p>
          <a:p>
            <a:pPr eaLnBrk="1" hangingPunct="1">
              <a:buFont typeface="Arial" panose="020B0604020202020204" pitchFamily="34" charset="0"/>
              <a:buChar char="•"/>
            </a:pPr>
            <a:r>
              <a:rPr lang="fr-FR" sz="2100" dirty="0"/>
              <a:t> Nos intelligences</a:t>
            </a:r>
          </a:p>
          <a:p>
            <a:pPr eaLnBrk="1" hangingPunct="1">
              <a:buFont typeface="Arial" panose="020B0604020202020204" pitchFamily="34" charset="0"/>
              <a:buChar char="•"/>
            </a:pPr>
            <a:r>
              <a:rPr lang="fr-FR" sz="2100" dirty="0"/>
              <a:t> Si j’étais…</a:t>
            </a:r>
          </a:p>
          <a:p>
            <a:pPr eaLnBrk="1" hangingPunct="1">
              <a:buFont typeface="Arial" panose="020B0604020202020204" pitchFamily="34" charset="0"/>
              <a:buChar char="•"/>
            </a:pPr>
            <a:r>
              <a:rPr lang="fr-FR" sz="2100" dirty="0"/>
              <a:t> Mes préférences</a:t>
            </a:r>
          </a:p>
        </p:txBody>
      </p:sp>
    </p:spTree>
    <p:extLst>
      <p:ext uri="{BB962C8B-B14F-4D97-AF65-F5344CB8AC3E}">
        <p14:creationId xmlns:p14="http://schemas.microsoft.com/office/powerpoint/2010/main" val="26465275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1896673c5fc580b737f794ee1b426df573b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862</TotalTime>
  <Words>1365</Words>
  <Application>Microsoft Office PowerPoint</Application>
  <PresentationFormat>Affichage à l'écran (4:3)</PresentationFormat>
  <Paragraphs>279</Paragraphs>
  <Slides>37</Slides>
  <Notes>15</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Présentation PowerPoint</vt:lpstr>
      <vt:lpstr>Présentation PowerPoint</vt:lpstr>
      <vt:lpstr>Présentation PowerPoint</vt:lpstr>
      <vt:lpstr>Présentation PowerPoint</vt:lpstr>
      <vt:lpstr>Une semaine…</vt:lpstr>
      <vt:lpstr>Présentation PowerPoint</vt:lpstr>
      <vt:lpstr>Chaque LUNDI…</vt:lpstr>
      <vt:lpstr>Chaque MARDI…</vt:lpstr>
      <vt:lpstr>Chaque JEUDI…</vt:lpstr>
      <vt:lpstr>Chaque VENDREDI…</vt:lpstr>
      <vt:lpstr>Le MERCREDI ou  le SAMEDI matin…</vt:lpstr>
      <vt:lpstr>Et chaque semaine…</vt:lpstr>
      <vt:lpstr>Et chaque semaine…</vt:lpstr>
      <vt:lpstr>Présentation PowerPoint</vt:lpstr>
      <vt:lpstr>Présentation PowerPoint</vt:lpstr>
      <vt:lpstr>Présentation PowerPoint</vt:lpstr>
      <vt:lpstr>Une mise en page structurée…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La mémoire des activités expérimentées en classe de TPS/PS/MS  </vt:lpstr>
      <vt:lpstr>La mémoire des activités expérimentées en classe de TPS/PS/MS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Yann</dc:creator>
  <cp:lastModifiedBy>Utilisateur</cp:lastModifiedBy>
  <cp:revision>59</cp:revision>
  <dcterms:created xsi:type="dcterms:W3CDTF">2009-05-13T08:24:57Z</dcterms:created>
  <dcterms:modified xsi:type="dcterms:W3CDTF">2018-12-13T07:16:07Z</dcterms:modified>
</cp:coreProperties>
</file>