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68" r:id="rId4"/>
    <p:sldId id="257" r:id="rId5"/>
    <p:sldId id="259" r:id="rId6"/>
    <p:sldId id="258" r:id="rId7"/>
    <p:sldId id="262" r:id="rId8"/>
    <p:sldId id="261" r:id="rId9"/>
    <p:sldId id="267" r:id="rId10"/>
    <p:sldId id="265" r:id="rId11"/>
    <p:sldId id="266" r:id="rId1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426" autoAdjust="0"/>
    <p:restoredTop sz="94660"/>
  </p:normalViewPr>
  <p:slideViewPr>
    <p:cSldViewPr>
      <p:cViewPr varScale="1">
        <p:scale>
          <a:sx n="69" d="100"/>
          <a:sy n="69" d="100"/>
        </p:scale>
        <p:origin x="-13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05/09/2018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05/09/2018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05/09/2018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05/09/2018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05/09/2018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05/09/2018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05/09/2018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05/09/2018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05/09/2018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05/09/2018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05/09/2018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t>05/09/2018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95536" y="2718074"/>
            <a:ext cx="8432010" cy="3600400"/>
          </a:xfrm>
        </p:spPr>
        <p:txBody>
          <a:bodyPr>
            <a:noAutofit/>
          </a:bodyPr>
          <a:lstStyle/>
          <a:p>
            <a:pPr algn="l"/>
            <a:r>
              <a:rPr lang="fr-FR" sz="4800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Evaluation diagnostique : </a:t>
            </a:r>
            <a:r>
              <a:rPr lang="fr-FR" sz="4800" dirty="0" smtClean="0"/>
              <a:t/>
            </a:r>
            <a:br>
              <a:rPr lang="fr-FR" sz="4800" dirty="0" smtClean="0"/>
            </a:br>
            <a:r>
              <a:rPr lang="fr-FR" sz="5400" dirty="0"/>
              <a:t/>
            </a:r>
            <a:br>
              <a:rPr lang="fr-FR" sz="5400" dirty="0"/>
            </a:br>
            <a:r>
              <a:rPr lang="fr-FR" sz="5400" dirty="0" smtClean="0"/>
              <a:t/>
            </a:r>
            <a:br>
              <a:rPr lang="fr-FR" sz="5400" dirty="0" smtClean="0"/>
            </a:br>
            <a:r>
              <a:rPr lang="fr-FR" sz="5400" dirty="0" smtClean="0"/>
              <a:t>Pour chacune des questions, entoure sur ta feuille la ou les réponse(s) choisie(s)</a:t>
            </a:r>
            <a:r>
              <a:rPr lang="fr-FR" sz="5400" dirty="0"/>
              <a:t/>
            </a:r>
            <a:br>
              <a:rPr lang="fr-FR" sz="5400" dirty="0"/>
            </a:br>
            <a:r>
              <a:rPr lang="fr-FR" sz="5400" dirty="0" smtClean="0"/>
              <a:t/>
            </a:r>
            <a:br>
              <a:rPr lang="fr-FR" sz="5400" dirty="0" smtClean="0"/>
            </a:br>
            <a:endParaRPr lang="fr-FR" sz="5400" dirty="0"/>
          </a:p>
        </p:txBody>
      </p:sp>
      <p:pic>
        <p:nvPicPr>
          <p:cNvPr id="5" name="Picture 2" descr="Résultat de recherche d'images pour &quot;evaluation diagnostique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3" y="113598"/>
            <a:ext cx="2347595" cy="2604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53550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1475656" y="1046294"/>
            <a:ext cx="8157592" cy="5534075"/>
          </a:xfrm>
        </p:spPr>
        <p:txBody>
          <a:bodyPr/>
          <a:lstStyle/>
          <a:p>
            <a:pPr marL="0" indent="0">
              <a:buNone/>
            </a:pPr>
            <a:r>
              <a:rPr lang="fr-FR" sz="4400" dirty="0" smtClean="0"/>
              <a:t>Prêts pour la correction ? </a:t>
            </a:r>
          </a:p>
          <a:p>
            <a:pPr marL="0" indent="0">
              <a:buNone/>
            </a:pPr>
            <a:endParaRPr lang="fr-FR" sz="4000" b="1" dirty="0"/>
          </a:p>
          <a:p>
            <a:pPr marL="0" indent="0">
              <a:buNone/>
            </a:pPr>
            <a:endParaRPr lang="fr-FR" dirty="0"/>
          </a:p>
        </p:txBody>
      </p:sp>
      <p:sp>
        <p:nvSpPr>
          <p:cNvPr id="5" name="AutoShape 2" descr="Résultat de recherche d'images pour &quot;correction&quot;"/>
          <p:cNvSpPr>
            <a:spLocks noChangeAspect="1" noChangeArrowheads="1"/>
          </p:cNvSpPr>
          <p:nvPr/>
        </p:nvSpPr>
        <p:spPr bwMode="auto">
          <a:xfrm>
            <a:off x="155575" y="-1790700"/>
            <a:ext cx="4371975" cy="374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6" name="AutoShape 4" descr="Résultat de recherche d'images pour &quot;correction&quot;"/>
          <p:cNvSpPr>
            <a:spLocks noChangeAspect="1" noChangeArrowheads="1"/>
          </p:cNvSpPr>
          <p:nvPr/>
        </p:nvSpPr>
        <p:spPr bwMode="auto">
          <a:xfrm>
            <a:off x="307975" y="-1638300"/>
            <a:ext cx="4371975" cy="374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03" t="35913" r="52782" b="14087"/>
          <a:stretch/>
        </p:blipFill>
        <p:spPr bwMode="auto">
          <a:xfrm>
            <a:off x="2341562" y="1952625"/>
            <a:ext cx="4238278" cy="37214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61750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2"/>
          <p:cNvSpPr txBox="1">
            <a:spLocks/>
          </p:cNvSpPr>
          <p:nvPr/>
        </p:nvSpPr>
        <p:spPr>
          <a:xfrm>
            <a:off x="107504" y="188640"/>
            <a:ext cx="9036496" cy="666936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2800" b="1" u="sng" dirty="0" smtClean="0"/>
              <a:t>Question 1 </a:t>
            </a:r>
            <a:r>
              <a:rPr lang="fr-FR" sz="2800" dirty="0" smtClean="0"/>
              <a:t>: </a:t>
            </a:r>
            <a:r>
              <a:rPr lang="fr-FR" sz="2800" b="1" dirty="0" smtClean="0">
                <a:solidFill>
                  <a:srgbClr val="00B050"/>
                </a:solidFill>
              </a:rPr>
              <a:t>A.</a:t>
            </a:r>
            <a:r>
              <a:rPr lang="fr-FR" sz="2800" b="1" dirty="0" smtClean="0"/>
              <a:t> </a:t>
            </a:r>
            <a:r>
              <a:rPr lang="fr-FR" sz="2800" dirty="0" smtClean="0"/>
              <a:t>Ce </a:t>
            </a:r>
            <a:r>
              <a:rPr lang="fr-FR" sz="2800" dirty="0"/>
              <a:t>sont l'ensemble des nombres positifs et négatifs</a:t>
            </a:r>
            <a:r>
              <a:rPr lang="fr-FR" sz="2800" dirty="0" smtClean="0"/>
              <a:t>.</a:t>
            </a:r>
          </a:p>
          <a:p>
            <a:pPr marL="0" indent="0">
              <a:buNone/>
            </a:pPr>
            <a:endParaRPr lang="fr-FR" sz="2800" dirty="0" smtClean="0"/>
          </a:p>
          <a:p>
            <a:pPr marL="0" indent="0">
              <a:buFont typeface="Arial" pitchFamily="34" charset="0"/>
              <a:buNone/>
            </a:pPr>
            <a:r>
              <a:rPr lang="fr-FR" sz="2800" b="1" u="sng" dirty="0" smtClean="0"/>
              <a:t>Question </a:t>
            </a:r>
            <a:r>
              <a:rPr lang="fr-FR" sz="2800" b="1" u="sng" dirty="0"/>
              <a:t>2</a:t>
            </a:r>
            <a:r>
              <a:rPr lang="fr-FR" sz="2800" b="1" u="sng" dirty="0" smtClean="0"/>
              <a:t> </a:t>
            </a:r>
            <a:r>
              <a:rPr lang="fr-FR" sz="2800" dirty="0" smtClean="0"/>
              <a:t>: </a:t>
            </a:r>
            <a:r>
              <a:rPr lang="fr-FR" sz="2800" b="1" dirty="0" smtClean="0">
                <a:solidFill>
                  <a:srgbClr val="00B050"/>
                </a:solidFill>
              </a:rPr>
              <a:t>C.</a:t>
            </a:r>
            <a:r>
              <a:rPr lang="fr-FR" sz="2800" dirty="0" smtClean="0"/>
              <a:t> 8,7</a:t>
            </a:r>
          </a:p>
          <a:p>
            <a:pPr marL="0" indent="0">
              <a:buFont typeface="Arial" pitchFamily="34" charset="0"/>
              <a:buNone/>
            </a:pPr>
            <a:endParaRPr lang="fr-FR" sz="2800" b="1" u="sng" dirty="0" smtClean="0"/>
          </a:p>
          <a:p>
            <a:pPr marL="0" indent="0">
              <a:buFont typeface="Arial" pitchFamily="34" charset="0"/>
              <a:buNone/>
            </a:pPr>
            <a:r>
              <a:rPr lang="fr-FR" sz="2800" b="1" u="sng" dirty="0" smtClean="0"/>
              <a:t>Question 3 </a:t>
            </a:r>
            <a:r>
              <a:rPr lang="fr-FR" sz="2800" dirty="0" smtClean="0"/>
              <a:t>: </a:t>
            </a:r>
            <a:r>
              <a:rPr lang="fr-FR" sz="2800" b="1" dirty="0" smtClean="0">
                <a:solidFill>
                  <a:srgbClr val="00B050"/>
                </a:solidFill>
              </a:rPr>
              <a:t>A.</a:t>
            </a:r>
            <a:r>
              <a:rPr lang="fr-FR" sz="2800" b="1" dirty="0" smtClean="0"/>
              <a:t> </a:t>
            </a:r>
            <a:r>
              <a:rPr lang="fr-FR" sz="2800" dirty="0" smtClean="0"/>
              <a:t>-23 et -24           ;           </a:t>
            </a:r>
            <a:r>
              <a:rPr lang="fr-FR" sz="2800" b="1" dirty="0" smtClean="0">
                <a:solidFill>
                  <a:srgbClr val="00B050"/>
                </a:solidFill>
              </a:rPr>
              <a:t>B.  </a:t>
            </a:r>
            <a:r>
              <a:rPr lang="fr-FR" sz="2800" dirty="0" smtClean="0"/>
              <a:t>-23,6 et -23,7</a:t>
            </a:r>
            <a:endParaRPr lang="fr-FR" sz="2800" b="1" u="sng" dirty="0"/>
          </a:p>
          <a:p>
            <a:pPr marL="0" indent="0">
              <a:buFont typeface="Arial" pitchFamily="34" charset="0"/>
              <a:buNone/>
            </a:pPr>
            <a:endParaRPr lang="fr-FR" sz="2800" b="1" u="sng" dirty="0" smtClean="0"/>
          </a:p>
          <a:p>
            <a:pPr marL="0" indent="0">
              <a:buFont typeface="Arial" pitchFamily="34" charset="0"/>
              <a:buNone/>
            </a:pPr>
            <a:endParaRPr lang="fr-FR" sz="2800" b="1" u="sng" dirty="0" smtClean="0"/>
          </a:p>
          <a:p>
            <a:pPr marL="0" indent="0">
              <a:buFont typeface="Arial" pitchFamily="34" charset="0"/>
              <a:buNone/>
            </a:pPr>
            <a:r>
              <a:rPr lang="fr-FR" sz="2800" b="1" u="sng" dirty="0" smtClean="0"/>
              <a:t>Question </a:t>
            </a:r>
            <a:r>
              <a:rPr lang="fr-FR" sz="2800" b="1" u="sng" dirty="0" smtClean="0"/>
              <a:t>4 </a:t>
            </a:r>
            <a:r>
              <a:rPr lang="fr-FR" sz="2800" dirty="0" smtClean="0"/>
              <a:t>: </a:t>
            </a:r>
            <a:r>
              <a:rPr lang="fr-FR" sz="2800" b="1" dirty="0" smtClean="0">
                <a:solidFill>
                  <a:srgbClr val="00B050"/>
                </a:solidFill>
              </a:rPr>
              <a:t>B.</a:t>
            </a:r>
            <a:r>
              <a:rPr lang="fr-FR" sz="2800" dirty="0" smtClean="0"/>
              <a:t> -</a:t>
            </a:r>
            <a:r>
              <a:rPr lang="fr-FR" sz="2800" dirty="0" smtClean="0"/>
              <a:t>3,5</a:t>
            </a:r>
          </a:p>
          <a:p>
            <a:pPr marL="0" indent="0">
              <a:buFont typeface="Arial" pitchFamily="34" charset="0"/>
              <a:buNone/>
            </a:pPr>
            <a:endParaRPr lang="fr-FR" sz="2800" dirty="0"/>
          </a:p>
          <a:p>
            <a:pPr marL="0" indent="0">
              <a:buFont typeface="Arial" pitchFamily="34" charset="0"/>
              <a:buNone/>
            </a:pPr>
            <a:r>
              <a:rPr lang="fr-FR" sz="2800" b="1" u="sng" dirty="0" smtClean="0"/>
              <a:t>Question 5 </a:t>
            </a:r>
            <a:r>
              <a:rPr lang="fr-FR" sz="2800" dirty="0" smtClean="0"/>
              <a:t>: </a:t>
            </a:r>
            <a:r>
              <a:rPr lang="fr-FR" sz="2800" b="1" dirty="0" smtClean="0">
                <a:solidFill>
                  <a:srgbClr val="00B050"/>
                </a:solidFill>
              </a:rPr>
              <a:t>B.</a:t>
            </a:r>
            <a:r>
              <a:rPr lang="fr-FR" sz="2800" dirty="0" smtClean="0"/>
              <a:t> -15		;                </a:t>
            </a:r>
            <a:r>
              <a:rPr lang="fr-FR" sz="2800" b="1" dirty="0" smtClean="0">
                <a:solidFill>
                  <a:srgbClr val="00B050"/>
                </a:solidFill>
              </a:rPr>
              <a:t>C. </a:t>
            </a:r>
            <a:r>
              <a:rPr lang="fr-FR" sz="2800" dirty="0" smtClean="0"/>
              <a:t>-9 – 6 </a:t>
            </a:r>
            <a:endParaRPr lang="fr-FR" sz="2800" dirty="0" smtClean="0"/>
          </a:p>
          <a:p>
            <a:pPr marL="0" indent="0">
              <a:buFont typeface="Arial" pitchFamily="34" charset="0"/>
              <a:buNone/>
            </a:pPr>
            <a:endParaRPr lang="fr-FR" sz="2800" b="1" u="sng" dirty="0" smtClean="0"/>
          </a:p>
          <a:p>
            <a:pPr marL="0" indent="0">
              <a:buFont typeface="Arial" pitchFamily="34" charset="0"/>
              <a:buNone/>
            </a:pPr>
            <a:r>
              <a:rPr lang="fr-FR" sz="2800" b="1" u="sng" dirty="0" smtClean="0"/>
              <a:t>Question 6 </a:t>
            </a:r>
            <a:r>
              <a:rPr lang="fr-FR" sz="2800" dirty="0" smtClean="0"/>
              <a:t>: </a:t>
            </a:r>
            <a:r>
              <a:rPr lang="fr-FR" sz="2800" b="1" dirty="0" smtClean="0">
                <a:solidFill>
                  <a:srgbClr val="00B050"/>
                </a:solidFill>
              </a:rPr>
              <a:t>B.</a:t>
            </a:r>
            <a:r>
              <a:rPr lang="fr-FR" sz="2800" dirty="0" smtClean="0"/>
              <a:t> -4,9                    ;              </a:t>
            </a:r>
            <a:r>
              <a:rPr lang="fr-FR" sz="2800" b="1" dirty="0" smtClean="0">
                <a:solidFill>
                  <a:srgbClr val="00B050"/>
                </a:solidFill>
              </a:rPr>
              <a:t>C. </a:t>
            </a:r>
            <a:r>
              <a:rPr lang="fr-FR" sz="2800" dirty="0" smtClean="0"/>
              <a:t>-5</a:t>
            </a:r>
          </a:p>
          <a:p>
            <a:pPr marL="0" indent="0">
              <a:buFont typeface="Arial" pitchFamily="34" charset="0"/>
              <a:buNone/>
            </a:pPr>
            <a:endParaRPr lang="fr-FR" sz="2800" b="1" u="sng" dirty="0" smtClean="0"/>
          </a:p>
          <a:p>
            <a:pPr marL="0" indent="0">
              <a:buFont typeface="Arial" pitchFamily="34" charset="0"/>
              <a:buNone/>
            </a:pPr>
            <a:r>
              <a:rPr lang="fr-FR" sz="2800" b="1" u="sng" dirty="0" smtClean="0"/>
              <a:t>Question 7 </a:t>
            </a:r>
            <a:r>
              <a:rPr lang="fr-FR" sz="2800" dirty="0" smtClean="0"/>
              <a:t>: </a:t>
            </a:r>
            <a:r>
              <a:rPr lang="fr-FR" sz="2800" b="1" dirty="0" smtClean="0">
                <a:solidFill>
                  <a:srgbClr val="00B050"/>
                </a:solidFill>
              </a:rPr>
              <a:t>D. </a:t>
            </a:r>
            <a:r>
              <a:rPr lang="fr-FR" sz="2800" dirty="0" smtClean="0"/>
              <a:t>(+4)</a:t>
            </a:r>
          </a:p>
          <a:p>
            <a:pPr marL="0" indent="0">
              <a:buNone/>
            </a:pPr>
            <a:endParaRPr lang="fr-FR" sz="2800" b="1" u="sng" dirty="0" smtClean="0"/>
          </a:p>
          <a:p>
            <a:pPr marL="0" indent="0">
              <a:buNone/>
            </a:pPr>
            <a:r>
              <a:rPr lang="fr-FR" sz="2800" b="1" u="sng" dirty="0" smtClean="0"/>
              <a:t>Question </a:t>
            </a:r>
            <a:r>
              <a:rPr lang="fr-FR" sz="2800" b="1" u="sng" dirty="0"/>
              <a:t>8</a:t>
            </a:r>
            <a:r>
              <a:rPr lang="fr-FR" sz="2800" b="1" u="sng" dirty="0" smtClean="0"/>
              <a:t> </a:t>
            </a:r>
            <a:r>
              <a:rPr lang="fr-FR" sz="2800" dirty="0" smtClean="0"/>
              <a:t>: </a:t>
            </a:r>
            <a:r>
              <a:rPr lang="fr-FR" sz="2800" b="1" dirty="0" smtClean="0">
                <a:solidFill>
                  <a:srgbClr val="00B050"/>
                </a:solidFill>
              </a:rPr>
              <a:t>B. </a:t>
            </a:r>
            <a:r>
              <a:rPr lang="fr-FR" sz="2800" dirty="0" smtClean="0"/>
              <a:t>(+</a:t>
            </a:r>
            <a:r>
              <a:rPr lang="fr-FR" sz="2800" dirty="0"/>
              <a:t>3) peut aussi s’écrire 3 </a:t>
            </a:r>
            <a:r>
              <a:rPr lang="fr-FR" sz="2800" dirty="0" smtClean="0"/>
              <a:t>; </a:t>
            </a:r>
            <a:r>
              <a:rPr lang="fr-FR" sz="2800" b="1" dirty="0" smtClean="0">
                <a:solidFill>
                  <a:srgbClr val="00B050"/>
                </a:solidFill>
              </a:rPr>
              <a:t>D. </a:t>
            </a:r>
            <a:r>
              <a:rPr lang="fr-FR" sz="2800" dirty="0" smtClean="0"/>
              <a:t>(+</a:t>
            </a:r>
            <a:r>
              <a:rPr lang="fr-FR" sz="2800" dirty="0"/>
              <a:t>3) – (-4)  peut aussi s’écrire 3 + 4</a:t>
            </a:r>
          </a:p>
          <a:p>
            <a:pPr marL="0" indent="0">
              <a:buFont typeface="Arial" pitchFamily="34" charset="0"/>
              <a:buNone/>
            </a:pPr>
            <a:endParaRPr lang="fr-FR" sz="7600" dirty="0" smtClean="0"/>
          </a:p>
          <a:p>
            <a:pPr marL="0" indent="0">
              <a:buFont typeface="Arial" pitchFamily="34" charset="0"/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62035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u="sng" dirty="0"/>
              <a:t>Question </a:t>
            </a:r>
            <a:r>
              <a:rPr lang="fr-FR" b="1" u="sng" dirty="0" smtClean="0"/>
              <a:t>1 </a:t>
            </a:r>
            <a:r>
              <a:rPr lang="fr-FR" b="1" u="sng" dirty="0"/>
              <a:t>: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sz="4000" b="1" dirty="0" smtClean="0"/>
              <a:t>Que sont les nombres relatifs ? </a:t>
            </a:r>
          </a:p>
          <a:p>
            <a:pPr marL="742950" indent="-742950">
              <a:buFont typeface="+mj-lt"/>
              <a:buAutoNum type="alphaUcPeriod"/>
            </a:pPr>
            <a:r>
              <a:rPr lang="fr-FR" sz="4000" dirty="0" smtClean="0"/>
              <a:t>Ce </a:t>
            </a:r>
            <a:r>
              <a:rPr lang="fr-FR" sz="4000" dirty="0"/>
              <a:t>sont l'ensemble des nombres positifs et négatifs</a:t>
            </a:r>
            <a:r>
              <a:rPr lang="fr-FR" sz="4000" dirty="0" smtClean="0"/>
              <a:t>.</a:t>
            </a:r>
          </a:p>
          <a:p>
            <a:pPr marL="742950" indent="-742950">
              <a:buFont typeface="+mj-lt"/>
              <a:buAutoNum type="alphaUcPeriod"/>
            </a:pPr>
            <a:r>
              <a:rPr lang="fr-FR" sz="4000" dirty="0" smtClean="0"/>
              <a:t>Ce sont des quotients de deux nombres entiers. </a:t>
            </a:r>
            <a:endParaRPr lang="fr-FR" sz="4000" dirty="0"/>
          </a:p>
          <a:p>
            <a:pPr marL="0" indent="0">
              <a:buNone/>
            </a:pPr>
            <a:endParaRPr lang="fr-FR" sz="4000" b="1" dirty="0" smtClean="0"/>
          </a:p>
          <a:p>
            <a:pPr marL="0" indent="0">
              <a:buNone/>
            </a:pPr>
            <a:endParaRPr lang="fr-FR" sz="4000" b="1" dirty="0"/>
          </a:p>
        </p:txBody>
      </p:sp>
    </p:spTree>
    <p:extLst>
      <p:ext uri="{BB962C8B-B14F-4D97-AF65-F5344CB8AC3E}">
        <p14:creationId xmlns:p14="http://schemas.microsoft.com/office/powerpoint/2010/main" val="137803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u="sng" dirty="0" smtClean="0"/>
              <a:t>Question 2 : </a:t>
            </a:r>
            <a:endParaRPr lang="fr-FR" b="1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1"/>
            <a:ext cx="5987008" cy="3845024"/>
          </a:xfrm>
        </p:spPr>
        <p:txBody>
          <a:bodyPr/>
          <a:lstStyle/>
          <a:p>
            <a:pPr marL="0" indent="0">
              <a:buNone/>
            </a:pPr>
            <a:endParaRPr lang="fr-FR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125" y="1484784"/>
            <a:ext cx="8482895" cy="4536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463822" y="2556178"/>
            <a:ext cx="1011833" cy="31393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6000" dirty="0" smtClean="0"/>
              <a:t>A.</a:t>
            </a:r>
          </a:p>
          <a:p>
            <a:r>
              <a:rPr lang="fr-FR" sz="6000" dirty="0" smtClean="0"/>
              <a:t>B.</a:t>
            </a:r>
          </a:p>
          <a:p>
            <a:r>
              <a:rPr lang="fr-FR" sz="6000" dirty="0" smtClean="0"/>
              <a:t>C.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07354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u="sng" dirty="0" smtClean="0"/>
              <a:t>Question 3 : </a:t>
            </a:r>
            <a:endParaRPr lang="fr-FR" b="1" u="sng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657043"/>
            <a:ext cx="6770676" cy="468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99592" y="2701158"/>
            <a:ext cx="1043608" cy="3104105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5400" dirty="0"/>
              <a:t>A.</a:t>
            </a:r>
          </a:p>
          <a:p>
            <a:pPr marL="0" indent="0">
              <a:buNone/>
            </a:pPr>
            <a:r>
              <a:rPr lang="fr-FR" sz="5400" dirty="0"/>
              <a:t>B</a:t>
            </a:r>
            <a:r>
              <a:rPr lang="fr-FR" sz="5400" dirty="0" smtClean="0"/>
              <a:t>.</a:t>
            </a:r>
            <a:endParaRPr lang="fr-FR" sz="5400" dirty="0"/>
          </a:p>
          <a:p>
            <a:pPr marL="0" indent="0">
              <a:buNone/>
            </a:pPr>
            <a:r>
              <a:rPr lang="fr-FR" sz="5400" dirty="0"/>
              <a:t>C</a:t>
            </a:r>
            <a:r>
              <a:rPr lang="fr-FR" sz="5400" dirty="0" smtClean="0"/>
              <a:t>.</a:t>
            </a:r>
            <a:endParaRPr lang="fr-FR" sz="5400" dirty="0"/>
          </a:p>
        </p:txBody>
      </p:sp>
    </p:spTree>
    <p:extLst>
      <p:ext uri="{BB962C8B-B14F-4D97-AF65-F5344CB8AC3E}">
        <p14:creationId xmlns:p14="http://schemas.microsoft.com/office/powerpoint/2010/main" val="728023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u="sng" dirty="0" smtClean="0"/>
              <a:t>Question 4 : </a:t>
            </a:r>
            <a:endParaRPr lang="fr-FR" b="1" u="sng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r-FR" b="1" dirty="0" smtClean="0"/>
          </a:p>
          <a:p>
            <a:pPr marL="0" indent="0">
              <a:buNone/>
            </a:pPr>
            <a:endParaRPr lang="fr-FR" b="1" dirty="0"/>
          </a:p>
          <a:p>
            <a:pPr marL="0" indent="0">
              <a:buNone/>
            </a:pPr>
            <a:r>
              <a:rPr lang="fr-FR" b="1" dirty="0" smtClean="0"/>
              <a:t>		  </a:t>
            </a:r>
            <a:r>
              <a:rPr lang="fr-FR" sz="2800" b="1" dirty="0" smtClean="0">
                <a:solidFill>
                  <a:srgbClr val="FF0000"/>
                </a:solidFill>
              </a:rPr>
              <a:t>A</a:t>
            </a:r>
            <a:r>
              <a:rPr lang="fr-FR" b="1" dirty="0" smtClean="0"/>
              <a:t>	</a:t>
            </a:r>
          </a:p>
          <a:p>
            <a:pPr marL="0" indent="0">
              <a:buNone/>
            </a:pPr>
            <a:r>
              <a:rPr lang="fr-FR" b="1" dirty="0" smtClean="0"/>
              <a:t>L’abscisse du point A est : </a:t>
            </a:r>
          </a:p>
          <a:p>
            <a:pPr marL="514350" indent="-514350">
              <a:buFont typeface="+mj-lt"/>
              <a:buAutoNum type="alphaUcPeriod"/>
            </a:pPr>
            <a:r>
              <a:rPr lang="fr-FR" dirty="0" smtClean="0"/>
              <a:t>-2,5</a:t>
            </a:r>
          </a:p>
          <a:p>
            <a:pPr marL="514350" indent="-514350">
              <a:buFont typeface="+mj-lt"/>
              <a:buAutoNum type="alphaUcPeriod"/>
            </a:pPr>
            <a:r>
              <a:rPr lang="fr-FR" dirty="0" smtClean="0"/>
              <a:t>-3,5</a:t>
            </a:r>
          </a:p>
          <a:p>
            <a:pPr marL="514350" indent="-514350">
              <a:buFont typeface="+mj-lt"/>
              <a:buAutoNum type="alphaUcPeriod"/>
            </a:pPr>
            <a:r>
              <a:rPr lang="fr-FR" dirty="0" smtClean="0"/>
              <a:t>-4,5</a:t>
            </a:r>
          </a:p>
          <a:p>
            <a:pPr>
              <a:buFont typeface="Courier New" panose="02070309020205020404" pitchFamily="49" charset="0"/>
              <a:buChar char="o"/>
            </a:pPr>
            <a:endParaRPr lang="fr-FR" b="1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551"/>
          <a:stretch/>
        </p:blipFill>
        <p:spPr bwMode="auto">
          <a:xfrm>
            <a:off x="323528" y="1556792"/>
            <a:ext cx="8352928" cy="13249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16328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u="sng" dirty="0" smtClean="0"/>
              <a:t>Question </a:t>
            </a:r>
            <a:r>
              <a:rPr lang="fr-FR" b="1" u="sng" dirty="0"/>
              <a:t>5</a:t>
            </a:r>
            <a:r>
              <a:rPr lang="fr-FR" b="1" u="sng" dirty="0" smtClean="0"/>
              <a:t> : </a:t>
            </a:r>
            <a:endParaRPr lang="fr-FR" b="1" u="sng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628800"/>
            <a:ext cx="6801544" cy="44210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Espace réservé du contenu 2"/>
          <p:cNvSpPr txBox="1">
            <a:spLocks/>
          </p:cNvSpPr>
          <p:nvPr/>
        </p:nvSpPr>
        <p:spPr>
          <a:xfrm>
            <a:off x="292308" y="2348880"/>
            <a:ext cx="1043608" cy="310410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fr-FR" sz="5400" dirty="0" smtClean="0"/>
              <a:t>A.</a:t>
            </a:r>
          </a:p>
          <a:p>
            <a:pPr marL="0" indent="0">
              <a:buFont typeface="Arial" pitchFamily="34" charset="0"/>
              <a:buNone/>
            </a:pPr>
            <a:r>
              <a:rPr lang="fr-FR" sz="5400" dirty="0" smtClean="0"/>
              <a:t>B.</a:t>
            </a:r>
          </a:p>
          <a:p>
            <a:pPr marL="0" indent="0">
              <a:buFont typeface="Arial" pitchFamily="34" charset="0"/>
              <a:buNone/>
            </a:pPr>
            <a:r>
              <a:rPr lang="fr-FR" sz="5400" dirty="0" smtClean="0"/>
              <a:t>C.</a:t>
            </a:r>
            <a:endParaRPr lang="fr-FR" sz="5400" dirty="0"/>
          </a:p>
        </p:txBody>
      </p:sp>
    </p:spTree>
    <p:extLst>
      <p:ext uri="{BB962C8B-B14F-4D97-AF65-F5344CB8AC3E}">
        <p14:creationId xmlns:p14="http://schemas.microsoft.com/office/powerpoint/2010/main" val="1420876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u="sng" dirty="0" smtClean="0"/>
              <a:t>Question </a:t>
            </a:r>
            <a:r>
              <a:rPr lang="fr-FR" b="1" u="sng" dirty="0"/>
              <a:t>6</a:t>
            </a:r>
            <a:r>
              <a:rPr lang="fr-FR" b="1" u="sng" dirty="0" smtClean="0"/>
              <a:t> : </a:t>
            </a:r>
            <a:endParaRPr lang="fr-FR" b="1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sz="3600" b="1" dirty="0"/>
              <a:t>Compléter </a:t>
            </a:r>
            <a:r>
              <a:rPr lang="fr-FR" sz="3600" b="1" dirty="0" smtClean="0"/>
              <a:t>: -</a:t>
            </a:r>
            <a:r>
              <a:rPr lang="fr-FR" sz="3600" b="1" dirty="0"/>
              <a:t>5,2 &lt; </a:t>
            </a:r>
            <a:r>
              <a:rPr lang="fr-FR" sz="3600" b="1" dirty="0" smtClean="0"/>
              <a:t>. ...... </a:t>
            </a:r>
            <a:r>
              <a:rPr lang="fr-FR" sz="3600" b="1" dirty="0"/>
              <a:t>&lt; -</a:t>
            </a:r>
            <a:r>
              <a:rPr lang="fr-FR" sz="3600" b="1" dirty="0" smtClean="0"/>
              <a:t>4,3</a:t>
            </a:r>
          </a:p>
          <a:p>
            <a:pPr marL="742950" indent="-742950">
              <a:buFont typeface="+mj-lt"/>
              <a:buAutoNum type="alphaUcPeriod"/>
            </a:pPr>
            <a:r>
              <a:rPr lang="fr-FR" sz="4400" dirty="0" smtClean="0"/>
              <a:t> 5 </a:t>
            </a:r>
          </a:p>
          <a:p>
            <a:pPr marL="742950" indent="-742950">
              <a:buFont typeface="+mj-lt"/>
              <a:buAutoNum type="alphaUcPeriod"/>
            </a:pPr>
            <a:r>
              <a:rPr lang="fr-FR" sz="4400" dirty="0" smtClean="0"/>
              <a:t> -4,9</a:t>
            </a:r>
          </a:p>
          <a:p>
            <a:pPr marL="742950" indent="-742950">
              <a:buFont typeface="+mj-lt"/>
              <a:buAutoNum type="alphaUcPeriod"/>
            </a:pPr>
            <a:r>
              <a:rPr lang="fr-FR" sz="4400" dirty="0" smtClean="0"/>
              <a:t> -5</a:t>
            </a:r>
          </a:p>
          <a:p>
            <a:pPr marL="742950" indent="-742950">
              <a:buFont typeface="+mj-lt"/>
              <a:buAutoNum type="alphaUcPeriod"/>
            </a:pPr>
            <a:r>
              <a:rPr lang="fr-FR" sz="4400" dirty="0" smtClean="0"/>
              <a:t> -5,3</a:t>
            </a:r>
          </a:p>
          <a:p>
            <a:pPr marL="0" indent="0">
              <a:buNone/>
            </a:pPr>
            <a:endParaRPr lang="fr-FR" dirty="0" smtClean="0"/>
          </a:p>
          <a:p>
            <a:pPr>
              <a:buFont typeface="Courier New" panose="02070309020205020404" pitchFamily="49" charset="0"/>
              <a:buChar char="o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0473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u="sng" dirty="0" smtClean="0"/>
              <a:t>Question 7 : </a:t>
            </a:r>
            <a:endParaRPr lang="fr-FR" b="1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sz="3600" b="1" dirty="0"/>
              <a:t>Il est exact que (−2) + (+6)  </a:t>
            </a:r>
            <a:r>
              <a:rPr lang="fr-FR" sz="3600" b="1" dirty="0" smtClean="0"/>
              <a:t>...</a:t>
            </a:r>
          </a:p>
          <a:p>
            <a:pPr marL="742950" indent="-742950">
              <a:buFont typeface="+mj-lt"/>
              <a:buAutoNum type="alphaUcPeriod"/>
            </a:pPr>
            <a:r>
              <a:rPr lang="fr-FR" sz="3600" dirty="0" smtClean="0"/>
              <a:t>(-4)</a:t>
            </a:r>
          </a:p>
          <a:p>
            <a:pPr marL="742950" indent="-742950">
              <a:buFont typeface="+mj-lt"/>
              <a:buAutoNum type="alphaUcPeriod"/>
            </a:pPr>
            <a:r>
              <a:rPr lang="fr-FR" sz="3600" dirty="0" smtClean="0"/>
              <a:t>(+8)</a:t>
            </a:r>
          </a:p>
          <a:p>
            <a:pPr marL="742950" indent="-742950">
              <a:buFont typeface="+mj-lt"/>
              <a:buAutoNum type="alphaUcPeriod"/>
            </a:pPr>
            <a:r>
              <a:rPr lang="fr-FR" sz="3600" dirty="0" smtClean="0"/>
              <a:t>(-8)</a:t>
            </a:r>
          </a:p>
          <a:p>
            <a:pPr marL="742950" indent="-742950">
              <a:buFont typeface="+mj-lt"/>
              <a:buAutoNum type="alphaUcPeriod"/>
            </a:pPr>
            <a:r>
              <a:rPr lang="fr-FR" sz="3600" dirty="0" smtClean="0"/>
              <a:t>(+4)</a:t>
            </a:r>
          </a:p>
        </p:txBody>
      </p:sp>
    </p:spTree>
    <p:extLst>
      <p:ext uri="{BB962C8B-B14F-4D97-AF65-F5344CB8AC3E}">
        <p14:creationId xmlns:p14="http://schemas.microsoft.com/office/powerpoint/2010/main" val="2195142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u="sng" dirty="0" smtClean="0"/>
              <a:t>Question </a:t>
            </a:r>
            <a:r>
              <a:rPr lang="fr-FR" b="1" u="sng" dirty="0"/>
              <a:t>8</a:t>
            </a:r>
            <a:r>
              <a:rPr lang="fr-FR" b="1" u="sng" dirty="0" smtClean="0"/>
              <a:t> : </a:t>
            </a:r>
            <a:endParaRPr lang="fr-FR" b="1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11560" y="1600200"/>
            <a:ext cx="8075240" cy="4525963"/>
          </a:xfrm>
        </p:spPr>
        <p:txBody>
          <a:bodyPr/>
          <a:lstStyle/>
          <a:p>
            <a:pPr marL="0" indent="0">
              <a:buNone/>
            </a:pPr>
            <a:r>
              <a:rPr lang="fr-FR" b="1" dirty="0" smtClean="0"/>
              <a:t>Quelles sont les affirmations vraies ? </a:t>
            </a:r>
            <a:endParaRPr lang="fr-FR" b="1" dirty="0"/>
          </a:p>
          <a:p>
            <a:pPr marL="742950" indent="-742950">
              <a:buFont typeface="+mj-lt"/>
              <a:buAutoNum type="alphaUcPeriod"/>
            </a:pPr>
            <a:r>
              <a:rPr lang="fr-FR" sz="4000" dirty="0" smtClean="0"/>
              <a:t>(-9) peut aussi s’écrire 9</a:t>
            </a:r>
          </a:p>
          <a:p>
            <a:pPr marL="742950" indent="-742950">
              <a:buFont typeface="+mj-lt"/>
              <a:buAutoNum type="alphaUcPeriod"/>
            </a:pPr>
            <a:r>
              <a:rPr lang="fr-FR" sz="4000" dirty="0" smtClean="0"/>
              <a:t>(+3) peut aussi s’écrire 3 </a:t>
            </a:r>
          </a:p>
          <a:p>
            <a:pPr marL="742950" indent="-742950">
              <a:buFont typeface="+mj-lt"/>
              <a:buAutoNum type="alphaUcPeriod"/>
            </a:pPr>
            <a:r>
              <a:rPr lang="fr-FR" sz="4000" dirty="0"/>
              <a:t>(+3) – (-</a:t>
            </a:r>
            <a:r>
              <a:rPr lang="fr-FR" sz="4000" dirty="0" smtClean="0"/>
              <a:t>4) </a:t>
            </a:r>
            <a:r>
              <a:rPr lang="fr-FR" sz="4000" dirty="0"/>
              <a:t>peut aussi s’écrire 3 - 4</a:t>
            </a:r>
          </a:p>
          <a:p>
            <a:pPr marL="742950" indent="-742950">
              <a:buFont typeface="+mj-lt"/>
              <a:buAutoNum type="alphaUcPeriod"/>
            </a:pPr>
            <a:r>
              <a:rPr lang="fr-FR" sz="4000" dirty="0" smtClean="0"/>
              <a:t>(+</a:t>
            </a:r>
            <a:r>
              <a:rPr lang="fr-FR" sz="4000" dirty="0"/>
              <a:t>3) – (-4)  peut aussi s’écrire 3 + 4</a:t>
            </a:r>
          </a:p>
          <a:p>
            <a:pPr marL="742950" indent="-742950">
              <a:buFont typeface="+mj-lt"/>
              <a:buAutoNum type="alphaUcPeriod"/>
            </a:pPr>
            <a:endParaRPr lang="fr-FR" sz="4000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42469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</TotalTime>
  <Words>218</Words>
  <Application>Microsoft Office PowerPoint</Application>
  <PresentationFormat>Affichage à l'écran (4:3)</PresentationFormat>
  <Paragraphs>61</Paragraphs>
  <Slides>11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Thème Office</vt:lpstr>
      <vt:lpstr>Evaluation diagnostique :    Pour chacune des questions, entoure sur ta feuille la ou les réponse(s) choisie(s)  </vt:lpstr>
      <vt:lpstr>Question 1 : </vt:lpstr>
      <vt:lpstr>Question 2 : </vt:lpstr>
      <vt:lpstr>Question 3 : </vt:lpstr>
      <vt:lpstr>Question 4 : </vt:lpstr>
      <vt:lpstr>Question 5 : </vt:lpstr>
      <vt:lpstr>Question 6 : </vt:lpstr>
      <vt:lpstr>Question 7 : </vt:lpstr>
      <vt:lpstr>Question 8 : 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Marie-Camille Defrance</dc:creator>
  <cp:lastModifiedBy>Marie-Camille Defrance</cp:lastModifiedBy>
  <cp:revision>17</cp:revision>
  <dcterms:created xsi:type="dcterms:W3CDTF">2018-01-26T10:05:23Z</dcterms:created>
  <dcterms:modified xsi:type="dcterms:W3CDTF">2018-09-05T11:53:45Z</dcterms:modified>
</cp:coreProperties>
</file>