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77" r:id="rId2"/>
    <p:sldId id="278" r:id="rId3"/>
    <p:sldId id="279" r:id="rId4"/>
    <p:sldId id="282" r:id="rId5"/>
    <p:sldId id="283" r:id="rId6"/>
    <p:sldId id="280" r:id="rId7"/>
    <p:sldId id="284" r:id="rId8"/>
    <p:sldId id="257" r:id="rId9"/>
    <p:sldId id="285" r:id="rId10"/>
    <p:sldId id="286" r:id="rId11"/>
    <p:sldId id="287" r:id="rId12"/>
    <p:sldId id="288" r:id="rId13"/>
    <p:sldId id="289" r:id="rId14"/>
    <p:sldId id="290" r:id="rId15"/>
    <p:sldId id="264" r:id="rId16"/>
    <p:sldId id="265" r:id="rId17"/>
    <p:sldId id="275" r:id="rId18"/>
    <p:sldId id="281" r:id="rId19"/>
  </p:sldIdLst>
  <p:sldSz cx="9144000" cy="12192000"/>
  <p:notesSz cx="6858000" cy="994568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269D01E-BC32-4049-B463-5C60D7B0CCD2}" styleName="Стиль из темы 2 - акцент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43" autoAdjust="0"/>
    <p:restoredTop sz="94660"/>
  </p:normalViewPr>
  <p:slideViewPr>
    <p:cSldViewPr snapToGrid="0">
      <p:cViewPr varScale="1">
        <p:scale>
          <a:sx n="52" d="100"/>
          <a:sy n="52" d="100"/>
        </p:scale>
        <p:origin x="196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95312"/>
            <a:ext cx="7772400" cy="4244622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6403623"/>
            <a:ext cx="6858000" cy="2943577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3A068-11EB-4D3C-BADC-BC0A9A8A6740}" type="datetimeFigureOut">
              <a:rPr lang="ru-RU" smtClean="0"/>
              <a:t>18.02.2022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B6E3-8FF7-4203-8E19-DAE9A93874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62823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3A068-11EB-4D3C-BADC-BC0A9A8A6740}" type="datetimeFigureOut">
              <a:rPr lang="ru-RU" smtClean="0"/>
              <a:t>18.02.2022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B6E3-8FF7-4203-8E19-DAE9A93874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47815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649111"/>
            <a:ext cx="1971675" cy="10332156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649111"/>
            <a:ext cx="5800725" cy="10332156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3A068-11EB-4D3C-BADC-BC0A9A8A6740}" type="datetimeFigureOut">
              <a:rPr lang="ru-RU" smtClean="0"/>
              <a:t>18.02.2022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B6E3-8FF7-4203-8E19-DAE9A93874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76011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3A068-11EB-4D3C-BADC-BC0A9A8A6740}" type="datetimeFigureOut">
              <a:rPr lang="ru-RU" smtClean="0"/>
              <a:t>18.02.2022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B6E3-8FF7-4203-8E19-DAE9A93874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01859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3039537"/>
            <a:ext cx="7886700" cy="5071532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8159048"/>
            <a:ext cx="7886700" cy="2666999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3A068-11EB-4D3C-BADC-BC0A9A8A6740}" type="datetimeFigureOut">
              <a:rPr lang="ru-RU" smtClean="0"/>
              <a:t>18.02.2022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B6E3-8FF7-4203-8E19-DAE9A93874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63231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3245556"/>
            <a:ext cx="3886200" cy="77357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3245556"/>
            <a:ext cx="3886200" cy="77357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3A068-11EB-4D3C-BADC-BC0A9A8A6740}" type="datetimeFigureOut">
              <a:rPr lang="ru-RU" smtClean="0"/>
              <a:t>18.02.2022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B6E3-8FF7-4203-8E19-DAE9A93874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15236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649114"/>
            <a:ext cx="7886700" cy="2356556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2988734"/>
            <a:ext cx="3868340" cy="146473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4453467"/>
            <a:ext cx="3868340" cy="655037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2988734"/>
            <a:ext cx="3887391" cy="146473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4453467"/>
            <a:ext cx="3887391" cy="655037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3A068-11EB-4D3C-BADC-BC0A9A8A6740}" type="datetimeFigureOut">
              <a:rPr lang="ru-RU" smtClean="0"/>
              <a:t>18.02.2022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B6E3-8FF7-4203-8E19-DAE9A93874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31064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3A068-11EB-4D3C-BADC-BC0A9A8A6740}" type="datetimeFigureOut">
              <a:rPr lang="ru-RU" smtClean="0"/>
              <a:t>18.02.2022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B6E3-8FF7-4203-8E19-DAE9A93874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3609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3A068-11EB-4D3C-BADC-BC0A9A8A6740}" type="datetimeFigureOut">
              <a:rPr lang="ru-RU" smtClean="0"/>
              <a:t>18.02.2022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B6E3-8FF7-4203-8E19-DAE9A93874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20444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812800"/>
            <a:ext cx="2949178" cy="28448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1755425"/>
            <a:ext cx="4629150" cy="866422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3657600"/>
            <a:ext cx="2949178" cy="6776156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3A068-11EB-4D3C-BADC-BC0A9A8A6740}" type="datetimeFigureOut">
              <a:rPr lang="ru-RU" smtClean="0"/>
              <a:t>18.02.2022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B6E3-8FF7-4203-8E19-DAE9A93874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6618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812800"/>
            <a:ext cx="2949178" cy="28448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1755425"/>
            <a:ext cx="4629150" cy="8664222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3657600"/>
            <a:ext cx="2949178" cy="6776156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3A068-11EB-4D3C-BADC-BC0A9A8A6740}" type="datetimeFigureOut">
              <a:rPr lang="ru-RU" smtClean="0"/>
              <a:t>18.02.2022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B6E3-8FF7-4203-8E19-DAE9A93874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90704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649114"/>
            <a:ext cx="7886700" cy="23565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3245556"/>
            <a:ext cx="7886700" cy="77357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11300181"/>
            <a:ext cx="2057400" cy="6491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A3A068-11EB-4D3C-BADC-BC0A9A8A6740}" type="datetimeFigureOut">
              <a:rPr lang="ru-RU" smtClean="0"/>
              <a:t>18.02.2022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11300181"/>
            <a:ext cx="3086100" cy="6491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11300181"/>
            <a:ext cx="2057400" cy="6491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13B6E3-8FF7-4203-8E19-DAE9A93874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9410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err="1" smtClean="0">
                <a:solidFill>
                  <a:srgbClr val="C00000"/>
                </a:solidFill>
              </a:rPr>
              <a:t>Лепбук</a:t>
            </a:r>
            <a:r>
              <a:rPr lang="ru-RU" b="1" dirty="0" smtClean="0">
                <a:solidFill>
                  <a:srgbClr val="C00000"/>
                </a:solidFill>
              </a:rPr>
              <a:t>:  Правила пожарной безопасности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b="1" dirty="0" smtClean="0">
                <a:solidFill>
                  <a:srgbClr val="7030A0"/>
                </a:solidFill>
              </a:rPr>
              <a:t>«</a:t>
            </a:r>
            <a:r>
              <a:rPr lang="ru-RU" b="1" dirty="0">
                <a:solidFill>
                  <a:srgbClr val="7030A0"/>
                </a:solidFill>
              </a:rPr>
              <a:t>Детский сад №46 </a:t>
            </a:r>
            <a:r>
              <a:rPr lang="ru-RU" b="1" dirty="0" smtClean="0">
                <a:solidFill>
                  <a:srgbClr val="7030A0"/>
                </a:solidFill>
              </a:rPr>
              <a:t>«</a:t>
            </a:r>
            <a:r>
              <a:rPr lang="ru-RU" b="1" dirty="0">
                <a:solidFill>
                  <a:srgbClr val="7030A0"/>
                </a:solidFill>
              </a:rPr>
              <a:t>Фантазёры г. Орска»</a:t>
            </a:r>
          </a:p>
          <a:p>
            <a:r>
              <a:rPr lang="ru-RU" b="1" dirty="0">
                <a:solidFill>
                  <a:srgbClr val="7030A0"/>
                </a:solidFill>
              </a:rPr>
              <a:t>Воспитатель старшей группы </a:t>
            </a:r>
            <a:r>
              <a:rPr lang="ru-RU" b="1" dirty="0" err="1">
                <a:solidFill>
                  <a:srgbClr val="7030A0"/>
                </a:solidFill>
              </a:rPr>
              <a:t>Манженко</a:t>
            </a:r>
            <a:r>
              <a:rPr lang="ru-RU" b="1" dirty="0">
                <a:solidFill>
                  <a:srgbClr val="7030A0"/>
                </a:solidFill>
              </a:rPr>
              <a:t> Т. Н</a:t>
            </a:r>
            <a:r>
              <a:rPr lang="ru-RU" dirty="0">
                <a:solidFill>
                  <a:srgbClr val="7030A0"/>
                </a:solidFill>
              </a:rPr>
              <a:t>.</a:t>
            </a:r>
          </a:p>
          <a:p>
            <a:pPr algn="just"/>
            <a:r>
              <a:rPr lang="ru-RU" b="1" dirty="0">
                <a:solidFill>
                  <a:srgbClr val="FF0000"/>
                </a:solidFill>
                <a:latin typeface="Open Sans"/>
              </a:rPr>
              <a:t>Данное пособие должно решать следующие задачи:</a:t>
            </a:r>
          </a:p>
          <a:p>
            <a:pPr>
              <a:buFont typeface="+mj-lt"/>
              <a:buAutoNum type="arabicPeriod"/>
            </a:pPr>
            <a:r>
              <a:rPr lang="ru-RU" b="1" dirty="0">
                <a:solidFill>
                  <a:srgbClr val="FF0000"/>
                </a:solidFill>
                <a:latin typeface="Open Sans"/>
              </a:rPr>
              <a:t>Дать представление о профессии пожарного, воспитывать уважительное к ней отношение.</a:t>
            </a:r>
          </a:p>
          <a:p>
            <a:pPr>
              <a:buFont typeface="+mj-lt"/>
              <a:buAutoNum type="arabicPeriod"/>
            </a:pPr>
            <a:r>
              <a:rPr lang="ru-RU" b="1" dirty="0">
                <a:solidFill>
                  <a:srgbClr val="FF0000"/>
                </a:solidFill>
                <a:latin typeface="Open Sans"/>
              </a:rPr>
              <a:t>Закреплять знания о причинах пожара.</a:t>
            </a:r>
          </a:p>
          <a:p>
            <a:pPr>
              <a:buFont typeface="+mj-lt"/>
              <a:buAutoNum type="arabicPeriod"/>
            </a:pPr>
            <a:r>
              <a:rPr lang="ru-RU" b="1" dirty="0">
                <a:solidFill>
                  <a:srgbClr val="FF0000"/>
                </a:solidFill>
                <a:latin typeface="Open Sans"/>
              </a:rPr>
              <a:t>Расширить представления детей о значении огня в жизни человека, его потенциальной опасности.</a:t>
            </a:r>
          </a:p>
          <a:p>
            <a:pPr>
              <a:buFont typeface="+mj-lt"/>
              <a:buAutoNum type="arabicPeriod"/>
            </a:pPr>
            <a:r>
              <a:rPr lang="ru-RU" b="1" dirty="0">
                <a:solidFill>
                  <a:srgbClr val="FF0000"/>
                </a:solidFill>
                <a:latin typeface="Open Sans"/>
              </a:rPr>
              <a:t>Дать понятие об опасности электрических приборов дома.</a:t>
            </a:r>
          </a:p>
          <a:p>
            <a:pPr>
              <a:buFont typeface="+mj-lt"/>
              <a:buAutoNum type="arabicPeriod"/>
            </a:pPr>
            <a:r>
              <a:rPr lang="ru-RU" b="1" dirty="0">
                <a:solidFill>
                  <a:srgbClr val="FF0000"/>
                </a:solidFill>
                <a:latin typeface="Open Sans"/>
              </a:rPr>
              <a:t>Знакомить со средствами пожаротушения, устройством специальной машины МЧС.</a:t>
            </a:r>
          </a:p>
          <a:p>
            <a:pPr>
              <a:buFont typeface="+mj-lt"/>
              <a:buAutoNum type="arabicPeriod"/>
            </a:pPr>
            <a:r>
              <a:rPr lang="ru-RU" b="1" dirty="0">
                <a:solidFill>
                  <a:srgbClr val="FF0000"/>
                </a:solidFill>
                <a:latin typeface="Open Sans"/>
              </a:rPr>
              <a:t>Учить правилам поведения при пожаре, в том числе в лесу.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594020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475860" y="2491274"/>
            <a:ext cx="10151710" cy="7669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4342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662474" y="2286000"/>
            <a:ext cx="10599578" cy="7781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2269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1091681" y="1987418"/>
            <a:ext cx="11439333" cy="8024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1294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176" y="541176"/>
            <a:ext cx="8229600" cy="10860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3399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820" y="783770"/>
            <a:ext cx="8136294" cy="10692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7702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3220" t="10848" r="74656" b="47939"/>
          <a:stretch/>
        </p:blipFill>
        <p:spPr>
          <a:xfrm>
            <a:off x="733926" y="755316"/>
            <a:ext cx="3388250" cy="44904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26943" t="10473" r="50400" b="48127"/>
          <a:stretch/>
        </p:blipFill>
        <p:spPr>
          <a:xfrm>
            <a:off x="4572000" y="838869"/>
            <a:ext cx="3325651" cy="432334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50400" t="10848" r="26810" b="47938"/>
          <a:stretch/>
        </p:blipFill>
        <p:spPr>
          <a:xfrm>
            <a:off x="733926" y="6045199"/>
            <a:ext cx="3549316" cy="456637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74390" t="10660" r="3085" b="47751"/>
          <a:stretch/>
        </p:blipFill>
        <p:spPr>
          <a:xfrm>
            <a:off x="4673600" y="6045200"/>
            <a:ext cx="3476201" cy="4566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0762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2819" t="53559" r="74257" b="4104"/>
          <a:stretch/>
        </p:blipFill>
        <p:spPr>
          <a:xfrm>
            <a:off x="879641" y="848895"/>
            <a:ext cx="3437861" cy="451718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73591" t="52249" r="2020" b="4477"/>
          <a:stretch/>
        </p:blipFill>
        <p:spPr>
          <a:xfrm>
            <a:off x="4622800" y="6162841"/>
            <a:ext cx="3756475" cy="474177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1378" t="2125" r="67171" b="7664"/>
          <a:stretch/>
        </p:blipFill>
        <p:spPr>
          <a:xfrm>
            <a:off x="4622800" y="848895"/>
            <a:ext cx="3447328" cy="451718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33551" t="2916" r="34636" b="8060"/>
          <a:stretch/>
        </p:blipFill>
        <p:spPr>
          <a:xfrm>
            <a:off x="762095" y="6162842"/>
            <a:ext cx="3555407" cy="4545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977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09"/>
          <a:stretch/>
        </p:blipFill>
        <p:spPr>
          <a:xfrm>
            <a:off x="1299213" y="920891"/>
            <a:ext cx="2935902" cy="129967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539844" y="1051764"/>
            <a:ext cx="245464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Вода и огонь – хорошие слуги, но и страшные господа.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9214" y="2626075"/>
            <a:ext cx="2935902" cy="130155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539844" y="2880396"/>
            <a:ext cx="25533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Огонь маслом заливать – лишь огня добавлять.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9214" y="4327385"/>
            <a:ext cx="2935902" cy="130155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9213" y="5958512"/>
            <a:ext cx="2897441" cy="128450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299213" y="4650697"/>
            <a:ext cx="2914344" cy="6549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Искру туши до пожара – беду отводи от удара.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345123" y="6352008"/>
            <a:ext cx="28684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Кто огня не бережётся                                    - тот скоро обожжётся.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8443" y="7662904"/>
            <a:ext cx="2897441" cy="12845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6189" y="9367296"/>
            <a:ext cx="2901948" cy="128636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1058" y="7847630"/>
            <a:ext cx="2792210" cy="999831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4023" y="9611969"/>
            <a:ext cx="2749534" cy="768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3751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59838" y="895740"/>
            <a:ext cx="7725746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err="1">
                <a:solidFill>
                  <a:srgbClr val="C00000"/>
                </a:solidFill>
                <a:latin typeface="Open Sans"/>
              </a:rPr>
              <a:t>Лэпбук</a:t>
            </a:r>
            <a:r>
              <a:rPr lang="ru-RU" sz="3600" b="1" dirty="0">
                <a:solidFill>
                  <a:srgbClr val="C00000"/>
                </a:solidFill>
                <a:latin typeface="Open Sans"/>
              </a:rPr>
              <a:t> — очень полезное пособие в работе с дошкольниками</a:t>
            </a:r>
            <a:r>
              <a:rPr lang="ru-RU" sz="3600" b="1" dirty="0" smtClean="0">
                <a:solidFill>
                  <a:srgbClr val="C00000"/>
                </a:solidFill>
                <a:latin typeface="Open Sans"/>
              </a:rPr>
              <a:t>.</a:t>
            </a:r>
          </a:p>
          <a:p>
            <a:r>
              <a:rPr lang="ru-RU" sz="3600" b="1" dirty="0" smtClean="0">
                <a:solidFill>
                  <a:srgbClr val="C00000"/>
                </a:solidFill>
                <a:latin typeface="Open Sans"/>
              </a:rPr>
              <a:t> </a:t>
            </a:r>
            <a:r>
              <a:rPr lang="ru-RU" sz="3600" b="1" dirty="0">
                <a:solidFill>
                  <a:srgbClr val="C00000"/>
                </a:solidFill>
                <a:latin typeface="Open Sans"/>
              </a:rPr>
              <a:t>Его необычная форма, яркое оформление неизменно </a:t>
            </a:r>
            <a:r>
              <a:rPr lang="ru-RU" sz="3600" b="1" dirty="0" smtClean="0">
                <a:solidFill>
                  <a:srgbClr val="C00000"/>
                </a:solidFill>
                <a:latin typeface="Open Sans"/>
              </a:rPr>
              <a:t>привлекают детей. </a:t>
            </a:r>
            <a:r>
              <a:rPr lang="ru-RU" sz="3600" b="1" dirty="0">
                <a:solidFill>
                  <a:srgbClr val="C00000"/>
                </a:solidFill>
                <a:latin typeface="Open Sans"/>
              </a:rPr>
              <a:t>Незаметно для себя они осваивают различные аспекты противопожарной темы, закрепляют очень важные для жизни </a:t>
            </a:r>
            <a:r>
              <a:rPr lang="ru-RU" sz="3600" b="1" dirty="0" smtClean="0">
                <a:solidFill>
                  <a:srgbClr val="C00000"/>
                </a:solidFill>
                <a:latin typeface="Open Sans"/>
              </a:rPr>
              <a:t>знания.</a:t>
            </a:r>
            <a:endParaRPr lang="ru-RU" sz="36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24636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649114"/>
            <a:ext cx="7886700" cy="10603604"/>
          </a:xfrm>
        </p:spPr>
        <p:txBody>
          <a:bodyPr>
            <a:normAutofit/>
          </a:bodyPr>
          <a:lstStyle/>
          <a:p>
            <a:pPr>
              <a:buFont typeface="+mj-lt"/>
              <a:buAutoNum type="arabicPeriod"/>
            </a:pPr>
            <a:r>
              <a:rPr lang="ru-RU" sz="4000" b="1" dirty="0" smtClean="0">
                <a:solidFill>
                  <a:srgbClr val="C00000"/>
                </a:solidFill>
                <a:latin typeface="Comfortaa"/>
              </a:rPr>
              <a:t>Информационное </a:t>
            </a:r>
            <a:r>
              <a:rPr lang="ru-RU" sz="4000" b="1" dirty="0">
                <a:solidFill>
                  <a:srgbClr val="C00000"/>
                </a:solidFill>
                <a:latin typeface="Comfortaa"/>
              </a:rPr>
              <a:t>наполнение пособия «Пожарная безопасность</a:t>
            </a:r>
            <a:r>
              <a:rPr lang="ru-RU" sz="4000" b="1" dirty="0" smtClean="0">
                <a:solidFill>
                  <a:srgbClr val="C00000"/>
                </a:solidFill>
                <a:latin typeface="Comfortaa"/>
              </a:rPr>
              <a:t>»</a:t>
            </a:r>
            <a:br>
              <a:rPr lang="ru-RU" sz="4000" b="1" dirty="0" smtClean="0">
                <a:solidFill>
                  <a:srgbClr val="C00000"/>
                </a:solidFill>
                <a:latin typeface="Comfortaa"/>
              </a:rPr>
            </a:br>
            <a:r>
              <a:rPr lang="ru-RU" sz="3200" b="1" dirty="0">
                <a:solidFill>
                  <a:srgbClr val="7030A0"/>
                </a:solidFill>
                <a:latin typeface="Open Sans"/>
              </a:rPr>
              <a:t>Причины пожара (опасные электроприборы, плита, игры со спичками и пр.).</a:t>
            </a:r>
            <a:r>
              <a:rPr lang="ru-RU" sz="4000" b="1" dirty="0">
                <a:solidFill>
                  <a:srgbClr val="7030A0"/>
                </a:solidFill>
                <a:latin typeface="Open Sans"/>
              </a:rPr>
              <a:t/>
            </a:r>
            <a:br>
              <a:rPr lang="ru-RU" sz="4000" b="1" dirty="0">
                <a:solidFill>
                  <a:srgbClr val="7030A0"/>
                </a:solidFill>
                <a:latin typeface="Open Sans"/>
              </a:rPr>
            </a:br>
            <a:r>
              <a:rPr lang="ru-RU" sz="3200" b="1" dirty="0">
                <a:solidFill>
                  <a:srgbClr val="7030A0"/>
                </a:solidFill>
                <a:latin typeface="Open Sans"/>
              </a:rPr>
              <a:t>Макет </a:t>
            </a:r>
            <a:r>
              <a:rPr lang="ru-RU" sz="3200" b="1" dirty="0" smtClean="0">
                <a:solidFill>
                  <a:srgbClr val="7030A0"/>
                </a:solidFill>
                <a:latin typeface="Open Sans"/>
              </a:rPr>
              <a:t>пожарного </a:t>
            </a:r>
            <a:r>
              <a:rPr lang="ru-RU" sz="3200" b="1" dirty="0">
                <a:solidFill>
                  <a:srgbClr val="7030A0"/>
                </a:solidFill>
                <a:latin typeface="Open Sans"/>
              </a:rPr>
              <a:t>щита</a:t>
            </a:r>
            <a:r>
              <a:rPr lang="ru-RU" sz="3200" b="1" dirty="0" smtClean="0">
                <a:solidFill>
                  <a:srgbClr val="7030A0"/>
                </a:solidFill>
                <a:latin typeface="Open Sans"/>
              </a:rPr>
              <a:t>.</a:t>
            </a:r>
            <a:br>
              <a:rPr lang="ru-RU" sz="3200" b="1" dirty="0" smtClean="0">
                <a:solidFill>
                  <a:srgbClr val="7030A0"/>
                </a:solidFill>
                <a:latin typeface="Open Sans"/>
              </a:rPr>
            </a:br>
            <a:r>
              <a:rPr lang="ru-RU" sz="3200" b="1" dirty="0">
                <a:solidFill>
                  <a:srgbClr val="7030A0"/>
                </a:solidFill>
                <a:latin typeface="Open Sans"/>
              </a:rPr>
              <a:t>Знаки пожарной безопасности</a:t>
            </a:r>
            <a:r>
              <a:rPr lang="ru-RU" sz="3200" b="1" dirty="0" smtClean="0">
                <a:solidFill>
                  <a:srgbClr val="7030A0"/>
                </a:solidFill>
                <a:latin typeface="Open Sans"/>
              </a:rPr>
              <a:t>.</a:t>
            </a:r>
            <a:br>
              <a:rPr lang="ru-RU" sz="3200" b="1" dirty="0" smtClean="0">
                <a:solidFill>
                  <a:srgbClr val="7030A0"/>
                </a:solidFill>
                <a:latin typeface="Open Sans"/>
              </a:rPr>
            </a:br>
            <a:r>
              <a:rPr lang="ru-RU" sz="3200" b="1" dirty="0">
                <a:solidFill>
                  <a:srgbClr val="7030A0"/>
                </a:solidFill>
                <a:latin typeface="Open Sans"/>
              </a:rPr>
              <a:t>Добрый и злой огонь (тематические картинки</a:t>
            </a:r>
            <a:r>
              <a:rPr lang="ru-RU" sz="3200" b="1" dirty="0" smtClean="0">
                <a:solidFill>
                  <a:srgbClr val="7030A0"/>
                </a:solidFill>
                <a:latin typeface="Open Sans"/>
              </a:rPr>
              <a:t>)</a:t>
            </a:r>
            <a:br>
              <a:rPr lang="ru-RU" sz="3200" b="1" dirty="0" smtClean="0">
                <a:solidFill>
                  <a:srgbClr val="7030A0"/>
                </a:solidFill>
                <a:latin typeface="Open Sans"/>
              </a:rPr>
            </a:br>
            <a:r>
              <a:rPr lang="ru-RU" sz="3200" b="1" dirty="0">
                <a:solidFill>
                  <a:srgbClr val="7030A0"/>
                </a:solidFill>
                <a:latin typeface="Open Sans"/>
              </a:rPr>
              <a:t>Загадки.</a:t>
            </a:r>
            <a:r>
              <a:rPr lang="ru-RU" sz="3200" dirty="0">
                <a:solidFill>
                  <a:srgbClr val="1B1C2A"/>
                </a:solidFill>
                <a:latin typeface="Open Sans"/>
              </a:rPr>
              <a:t/>
            </a:r>
            <a:br>
              <a:rPr lang="ru-RU" sz="3200" dirty="0">
                <a:solidFill>
                  <a:srgbClr val="1B1C2A"/>
                </a:solidFill>
                <a:latin typeface="Open Sans"/>
              </a:rPr>
            </a:br>
            <a:endParaRPr lang="ru-RU" sz="3200" b="1" i="0" dirty="0">
              <a:solidFill>
                <a:srgbClr val="7030A0"/>
              </a:solidFill>
              <a:effectLst/>
              <a:latin typeface="Comfortaa"/>
            </a:endParaRPr>
          </a:p>
        </p:txBody>
      </p:sp>
    </p:spTree>
    <p:extLst>
      <p:ext uri="{BB962C8B-B14F-4D97-AF65-F5344CB8AC3E}">
        <p14:creationId xmlns:p14="http://schemas.microsoft.com/office/powerpoint/2010/main" val="270978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649114"/>
            <a:ext cx="7886700" cy="9987784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2667000"/>
            <a:ext cx="78867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5878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649113"/>
            <a:ext cx="7886700" cy="1058494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1" y="1250302"/>
            <a:ext cx="7886700" cy="10941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4073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649113"/>
            <a:ext cx="7886700" cy="1021172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783771"/>
            <a:ext cx="7886700" cy="10077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3944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649113"/>
            <a:ext cx="7886700" cy="9875817"/>
          </a:xfrm>
        </p:spPr>
        <p:txBody>
          <a:bodyPr>
            <a:normAutofit/>
          </a:bodyPr>
          <a:lstStyle/>
          <a:p>
            <a:r>
              <a:rPr lang="ru-RU" sz="3200" b="1" dirty="0" smtClean="0"/>
              <a:t/>
            </a:r>
            <a:br>
              <a:rPr lang="ru-RU" sz="3200" b="1" dirty="0" smtClean="0"/>
            </a:br>
            <a:r>
              <a:rPr lang="ru-RU" sz="3200" b="1" dirty="0" smtClean="0"/>
              <a:t/>
            </a:r>
            <a:br>
              <a:rPr lang="ru-RU" sz="3200" b="1" dirty="0" smtClean="0"/>
            </a:br>
            <a:endParaRPr lang="ru-RU" sz="32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1012" y="578498"/>
            <a:ext cx="7414338" cy="9946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5475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649114"/>
            <a:ext cx="7886700" cy="10995490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7030A0"/>
                </a:solidFill>
              </a:rPr>
              <a:t/>
            </a:r>
            <a:br>
              <a:rPr lang="ru-RU" sz="3600" b="1" dirty="0" smtClean="0">
                <a:solidFill>
                  <a:srgbClr val="7030A0"/>
                </a:solidFill>
              </a:rPr>
            </a:br>
            <a:endParaRPr lang="ru-RU" sz="3600" b="1" dirty="0">
              <a:solidFill>
                <a:srgbClr val="7030A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820189" y="2309058"/>
            <a:ext cx="10995488" cy="7675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2330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00"/>
            </a:gs>
            <a:gs pos="43000">
              <a:srgbClr val="FFC000"/>
            </a:gs>
            <a:gs pos="77000">
              <a:schemeClr val="accent2">
                <a:lumMod val="75000"/>
                <a:alpha val="75000"/>
              </a:schemeClr>
            </a:gs>
            <a:gs pos="100000">
              <a:srgbClr val="FF00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48084" y="6308103"/>
            <a:ext cx="7422147" cy="4760949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InflateBottom">
              <a:avLst/>
            </a:prstTxWarp>
            <a:spAutoFit/>
          </a:bodyPr>
          <a:lstStyle/>
          <a:p>
            <a:pPr algn="ctr"/>
            <a:r>
              <a:rPr lang="ru-RU" sz="5400" b="1" cap="none" spc="0" dirty="0" smtClean="0">
                <a:ln w="22225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Знайте и соблюдайте</a:t>
            </a:r>
          </a:p>
          <a:p>
            <a:pPr algn="ctr"/>
            <a:r>
              <a:rPr lang="ru-RU" sz="5400" b="1" dirty="0" smtClean="0">
                <a:ln w="22225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Правила</a:t>
            </a:r>
          </a:p>
          <a:p>
            <a:pPr algn="ctr"/>
            <a:r>
              <a:rPr lang="ru-RU" sz="5400" b="1" cap="none" spc="0" dirty="0" smtClean="0">
                <a:ln w="22225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Пожарной безопасности!</a:t>
            </a:r>
            <a:endParaRPr lang="ru-RU" sz="5400" b="1" cap="none" spc="0" dirty="0">
              <a:ln w="22225">
                <a:solidFill>
                  <a:schemeClr val="accent2">
                    <a:lumMod val="50000"/>
                  </a:schemeClr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18667" t="21110" r="17667" b="9111"/>
          <a:stretch/>
        </p:blipFill>
        <p:spPr>
          <a:xfrm>
            <a:off x="2055896" y="1101706"/>
            <a:ext cx="5032208" cy="4136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9042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1017035" y="2379305"/>
            <a:ext cx="10972802" cy="748315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1524000" y="1524000"/>
            <a:ext cx="12192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93263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240</TotalTime>
  <Words>184</Words>
  <Application>Microsoft Office PowerPoint</Application>
  <PresentationFormat>Произвольный</PresentationFormat>
  <Paragraphs>22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4" baseType="lpstr">
      <vt:lpstr>Arial</vt:lpstr>
      <vt:lpstr>Calibri</vt:lpstr>
      <vt:lpstr>Calibri Light</vt:lpstr>
      <vt:lpstr>Comfortaa</vt:lpstr>
      <vt:lpstr>Open Sans</vt:lpstr>
      <vt:lpstr>Тема Office</vt:lpstr>
      <vt:lpstr>Лепбук:  Правила пожарной безопасности</vt:lpstr>
      <vt:lpstr>Информационное наполнение пособия «Пожарная безопасность» Причины пожара (опасные электроприборы, плита, игры со спичками и пр.). Макет пожарного щита. Знаки пожарной безопасности. Добрый и злой огонь (тематические картинки) Загадки. </vt:lpstr>
      <vt:lpstr>Презентация PowerPoint</vt:lpstr>
      <vt:lpstr>Презентация PowerPoint</vt:lpstr>
      <vt:lpstr>Презентация PowerPoint</vt:lpstr>
      <vt:lpstr>  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Budushee</cp:lastModifiedBy>
  <cp:revision>26</cp:revision>
  <cp:lastPrinted>2016-09-22T11:37:54Z</cp:lastPrinted>
  <dcterms:created xsi:type="dcterms:W3CDTF">2016-08-18T09:50:35Z</dcterms:created>
  <dcterms:modified xsi:type="dcterms:W3CDTF">2022-02-18T13:42:00Z</dcterms:modified>
</cp:coreProperties>
</file>