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5" r:id="rId10"/>
    <p:sldId id="263" r:id="rId11"/>
    <p:sldId id="267" r:id="rId12"/>
    <p:sldId id="266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FA02A-38DB-4CEF-98B9-52E8D72A34AD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F3C94-4916-4323-9D0F-1617B0BA86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233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FA02A-38DB-4CEF-98B9-52E8D72A34AD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F3C94-4916-4323-9D0F-1617B0BA86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412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FA02A-38DB-4CEF-98B9-52E8D72A34AD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F3C94-4916-4323-9D0F-1617B0BA86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569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FA02A-38DB-4CEF-98B9-52E8D72A34AD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F3C94-4916-4323-9D0F-1617B0BA86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871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FA02A-38DB-4CEF-98B9-52E8D72A34AD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F3C94-4916-4323-9D0F-1617B0BA86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415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FA02A-38DB-4CEF-98B9-52E8D72A34AD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F3C94-4916-4323-9D0F-1617B0BA86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3550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FA02A-38DB-4CEF-98B9-52E8D72A34AD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F3C94-4916-4323-9D0F-1617B0BA86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812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FA02A-38DB-4CEF-98B9-52E8D72A34AD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F3C94-4916-4323-9D0F-1617B0BA86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64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FA02A-38DB-4CEF-98B9-52E8D72A34AD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F3C94-4916-4323-9D0F-1617B0BA86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585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FA02A-38DB-4CEF-98B9-52E8D72A34AD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F3C94-4916-4323-9D0F-1617B0BA86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562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FA02A-38DB-4CEF-98B9-52E8D72A34AD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F3C94-4916-4323-9D0F-1617B0BA86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341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8FA02A-38DB-4CEF-98B9-52E8D72A34AD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F3C94-4916-4323-9D0F-1617B0BA86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464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2763738"/>
          </a:xfrm>
        </p:spPr>
        <p:txBody>
          <a:bodyPr>
            <a:normAutofit/>
          </a:bodyPr>
          <a:lstStyle/>
          <a:p>
            <a:r>
              <a:rPr lang="ru-RU" dirty="0" smtClean="0"/>
              <a:t>Образовательный проект «Народное искусство и культурное наследие»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7030A0"/>
                </a:solidFill>
              </a:rPr>
              <a:t>«Этот удивительный народ….»</a:t>
            </a:r>
            <a:endParaRPr lang="ru-RU" b="1" i="1" dirty="0">
              <a:solidFill>
                <a:srgbClr val="7030A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495619"/>
            <a:ext cx="3096344" cy="17416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255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Национальная кухня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Основная традиционная пища марийцев — суп с клёцками (</a:t>
            </a:r>
            <a:r>
              <a:rPr lang="ru-RU" dirty="0" err="1" smtClean="0"/>
              <a:t>лашка</a:t>
            </a:r>
            <a:r>
              <a:rPr lang="ru-RU" dirty="0" smtClean="0"/>
              <a:t>), вареники с начинкой из мяса или творога (</a:t>
            </a:r>
            <a:r>
              <a:rPr lang="ru-RU" dirty="0" err="1" smtClean="0"/>
              <a:t>подкогыльо</a:t>
            </a:r>
            <a:r>
              <a:rPr lang="ru-RU" dirty="0" smtClean="0"/>
              <a:t>), варёная колбаса из сала или крови с крупой (</a:t>
            </a:r>
            <a:r>
              <a:rPr lang="ru-RU" dirty="0" err="1" smtClean="0"/>
              <a:t>сокта</a:t>
            </a:r>
            <a:r>
              <a:rPr lang="ru-RU" dirty="0" smtClean="0"/>
              <a:t>), шаньги, слоёные блины (</a:t>
            </a:r>
            <a:r>
              <a:rPr lang="ru-RU" dirty="0" err="1" smtClean="0"/>
              <a:t>команмелна</a:t>
            </a:r>
            <a:r>
              <a:rPr lang="ru-RU" dirty="0" smtClean="0"/>
              <a:t>), перемечи, творожные сырники (</a:t>
            </a:r>
            <a:r>
              <a:rPr lang="ru-RU" dirty="0" err="1" smtClean="0"/>
              <a:t>туара</a:t>
            </a:r>
            <a:r>
              <a:rPr lang="ru-RU" dirty="0" smtClean="0"/>
              <a:t>), отварные лепёшки (</a:t>
            </a:r>
            <a:r>
              <a:rPr lang="ru-RU" dirty="0" err="1" smtClean="0"/>
              <a:t>подкинде</a:t>
            </a:r>
            <a:r>
              <a:rPr lang="ru-RU" dirty="0" smtClean="0"/>
              <a:t>), печёные лепёшки (</a:t>
            </a:r>
            <a:r>
              <a:rPr lang="ru-RU" dirty="0" err="1" smtClean="0"/>
              <a:t>салмагинде</a:t>
            </a:r>
            <a:r>
              <a:rPr lang="ru-RU" dirty="0" smtClean="0"/>
              <a:t>).</a:t>
            </a:r>
          </a:p>
          <a:p>
            <a:endParaRPr lang="ru-RU" dirty="0" smtClean="0"/>
          </a:p>
          <a:p>
            <a:r>
              <a:rPr lang="ru-RU" dirty="0" smtClean="0"/>
              <a:t>Для национальной кухни характерны также специфические блюда из мяса белки, ястреба, филина, ежа, ужа, гадюки, из муки из сушёной рыбы, конопляного семени.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725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27637" y="396397"/>
            <a:ext cx="3813629" cy="1143000"/>
          </a:xfrm>
        </p:spPr>
        <p:txBody>
          <a:bodyPr>
            <a:noAutofit/>
          </a:bodyPr>
          <a:lstStyle/>
          <a:p>
            <a:r>
              <a:rPr lang="ru-RU" sz="3600" dirty="0" err="1" smtClean="0"/>
              <a:t>Подкогыльо</a:t>
            </a:r>
            <a:r>
              <a:rPr lang="ru-RU" sz="3600" dirty="0" smtClean="0"/>
              <a:t>-марийские пельмени</a:t>
            </a:r>
            <a:endParaRPr lang="ru-RU" sz="36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4762624" cy="31750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140968"/>
            <a:ext cx="3668068" cy="34073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24128" y="2152888"/>
            <a:ext cx="30963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err="1" smtClean="0"/>
              <a:t>Коман</a:t>
            </a:r>
            <a:r>
              <a:rPr lang="ru-RU" sz="3600" dirty="0" smtClean="0"/>
              <a:t> </a:t>
            </a:r>
            <a:r>
              <a:rPr lang="ru-RU" sz="3600" dirty="0" err="1" smtClean="0"/>
              <a:t>мелна</a:t>
            </a:r>
            <a:r>
              <a:rPr lang="ru-RU" sz="3600" dirty="0" smtClean="0"/>
              <a:t>-марийские блины.</a:t>
            </a:r>
          </a:p>
          <a:p>
            <a:r>
              <a:rPr lang="ru-RU" sz="3600" dirty="0" smtClean="0"/>
              <a:t>Это самые вкусные блюда, которые пробовала !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79443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Песни, танцы народов мари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24744"/>
            <a:ext cx="8291264" cy="5733256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Танцы народа мари, имея общую национальную основу, в разных районах отличаются своеобразием.</a:t>
            </a:r>
          </a:p>
          <a:p>
            <a:r>
              <a:rPr lang="ru-RU" sz="2000" dirty="0" smtClean="0"/>
              <a:t>Один из самых интересных — « Веревочка », принимать участие в котором может неограниченное количество людей. Этот танец имеет зигзагообразное построение, где две линии танцующих как бы заплетают веревку вокруг средней линии. Плавные движения перемежаются через определенные промежутки с сильными дробными, особенно у мужчин. Интересны движения кистями рук, прищелкивания пальцами.</a:t>
            </a:r>
            <a:endParaRPr lang="ru-RU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7" r="9265" b="703"/>
          <a:stretch/>
        </p:blipFill>
        <p:spPr bwMode="auto">
          <a:xfrm>
            <a:off x="1403648" y="3861048"/>
            <a:ext cx="6120680" cy="30154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597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2557463"/>
            <a:ext cx="6954584" cy="3913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176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А</a:t>
            </a:r>
            <a:r>
              <a:rPr lang="ru-RU" b="1" dirty="0" smtClean="0"/>
              <a:t>ктуальность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052736"/>
            <a:ext cx="8291264" cy="5544616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Мне очень хотелось, взять за основу одной из годовых задач- патриотическое воспитание. Тема очень объемная и интересная, ведь народов, проживающих в России,  а  именно в его регионах очень много. Каждого хочется « изучить»-знать какими традициями, обычаями живет каждый народ. </a:t>
            </a:r>
          </a:p>
          <a:p>
            <a:r>
              <a:rPr lang="ru-RU" dirty="0" smtClean="0"/>
              <a:t>Этим летом мне посчастливилось отправиться в командировку в Йошкар-Олу, на озеро Таир. Честно, я не понимала, что за народ там живет?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99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/>
              <a:t>Подготовительный этап. Тема проекта: «Этот удивительный народ…»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268760"/>
            <a:ext cx="8507288" cy="5400600"/>
          </a:xfrm>
        </p:spPr>
        <p:txBody>
          <a:bodyPr>
            <a:normAutofit fontScale="92500" lnSpcReduction="10000"/>
          </a:bodyPr>
          <a:lstStyle/>
          <a:p>
            <a:r>
              <a:rPr lang="ru-RU" sz="3000" b="1" dirty="0" smtClean="0"/>
              <a:t>Сроки</a:t>
            </a:r>
            <a:r>
              <a:rPr lang="ru-RU" sz="3000" dirty="0" smtClean="0"/>
              <a:t>-долгосрочный (июль 2021 год-май 2022 год)</a:t>
            </a:r>
          </a:p>
          <a:p>
            <a:r>
              <a:rPr lang="ru-RU" sz="3000" b="1" dirty="0" smtClean="0"/>
              <a:t>Тип проекта: </a:t>
            </a:r>
            <a:r>
              <a:rPr lang="ru-RU" sz="3000" dirty="0" smtClean="0"/>
              <a:t>познавательный, творческий, нравственно-патриотический</a:t>
            </a:r>
          </a:p>
          <a:p>
            <a:r>
              <a:rPr lang="ru-RU" b="1" dirty="0" smtClean="0"/>
              <a:t>Цель: </a:t>
            </a:r>
            <a:r>
              <a:rPr lang="ru-RU" sz="3000" dirty="0" smtClean="0"/>
              <a:t>изучение культуры марийского народа.</a:t>
            </a:r>
          </a:p>
          <a:p>
            <a:r>
              <a:rPr lang="ru-RU" sz="2800" b="1" dirty="0" smtClean="0"/>
              <a:t>Задачи: </a:t>
            </a:r>
          </a:p>
          <a:p>
            <a:pPr marL="0" indent="0">
              <a:buNone/>
            </a:pPr>
            <a:r>
              <a:rPr lang="ru-RU" sz="2800" dirty="0" smtClean="0"/>
              <a:t>-расширять представления о многообразии народов России;</a:t>
            </a:r>
          </a:p>
          <a:p>
            <a:pPr marL="0" indent="0">
              <a:buNone/>
            </a:pPr>
            <a:r>
              <a:rPr lang="ru-RU" sz="2800" dirty="0" smtClean="0"/>
              <a:t>-расширять представления культурными ценностями марийского народа.</a:t>
            </a:r>
          </a:p>
          <a:p>
            <a:pPr marL="0" indent="0">
              <a:buNone/>
            </a:pPr>
            <a:r>
              <a:rPr lang="ru-RU" sz="2800" dirty="0" smtClean="0"/>
              <a:t>-обогатить опыт о культуре народа через поездку в Йошкар-Олу</a:t>
            </a:r>
          </a:p>
          <a:p>
            <a:pPr marL="0" indent="0">
              <a:buNone/>
            </a:pPr>
            <a:r>
              <a:rPr lang="ru-RU" dirty="0" smtClean="0"/>
              <a:t>-</a:t>
            </a:r>
            <a:r>
              <a:rPr lang="ru-RU" sz="2800" dirty="0" smtClean="0"/>
              <a:t>уважать и почитать культурные ценности народ мари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04023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ПЛАН РАБОТЫ: изучение вопросов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15000"/>
              </a:lnSpc>
              <a:buFont typeface="+mj-lt"/>
              <a:buAutoNum type="arabicPeriod"/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История народа</a:t>
            </a:r>
            <a:endParaRPr lang="ru-RU" sz="2800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Font typeface="+mj-lt"/>
              <a:buAutoNum type="arabicPeriod"/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Национальный костюм</a:t>
            </a:r>
            <a:endParaRPr lang="ru-RU" sz="28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buFont typeface="+mj-lt"/>
              <a:buAutoNum type="arabicPeriod"/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Праздники и обряды</a:t>
            </a:r>
            <a:endParaRPr lang="ru-RU" sz="2800" dirty="0" smtClean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Font typeface="+mj-lt"/>
              <a:buAutoNum type="arabicPeriod"/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Национальная кухня</a:t>
            </a:r>
            <a:endParaRPr lang="ru-RU" sz="2800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Font typeface="+mj-lt"/>
              <a:buAutoNum type="arabicPeriod"/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Песни, танцы народов мари.</a:t>
            </a:r>
            <a:endParaRPr lang="ru-RU" sz="2800" dirty="0"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644" y="1268760"/>
            <a:ext cx="4029808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752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История народа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ru-RU" dirty="0" err="1" smtClean="0"/>
              <a:t>Мари́йцы</a:t>
            </a:r>
            <a:r>
              <a:rPr lang="ru-RU" dirty="0" smtClean="0"/>
              <a:t> (</a:t>
            </a:r>
            <a:r>
              <a:rPr lang="ru-RU" dirty="0" err="1" smtClean="0"/>
              <a:t>мар</a:t>
            </a:r>
            <a:r>
              <a:rPr lang="ru-RU" dirty="0" smtClean="0"/>
              <a:t>. мари, </a:t>
            </a:r>
            <a:r>
              <a:rPr lang="ru-RU" dirty="0" err="1" smtClean="0"/>
              <a:t>марий</a:t>
            </a:r>
            <a:r>
              <a:rPr lang="ru-RU" dirty="0" smtClean="0"/>
              <a:t>, </a:t>
            </a:r>
            <a:r>
              <a:rPr lang="ru-RU" dirty="0" err="1" smtClean="0"/>
              <a:t>мары</a:t>
            </a:r>
            <a:r>
              <a:rPr lang="ru-RU" dirty="0" smtClean="0"/>
              <a:t>, </a:t>
            </a:r>
            <a:r>
              <a:rPr lang="ru-RU" dirty="0" err="1" smtClean="0"/>
              <a:t>маре</a:t>
            </a:r>
            <a:r>
              <a:rPr lang="ru-RU" dirty="0" smtClean="0"/>
              <a:t>, мере, </a:t>
            </a:r>
            <a:r>
              <a:rPr lang="ru-RU" dirty="0" err="1" smtClean="0"/>
              <a:t>мӓрӹ</a:t>
            </a:r>
            <a:r>
              <a:rPr lang="ru-RU" dirty="0" smtClean="0"/>
              <a:t>; русское дореволюционное название — черемисы[9][10]) — финно-угорский народ в России, проживающий, в основном, в Республике Марий Эл и на севере Республики Башкортостан. В этих двух регионах проживает около 72 % (52 % и 20 %, соответственно) всех марийцев, насчитывающих 547 тысяч человек (2010). Остальные марийцы рассеяны по многим областям и республикам Поволжья и Урала. Основной территорией проживания является междуречье Вятки и Ветлуги.</a:t>
            </a:r>
          </a:p>
          <a:p>
            <a:endParaRPr lang="ru-RU" dirty="0" smtClean="0"/>
          </a:p>
          <a:p>
            <a:r>
              <a:rPr lang="ru-RU" dirty="0" smtClean="0"/>
              <a:t>Выделяют четыре группы марийцев: горные (живут на правом и частично левом берегу Волги на западе Марий Эл и в соседних регионах), северо-западные (на юго-западе Кировской и северо-востоке Нижегородской области), луговые (составляют большинство марийского народа, занимают Волго-Вятское междуречье) и восточные (сложились из переселенцев с луговой стороны Волги в Башкирию и </a:t>
            </a:r>
            <a:r>
              <a:rPr lang="ru-RU" dirty="0" err="1" smtClean="0"/>
              <a:t>Приуралье</a:t>
            </a:r>
            <a:r>
              <a:rPr lang="ru-RU" dirty="0" smtClean="0"/>
              <a:t>) — последние две группы ввиду исторической и языковой близости объединяют в обобщённые </a:t>
            </a:r>
            <a:r>
              <a:rPr lang="ru-RU" dirty="0" err="1" smtClean="0"/>
              <a:t>лугововосточные</a:t>
            </a:r>
            <a:r>
              <a:rPr lang="ru-RU" dirty="0" smtClean="0"/>
              <a:t> марийцы.</a:t>
            </a:r>
          </a:p>
          <a:p>
            <a:endParaRPr lang="ru-RU" dirty="0" smtClean="0"/>
          </a:p>
          <a:p>
            <a:r>
              <a:rPr lang="ru-RU" dirty="0" smtClean="0"/>
              <a:t>Говорят на марийском (</a:t>
            </a:r>
            <a:r>
              <a:rPr lang="ru-RU" dirty="0" err="1" smtClean="0"/>
              <a:t>лугововосточном</a:t>
            </a:r>
            <a:r>
              <a:rPr lang="ru-RU" dirty="0" smtClean="0"/>
              <a:t> марийском), </a:t>
            </a:r>
            <a:r>
              <a:rPr lang="ru-RU" dirty="0" err="1" smtClean="0"/>
              <a:t>горномарийском</a:t>
            </a:r>
            <a:r>
              <a:rPr lang="ru-RU" dirty="0" smtClean="0"/>
              <a:t> и северо-западном марийском языках финно-угорской группы уральской языковой семьи; подавляющее большинство марийцев сегодня двуязычны — владеют также русским языком. Исповедуют православие. Также издавна распространена, в особенности среди восточных марийцев, марийская традиционная религия.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332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7826164" cy="5217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968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Национальный костюм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Основной одеждой марийцев была рубаха </a:t>
            </a:r>
            <a:r>
              <a:rPr lang="ru-RU" sz="2000" dirty="0" err="1" smtClean="0"/>
              <a:t>тунико</a:t>
            </a:r>
            <a:r>
              <a:rPr lang="ru-RU" sz="2000" dirty="0" smtClean="0"/>
              <a:t>-образного покроя (</a:t>
            </a:r>
            <a:r>
              <a:rPr lang="ru-RU" sz="2000" dirty="0" err="1" smtClean="0"/>
              <a:t>тувыр</a:t>
            </a:r>
            <a:r>
              <a:rPr lang="ru-RU" sz="2000" dirty="0" smtClean="0"/>
              <a:t>), штаны (</a:t>
            </a:r>
            <a:r>
              <a:rPr lang="ru-RU" sz="2000" dirty="0" err="1" smtClean="0"/>
              <a:t>йолаш</a:t>
            </a:r>
            <a:r>
              <a:rPr lang="ru-RU" sz="2000" dirty="0" smtClean="0"/>
              <a:t>), а также кафтан (</a:t>
            </a:r>
            <a:r>
              <a:rPr lang="ru-RU" sz="2000" dirty="0" err="1" smtClean="0"/>
              <a:t>шовыр</a:t>
            </a:r>
            <a:r>
              <a:rPr lang="ru-RU" sz="2000" dirty="0" smtClean="0"/>
              <a:t>), вся одежда опоясывалась поясным полотенцем (</a:t>
            </a:r>
            <a:r>
              <a:rPr lang="ru-RU" sz="2000" dirty="0" err="1" smtClean="0"/>
              <a:t>солык</a:t>
            </a:r>
            <a:r>
              <a:rPr lang="ru-RU" sz="2000" dirty="0" smtClean="0"/>
              <a:t>), а иногда и поясом (</a:t>
            </a:r>
            <a:r>
              <a:rPr lang="ru-RU" sz="2000" dirty="0" err="1" smtClean="0"/>
              <a:t>ÿштö</a:t>
            </a:r>
            <a:r>
              <a:rPr lang="ru-RU" sz="2000" dirty="0" smtClean="0"/>
              <a:t>).</a:t>
            </a:r>
          </a:p>
          <a:p>
            <a:r>
              <a:rPr lang="ru-RU" sz="2000" dirty="0" smtClean="0"/>
              <a:t>Мужчины могли носить войлочную шляпу с полями, шапку и накомарник. Обувью служили кожаные сапоги, а позже — валенки и лапти (заимствование из русского костюма). Для работы в болотистой местности к обуви прикрепляли деревянные платформы (</a:t>
            </a:r>
            <a:r>
              <a:rPr lang="ru-RU" sz="2000" dirty="0" err="1" smtClean="0"/>
              <a:t>кетырма</a:t>
            </a:r>
            <a:r>
              <a:rPr lang="ru-RU" sz="2000" dirty="0" smtClean="0"/>
              <a:t>).</a:t>
            </a:r>
          </a:p>
          <a:p>
            <a:r>
              <a:rPr lang="ru-RU" sz="2000" dirty="0" smtClean="0"/>
              <a:t>У женщин были распространены поясные подвески — украшения из бисера, раковин каури, монеток, застежек и пр. Также существовало три вида женских головных уборов: конусовидный колпак с затылочной лопастью; сорока (заимствована у русских), </a:t>
            </a:r>
            <a:r>
              <a:rPr lang="ru-RU" sz="2000" dirty="0" err="1" smtClean="0"/>
              <a:t>шарпан</a:t>
            </a:r>
            <a:r>
              <a:rPr lang="ru-RU" sz="2000" dirty="0" smtClean="0"/>
              <a:t> — головное полотенце с очельем. Схожим с мордовским и удмуртским головным убором является </a:t>
            </a:r>
            <a:r>
              <a:rPr lang="ru-RU" sz="2000" dirty="0" err="1" smtClean="0"/>
              <a:t>шурка</a:t>
            </a:r>
            <a:r>
              <a:rPr lang="ru-RU" sz="2000" dirty="0" smtClean="0"/>
              <a:t> 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17799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Национальный костюм</a:t>
            </a:r>
            <a:endParaRPr lang="ru-RU" b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6" t="636" r="14651"/>
          <a:stretch/>
        </p:blipFill>
        <p:spPr bwMode="auto">
          <a:xfrm rot="10800000">
            <a:off x="323528" y="1268760"/>
            <a:ext cx="5943600" cy="29761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9" t="16611" r="18338" b="4994"/>
          <a:stretch/>
        </p:blipFill>
        <p:spPr bwMode="auto">
          <a:xfrm>
            <a:off x="5940152" y="1268760"/>
            <a:ext cx="3011322" cy="34535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4" t="35045" b="35566"/>
          <a:stretch/>
        </p:blipFill>
        <p:spPr bwMode="auto">
          <a:xfrm>
            <a:off x="467544" y="3910409"/>
            <a:ext cx="6264697" cy="29475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603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r>
              <a:rPr lang="ru-RU" b="1" dirty="0" smtClean="0"/>
              <a:t>Праздники и обряды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836712"/>
            <a:ext cx="8219256" cy="6021288"/>
          </a:xfrm>
        </p:spPr>
        <p:txBody>
          <a:bodyPr>
            <a:normAutofit/>
          </a:bodyPr>
          <a:lstStyle/>
          <a:p>
            <a:r>
              <a:rPr lang="ru-RU" sz="2000" dirty="0" err="1" smtClean="0"/>
              <a:t>Кyсото</a:t>
            </a:r>
            <a:r>
              <a:rPr lang="ru-RU" sz="2000" dirty="0" smtClean="0"/>
              <a:t> - священная, молельная роща. Священные рощи или священные деревья марийцы считают своеобразными храмами доброты. На основе верований в то, что в священных деревьях живут боги, выработана целая система табу. В священных рощах нельзя сквернословить, ругаться, думать о плохом, рубить деревья и т.д. Почитание священной рощи, священного дерева - </a:t>
            </a:r>
            <a:r>
              <a:rPr lang="ru-RU" sz="2000" dirty="0" err="1" smtClean="0"/>
              <a:t>онапу</a:t>
            </a:r>
            <a:r>
              <a:rPr lang="ru-RU" sz="2000" dirty="0" smtClean="0"/>
              <a:t> - обеспечивает благополучие человека и общества.</a:t>
            </a:r>
          </a:p>
          <a:p>
            <a:r>
              <a:rPr lang="ru-RU" sz="2000" dirty="0" smtClean="0"/>
              <a:t>У марийцев обряд рождения земли празднуют через семь недель после Великого дня. Обряд в честь </a:t>
            </a:r>
            <a:r>
              <a:rPr lang="ru-RU" sz="2000" dirty="0" err="1" smtClean="0"/>
              <a:t>Мланде</a:t>
            </a:r>
            <a:r>
              <a:rPr lang="ru-RU" sz="2000" dirty="0" smtClean="0"/>
              <a:t> </a:t>
            </a:r>
            <a:r>
              <a:rPr lang="ru-RU" sz="2000" dirty="0" err="1" smtClean="0"/>
              <a:t>шочмо</a:t>
            </a:r>
            <a:r>
              <a:rPr lang="ru-RU" sz="2000" dirty="0" smtClean="0"/>
              <a:t> кече был связан с запретами по отношению к земле. Марийцы соблюдали особые правила, считали, что земле после зачатия требуется отдых, покой и тишина. В этот день запрещалось шуметь, копать, рыть землю, забивать колья, стирать грязное белье, громко разговаривать.</a:t>
            </a:r>
          </a:p>
          <a:p>
            <a:endParaRPr lang="ru-RU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8" t="43321" r="19817" b="10376"/>
          <a:stretch/>
        </p:blipFill>
        <p:spPr bwMode="auto">
          <a:xfrm>
            <a:off x="4427984" y="4941168"/>
            <a:ext cx="4530436" cy="26462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908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854</Words>
  <Application>Microsoft Office PowerPoint</Application>
  <PresentationFormat>Экран (4:3)</PresentationFormat>
  <Paragraphs>45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Образовательный проект «Народное искусство и культурное наследие»</vt:lpstr>
      <vt:lpstr>Актуальность</vt:lpstr>
      <vt:lpstr>Подготовительный этап. Тема проекта: «Этот удивительный народ…»</vt:lpstr>
      <vt:lpstr>ПЛАН РАБОТЫ: изучение вопросов</vt:lpstr>
      <vt:lpstr>История народа</vt:lpstr>
      <vt:lpstr>Презентация PowerPoint</vt:lpstr>
      <vt:lpstr>Национальный костюм</vt:lpstr>
      <vt:lpstr>Национальный костюм</vt:lpstr>
      <vt:lpstr>Праздники и обряды</vt:lpstr>
      <vt:lpstr>Национальная кухня</vt:lpstr>
      <vt:lpstr>Подкогыльо-марийские пельмени</vt:lpstr>
      <vt:lpstr>Песни, танцы народов мари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Образовательный проект «Культурное искусство и культурное наследие»</dc:title>
  <dc:creator>Алина</dc:creator>
  <cp:lastModifiedBy>Алина</cp:lastModifiedBy>
  <cp:revision>11</cp:revision>
  <dcterms:created xsi:type="dcterms:W3CDTF">2021-11-23T16:14:26Z</dcterms:created>
  <dcterms:modified xsi:type="dcterms:W3CDTF">2021-11-23T18:23:31Z</dcterms:modified>
</cp:coreProperties>
</file>