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4"/>
  </p:notesMasterIdLst>
  <p:sldIdLst>
    <p:sldId id="256" r:id="rId2"/>
    <p:sldId id="272" r:id="rId3"/>
    <p:sldId id="258" r:id="rId4"/>
    <p:sldId id="257" r:id="rId5"/>
    <p:sldId id="273" r:id="rId6"/>
    <p:sldId id="259" r:id="rId7"/>
    <p:sldId id="270" r:id="rId8"/>
    <p:sldId id="264" r:id="rId9"/>
    <p:sldId id="265" r:id="rId10"/>
    <p:sldId id="260" r:id="rId11"/>
    <p:sldId id="271" r:id="rId12"/>
    <p:sldId id="266" r:id="rId13"/>
    <p:sldId id="261" r:id="rId14"/>
    <p:sldId id="262" r:id="rId15"/>
    <p:sldId id="263" r:id="rId16"/>
    <p:sldId id="267" r:id="rId17"/>
    <p:sldId id="274" r:id="rId18"/>
    <p:sldId id="275" r:id="rId19"/>
    <p:sldId id="276" r:id="rId20"/>
    <p:sldId id="277" r:id="rId21"/>
    <p:sldId id="268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93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4314A-3CAA-4E64-9777-F40E3D597EF8}" type="datetimeFigureOut">
              <a:rPr lang="ru-RU" smtClean="0"/>
              <a:pPr/>
              <a:t>21.04.2022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B3E93-8608-4EFE-B92D-033CBAC75F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533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B3E93-8608-4EFE-B92D-033CBAC75F30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B3E93-8608-4EFE-B92D-033CBAC75F30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B3E93-8608-4EFE-B92D-033CBAC75F30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B3E93-8608-4EFE-B92D-033CBAC75F30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126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1581-7CFC-446D-A139-82F68A3AB359}" type="datetimeFigureOut">
              <a:rPr lang="ru-RU" smtClean="0"/>
              <a:pPr/>
              <a:t>21.04.2022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3F6E-E4E3-4038-8ABB-D0DE502384D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1581-7CFC-446D-A139-82F68A3AB359}" type="datetimeFigureOut">
              <a:rPr lang="ru-RU" smtClean="0"/>
              <a:pPr/>
              <a:t>21.04.2022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3F6E-E4E3-4038-8ABB-D0DE502384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1581-7CFC-446D-A139-82F68A3AB359}" type="datetimeFigureOut">
              <a:rPr lang="ru-RU" smtClean="0"/>
              <a:pPr/>
              <a:t>21.04.2022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3F6E-E4E3-4038-8ABB-D0DE502384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1581-7CFC-446D-A139-82F68A3AB359}" type="datetimeFigureOut">
              <a:rPr lang="ru-RU" smtClean="0"/>
              <a:pPr/>
              <a:t>21.04.2022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3F6E-E4E3-4038-8ABB-D0DE502384D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1581-7CFC-446D-A139-82F68A3AB359}" type="datetimeFigureOut">
              <a:rPr lang="ru-RU" smtClean="0"/>
              <a:pPr/>
              <a:t>21.04.2022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3F6E-E4E3-4038-8ABB-D0DE502384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1581-7CFC-446D-A139-82F68A3AB359}" type="datetimeFigureOut">
              <a:rPr lang="ru-RU" smtClean="0"/>
              <a:pPr/>
              <a:t>21.04.2022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3F6E-E4E3-4038-8ABB-D0DE502384D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1581-7CFC-446D-A139-82F68A3AB359}" type="datetimeFigureOut">
              <a:rPr lang="ru-RU" smtClean="0"/>
              <a:pPr/>
              <a:t>21.04.2022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3F6E-E4E3-4038-8ABB-D0DE502384D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1581-7CFC-446D-A139-82F68A3AB359}" type="datetimeFigureOut">
              <a:rPr lang="ru-RU" smtClean="0"/>
              <a:pPr/>
              <a:t>21.04.2022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3F6E-E4E3-4038-8ABB-D0DE502384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1581-7CFC-446D-A139-82F68A3AB359}" type="datetimeFigureOut">
              <a:rPr lang="ru-RU" smtClean="0"/>
              <a:pPr/>
              <a:t>21.04.2022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3F6E-E4E3-4038-8ABB-D0DE502384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1581-7CFC-446D-A139-82F68A3AB359}" type="datetimeFigureOut">
              <a:rPr lang="ru-RU" smtClean="0"/>
              <a:pPr/>
              <a:t>21.04.2022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3F6E-E4E3-4038-8ABB-D0DE502384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1581-7CFC-446D-A139-82F68A3AB359}" type="datetimeFigureOut">
              <a:rPr lang="ru-RU" smtClean="0"/>
              <a:pPr/>
              <a:t>21.04.2022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3F6E-E4E3-4038-8ABB-D0DE502384D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6651581-7CFC-446D-A139-82F68A3AB359}" type="datetimeFigureOut">
              <a:rPr lang="ru-RU" smtClean="0"/>
              <a:pPr/>
              <a:t>21.04.2022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7F3F6E-E4E3-4038-8ABB-D0DE502384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57166"/>
            <a:ext cx="8382294" cy="5952154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2000" b="1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effectLst/>
              </a:rPr>
            </a:br>
            <a:r>
              <a:rPr lang="ru-RU" sz="2000" b="1" i="1" dirty="0" smtClean="0">
                <a:solidFill>
                  <a:schemeClr val="tx1"/>
                </a:solidFill>
                <a:effectLst/>
              </a:rPr>
              <a:t>Муниципальное дошкольное образовательное автономное учреждение  «Детск</a:t>
            </a:r>
            <a:r>
              <a:rPr lang="ru-RU" sz="2000" i="1" dirty="0" smtClean="0">
                <a:solidFill>
                  <a:schemeClr val="tx1"/>
                </a:solidFill>
                <a:effectLst/>
              </a:rPr>
              <a:t>ий сад №46 «Фантазёры </a:t>
            </a:r>
            <a:r>
              <a:rPr lang="ru-RU" sz="2000" i="1" dirty="0" err="1" smtClean="0">
                <a:solidFill>
                  <a:schemeClr val="tx1"/>
                </a:solidFill>
                <a:effectLst/>
              </a:rPr>
              <a:t>г.Орска</a:t>
            </a:r>
            <a:r>
              <a:rPr lang="ru-RU" sz="2000" b="1" i="1" dirty="0" smtClean="0">
                <a:solidFill>
                  <a:schemeClr val="tx1"/>
                </a:solidFill>
                <a:effectLst/>
              </a:rPr>
              <a:t>»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Проект </a:t>
            </a:r>
            <a:b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Мини- музей </a:t>
            </a:r>
            <a:b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«Русские народные промыслы» </a:t>
            </a:r>
            <a:b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3600" u="sng" dirty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3600" u="sng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3600" u="sng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3600" u="sng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Подготовила : воспитатель квалификационной категории</a:t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Филатова Юлия Юрьевна </a:t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2022 г.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4" name="Picture 2" descr="C:\Users\User\Desktop\1614118931_33-p-russko-narodnii-fon-dlya-prezentatsii-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13643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i="1" dirty="0" smtClean="0">
                <a:solidFill>
                  <a:srgbClr val="FF0000"/>
                </a:solidFill>
              </a:rPr>
              <a:t>Сюжетно </a:t>
            </a:r>
            <a:r>
              <a:rPr lang="ru-RU" sz="3600" i="1" dirty="0" smtClean="0">
                <a:solidFill>
                  <a:srgbClr val="FF0000"/>
                </a:solidFill>
              </a:rPr>
              <a:t>- ролевая </a:t>
            </a:r>
            <a:r>
              <a:rPr lang="ru-RU" sz="3600" i="1" dirty="0" smtClean="0">
                <a:solidFill>
                  <a:srgbClr val="FF0000"/>
                </a:solidFill>
              </a:rPr>
              <a:t>игра </a:t>
            </a:r>
            <a:br>
              <a:rPr lang="ru-RU" sz="3600" i="1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FF0000"/>
                </a:solidFill>
              </a:rPr>
              <a:t>«Угостим гостей </a:t>
            </a:r>
            <a:r>
              <a:rPr lang="ru-RU" sz="3600" i="1" dirty="0" smtClean="0">
                <a:solidFill>
                  <a:srgbClr val="FF0000"/>
                </a:solidFill>
              </a:rPr>
              <a:t>чаем»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78700" y="800477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smtClean="0">
                <a:solidFill>
                  <a:prstClr val="white"/>
                </a:solidFill>
              </a:rPr>
              <a:t>.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1737500"/>
            <a:ext cx="36724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3200" b="1" dirty="0"/>
              <a:t>Цель: развитие умения у детей реализовывать игровой замысел. Закрепить знание детей о чайной посуде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43570" y="4000504"/>
            <a:ext cx="32861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    </a:t>
            </a:r>
            <a:endParaRPr lang="ru-RU" sz="1400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7" y="2015917"/>
            <a:ext cx="4633382" cy="347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User\Desktop\1614118931_33-p-russko-narodnii-fon-dlya-prezentatsii-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84686"/>
            <a:ext cx="8229600" cy="122413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История Русского  народного костюма.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1679883"/>
            <a:ext cx="328614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  В Старину  </a:t>
            </a:r>
            <a:r>
              <a:rPr lang="ru-RU" sz="1600" b="1" i="1" dirty="0"/>
              <a:t>в</a:t>
            </a:r>
            <a:r>
              <a:rPr lang="ru-RU" sz="1600" b="1" i="1" dirty="0" smtClean="0"/>
              <a:t>ышивку </a:t>
            </a:r>
            <a:r>
              <a:rPr lang="ru-RU" sz="1600" b="1" i="1" dirty="0" smtClean="0"/>
              <a:t>делали, используя, различные      орнаменты. Но   назначение было общим –        украшение костюма и      защита      человека от злых   сил. </a:t>
            </a:r>
            <a:r>
              <a:rPr lang="ru-RU" sz="1600" b="1" i="1" dirty="0" smtClean="0"/>
              <a:t>Считалось , что вышивку  нужно располагать  </a:t>
            </a:r>
            <a:r>
              <a:rPr lang="ru-RU" sz="1600" b="1" i="1" dirty="0" smtClean="0"/>
              <a:t>по      краям      одежды:     ворот, подол, низ рукава,  чтобы именно отсюда духи зла не      могли проникнуть к телу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7170" name="Picture 2" descr="E:\Юлия Юрьевна\фото 6 гр\IMG_589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79883"/>
            <a:ext cx="3552662" cy="26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Юлия Юрьевна\фото 6 гр\IMG_589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12485" y="4212912"/>
            <a:ext cx="2814907" cy="2111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1614118931_33-p-russko-narodnii-fon-dlya-prezentatsii-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90082" cy="1066376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rgbClr val="FF0000"/>
                </a:solidFill>
              </a:rPr>
              <a:t>Работа с родителями.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48" y="170080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/>
              <a:t>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1700807"/>
            <a:ext cx="41044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Helvetica Neue"/>
                <a:ea typeface="+mj-ea"/>
                <a:cs typeface="+mj-cs"/>
              </a:rPr>
              <a:t>1. Помощь со сбором предметов народных промыслов для мини-музея;</a:t>
            </a:r>
            <a:r>
              <a:rPr lang="ru-RU" sz="2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/>
            </a:r>
            <a:br>
              <a:rPr lang="ru-RU" sz="2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</a:br>
            <a:r>
              <a:rPr lang="ru-RU" sz="2000" b="1" dirty="0">
                <a:solidFill>
                  <a:srgbClr val="000000"/>
                </a:solidFill>
                <a:latin typeface="Helvetica Neue"/>
                <a:ea typeface="+mj-ea"/>
                <a:cs typeface="+mj-cs"/>
              </a:rPr>
              <a:t>2. Активно интересоваться деятельностью ребенка в группе;</a:t>
            </a:r>
            <a:r>
              <a:rPr lang="ru-RU" sz="2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/>
            </a:r>
            <a:br>
              <a:rPr lang="ru-RU" sz="2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</a:br>
            <a:r>
              <a:rPr lang="ru-RU" sz="2000" b="1" dirty="0">
                <a:solidFill>
                  <a:srgbClr val="000000"/>
                </a:solidFill>
                <a:latin typeface="Helvetica Neue"/>
                <a:ea typeface="+mj-ea"/>
                <a:cs typeface="+mj-cs"/>
              </a:rPr>
              <a:t>3. Помощь в разучивании стихотворений ;</a:t>
            </a:r>
            <a:r>
              <a:rPr lang="ru-RU" sz="2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/>
            </a:r>
            <a:br>
              <a:rPr lang="ru-RU" sz="2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</a:br>
            <a:r>
              <a:rPr lang="ru-RU" sz="2000" b="1" dirty="0">
                <a:solidFill>
                  <a:srgbClr val="000000"/>
                </a:solidFill>
                <a:latin typeface="Helvetica Neue"/>
                <a:ea typeface="+mj-ea"/>
                <a:cs typeface="+mj-cs"/>
              </a:rPr>
              <a:t>4. Посещения Этнографических выставок и музеев с детьми.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3672408" cy="3003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E:\Юлия Юрьевна\фото 6 гр\IMG_569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16979"/>
            <a:ext cx="3097875" cy="2323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1614118931_33-p-russko-narodnii-fon-dlya-prezentatsii-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633" y="404664"/>
            <a:ext cx="8186766" cy="10972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Поговорим о Русской </a:t>
            </a:r>
            <a:r>
              <a:rPr lang="ru-RU" sz="4000" b="1" i="1" dirty="0" smtClean="0">
                <a:solidFill>
                  <a:srgbClr val="FF0000"/>
                </a:solidFill>
              </a:rPr>
              <a:t>Матрешки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0193" y="1772817"/>
            <a:ext cx="187220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Рисование </a:t>
            </a:r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Цель: </a:t>
            </a:r>
            <a:endParaRPr lang="ru-RU" sz="2000" b="1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«Русская Матрёшка»</a:t>
            </a:r>
          </a:p>
          <a:p>
            <a:pPr algn="ctr"/>
            <a:r>
              <a:rPr lang="ru-RU" sz="20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приобщение детей к декоративно-прикладному искусству России через знакомство с игрушкой – матрёшкой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0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89" y="2267980"/>
            <a:ext cx="3961307" cy="2970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E:\Юлия Юрьевна\фото 6 гр\IMG_570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585" y="2636912"/>
            <a:ext cx="3148608" cy="2361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1614118931_33-p-russko-narodnii-fon-dlya-prezentatsii-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Глиняные и деревянные игрушки   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         различных промыслов.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5560" y="1556792"/>
            <a:ext cx="32629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Результатом как основной цели, так и многогранных задач по приобщению ребенка к декоративно-прикладному творчеству, является формирование гармонично и интеллектуально развитой самостоятельной творческой личности, наделенной широкими знаниями о предметах окружающего мира и возможностях их </a:t>
            </a:r>
            <a:r>
              <a:rPr lang="ru-RU" dirty="0" smtClean="0"/>
              <a:t>творческого воображения.</a:t>
            </a:r>
            <a:endParaRPr lang="ru-RU" dirty="0" smtClean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2467" y="2351989"/>
            <a:ext cx="4633382" cy="347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User\Desktop\1614118931_33-p-russko-narodnii-fon-dlya-prezentatsii-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76672"/>
            <a:ext cx="7725544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Широкая </a:t>
            </a:r>
            <a:r>
              <a:rPr lang="ru-RU" i="1" dirty="0" smtClean="0">
                <a:solidFill>
                  <a:srgbClr val="FF0000"/>
                </a:solidFill>
              </a:rPr>
              <a:t>Масленица.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3768" y="4941168"/>
            <a:ext cx="4938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Цель: Приобщить дошкольников к русским народным праздникам через различные виды деятельности.</a:t>
            </a:r>
            <a:endParaRPr lang="ru-RU" sz="2000" b="1" i="1" dirty="0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44034"/>
            <a:ext cx="4896544" cy="347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User\Desktop\1614118931_33-p-russko-narodnii-fon-dlya-prezentatsii-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3098"/>
            <a:ext cx="8229600" cy="542264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Наглядно-дидактические пособия.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E:\Юлия Юрьевна\фото 6 гр\IMG_573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2169" y="1700809"/>
            <a:ext cx="4032449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Юлия Юрьевна\фото 6 гр\IMG_573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78245"/>
            <a:ext cx="3263983" cy="2447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Юлия Юрьевна\фото 6 гр\IMG_5735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42252" y="3969659"/>
            <a:ext cx="2747412" cy="206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1614118931_33-p-russko-narodnii-fon-dlya-prezentatsii-3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7"/>
            <a:ext cx="6512511" cy="9347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Русская </a:t>
            </a:r>
            <a:r>
              <a:rPr lang="ru-RU" dirty="0" smtClean="0">
                <a:solidFill>
                  <a:srgbClr val="FF0000"/>
                </a:solidFill>
              </a:rPr>
              <a:t>изба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472514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/>
              <a:t>Цель:</a:t>
            </a:r>
          </a:p>
          <a:p>
            <a:pPr algn="ctr"/>
            <a:endParaRPr lang="ru-RU" sz="1600" b="1" dirty="0"/>
          </a:p>
          <a:p>
            <a:pPr algn="ctr"/>
            <a:r>
              <a:rPr lang="ru-RU" sz="1600" b="1" dirty="0"/>
              <a:t> познакомить детей с жизнью, бытом и творчеством русского народа, приобщать к народным традициям и обычаям.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4633382" cy="347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E:\Юлия Юрьевна\фото 6 гр\IMG_588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965" y="1628800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1614118931_33-p-russko-narodnii-fon-dlya-prezentatsii-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940579"/>
      </p:ext>
    </p:extLst>
  </p:cSld>
  <p:clrMapOvr>
    <a:masterClrMapping/>
  </p:clrMapOvr>
  <p:transition spd="med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52928" cy="136815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Мини – музей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«Русские народные </a:t>
            </a:r>
            <a:r>
              <a:rPr lang="ru-RU" dirty="0" smtClean="0">
                <a:solidFill>
                  <a:srgbClr val="FF0000"/>
                </a:solidFill>
              </a:rPr>
              <a:t>промыслы»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08920"/>
            <a:ext cx="5256584" cy="3942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Desktop\1614118931_33-p-russko-narodnii-fon-dlya-prezentatsii-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236916"/>
      </p:ext>
    </p:extLst>
  </p:cSld>
  <p:clrMapOvr>
    <a:masterClrMapping/>
  </p:clrMapOvr>
  <p:transition spd="med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77072"/>
            <a:ext cx="4570802" cy="14380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Мини – Музей в Старшей группе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E:\Юлия Юрьевна\фото 6 гр\IMG_5660.jpe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20107" y="1150894"/>
            <a:ext cx="5393777" cy="4045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0304" y="2351989"/>
            <a:ext cx="4633382" cy="347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E:\Юлия Юрьевна\фото 6 гр\IMG_566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06" y="980728"/>
            <a:ext cx="4138040" cy="3103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1614118931_33-p-russko-narodnii-fon-dlya-prezentatsii-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66917"/>
      </p:ext>
    </p:extLst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76864" cy="49664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u="sng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1600" u="sng" dirty="0" smtClean="0">
                <a:solidFill>
                  <a:srgbClr val="FF0000"/>
                </a:solidFill>
                <a:effectLst/>
              </a:rPr>
            </a:br>
            <a:r>
              <a:rPr lang="ru-RU" sz="1800" u="sng" dirty="0" smtClean="0">
                <a:solidFill>
                  <a:srgbClr val="FF0000"/>
                </a:solidFill>
                <a:effectLst/>
              </a:rPr>
              <a:t>Тип </a:t>
            </a:r>
            <a:r>
              <a:rPr lang="ru-RU" sz="1800" u="sng" dirty="0">
                <a:solidFill>
                  <a:srgbClr val="FF0000"/>
                </a:solidFill>
                <a:effectLst/>
              </a:rPr>
              <a:t>проекта</a:t>
            </a:r>
            <a:r>
              <a:rPr lang="ru-RU" sz="1800" b="0" u="sng" dirty="0">
                <a:solidFill>
                  <a:schemeClr val="tx1"/>
                </a:solidFill>
                <a:effectLst/>
              </a:rPr>
              <a:t>: </a:t>
            </a:r>
            <a:r>
              <a:rPr lang="ru-RU" sz="1800" b="0" dirty="0">
                <a:solidFill>
                  <a:schemeClr val="tx1"/>
                </a:solidFill>
                <a:effectLst/>
              </a:rPr>
              <a:t>информационно - творческий;</a:t>
            </a: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rgbClr val="FF0000"/>
                </a:solidFill>
                <a:effectLst/>
              </a:rPr>
              <a:t>Продолжительность проекта:</a:t>
            </a:r>
            <a:r>
              <a:rPr lang="ru-RU" sz="1800" b="0" dirty="0">
                <a:solidFill>
                  <a:srgbClr val="FF0000"/>
                </a:solidFill>
                <a:effectLst/>
              </a:rPr>
              <a:t> </a:t>
            </a:r>
            <a:r>
              <a:rPr lang="ru-RU" sz="1800" b="0" dirty="0" smtClean="0">
                <a:solidFill>
                  <a:schemeClr val="tx1"/>
                </a:solidFill>
                <a:effectLst/>
              </a:rPr>
              <a:t>1 месяц; март.</a:t>
            </a: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u="sng" dirty="0">
                <a:solidFill>
                  <a:srgbClr val="FF0000"/>
                </a:solidFill>
                <a:effectLst/>
              </a:rPr>
              <a:t>Участники проекта:</a:t>
            </a:r>
            <a:r>
              <a:rPr lang="ru-RU" sz="1800" b="0" u="sng" dirty="0">
                <a:solidFill>
                  <a:srgbClr val="FF0000"/>
                </a:solidFill>
                <a:effectLst/>
              </a:rPr>
              <a:t> </a:t>
            </a:r>
            <a:r>
              <a:rPr lang="ru-RU" sz="1800" b="0" dirty="0">
                <a:solidFill>
                  <a:schemeClr val="tx1"/>
                </a:solidFill>
                <a:effectLst/>
              </a:rPr>
              <a:t>дети старшей группы, родители воспитанников, </a:t>
            </a:r>
            <a:r>
              <a:rPr lang="ru-RU" sz="1800" b="0" dirty="0" smtClean="0">
                <a:solidFill>
                  <a:schemeClr val="tx1"/>
                </a:solidFill>
                <a:effectLst/>
              </a:rPr>
              <a:t>воспитатель.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0" dirty="0">
                <a:solidFill>
                  <a:srgbClr val="FF0000"/>
                </a:solidFill>
                <a:effectLst/>
              </a:rPr>
              <a:t>Актуальность проекта: </a:t>
            </a:r>
            <a:r>
              <a:rPr lang="ru-RU" sz="1800" b="0" dirty="0">
                <a:solidFill>
                  <a:schemeClr val="tx1"/>
                </a:solidFill>
                <a:effectLst/>
              </a:rPr>
              <a:t>обусловлена большой значимостью воспитания нравственно - патриотических чувств у дошкольников в современном обществе.</a:t>
            </a: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u="sng" dirty="0">
                <a:solidFill>
                  <a:srgbClr val="FF0000"/>
                </a:solidFill>
                <a:effectLst/>
              </a:rPr>
              <a:t>Гипотеза проекта:</a:t>
            </a:r>
            <a:r>
              <a:rPr lang="ru-RU" sz="1800" b="0" u="sng" dirty="0">
                <a:effectLst/>
              </a:rPr>
              <a:t> </a:t>
            </a:r>
            <a:r>
              <a:rPr lang="ru-RU" sz="1800" b="0" dirty="0">
                <a:solidFill>
                  <a:schemeClr val="tx1"/>
                </a:solidFill>
                <a:effectLst/>
              </a:rPr>
              <a:t>если знакомить дошкольников с народными промыслами России, мастерством русских умельцев и русским фольклором, то это позволит нашим детям почувствовать себя частью русского народа, ощутить гордость за свою страну, богатую славными традициями.</a:t>
            </a: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b="0" u="sng" dirty="0">
                <a:solidFill>
                  <a:srgbClr val="FF0000"/>
                </a:solidFill>
                <a:effectLst/>
              </a:rPr>
              <a:t>Цель проекта: </a:t>
            </a:r>
            <a:r>
              <a:rPr lang="ru-RU" sz="1800" b="0" dirty="0">
                <a:solidFill>
                  <a:schemeClr val="tx1"/>
                </a:solidFill>
                <a:effectLst/>
              </a:rPr>
              <a:t>формирование у детей познавательного интереса к русской народной культуре через ознакомление с народными промыслами и организацию художественно - продуктивной и творческой деятельности</a:t>
            </a:r>
            <a:r>
              <a:rPr lang="ru-RU" sz="1600" b="0" dirty="0">
                <a:solidFill>
                  <a:schemeClr val="tx1"/>
                </a:solidFill>
                <a:effectLst/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User\Desktop\1614118931_33-p-russko-narodnii-fon-dlya-prezentatsii-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255127"/>
      </p:ext>
    </p:extLst>
  </p:cSld>
  <p:clrMapOvr>
    <a:masterClrMapping/>
  </p:clrMapOvr>
  <p:transition spd="med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23259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u="sng" dirty="0">
                <a:solidFill>
                  <a:schemeClr val="tx1"/>
                </a:solidFill>
              </a:rPr>
              <a:t>Заключительный 3-й этап</a:t>
            </a:r>
            <a:br>
              <a:rPr lang="ru-RU" sz="2400" u="sng" dirty="0">
                <a:solidFill>
                  <a:schemeClr val="tx1"/>
                </a:solidFill>
              </a:rPr>
            </a:br>
            <a:endParaRPr lang="ru-RU" sz="2400" u="sng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772817"/>
            <a:ext cx="33843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1. Оформление мини музея «Народные промыслы».</a:t>
            </a:r>
          </a:p>
          <a:p>
            <a:pPr algn="ctr"/>
            <a:r>
              <a:rPr lang="ru-RU" sz="2400" b="1" dirty="0"/>
              <a:t>2. Презентация проекта мини музея «Народные промыслы» для родителей и педагогического коллектива детского </a:t>
            </a:r>
            <a:r>
              <a:rPr lang="ru-RU" sz="2400" b="1" dirty="0" smtClean="0"/>
              <a:t>сада.</a:t>
            </a:r>
            <a:endParaRPr lang="ru-RU" sz="24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2868" y="2351990"/>
            <a:ext cx="4633382" cy="347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C:\Users\User\Desktop\1614118931_33-p-russko-narodnii-fon-dlya-prezentatsii-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443103"/>
      </p:ext>
    </p:extLst>
  </p:cSld>
  <p:clrMapOvr>
    <a:masterClrMapping/>
  </p:clrMapOvr>
  <p:transition spd="med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512511" cy="78296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                </a:t>
            </a:r>
            <a:r>
              <a:rPr lang="ru-RU" b="1" i="1" dirty="0" smtClean="0">
                <a:solidFill>
                  <a:srgbClr val="FF0000"/>
                </a:solidFill>
              </a:rPr>
              <a:t>Заключение.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331640" y="2492896"/>
            <a:ext cx="6400800" cy="347472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       </a:t>
            </a:r>
            <a:r>
              <a:rPr lang="ru-RU" b="1" i="1" dirty="0" smtClean="0"/>
              <a:t>Мини-музей стал неотъемлемой частью развивающей предметной среды нашей группы</a:t>
            </a:r>
          </a:p>
          <a:p>
            <a:pPr algn="ctr">
              <a:buNone/>
            </a:pPr>
            <a:r>
              <a:rPr lang="ru-RU" b="1" i="1" dirty="0" smtClean="0"/>
              <a:t>     Мини-музей в группе позволил нам  сделать слово «музей» привычным и привлекательным для детей. Мини-музей постоянно пополняется новыми экспонатами . Любой предмет мини-музея может подсказать тему для интересного разговора. Экспонаты используются для проведения различных занятий, для развития речи, воображения, интеллекта, эмоциональной сферы ребенка. </a:t>
            </a:r>
          </a:p>
        </p:txBody>
      </p:sp>
      <p:pic>
        <p:nvPicPr>
          <p:cNvPr id="5" name="Picture 2" descr="C:\Users\User\Desktop\1614118931_33-p-russko-narodnii-fon-dlya-prezentatsii-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643050"/>
            <a:ext cx="8229600" cy="139903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Спасибо за </a:t>
            </a:r>
            <a:r>
              <a:rPr lang="ru-RU" b="1" i="1" dirty="0" smtClean="0">
                <a:solidFill>
                  <a:srgbClr val="FF0000"/>
                </a:solidFill>
              </a:rPr>
              <a:t>внимание!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3000372"/>
            <a:ext cx="7901014" cy="34544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                     </a:t>
            </a:r>
          </a:p>
          <a:p>
            <a:pPr>
              <a:buNone/>
            </a:pPr>
            <a:r>
              <a:rPr lang="ru-RU" b="1" dirty="0" smtClean="0"/>
              <a:t>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Юлия Юрьевна\фото 6 гр\IMG_565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2636912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1614118931_33-p-russko-narodnii-fon-dlya-prezentatsii-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         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7992888" cy="49685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u="sng" dirty="0" smtClean="0">
                <a:solidFill>
                  <a:srgbClr val="FF0000"/>
                </a:solidFill>
              </a:rPr>
              <a:t>Задачи проекта : 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- </a:t>
            </a:r>
            <a:r>
              <a:rPr lang="ru-RU" sz="2000" b="1" dirty="0">
                <a:solidFill>
                  <a:schemeClr val="tx1"/>
                </a:solidFill>
              </a:rPr>
              <a:t>Познакомить детей с народными промыслами;</a:t>
            </a:r>
          </a:p>
          <a:p>
            <a:pPr algn="ctr">
              <a:buNone/>
            </a:pPr>
            <a:r>
              <a:rPr lang="ru-RU" sz="2000" b="1" dirty="0">
                <a:solidFill>
                  <a:schemeClr val="tx1"/>
                </a:solidFill>
              </a:rPr>
              <a:t>- Содействовать развитию речи ребенка: обогащать словарь, повышать выразительность речи;</a:t>
            </a:r>
          </a:p>
          <a:p>
            <a:pPr algn="ctr">
              <a:buNone/>
            </a:pPr>
            <a:r>
              <a:rPr lang="ru-RU" sz="2000" b="1" dirty="0">
                <a:solidFill>
                  <a:schemeClr val="tx1"/>
                </a:solidFill>
              </a:rPr>
              <a:t>- Развивать индивидуальные эмоциональные проявления во всех видах деятельности;</a:t>
            </a:r>
          </a:p>
          <a:p>
            <a:pPr algn="ctr">
              <a:buNone/>
            </a:pPr>
            <a:r>
              <a:rPr lang="ru-RU" sz="2000" b="1" dirty="0">
                <a:solidFill>
                  <a:schemeClr val="tx1"/>
                </a:solidFill>
              </a:rPr>
              <a:t>- Осуществлять нравственное и эстетическое развитие личности ребенка;</a:t>
            </a:r>
          </a:p>
          <a:p>
            <a:pPr algn="ctr">
              <a:buNone/>
            </a:pPr>
            <a:r>
              <a:rPr lang="ru-RU" sz="2000" b="1" dirty="0">
                <a:solidFill>
                  <a:schemeClr val="tx1"/>
                </a:solidFill>
              </a:rPr>
              <a:t>- Развивать умение видеть красоту изделий прикладного творчества, формировать эстетический вкус;</a:t>
            </a:r>
          </a:p>
          <a:p>
            <a:pPr algn="ctr">
              <a:buNone/>
            </a:pPr>
            <a:r>
              <a:rPr lang="ru-RU" sz="2000" b="1" dirty="0">
                <a:solidFill>
                  <a:schemeClr val="tx1"/>
                </a:solidFill>
              </a:rPr>
              <a:t>- Развивать навыки художественного творчества детей  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User\Desktop\1614118931_33-p-russko-narodnii-fon-dlya-prezentatsii-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50224" cy="49664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u="sng" dirty="0" smtClean="0">
                <a:solidFill>
                  <a:srgbClr val="FF0000"/>
                </a:solidFill>
              </a:rPr>
              <a:t/>
            </a:r>
            <a:br>
              <a:rPr lang="ru-RU" sz="1600" u="sng" dirty="0" smtClean="0">
                <a:solidFill>
                  <a:srgbClr val="FF0000"/>
                </a:solidFill>
              </a:rPr>
            </a:br>
            <a:r>
              <a:rPr lang="ru-RU" sz="1600" u="sng" dirty="0" smtClean="0">
                <a:solidFill>
                  <a:srgbClr val="FF0000"/>
                </a:solidFill>
              </a:rPr>
              <a:t>Этапы </a:t>
            </a:r>
            <a:r>
              <a:rPr lang="ru-RU" sz="1600" u="sng" dirty="0">
                <a:solidFill>
                  <a:srgbClr val="FF0000"/>
                </a:solidFill>
              </a:rPr>
              <a:t>проведения проекта</a:t>
            </a:r>
            <a:br>
              <a:rPr lang="ru-RU" sz="1600" u="sng" dirty="0">
                <a:solidFill>
                  <a:srgbClr val="FF0000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Организационный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u="sng" dirty="0">
                <a:solidFill>
                  <a:schemeClr val="tx1"/>
                </a:solidFill>
              </a:rPr>
              <a:t>1-й этап</a:t>
            </a:r>
            <a:br>
              <a:rPr lang="ru-RU" sz="1600" u="sng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Подготовка материалов: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• Подбор наглядных и дидактических материалов (тематические картинки, плакаты с элементами росписи)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Подготовка презентаций по ознакомлению детей с народными промыслами;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• Подготовка картотеки хороводных и подвижных народных игр;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• Подбор произведений фольклора, стихов на тему народных промыслов;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• Подготовка материалов для организации творческой деятельности детей</a:t>
            </a:r>
            <a:r>
              <a:rPr lang="ru-RU" sz="1600" dirty="0" smtClean="0">
                <a:solidFill>
                  <a:schemeClr val="tx1"/>
                </a:solidFill>
              </a:rPr>
              <a:t>;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дидактические игры  «С какой росписи птица ?»;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«Народные промыслы» ;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Лото «Русский быт»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E:\Юлия Юрьевна\фото 6 гр\IMG_573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Юлия Юрьевна\фото 6 гр\IMG_521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29982"/>
            <a:ext cx="2936843" cy="2202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1614118931_33-p-russko-narodnii-fon-dlya-prezentatsii-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476672"/>
            <a:ext cx="7560840" cy="3729568"/>
          </a:xfrm>
        </p:spPr>
        <p:txBody>
          <a:bodyPr>
            <a:normAutofit fontScale="32500" lnSpcReduction="20000"/>
          </a:bodyPr>
          <a:lstStyle/>
          <a:p>
            <a:pPr marL="45720" indent="0" algn="ctr">
              <a:buNone/>
            </a:pPr>
            <a:endParaRPr lang="ru-RU" u="sng" dirty="0" smtClean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endParaRPr lang="ru-RU" u="sng" dirty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ru-RU" sz="5500" b="1" u="sng" dirty="0" smtClean="0">
                <a:solidFill>
                  <a:schemeClr val="tx1"/>
                </a:solidFill>
              </a:rPr>
              <a:t>Продуктивный </a:t>
            </a:r>
            <a:r>
              <a:rPr lang="ru-RU" sz="5500" b="1" u="sng" dirty="0">
                <a:solidFill>
                  <a:schemeClr val="tx1"/>
                </a:solidFill>
              </a:rPr>
              <a:t>этап:</a:t>
            </a:r>
          </a:p>
          <a:p>
            <a:pPr marL="45720" indent="0" algn="ctr">
              <a:buNone/>
            </a:pPr>
            <a:r>
              <a:rPr lang="ru-RU" sz="5500" b="1" dirty="0">
                <a:solidFill>
                  <a:schemeClr val="tx1"/>
                </a:solidFill>
              </a:rPr>
              <a:t>Формирование проблемы проекта и интереса у детей к теме проекта.</a:t>
            </a:r>
          </a:p>
          <a:p>
            <a:pPr marL="45720" indent="0" algn="ctr">
              <a:buNone/>
            </a:pPr>
            <a:r>
              <a:rPr lang="ru-RU" sz="5500" b="1" dirty="0">
                <a:solidFill>
                  <a:schemeClr val="tx1"/>
                </a:solidFill>
              </a:rPr>
              <a:t>Методы реализации проекта:</a:t>
            </a:r>
          </a:p>
          <a:p>
            <a:pPr marL="45720" indent="0" algn="ctr">
              <a:buNone/>
            </a:pPr>
            <a:r>
              <a:rPr lang="ru-RU" sz="5500" b="1" dirty="0">
                <a:solidFill>
                  <a:schemeClr val="tx1"/>
                </a:solidFill>
              </a:rPr>
              <a:t>Проект реализовывался через следующие виды совместной деятельности:</a:t>
            </a:r>
          </a:p>
          <a:p>
            <a:pPr marL="45720" indent="0" algn="ctr">
              <a:buNone/>
            </a:pPr>
            <a:r>
              <a:rPr lang="ru-RU" sz="5500" b="1" dirty="0">
                <a:solidFill>
                  <a:schemeClr val="tx1"/>
                </a:solidFill>
              </a:rPr>
              <a:t>• Познавательная деятельность</a:t>
            </a:r>
          </a:p>
          <a:p>
            <a:pPr marL="45720" indent="0" algn="ctr">
              <a:buNone/>
            </a:pPr>
            <a:r>
              <a:rPr lang="ru-RU" sz="5500" b="1" dirty="0">
                <a:solidFill>
                  <a:schemeClr val="tx1"/>
                </a:solidFill>
              </a:rPr>
              <a:t>• Речевая деятельность</a:t>
            </a:r>
          </a:p>
          <a:p>
            <a:pPr marL="45720" indent="0" algn="ctr">
              <a:buNone/>
            </a:pPr>
            <a:r>
              <a:rPr lang="ru-RU" sz="5500" b="1" dirty="0">
                <a:solidFill>
                  <a:schemeClr val="tx1"/>
                </a:solidFill>
              </a:rPr>
              <a:t>• Художественно-творческая деятельность</a:t>
            </a:r>
          </a:p>
          <a:p>
            <a:pPr marL="45720" indent="0" algn="ctr">
              <a:buNone/>
            </a:pPr>
            <a:r>
              <a:rPr lang="ru-RU" sz="5500" b="1" dirty="0">
                <a:solidFill>
                  <a:schemeClr val="tx1"/>
                </a:solidFill>
              </a:rPr>
              <a:t>• Игровая деятельность</a:t>
            </a:r>
          </a:p>
          <a:p>
            <a:pPr marL="45720" indent="0" algn="ctr">
              <a:buNone/>
            </a:pPr>
            <a:r>
              <a:rPr lang="ru-RU" sz="5500" b="1" dirty="0">
                <a:solidFill>
                  <a:schemeClr val="tx1"/>
                </a:solidFill>
              </a:rPr>
              <a:t>• Работа с родителями</a:t>
            </a:r>
            <a:endParaRPr lang="ru-RU" sz="50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User\Desktop\1614118931_33-p-russko-narodnii-fon-dlya-prezentatsii-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003820"/>
      </p:ext>
    </p:extLst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326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u="sng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u="sng" dirty="0" smtClean="0">
                <a:solidFill>
                  <a:schemeClr val="tx1"/>
                </a:solidFill>
                <a:effectLst/>
              </a:rPr>
            </a:br>
            <a:r>
              <a:rPr lang="ru-RU" sz="2000" u="sng" dirty="0">
                <a:solidFill>
                  <a:schemeClr val="tx1"/>
                </a:solidFill>
                <a:effectLst/>
              </a:rPr>
              <a:t/>
            </a:r>
            <a:br>
              <a:rPr lang="ru-RU" sz="2000" u="sng" dirty="0">
                <a:solidFill>
                  <a:schemeClr val="tx1"/>
                </a:solidFill>
                <a:effectLst/>
              </a:rPr>
            </a:br>
            <a:r>
              <a:rPr lang="ru-RU" sz="2000" u="sng" dirty="0" smtClean="0">
                <a:solidFill>
                  <a:schemeClr val="tx1"/>
                </a:solidFill>
                <a:effectLst/>
              </a:rPr>
              <a:t>2-й этап</a:t>
            </a:r>
            <a:br>
              <a:rPr lang="ru-RU" sz="2000" u="sng" dirty="0" smtClean="0">
                <a:solidFill>
                  <a:schemeClr val="tx1"/>
                </a:solidFill>
                <a:effectLst/>
              </a:rPr>
            </a:br>
            <a:r>
              <a:rPr lang="ru-RU" sz="2000" u="sng" dirty="0" smtClean="0">
                <a:solidFill>
                  <a:schemeClr val="tx1"/>
                </a:solidFill>
                <a:effectLst/>
              </a:rPr>
              <a:t>Основной </a:t>
            </a:r>
            <a:r>
              <a:rPr lang="ru-RU" sz="2000" u="sng" dirty="0">
                <a:solidFill>
                  <a:schemeClr val="tx1"/>
                </a:solidFill>
                <a:effectLst/>
              </a:rPr>
              <a:t>этап —</a:t>
            </a:r>
            <a:r>
              <a:rPr lang="ru-RU" sz="2000" u="sng" dirty="0" smtClean="0">
                <a:solidFill>
                  <a:schemeClr val="tx1"/>
                </a:solidFill>
                <a:effectLst/>
              </a:rPr>
              <a:t>познавательно  практический</a:t>
            </a:r>
            <a:br>
              <a:rPr lang="ru-RU" sz="2000" u="sng" dirty="0" smtClean="0">
                <a:solidFill>
                  <a:schemeClr val="tx1"/>
                </a:solidFill>
                <a:effectLst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</a:rPr>
              <a:t>Познавательная </a:t>
            </a:r>
            <a:r>
              <a:rPr lang="ru-RU" sz="2000" b="0" dirty="0">
                <a:solidFill>
                  <a:schemeClr val="tx1"/>
                </a:solidFill>
                <a:effectLst/>
              </a:rPr>
              <a:t>деятельность: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1. Тематические беседы: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0" dirty="0">
                <a:solidFill>
                  <a:schemeClr val="tx1"/>
                </a:solidFill>
                <a:effectLst/>
              </a:rPr>
              <a:t>- «</a:t>
            </a:r>
            <a:r>
              <a:rPr lang="ru-RU" sz="2000" b="0" dirty="0" err="1">
                <a:solidFill>
                  <a:schemeClr val="tx1"/>
                </a:solidFill>
                <a:effectLst/>
              </a:rPr>
              <a:t>Филимоновские</a:t>
            </a:r>
            <a:r>
              <a:rPr lang="ru-RU" sz="2000" b="0" dirty="0">
                <a:solidFill>
                  <a:schemeClr val="tx1"/>
                </a:solidFill>
                <a:effectLst/>
              </a:rPr>
              <a:t> игрушки - свистульки»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0" dirty="0">
                <a:solidFill>
                  <a:schemeClr val="tx1"/>
                </a:solidFill>
                <a:effectLst/>
              </a:rPr>
              <a:t>- «Дымковские мастера»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0" dirty="0">
                <a:solidFill>
                  <a:schemeClr val="tx1"/>
                </a:solidFill>
                <a:effectLst/>
              </a:rPr>
              <a:t>- «Веселые матрешки»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0" dirty="0">
                <a:solidFill>
                  <a:schemeClr val="tx1"/>
                </a:solidFill>
                <a:effectLst/>
              </a:rPr>
              <a:t>- «Что такое хохлома?»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0" dirty="0">
                <a:solidFill>
                  <a:schemeClr val="tx1"/>
                </a:solidFill>
                <a:effectLst/>
              </a:rPr>
              <a:t>- «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>Гжель. </a:t>
            </a:r>
            <a:r>
              <a:rPr lang="ru-RU" sz="2000" b="0" dirty="0">
                <a:solidFill>
                  <a:schemeClr val="tx1"/>
                </a:solidFill>
                <a:effectLst/>
              </a:rPr>
              <a:t>С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>ине-голубое </a:t>
            </a:r>
            <a:r>
              <a:rPr lang="ru-RU" sz="2000" b="0" dirty="0">
                <a:solidFill>
                  <a:schemeClr val="tx1"/>
                </a:solidFill>
                <a:effectLst/>
              </a:rPr>
              <a:t>чудо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>»;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2. </a:t>
            </a:r>
            <a:r>
              <a:rPr lang="ru-RU" sz="2000" b="0" dirty="0">
                <a:solidFill>
                  <a:schemeClr val="tx1"/>
                </a:solidFill>
                <a:effectLst/>
              </a:rPr>
              <a:t>Просмотр презентаций: «Сине-голубое чудо. Гжель», 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effectLst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</a:rPr>
              <a:t>«</a:t>
            </a:r>
            <a:r>
              <a:rPr lang="ru-RU" sz="2000" b="0" dirty="0">
                <a:solidFill>
                  <a:schemeClr val="tx1"/>
                </a:solidFill>
                <a:effectLst/>
              </a:rPr>
              <a:t>Золотая хохлома», «Дымковские мастера», «Чудо </a:t>
            </a:r>
            <a:r>
              <a:rPr lang="ru-RU" sz="2000" b="0" dirty="0" err="1">
                <a:solidFill>
                  <a:schemeClr val="tx1"/>
                </a:solidFill>
                <a:effectLst/>
              </a:rPr>
              <a:t>филимоновских</a:t>
            </a:r>
            <a:r>
              <a:rPr lang="ru-RU" sz="2000" b="0" dirty="0">
                <a:solidFill>
                  <a:schemeClr val="tx1"/>
                </a:solidFill>
                <a:effectLst/>
              </a:rPr>
              <a:t> свистулек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>»; 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3.</a:t>
            </a:r>
            <a:r>
              <a:rPr lang="ru-RU" sz="2000" b="0" dirty="0">
                <a:solidFill>
                  <a:schemeClr val="tx1"/>
                </a:solidFill>
                <a:effectLst/>
              </a:rPr>
              <a:t> Познавательное сообщение на тему «Русская народная одежда?»; 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effectLst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</a:rPr>
              <a:t>4.Познавательное </a:t>
            </a:r>
            <a:r>
              <a:rPr lang="ru-RU" sz="2000" b="0" dirty="0">
                <a:solidFill>
                  <a:schemeClr val="tx1"/>
                </a:solidFill>
                <a:effectLst/>
              </a:rPr>
              <a:t>сообщение на тему «Русские ремесла и старинные народные промыслы России».</a:t>
            </a:r>
            <a:r>
              <a:rPr lang="ru-RU" sz="2000" i="1" u="sng" dirty="0" smtClean="0">
                <a:solidFill>
                  <a:schemeClr val="tx1"/>
                </a:solidFill>
              </a:rPr>
              <a:t>  </a:t>
            </a:r>
            <a:br>
              <a:rPr lang="ru-RU" sz="2000" i="1" u="sng" dirty="0" smtClean="0">
                <a:solidFill>
                  <a:schemeClr val="tx1"/>
                </a:solidFill>
              </a:rPr>
            </a:br>
            <a:r>
              <a:rPr lang="ru-RU" sz="2000" i="1" u="sng" dirty="0" smtClean="0">
                <a:solidFill>
                  <a:schemeClr val="tx1"/>
                </a:solidFill>
              </a:rPr>
              <a:t>         </a:t>
            </a:r>
            <a:endParaRPr lang="ru-RU" sz="2000" i="1" u="sng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User\Desktop\1614118931_33-p-russko-narodnii-fon-dlya-prezentatsii-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399032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i="1" u="sng" dirty="0" smtClean="0">
                <a:solidFill>
                  <a:srgbClr val="FF0000"/>
                </a:solidFill>
              </a:rPr>
              <a:t/>
            </a:r>
            <a:br>
              <a:rPr lang="ru-RU" sz="1800" i="1" u="sng" dirty="0" smtClean="0">
                <a:solidFill>
                  <a:srgbClr val="FF0000"/>
                </a:solidFill>
              </a:rPr>
            </a:br>
            <a:r>
              <a:rPr lang="ru-RU" sz="1800" i="1" u="sng" dirty="0">
                <a:solidFill>
                  <a:srgbClr val="FF0000"/>
                </a:solidFill>
              </a:rPr>
              <a:t/>
            </a:r>
            <a:br>
              <a:rPr lang="ru-RU" sz="1800" i="1" u="sng" dirty="0">
                <a:solidFill>
                  <a:srgbClr val="FF0000"/>
                </a:solidFill>
              </a:rPr>
            </a:br>
            <a:r>
              <a:rPr lang="ru-RU" sz="1800" i="1" u="sng" dirty="0" smtClean="0">
                <a:solidFill>
                  <a:srgbClr val="FF0000"/>
                </a:solidFill>
              </a:rPr>
              <a:t/>
            </a:r>
            <a:br>
              <a:rPr lang="ru-RU" sz="1800" i="1" u="sng" dirty="0" smtClean="0">
                <a:solidFill>
                  <a:srgbClr val="FF0000"/>
                </a:solidFill>
              </a:rPr>
            </a:br>
            <a:r>
              <a:rPr lang="ru-RU" sz="1800" i="1" u="sng" dirty="0" smtClean="0">
                <a:solidFill>
                  <a:srgbClr val="FF0000"/>
                </a:solidFill>
              </a:rPr>
              <a:t>Речевая </a:t>
            </a:r>
            <a:r>
              <a:rPr lang="ru-RU" sz="1800" i="1" u="sng" dirty="0">
                <a:solidFill>
                  <a:srgbClr val="FF0000"/>
                </a:solidFill>
              </a:rPr>
              <a:t>деятельность:</a:t>
            </a:r>
            <a:br>
              <a:rPr lang="ru-RU" sz="1800" i="1" u="sng" dirty="0">
                <a:solidFill>
                  <a:srgbClr val="FF0000"/>
                </a:solidFill>
              </a:rPr>
            </a:br>
            <a:r>
              <a:rPr lang="ru-RU" sz="2000" i="1" dirty="0">
                <a:solidFill>
                  <a:schemeClr val="tx1"/>
                </a:solidFill>
              </a:rPr>
              <a:t>1. Чтение произведений фольклора на тему народных промыслов;</a:t>
            </a:r>
            <a:br>
              <a:rPr lang="ru-RU" sz="2000" i="1" dirty="0">
                <a:solidFill>
                  <a:schemeClr val="tx1"/>
                </a:solidFill>
              </a:rPr>
            </a:br>
            <a:r>
              <a:rPr lang="ru-RU" sz="2000" i="1" dirty="0">
                <a:solidFill>
                  <a:schemeClr val="tx1"/>
                </a:solidFill>
              </a:rPr>
              <a:t>2. Разучивание </a:t>
            </a:r>
            <a:r>
              <a:rPr lang="ru-RU" sz="2000" i="1" dirty="0" smtClean="0">
                <a:solidFill>
                  <a:schemeClr val="tx1"/>
                </a:solidFill>
              </a:rPr>
              <a:t>стихотворения  </a:t>
            </a:r>
            <a:r>
              <a:rPr lang="ru-RU" sz="2000" i="1" dirty="0">
                <a:solidFill>
                  <a:schemeClr val="tx1"/>
                </a:solidFill>
              </a:rPr>
              <a:t>Е. А. Никоновой «Семеновские матрешки», «Дымковская игрушка», «Узоры гжели», «Золотая хохлома»;</a:t>
            </a:r>
            <a:br>
              <a:rPr lang="ru-RU" sz="2000" i="1" dirty="0">
                <a:solidFill>
                  <a:schemeClr val="tx1"/>
                </a:solidFill>
              </a:rPr>
            </a:br>
            <a:r>
              <a:rPr lang="ru-RU" sz="2000" i="1" u="sng" dirty="0">
                <a:solidFill>
                  <a:srgbClr val="FF0000"/>
                </a:solidFill>
              </a:rPr>
              <a:t>Художественно - творческая деятельность:</a:t>
            </a:r>
            <a:br>
              <a:rPr lang="ru-RU" sz="2000" i="1" u="sng" dirty="0">
                <a:solidFill>
                  <a:srgbClr val="FF0000"/>
                </a:solidFill>
              </a:rPr>
            </a:br>
            <a:r>
              <a:rPr lang="ru-RU" sz="2000" i="1" dirty="0">
                <a:solidFill>
                  <a:schemeClr val="tx1"/>
                </a:solidFill>
              </a:rPr>
              <a:t>1. Рассматривание альбомов и наглядно - демонстрационного материала;</a:t>
            </a:r>
            <a:br>
              <a:rPr lang="ru-RU" sz="2000" i="1" dirty="0">
                <a:solidFill>
                  <a:schemeClr val="tx1"/>
                </a:solidFill>
              </a:rPr>
            </a:br>
            <a:r>
              <a:rPr lang="ru-RU" sz="2000" i="1" dirty="0">
                <a:solidFill>
                  <a:schemeClr val="tx1"/>
                </a:solidFill>
              </a:rPr>
              <a:t>2. Лепка из </a:t>
            </a:r>
            <a:r>
              <a:rPr lang="ru-RU" sz="2000" i="1" dirty="0" smtClean="0">
                <a:solidFill>
                  <a:schemeClr val="tx1"/>
                </a:solidFill>
              </a:rPr>
              <a:t>пластилина по </a:t>
            </a:r>
            <a:r>
              <a:rPr lang="ru-RU" sz="2000" i="1" dirty="0" err="1" smtClean="0">
                <a:solidFill>
                  <a:schemeClr val="tx1"/>
                </a:solidFill>
              </a:rPr>
              <a:t>т</a:t>
            </a:r>
            <a:r>
              <a:rPr lang="ru-RU" sz="2000" i="1" dirty="0" err="1" smtClean="0">
                <a:solidFill>
                  <a:schemeClr val="tx1"/>
                </a:solidFill>
              </a:rPr>
              <a:t>еме:«</a:t>
            </a:r>
            <a:r>
              <a:rPr lang="ru-RU" sz="2000" i="1" dirty="0" err="1">
                <a:solidFill>
                  <a:schemeClr val="tx1"/>
                </a:solidFill>
              </a:rPr>
              <a:t>Чудо-хохлома</a:t>
            </a:r>
            <a:r>
              <a:rPr lang="ru-RU" sz="2000" i="1" dirty="0">
                <a:solidFill>
                  <a:schemeClr val="tx1"/>
                </a:solidFill>
              </a:rPr>
              <a:t>».</a:t>
            </a:r>
            <a:br>
              <a:rPr lang="ru-RU" sz="2000" i="1" dirty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>Цель </a:t>
            </a:r>
            <a:r>
              <a:rPr lang="ru-RU" sz="2000" i="1" dirty="0">
                <a:solidFill>
                  <a:schemeClr val="tx1"/>
                </a:solidFill>
              </a:rPr>
              <a:t>: изготовление чаши «Чудо-хохлома» в технике </a:t>
            </a:r>
            <a:r>
              <a:rPr lang="ru-RU" sz="2000" i="1" dirty="0" err="1" smtClean="0">
                <a:solidFill>
                  <a:schemeClr val="tx1"/>
                </a:solidFill>
              </a:rPr>
              <a:t>пластилинография</a:t>
            </a:r>
            <a:r>
              <a:rPr lang="ru-RU" sz="2000" i="1" dirty="0" smtClean="0">
                <a:solidFill>
                  <a:schemeClr val="tx1"/>
                </a:solidFill>
              </a:rPr>
              <a:t>».</a:t>
            </a:r>
            <a:r>
              <a:rPr lang="ru-RU" sz="2000" i="1" dirty="0">
                <a:solidFill>
                  <a:schemeClr val="tx1"/>
                </a:solidFill>
              </a:rPr>
              <a:t/>
            </a:r>
            <a:br>
              <a:rPr lang="ru-RU" sz="2000" i="1" dirty="0">
                <a:solidFill>
                  <a:schemeClr val="tx1"/>
                </a:solidFill>
              </a:rPr>
            </a:br>
            <a:r>
              <a:rPr lang="ru-RU" sz="2000" i="1" dirty="0">
                <a:solidFill>
                  <a:schemeClr val="tx1"/>
                </a:solidFill>
              </a:rPr>
              <a:t>3. </a:t>
            </a:r>
            <a:r>
              <a:rPr lang="ru-RU" sz="2000" i="1" dirty="0" smtClean="0">
                <a:solidFill>
                  <a:schemeClr val="tx1"/>
                </a:solidFill>
              </a:rPr>
              <a:t>Рисование «Русская Матрёшка»</a:t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>Цель :</a:t>
            </a:r>
            <a:r>
              <a:rPr lang="ru-RU" sz="2000" dirty="0">
                <a:effectLst/>
              </a:rPr>
              <a:t> </a:t>
            </a:r>
            <a:r>
              <a:rPr lang="ru-RU" sz="2000" i="1" dirty="0">
                <a:solidFill>
                  <a:schemeClr val="tx1"/>
                </a:solidFill>
                <a:effectLst/>
              </a:rPr>
              <a:t>приобщение детей к декоративно-прикладному искусству России через знакомство с игрушкой – матрёшкой</a:t>
            </a:r>
            <a:r>
              <a:rPr lang="ru-RU" sz="2000" i="1" dirty="0" smtClean="0">
                <a:solidFill>
                  <a:schemeClr val="tx1"/>
                </a:solidFill>
                <a:effectLst/>
              </a:rPr>
              <a:t>.</a:t>
            </a:r>
            <a:br>
              <a:rPr lang="ru-RU" sz="2000" i="1" dirty="0" smtClean="0">
                <a:solidFill>
                  <a:schemeClr val="tx1"/>
                </a:solidFill>
                <a:effectLst/>
              </a:rPr>
            </a:br>
            <a:r>
              <a:rPr lang="ru-RU" sz="2000" i="1" dirty="0" smtClean="0">
                <a:solidFill>
                  <a:schemeClr val="tx1"/>
                </a:solidFill>
                <a:effectLst/>
              </a:rPr>
              <a:t>4.Рисование «Роспись тарелочки .Гжель»</a:t>
            </a:r>
            <a:endParaRPr lang="ru-RU" sz="2000" i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User\Desktop\1614118931_33-p-russko-narodnii-fon-dlya-prezentatsii-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07154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u="sng" dirty="0" smtClean="0">
                <a:solidFill>
                  <a:srgbClr val="FF0000"/>
                </a:solidFill>
                <a:effectLst/>
                <a:latin typeface="Helvetica Neue"/>
              </a:rPr>
              <a:t/>
            </a:r>
            <a:br>
              <a:rPr lang="ru-RU" sz="2000" u="sng" dirty="0" smtClean="0">
                <a:solidFill>
                  <a:srgbClr val="FF0000"/>
                </a:solidFill>
                <a:effectLst/>
                <a:latin typeface="Helvetica Neue"/>
              </a:rPr>
            </a:br>
            <a:r>
              <a:rPr lang="ru-RU" sz="2000" u="sng" dirty="0">
                <a:solidFill>
                  <a:srgbClr val="FF0000"/>
                </a:solidFill>
                <a:effectLst/>
                <a:latin typeface="Helvetica Neue"/>
              </a:rPr>
              <a:t/>
            </a:r>
            <a:br>
              <a:rPr lang="ru-RU" sz="2000" u="sng" dirty="0">
                <a:solidFill>
                  <a:srgbClr val="FF0000"/>
                </a:solidFill>
                <a:effectLst/>
                <a:latin typeface="Helvetica Neue"/>
              </a:rPr>
            </a:br>
            <a:r>
              <a:rPr lang="ru-RU" sz="2000" u="sng" dirty="0" smtClean="0">
                <a:solidFill>
                  <a:srgbClr val="FF0000"/>
                </a:solidFill>
                <a:effectLst/>
                <a:latin typeface="Helvetica Neue"/>
              </a:rPr>
              <a:t>Игровая </a:t>
            </a:r>
            <a:r>
              <a:rPr lang="ru-RU" sz="2000" u="sng" dirty="0">
                <a:solidFill>
                  <a:srgbClr val="FF0000"/>
                </a:solidFill>
                <a:effectLst/>
                <a:latin typeface="Helvetica Neue"/>
              </a:rPr>
              <a:t>деятельность: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0" dirty="0">
                <a:solidFill>
                  <a:srgbClr val="000000"/>
                </a:solidFill>
                <a:effectLst/>
                <a:latin typeface="Helvetica Neue"/>
              </a:rPr>
              <a:t>1</a:t>
            </a:r>
            <a:r>
              <a:rPr lang="ru-RU" sz="2000" dirty="0">
                <a:solidFill>
                  <a:schemeClr val="tx1"/>
                </a:solidFill>
                <a:effectLst/>
                <a:latin typeface="Helvetica Neue"/>
              </a:rPr>
              <a:t>. Подвижные народные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Helvetica Neue"/>
              </a:rPr>
              <a:t>игры</a:t>
            </a:r>
            <a:r>
              <a:rPr lang="ru-RU" sz="2000" dirty="0">
                <a:solidFill>
                  <a:schemeClr val="tx1"/>
                </a:solidFill>
                <a:effectLst/>
                <a:latin typeface="Helvetica Neue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Helvetica Neue"/>
              </a:rPr>
              <a:t>«Гуси-Лебеди» </a:t>
            </a:r>
            <a:r>
              <a:rPr lang="ru-RU" sz="2000" dirty="0">
                <a:solidFill>
                  <a:schemeClr val="tx1"/>
                </a:solidFill>
                <a:effectLst/>
                <a:latin typeface="Helvetica Neue"/>
              </a:rPr>
              <a:t>,«Лохматый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Helvetica Neue"/>
              </a:rPr>
              <a:t>пес»,  </a:t>
            </a:r>
            <a:r>
              <a:rPr lang="ru-RU" sz="2000" dirty="0">
                <a:solidFill>
                  <a:schemeClr val="tx1"/>
                </a:solidFill>
                <a:effectLst/>
                <a:latin typeface="Helvetica Neue"/>
              </a:rPr>
              <a:t>«Заря-заряница», «Ручеек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Helvetica Neue"/>
              </a:rPr>
              <a:t>»;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Helvetica Neue"/>
              </a:rPr>
              <a:t>2. Хороводные народные игры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Helvetica Neue"/>
              </a:rPr>
              <a:t>«</a:t>
            </a:r>
            <a:r>
              <a:rPr lang="ru-RU" sz="2000" dirty="0">
                <a:solidFill>
                  <a:schemeClr val="tx1"/>
                </a:solidFill>
                <a:effectLst/>
                <a:latin typeface="Helvetica Neue"/>
              </a:rPr>
              <a:t>Каравай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Helvetica Neue"/>
              </a:rPr>
              <a:t>»,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Helvetica Neue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Helvetica Neue"/>
              </a:rPr>
              <a:t>«У </a:t>
            </a:r>
            <a:r>
              <a:rPr lang="ru-RU" sz="2000" dirty="0">
                <a:solidFill>
                  <a:schemeClr val="tx1"/>
                </a:solidFill>
                <a:effectLst/>
                <a:latin typeface="Helvetica Neue"/>
              </a:rPr>
              <a:t>медведя во бору»;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Helvetica Neue"/>
              </a:rPr>
              <a:t>3. Сюжетно - ролевая игра «Угостим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Helvetica Neue"/>
              </a:rPr>
              <a:t>гостей мы  </a:t>
            </a:r>
            <a:r>
              <a:rPr lang="ru-RU" sz="2000" dirty="0">
                <a:solidFill>
                  <a:schemeClr val="tx1"/>
                </a:solidFill>
                <a:effectLst/>
                <a:latin typeface="Helvetica Neue"/>
              </a:rPr>
              <a:t>чаем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Helvetica Neue"/>
              </a:rPr>
              <a:t>».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Helvetica Neue"/>
              </a:rPr>
              <a:t>4. Дидактические игры.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u="sng" dirty="0">
                <a:solidFill>
                  <a:srgbClr val="FF0000"/>
                </a:solidFill>
                <a:effectLst/>
                <a:latin typeface="Helvetica Neue"/>
              </a:rPr>
              <a:t>Работа с родителями:</a:t>
            </a:r>
            <a:r>
              <a:rPr lang="ru-RU" sz="2000" u="sng" dirty="0">
                <a:solidFill>
                  <a:srgbClr val="FF0000"/>
                </a:solidFill>
              </a:rPr>
              <a:t/>
            </a:r>
            <a:br>
              <a:rPr lang="ru-RU" sz="2000" u="sng" dirty="0">
                <a:solidFill>
                  <a:srgbClr val="FF0000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effectLst/>
                <a:latin typeface="Helvetica Neue"/>
              </a:rPr>
              <a:t>1.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Helvetica Neue"/>
              </a:rPr>
              <a:t>Помощь со </a:t>
            </a:r>
            <a:r>
              <a:rPr lang="ru-RU" sz="2000" dirty="0">
                <a:solidFill>
                  <a:srgbClr val="000000"/>
                </a:solidFill>
                <a:effectLst/>
                <a:latin typeface="Helvetica Neue"/>
              </a:rPr>
              <a:t>сбором предметов народных промыслов для мини-музея;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effectLst/>
                <a:latin typeface="Helvetica Neue"/>
              </a:rPr>
              <a:t>2. Активно интересоваться деятельностью ребенка в группе;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effectLst/>
                <a:latin typeface="Helvetica Neue"/>
              </a:rPr>
              <a:t>3.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Helvetica Neue"/>
              </a:rPr>
              <a:t>Помощь в разучивании стихотворений 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effectLst/>
                <a:latin typeface="Helvetica Neue"/>
              </a:rPr>
              <a:t>4.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Helvetica Neue"/>
              </a:rPr>
              <a:t>Посещения Этнографических выставок и музеев с детьми.</a:t>
            </a:r>
            <a:endParaRPr lang="ru-RU" sz="6000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1285860"/>
            <a:ext cx="3643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/>
              <a:t>  </a:t>
            </a:r>
            <a:endParaRPr lang="ru-RU" sz="1400" i="1" dirty="0"/>
          </a:p>
        </p:txBody>
      </p:sp>
      <p:pic>
        <p:nvPicPr>
          <p:cNvPr id="6" name="Picture 2" descr="C:\Users\User\Desktop\1614118931_33-p-russko-narodnii-fon-dlya-prezentatsii-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70404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Тематическая беседа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«В </a:t>
            </a:r>
            <a:r>
              <a:rPr lang="ru-RU" i="1" dirty="0">
                <a:solidFill>
                  <a:srgbClr val="FF0000"/>
                </a:solidFill>
              </a:rPr>
              <a:t>Мире </a:t>
            </a:r>
            <a:r>
              <a:rPr lang="ru-RU" i="1" dirty="0" smtClean="0">
                <a:solidFill>
                  <a:srgbClr val="FF0000"/>
                </a:solidFill>
              </a:rPr>
              <a:t>росписи» </a:t>
            </a:r>
            <a:r>
              <a:rPr lang="ru-RU" i="1" dirty="0">
                <a:solidFill>
                  <a:srgbClr val="FF0000"/>
                </a:solidFill>
              </a:rPr>
              <a:t/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/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sz="3200" i="1" dirty="0" smtClean="0">
                <a:solidFill>
                  <a:schemeClr val="tx1"/>
                </a:solidFill>
              </a:rPr>
              <a:t>Цель : </a:t>
            </a:r>
            <a:r>
              <a:rPr lang="ru-RU" sz="2400" dirty="0" smtClean="0">
                <a:solidFill>
                  <a:schemeClr val="tx1"/>
                </a:solidFill>
              </a:rPr>
              <a:t>Знакомство </a:t>
            </a:r>
            <a:r>
              <a:rPr lang="ru-RU" sz="2400" dirty="0">
                <a:solidFill>
                  <a:schemeClr val="tx1"/>
                </a:solidFill>
              </a:rPr>
              <a:t>с культурным наследием </a:t>
            </a:r>
            <a:r>
              <a:rPr lang="ru-RU" sz="2400" dirty="0" smtClean="0">
                <a:solidFill>
                  <a:schemeClr val="tx1"/>
                </a:solidFill>
              </a:rPr>
              <a:t>России  </a:t>
            </a:r>
            <a:r>
              <a:rPr lang="ru-RU" sz="2400" dirty="0">
                <a:solidFill>
                  <a:schemeClr val="tx1"/>
                </a:solidFill>
              </a:rPr>
              <a:t>через традиционные виды росписи (Гжель, Хохлома, Городец, </a:t>
            </a:r>
            <a:r>
              <a:rPr lang="ru-RU" sz="2400" dirty="0" err="1">
                <a:solidFill>
                  <a:schemeClr val="tx1"/>
                </a:solidFill>
              </a:rPr>
              <a:t>Жостово</a:t>
            </a:r>
            <a:r>
              <a:rPr lang="ru-RU" sz="2400" dirty="0">
                <a:solidFill>
                  <a:schemeClr val="tx1"/>
                </a:solidFill>
              </a:rPr>
              <a:t>).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E:\Юлия Юрьевна\фото 6 гр\IMG_58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9552" y="3789040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Юлия Юрьевна\фото 6 гр\IMG_58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76291">
            <a:off x="5225336" y="4038130"/>
            <a:ext cx="3312501" cy="24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1614118931_33-p-russko-narodnii-fon-dlya-prezentatsii-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1695</TotalTime>
  <Words>424</Words>
  <Application>Microsoft Office PowerPoint</Application>
  <PresentationFormat>Экран (4:3)</PresentationFormat>
  <Paragraphs>71</Paragraphs>
  <Slides>22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 Муниципальное дошкольное образовательное автономное учреждение  «Детский сад №46 «Фантазёры г.Орска»  Проект  Мини- музей  «Русские народные промыслы»    Подготовила : воспитатель квалификационной категории  Филатова Юлия Юрьевна  2022 г. </vt:lpstr>
      <vt:lpstr> Тип проекта: информационно - творческий; Продолжительность проекта: 1 месяц; март. Участники проекта: дети старшей группы, родители воспитанников, воспитатель. Актуальность проекта: обусловлена большой значимостью воспитания нравственно - патриотических чувств у дошкольников в современном обществе.  Гипотеза проекта: если знакомить дошкольников с народными промыслами России, мастерством русских умельцев и русским фольклором, то это позволит нашим детям почувствовать себя частью русского народа, ощутить гордость за свою страну, богатую славными традициями. Цель проекта: формирование у детей познавательного интереса к русской народной культуре через ознакомление с народными промыслами и организацию художественно - продуктивной и творческой деятельности.</vt:lpstr>
      <vt:lpstr>          </vt:lpstr>
      <vt:lpstr> Этапы проведения проекта Организационный 1-й этап Подготовка материалов: • Подбор наглядных и дидактических материалов (тематические картинки, плакаты с элементами росписи) Подготовка презентаций по ознакомлению детей с народными промыслами; • Подготовка картотеки хороводных и подвижных народных игр; • Подбор произведений фольклора, стихов на тему народных промыслов; • Подготовка материалов для организации творческой деятельности детей; дидактические игры  «С какой росписи птица ?»; «Народные промыслы» ; Лото «Русский быт»</vt:lpstr>
      <vt:lpstr>Презентация PowerPoint</vt:lpstr>
      <vt:lpstr>  2-й этап Основной этап —познавательно  практический Познавательная деятельность: 1. Тематические беседы: - «Филимоновские игрушки - свистульки» - «Дымковские мастера» - «Веселые матрешки» - «Что такое хохлома?» - «Гжель. Сине-голубое чудо»; 2. Просмотр презентаций: «Сине-голубое чудо. Гжель»,  «Золотая хохлома», «Дымковские мастера», «Чудо филимоновских свистулек»;  3. Познавательное сообщение на тему «Русская народная одежда?»;  4.Познавательное сообщение на тему «Русские ремесла и старинные народные промыслы России».            </vt:lpstr>
      <vt:lpstr>   Речевая деятельность: 1. Чтение произведений фольклора на тему народных промыслов; 2. Разучивание стихотворения  Е. А. Никоновой «Семеновские матрешки», «Дымковская игрушка», «Узоры гжели», «Золотая хохлома»; Художественно - творческая деятельность: 1. Рассматривание альбомов и наглядно - демонстрационного материала; 2. Лепка из пластилина по теме:«Чудо-хохлома». Цель : изготовление чаши «Чудо-хохлома» в технике пластилинография». 3. Рисование «Русская Матрёшка» Цель : приобщение детей к декоративно-прикладному искусству России через знакомство с игрушкой – матрёшкой. 4.Рисование «Роспись тарелочки .Гжель»</vt:lpstr>
      <vt:lpstr>  Игровая деятельность: 1. Подвижные народные игры «Гуси-Лебеди» ,«Лохматый пес»,  «Заря-заряница», «Ручеек»; 2. Хороводные народные игры «Каравай», «У медведя во бору»; 3. Сюжетно - ролевая игра «Угостим гостей мы  чаем». 4. Дидактические игры. Работа с родителями:  1. Помощь со сбором предметов народных промыслов для мини-музея; 2. Активно интересоваться деятельностью ребенка в группе; 3. Помощь в разучивании стихотворений ; 4. Посещения Этнографических выставок и музеев с детьми.</vt:lpstr>
      <vt:lpstr>Тематическая беседа  «В Мире росписи»   Цель : Знакомство с культурным наследием России  через традиционные виды росписи (Гжель, Хохлома, Городец, Жостово).</vt:lpstr>
      <vt:lpstr>Сюжетно - ролевая игра  «Угостим гостей чаем»</vt:lpstr>
      <vt:lpstr>История Русского  народного костюма.</vt:lpstr>
      <vt:lpstr>Работа с родителями.</vt:lpstr>
      <vt:lpstr>Поговорим о Русской Матрешки</vt:lpstr>
      <vt:lpstr> Глиняные и деревянные игрушки             различных промыслов.</vt:lpstr>
      <vt:lpstr>Широкая Масленица.</vt:lpstr>
      <vt:lpstr>Наглядно-дидактические пособия.</vt:lpstr>
      <vt:lpstr>Русская изба</vt:lpstr>
      <vt:lpstr>Мини – музей  «Русские народные промыслы»</vt:lpstr>
      <vt:lpstr>Мини – Музей в Старшей группе </vt:lpstr>
      <vt:lpstr>Заключительный 3-й этап </vt:lpstr>
      <vt:lpstr>                 Заключение.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173</cp:revision>
  <dcterms:created xsi:type="dcterms:W3CDTF">2012-05-04T15:16:58Z</dcterms:created>
  <dcterms:modified xsi:type="dcterms:W3CDTF">2022-04-21T16:38:24Z</dcterms:modified>
</cp:coreProperties>
</file>