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61" r:id="rId2"/>
    <p:sldId id="262" r:id="rId3"/>
    <p:sldId id="263" r:id="rId4"/>
    <p:sldId id="264" r:id="rId5"/>
    <p:sldId id="267" r:id="rId6"/>
    <p:sldId id="265" r:id="rId7"/>
    <p:sldId id="269" r:id="rId8"/>
    <p:sldId id="271" r:id="rId9"/>
    <p:sldId id="278" r:id="rId10"/>
    <p:sldId id="272" r:id="rId11"/>
    <p:sldId id="273"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06.12.2022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06.12.2022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06.12.2022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06.12.2022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06.12.2022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06.12.2022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06.12.2022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06.12.2022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06.12.2022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06.12.2022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06.12.2022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06.12.2022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endParaRPr lang="ru-RU"/>
          </a:p>
        </p:txBody>
      </p:sp>
      <p:pic>
        <p:nvPicPr>
          <p:cNvPr id="1026" name="Picture 2" descr="https://feodou29.crimea-school.ru/sites/default/files/styles/1024x768/public/images/pedsovet.png?itok=-ql7Rd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424936" cy="55660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16832"/>
            <a:ext cx="8183880" cy="1051560"/>
          </a:xfrm>
        </p:spPr>
        <p:txBody>
          <a:bodyPr>
            <a:normAutofit fontScale="90000"/>
          </a:bodyPr>
          <a:lstStyle/>
          <a:p>
            <a:pPr algn="ctr"/>
            <a:r>
              <a:rPr lang="ru-RU" dirty="0"/>
              <a:t>Педагогический тренинг </a:t>
            </a:r>
            <a:r>
              <a:rPr lang="ru-RU" dirty="0" smtClean="0"/>
              <a:t/>
            </a:r>
            <a:br>
              <a:rPr lang="ru-RU" dirty="0" smtClean="0"/>
            </a:br>
            <a:r>
              <a:rPr lang="ru-RU" dirty="0" smtClean="0"/>
              <a:t>"</a:t>
            </a:r>
            <a:r>
              <a:rPr lang="ru-RU" dirty="0"/>
              <a:t>Оценка уровня коммуникабельности педагога с </a:t>
            </a:r>
            <a:r>
              <a:rPr lang="ru-RU" dirty="0" smtClean="0"/>
              <a:t>родителями»</a:t>
            </a:r>
            <a:br>
              <a:rPr lang="ru-RU" dirty="0" smtClean="0"/>
            </a:br>
            <a:r>
              <a:rPr lang="ru-RU" dirty="0" smtClean="0"/>
              <a:t>(</a:t>
            </a:r>
            <a:r>
              <a:rPr lang="ru-RU" dirty="0"/>
              <a:t>педагог – психолог.)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3135716"/>
            <a:ext cx="4968810" cy="286662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80920" cy="584614"/>
          </a:xfrm>
        </p:spPr>
        <p:txBody>
          <a:bodyPr>
            <a:noAutofit/>
          </a:bodyPr>
          <a:lstStyle/>
          <a:p>
            <a:pPr algn="ctr"/>
            <a:r>
              <a:rPr lang="ru-RU" sz="3200" dirty="0"/>
              <a:t>Решение педагогического совета.</a:t>
            </a:r>
            <a:endParaRPr lang="ru-RU" sz="3200" b="1" dirty="0"/>
          </a:p>
        </p:txBody>
      </p:sp>
      <p:sp>
        <p:nvSpPr>
          <p:cNvPr id="3" name="Содержимое 2"/>
          <p:cNvSpPr>
            <a:spLocks noGrp="1"/>
          </p:cNvSpPr>
          <p:nvPr>
            <p:ph idx="1"/>
          </p:nvPr>
        </p:nvSpPr>
        <p:spPr>
          <a:xfrm>
            <a:off x="539552" y="1340768"/>
            <a:ext cx="8064896" cy="4104456"/>
          </a:xfrm>
        </p:spPr>
        <p:txBody>
          <a:bodyPr>
            <a:normAutofit fontScale="85000" lnSpcReduction="20000"/>
          </a:bodyPr>
          <a:lstStyle/>
          <a:p>
            <a:pPr indent="228600">
              <a:spcAft>
                <a:spcPts val="0"/>
              </a:spcAft>
            </a:pPr>
            <a:r>
              <a:rPr lang="ru-RU" b="1" dirty="0">
                <a:solidFill>
                  <a:srgbClr val="111111"/>
                </a:solidFill>
                <a:latin typeface="Times New Roman"/>
                <a:ea typeface="Times New Roman"/>
              </a:rPr>
              <a:t>Принять результаты тематического контроля « Совершенствование профессионального мастерства педагогов в области взаимодействия с семьями воспитанников через создание единого информационного пространства ДОУ» и сроки по выполнению замечаний и рекомендаций по его итогам.</a:t>
            </a:r>
            <a:endParaRPr lang="ru-RU" sz="2400" b="1" dirty="0">
              <a:latin typeface="Times New Roman"/>
              <a:ea typeface="Times New Roman"/>
            </a:endParaRPr>
          </a:p>
          <a:p>
            <a:pPr indent="228600">
              <a:spcAft>
                <a:spcPts val="0"/>
              </a:spcAft>
            </a:pPr>
            <a:r>
              <a:rPr lang="ru-RU" b="1" dirty="0">
                <a:solidFill>
                  <a:srgbClr val="111111"/>
                </a:solidFill>
                <a:latin typeface="Times New Roman"/>
                <a:ea typeface="Times New Roman"/>
              </a:rPr>
              <a:t>2. Включать в работу по взаимодействию с семьями воспитанников через создание единого информационного пространства ДОУ </a:t>
            </a:r>
            <a:endParaRPr lang="ru-RU" sz="2400" b="1" dirty="0">
              <a:latin typeface="Times New Roman"/>
              <a:ea typeface="Times New Roman"/>
            </a:endParaRPr>
          </a:p>
          <a:p>
            <a:pPr indent="228600">
              <a:spcBef>
                <a:spcPts val="1125"/>
              </a:spcBef>
              <a:spcAft>
                <a:spcPts val="1125"/>
              </a:spcAft>
            </a:pPr>
            <a:r>
              <a:rPr lang="ru-RU" b="1" dirty="0">
                <a:solidFill>
                  <a:srgbClr val="111111"/>
                </a:solidFill>
                <a:latin typeface="Times New Roman"/>
                <a:ea typeface="Times New Roman"/>
              </a:rPr>
              <a:t>3. Размещать информацию в родительских уголках по данной теме.</a:t>
            </a:r>
            <a:endParaRPr lang="ru-RU" sz="2400" b="1" dirty="0">
              <a:latin typeface="Times New Roman"/>
              <a:ea typeface="Times New Roman"/>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552" y="2132856"/>
            <a:ext cx="8183880" cy="1051560"/>
          </a:xfrm>
        </p:spPr>
        <p:txBody>
          <a:bodyPr/>
          <a:lstStyle/>
          <a:p>
            <a:pPr algn="ctr"/>
            <a:r>
              <a:rPr lang="ru-RU" dirty="0" smtClean="0"/>
              <a:t>Спасибо за внимание!</a:t>
            </a: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00034" y="571480"/>
            <a:ext cx="8320438" cy="2662238"/>
          </a:xfrm>
        </p:spPr>
        <p:txBody>
          <a:bodyPr>
            <a:normAutofit/>
          </a:bodyPr>
          <a:lstStyle/>
          <a:p>
            <a:pPr algn="ctr"/>
            <a:r>
              <a:rPr lang="ru-RU" sz="3200" dirty="0">
                <a:effectLst/>
                <a:latin typeface="Times New Roman"/>
                <a:ea typeface="Calibri"/>
              </a:rPr>
              <a:t>Совершенствование профессионального мастерства педагогов в области взаимодействия с семьями воспитанников через создание единого информационного пространства ДОУ.</a:t>
            </a:r>
            <a:endParaRPr lang="ru-RU" sz="3200" dirty="0"/>
          </a:p>
        </p:txBody>
      </p:sp>
      <p:sp>
        <p:nvSpPr>
          <p:cNvPr id="4099" name="Rectangle 3"/>
          <p:cNvSpPr>
            <a:spLocks noGrp="1" noChangeArrowheads="1"/>
          </p:cNvSpPr>
          <p:nvPr>
            <p:ph type="subTitle" idx="1"/>
          </p:nvPr>
        </p:nvSpPr>
        <p:spPr>
          <a:xfrm>
            <a:off x="2786050" y="4429132"/>
            <a:ext cx="5780164" cy="1458480"/>
          </a:xfrm>
        </p:spPr>
        <p:txBody>
          <a:bodyPr>
            <a:normAutofit/>
          </a:bodyPr>
          <a:lstStyle/>
          <a:p>
            <a:pPr>
              <a:lnSpc>
                <a:spcPct val="90000"/>
              </a:lnSpc>
            </a:pPr>
            <a:r>
              <a:rPr lang="ru-RU" sz="2500" b="1" dirty="0">
                <a:solidFill>
                  <a:srgbClr val="002060"/>
                </a:solidFill>
              </a:rPr>
              <a:t>Подготовила: </a:t>
            </a:r>
            <a:r>
              <a:rPr lang="ru-RU" sz="2500" b="1" dirty="0" smtClean="0">
                <a:solidFill>
                  <a:srgbClr val="002060"/>
                </a:solidFill>
              </a:rPr>
              <a:t>Филатова Юлия Юрьевна </a:t>
            </a:r>
          </a:p>
          <a:p>
            <a:pPr>
              <a:lnSpc>
                <a:spcPct val="90000"/>
              </a:lnSpc>
            </a:pPr>
            <a:endParaRPr lang="ru-RU" sz="2500" b="1" dirty="0">
              <a:solidFill>
                <a:srgbClr val="002060"/>
              </a:solidFill>
            </a:endParaRPr>
          </a:p>
        </p:txBody>
      </p:sp>
      <p:pic>
        <p:nvPicPr>
          <p:cNvPr id="4100" name="Picture 4" descr="pic_1346934769vP8Up87t"/>
          <p:cNvPicPr>
            <a:picLocks noChangeAspect="1" noChangeArrowheads="1"/>
          </p:cNvPicPr>
          <p:nvPr/>
        </p:nvPicPr>
        <p:blipFill>
          <a:blip r:embed="rId2" cstate="print"/>
          <a:srcRect/>
          <a:stretch>
            <a:fillRect/>
          </a:stretch>
        </p:blipFill>
        <p:spPr bwMode="auto">
          <a:xfrm>
            <a:off x="500034" y="3571876"/>
            <a:ext cx="2857520" cy="285752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dissolve">
                                      <p:cBhvr>
                                        <p:cTn id="10" dur="500"/>
                                        <p:tgtEl>
                                          <p:spTgt spid="410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dissolve">
                                      <p:cBhvr>
                                        <p:cTn id="13"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152400"/>
            <a:ext cx="7696200" cy="1600200"/>
          </a:xfrm>
        </p:spPr>
        <p:txBody>
          <a:bodyPr>
            <a:normAutofit fontScale="90000"/>
          </a:bodyPr>
          <a:lstStyle/>
          <a:p>
            <a:pPr algn="ctr"/>
            <a:r>
              <a:rPr lang="ru-RU" sz="2900" dirty="0"/>
              <a:t>Человек образованный — тот,  кто знает, где найти то, чего он не знает</a:t>
            </a:r>
            <a:br>
              <a:rPr lang="ru-RU" sz="2900" dirty="0"/>
            </a:br>
            <a:r>
              <a:rPr lang="ru-RU" sz="2900" dirty="0"/>
              <a:t>                                      Георг </a:t>
            </a:r>
            <a:r>
              <a:rPr lang="ru-RU" sz="2900" dirty="0" err="1"/>
              <a:t>Зиммель</a:t>
            </a:r>
            <a:endParaRPr lang="ru-RU" sz="2900" dirty="0"/>
          </a:p>
        </p:txBody>
      </p:sp>
      <p:sp>
        <p:nvSpPr>
          <p:cNvPr id="5123" name="Rectangle 3"/>
          <p:cNvSpPr>
            <a:spLocks noGrp="1" noChangeArrowheads="1"/>
          </p:cNvSpPr>
          <p:nvPr>
            <p:ph idx="1"/>
          </p:nvPr>
        </p:nvSpPr>
        <p:spPr>
          <a:xfrm>
            <a:off x="741820" y="1772816"/>
            <a:ext cx="7888960" cy="4081656"/>
          </a:xfrm>
        </p:spPr>
        <p:txBody>
          <a:bodyPr>
            <a:normAutofit fontScale="77500" lnSpcReduction="20000"/>
          </a:bodyPr>
          <a:lstStyle/>
          <a:p>
            <a:pPr>
              <a:lnSpc>
                <a:spcPct val="115000"/>
              </a:lnSpc>
              <a:spcAft>
                <a:spcPts val="1000"/>
              </a:spcAft>
            </a:pPr>
            <a:r>
              <a:rPr lang="ru-RU" sz="3200" dirty="0">
                <a:latin typeface="Times New Roman"/>
                <a:ea typeface="Calibri"/>
                <a:cs typeface="Times New Roman"/>
              </a:rPr>
              <a:t>Форма проведения:</a:t>
            </a:r>
            <a:endParaRPr lang="ru-RU" sz="2000" dirty="0">
              <a:latin typeface="Calibri"/>
              <a:ea typeface="Calibri"/>
              <a:cs typeface="Times New Roman"/>
            </a:endParaRPr>
          </a:p>
          <a:p>
            <a:pPr>
              <a:lnSpc>
                <a:spcPct val="115000"/>
              </a:lnSpc>
              <a:spcAft>
                <a:spcPts val="1000"/>
              </a:spcAft>
            </a:pPr>
            <a:r>
              <a:rPr lang="ru-RU" sz="3200" dirty="0">
                <a:latin typeface="Times New Roman"/>
                <a:ea typeface="Calibri"/>
                <a:cs typeface="Times New Roman"/>
              </a:rPr>
              <a:t>Цель</a:t>
            </a:r>
            <a:r>
              <a:rPr lang="ru-RU" sz="3200" dirty="0" smtClean="0">
                <a:latin typeface="Times New Roman"/>
                <a:ea typeface="Calibri"/>
                <a:cs typeface="Times New Roman"/>
              </a:rPr>
              <a:t>: Совершенствование </a:t>
            </a:r>
            <a:r>
              <a:rPr lang="ru-RU" sz="3200" dirty="0">
                <a:latin typeface="Times New Roman"/>
                <a:ea typeface="Calibri"/>
                <a:cs typeface="Times New Roman"/>
              </a:rPr>
              <a:t>работы взаимодействию с родителями через создания единого информационного пространства ДОУ.  </a:t>
            </a:r>
            <a:endParaRPr lang="ru-RU" sz="2000" dirty="0">
              <a:latin typeface="Calibri"/>
              <a:ea typeface="Calibri"/>
              <a:cs typeface="Times New Roman"/>
            </a:endParaRPr>
          </a:p>
          <a:p>
            <a:pPr>
              <a:lnSpc>
                <a:spcPct val="115000"/>
              </a:lnSpc>
              <a:spcAft>
                <a:spcPts val="1000"/>
              </a:spcAft>
            </a:pPr>
            <a:r>
              <a:rPr lang="ru-RU" dirty="0">
                <a:solidFill>
                  <a:srgbClr val="000000"/>
                </a:solidFill>
                <a:latin typeface="Times New Roman"/>
                <a:ea typeface="Calibri"/>
                <a:cs typeface="Times New Roman"/>
              </a:rPr>
              <a:t>Задачи:</a:t>
            </a:r>
            <a:br>
              <a:rPr lang="ru-RU" dirty="0">
                <a:solidFill>
                  <a:srgbClr val="000000"/>
                </a:solidFill>
                <a:latin typeface="Times New Roman"/>
                <a:ea typeface="Calibri"/>
                <a:cs typeface="Times New Roman"/>
              </a:rPr>
            </a:br>
            <a:r>
              <a:rPr lang="ru-RU" dirty="0">
                <a:solidFill>
                  <a:srgbClr val="000000"/>
                </a:solidFill>
                <a:latin typeface="Times New Roman"/>
                <a:ea typeface="Calibri"/>
                <a:cs typeface="Times New Roman"/>
              </a:rPr>
              <a:t>1.Проанализировать процесс взаимодействия воспитателей с родителями </a:t>
            </a:r>
            <a:r>
              <a:rPr lang="ru-RU" sz="3200" dirty="0">
                <a:latin typeface="Times New Roman"/>
                <a:ea typeface="Calibri"/>
                <a:cs typeface="Times New Roman"/>
              </a:rPr>
              <a:t>через создание единого информационного пространства ДОУ</a:t>
            </a:r>
            <a:r>
              <a:rPr lang="ru-RU" dirty="0">
                <a:solidFill>
                  <a:srgbClr val="000000"/>
                </a:solidFill>
                <a:latin typeface="Times New Roman"/>
                <a:ea typeface="Calibri"/>
                <a:cs typeface="Times New Roman"/>
              </a:rPr>
              <a:t>.</a:t>
            </a:r>
            <a:br>
              <a:rPr lang="ru-RU" dirty="0">
                <a:solidFill>
                  <a:srgbClr val="000000"/>
                </a:solidFill>
                <a:latin typeface="Times New Roman"/>
                <a:ea typeface="Calibri"/>
                <a:cs typeface="Times New Roman"/>
              </a:rPr>
            </a:br>
            <a:r>
              <a:rPr lang="ru-RU" dirty="0">
                <a:solidFill>
                  <a:srgbClr val="000000"/>
                </a:solidFill>
                <a:latin typeface="Times New Roman"/>
                <a:ea typeface="Calibri"/>
                <a:cs typeface="Times New Roman"/>
              </a:rPr>
              <a:t>2.Совершенствовать систему работы ДОУ по взаимодействию с семьями детей.</a:t>
            </a:r>
            <a:endParaRPr lang="ru-RU" sz="2000" dirty="0">
              <a:latin typeface="Calibri"/>
              <a:ea typeface="Calibri"/>
              <a:cs typeface="Times New Roman"/>
            </a:endParaRPr>
          </a:p>
          <a:p>
            <a:pPr marL="0" indent="0" algn="ctr">
              <a:buNone/>
            </a:pP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dissolve">
                                      <p:cBhvr>
                                        <p:cTn id="10" dur="500"/>
                                        <p:tgtEl>
                                          <p:spTgt spid="512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dissolve">
                                      <p:cBhvr>
                                        <p:cTn id="13" dur="500"/>
                                        <p:tgtEl>
                                          <p:spTgt spid="512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dissolve">
                                      <p:cBhvr>
                                        <p:cTn id="1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785786" y="2214554"/>
            <a:ext cx="7696200" cy="3776658"/>
          </a:xfrm>
        </p:spPr>
        <p:txBody>
          <a:bodyPr>
            <a:normAutofit fontScale="70000" lnSpcReduction="20000"/>
          </a:bodyPr>
          <a:lstStyle/>
          <a:p>
            <a:pPr>
              <a:lnSpc>
                <a:spcPct val="90000"/>
              </a:lnSpc>
            </a:pPr>
            <a:r>
              <a:rPr lang="ru-RU" sz="2700" dirty="0" smtClean="0"/>
              <a:t>1.Вступительное </a:t>
            </a:r>
            <a:r>
              <a:rPr lang="ru-RU" sz="2700" dirty="0"/>
              <a:t>слово заведующий </a:t>
            </a:r>
            <a:r>
              <a:rPr lang="ru-RU" sz="2700" dirty="0" smtClean="0"/>
              <a:t>ДОУ.     </a:t>
            </a:r>
            <a:endParaRPr lang="ru-RU" sz="2700" dirty="0"/>
          </a:p>
          <a:p>
            <a:pPr>
              <a:lnSpc>
                <a:spcPct val="90000"/>
              </a:lnSpc>
            </a:pPr>
            <a:r>
              <a:rPr lang="ru-RU" sz="2700" dirty="0"/>
              <a:t>2.Разминка с педагогами.(старший воспитатель)</a:t>
            </a:r>
          </a:p>
          <a:p>
            <a:pPr>
              <a:lnSpc>
                <a:spcPct val="90000"/>
              </a:lnSpc>
            </a:pPr>
            <a:r>
              <a:rPr lang="ru-RU" sz="2700" dirty="0"/>
              <a:t>3.Презентации педагогов по работе «Взаимодействие с семьями воспитанников через создание единого информационного  пространства ДОУ.</a:t>
            </a:r>
          </a:p>
          <a:p>
            <a:pPr>
              <a:lnSpc>
                <a:spcPct val="90000"/>
              </a:lnSpc>
            </a:pPr>
            <a:r>
              <a:rPr lang="ru-RU" sz="2700" dirty="0"/>
              <a:t>4.Итоги тематического контроля (краткая справка)</a:t>
            </a:r>
          </a:p>
          <a:p>
            <a:pPr>
              <a:lnSpc>
                <a:spcPct val="90000"/>
              </a:lnSpc>
            </a:pPr>
            <a:r>
              <a:rPr lang="ru-RU" sz="2700" dirty="0"/>
              <a:t>5. Педагогический тренинг "Оценка уровня коммуникабельности педагога с родителями". (педагог – психолог.)  </a:t>
            </a:r>
          </a:p>
          <a:p>
            <a:pPr>
              <a:lnSpc>
                <a:spcPct val="90000"/>
              </a:lnSpc>
            </a:pPr>
            <a:r>
              <a:rPr lang="ru-RU" sz="2700" dirty="0"/>
              <a:t>6. Решение педагогического совета.</a:t>
            </a:r>
          </a:p>
          <a:p>
            <a:pPr>
              <a:lnSpc>
                <a:spcPct val="90000"/>
              </a:lnSpc>
            </a:pPr>
            <a:r>
              <a:rPr lang="ru-RU" sz="2700" dirty="0"/>
              <a:t>7.Разное. Выступление педагога – психолога по итогам работы по недели психологии. Подвести итоги смотра-конкурса  «Лучший уголок уединения», сообщения темы второй годовой задачи </a:t>
            </a:r>
          </a:p>
          <a:p>
            <a:pPr>
              <a:lnSpc>
                <a:spcPct val="90000"/>
              </a:lnSpc>
            </a:pPr>
            <a:endParaRPr lang="ru-RU" sz="2700" dirty="0"/>
          </a:p>
          <a:p>
            <a:pPr>
              <a:lnSpc>
                <a:spcPct val="90000"/>
              </a:lnSpc>
              <a:buFont typeface="Wingdings" pitchFamily="2" charset="2"/>
              <a:buNone/>
            </a:pPr>
            <a:endParaRPr lang="ru-RU" sz="2700" dirty="0"/>
          </a:p>
        </p:txBody>
      </p:sp>
      <p:sp>
        <p:nvSpPr>
          <p:cNvPr id="2" name="Заголовок 1"/>
          <p:cNvSpPr>
            <a:spLocks noGrp="1"/>
          </p:cNvSpPr>
          <p:nvPr>
            <p:ph type="title"/>
          </p:nvPr>
        </p:nvSpPr>
        <p:spPr>
          <a:xfrm>
            <a:off x="467544" y="764704"/>
            <a:ext cx="8183880" cy="1051560"/>
          </a:xfrm>
        </p:spPr>
        <p:txBody>
          <a:bodyPr/>
          <a:lstStyle/>
          <a:p>
            <a:pPr algn="ctr"/>
            <a:r>
              <a:rPr lang="ru-RU" u="sng" dirty="0" smtClean="0"/>
              <a:t>Повестка дня.</a:t>
            </a:r>
            <a:endParaRPr lang="ru-RU" u="sng"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183880" cy="864096"/>
          </a:xfrm>
        </p:spPr>
        <p:txBody>
          <a:bodyPr>
            <a:noAutofit/>
          </a:bodyPr>
          <a:lstStyle/>
          <a:p>
            <a:pPr algn="ctr"/>
            <a:r>
              <a:rPr lang="ru-RU" sz="4000" dirty="0" smtClean="0"/>
              <a:t>Разминка с педагогами.</a:t>
            </a:r>
            <a:br>
              <a:rPr lang="ru-RU" sz="4000" dirty="0" smtClean="0"/>
            </a:br>
            <a:r>
              <a:rPr lang="ru-RU" sz="4000" dirty="0" smtClean="0"/>
              <a:t>«Желаю вам…»</a:t>
            </a:r>
            <a:endParaRPr lang="ru-RU" sz="4000" dirty="0"/>
          </a:p>
        </p:txBody>
      </p:sp>
      <p:sp>
        <p:nvSpPr>
          <p:cNvPr id="3" name="Содержимое 2"/>
          <p:cNvSpPr>
            <a:spLocks noGrp="1"/>
          </p:cNvSpPr>
          <p:nvPr>
            <p:ph idx="1"/>
          </p:nvPr>
        </p:nvSpPr>
        <p:spPr>
          <a:xfrm>
            <a:off x="467544" y="1772816"/>
            <a:ext cx="8183880" cy="3071834"/>
          </a:xfrm>
        </p:spPr>
        <p:txBody>
          <a:bodyPr>
            <a:normAutofit fontScale="62500" lnSpcReduction="20000"/>
          </a:bodyPr>
          <a:lstStyle/>
          <a:p>
            <a:pPr marL="0" indent="0">
              <a:buNone/>
            </a:pPr>
            <a:r>
              <a:rPr lang="ru-RU" b="1" dirty="0" smtClean="0">
                <a:solidFill>
                  <a:srgbClr val="002060"/>
                </a:solidFill>
              </a:rPr>
              <a:t>Цель: </a:t>
            </a:r>
            <a:r>
              <a:rPr lang="ru-RU" b="1" dirty="0">
                <a:solidFill>
                  <a:srgbClr val="002060"/>
                </a:solidFill>
              </a:rPr>
              <a:t>развивать умение доброжелательно общаться с родителями.</a:t>
            </a:r>
          </a:p>
          <a:p>
            <a:pPr marL="0" indent="0">
              <a:buNone/>
            </a:pPr>
            <a:endParaRPr lang="ru-RU" b="1" dirty="0" smtClean="0">
              <a:solidFill>
                <a:srgbClr val="002060"/>
              </a:solidFill>
            </a:endParaRPr>
          </a:p>
          <a:p>
            <a:pPr marL="0" indent="0">
              <a:buNone/>
            </a:pPr>
            <a:r>
              <a:rPr lang="ru-RU" b="1" dirty="0" smtClean="0">
                <a:solidFill>
                  <a:srgbClr val="002060"/>
                </a:solidFill>
              </a:rPr>
              <a:t>Инструкция</a:t>
            </a:r>
            <a:r>
              <a:rPr lang="ru-RU" b="1" dirty="0">
                <a:solidFill>
                  <a:srgbClr val="002060"/>
                </a:solidFill>
              </a:rPr>
              <a:t>: сделать комплемент сидящему рядом педагогу , выступающему в роли одного из  родителей вашей группы. Лучший комплемент – похвала успехов их ребёнка.</a:t>
            </a:r>
          </a:p>
          <a:p>
            <a:pPr marL="0" indent="0">
              <a:buNone/>
            </a:pPr>
            <a:endParaRPr lang="ru-RU" b="1" dirty="0" smtClean="0">
              <a:solidFill>
                <a:srgbClr val="002060"/>
              </a:solidFill>
            </a:endParaRPr>
          </a:p>
          <a:p>
            <a:pPr marL="0" indent="0">
              <a:buNone/>
            </a:pPr>
            <a:r>
              <a:rPr lang="ru-RU" b="1" dirty="0" smtClean="0">
                <a:solidFill>
                  <a:srgbClr val="002060"/>
                </a:solidFill>
              </a:rPr>
              <a:t>Вопросы </a:t>
            </a:r>
            <a:r>
              <a:rPr lang="ru-RU" b="1" dirty="0">
                <a:solidFill>
                  <a:srgbClr val="002060"/>
                </a:solidFill>
              </a:rPr>
              <a:t>после </a:t>
            </a:r>
            <a:r>
              <a:rPr lang="ru-RU" b="1" dirty="0" smtClean="0">
                <a:solidFill>
                  <a:srgbClr val="002060"/>
                </a:solidFill>
              </a:rPr>
              <a:t>упражнения.</a:t>
            </a:r>
          </a:p>
          <a:p>
            <a:pPr marL="0" indent="0">
              <a:buNone/>
            </a:pPr>
            <a:r>
              <a:rPr lang="ru-RU" b="1" dirty="0" smtClean="0">
                <a:solidFill>
                  <a:srgbClr val="002060"/>
                </a:solidFill>
              </a:rPr>
              <a:t>1.Что </a:t>
            </a:r>
            <a:r>
              <a:rPr lang="ru-RU" b="1" dirty="0">
                <a:solidFill>
                  <a:srgbClr val="002060"/>
                </a:solidFill>
              </a:rPr>
              <a:t>вы чувствовали ,высказывая свои пожелания?</a:t>
            </a:r>
          </a:p>
          <a:p>
            <a:pPr marL="0" indent="0">
              <a:buNone/>
            </a:pPr>
            <a:r>
              <a:rPr lang="ru-RU" b="1" dirty="0">
                <a:solidFill>
                  <a:srgbClr val="002060"/>
                </a:solidFill>
              </a:rPr>
              <a:t>2. Удалось ли вам высказать комплемент , обращаясь именно к родителю , а не к коллеге по работе.</a:t>
            </a:r>
          </a:p>
          <a:p>
            <a:pPr marL="514350" indent="-514350">
              <a:buAutoNum type="arabicPeriod"/>
            </a:pPr>
            <a:endParaRPr lang="ru-RU" b="1" dirty="0">
              <a:solidFill>
                <a:srgbClr val="002060"/>
              </a:solidFill>
            </a:endParaRPr>
          </a:p>
        </p:txBody>
      </p:sp>
      <p:pic>
        <p:nvPicPr>
          <p:cNvPr id="2050" name="Picture 2" descr="https://avatars.dzeninfra.ru/get-zen_doc/3518430/pub_60a264585c3a0b60b06e8d85_60a26c2c54c8dd215760ba08/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797152"/>
            <a:ext cx="1728693" cy="1731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1472" y="404664"/>
            <a:ext cx="8183880" cy="1647004"/>
          </a:xfrm>
        </p:spPr>
        <p:txBody>
          <a:bodyPr>
            <a:noAutofit/>
          </a:bodyPr>
          <a:lstStyle/>
          <a:p>
            <a:pPr algn="ctr"/>
            <a:r>
              <a:rPr lang="ru-RU" sz="2400" dirty="0"/>
              <a:t>Презентации педагогов по работе «Взаимодействие с семьями воспитанников через создание единого информационного  пространства ДОУ</a:t>
            </a:r>
            <a:r>
              <a:rPr lang="ru-RU" sz="2400" dirty="0" smtClean="0"/>
              <a:t>.</a:t>
            </a:r>
            <a:endParaRPr lang="ru-RU" sz="2400"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91769" y="2500313"/>
            <a:ext cx="3600150" cy="33575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1285884"/>
          </a:xfrm>
        </p:spPr>
        <p:txBody>
          <a:bodyPr>
            <a:normAutofit/>
          </a:bodyPr>
          <a:lstStyle/>
          <a:p>
            <a:pPr algn="ctr"/>
            <a:r>
              <a:rPr lang="ru-RU" dirty="0"/>
              <a:t>Итоги тематического контроля (краткая справка)</a:t>
            </a:r>
            <a:endParaRPr lang="ru-RU" dirty="0"/>
          </a:p>
        </p:txBody>
      </p:sp>
      <p:sp>
        <p:nvSpPr>
          <p:cNvPr id="3" name="Содержимое 2"/>
          <p:cNvSpPr>
            <a:spLocks noGrp="1"/>
          </p:cNvSpPr>
          <p:nvPr>
            <p:ph idx="1"/>
          </p:nvPr>
        </p:nvSpPr>
        <p:spPr>
          <a:xfrm>
            <a:off x="467544" y="1988840"/>
            <a:ext cx="8216370" cy="4248472"/>
          </a:xfrm>
        </p:spPr>
        <p:txBody>
          <a:bodyPr>
            <a:normAutofit fontScale="92500" lnSpcReduction="20000"/>
          </a:bodyPr>
          <a:lstStyle/>
          <a:p>
            <a:pPr>
              <a:buNone/>
            </a:pPr>
            <a:r>
              <a:rPr lang="ru-RU" sz="1700" b="1" dirty="0">
                <a:solidFill>
                  <a:srgbClr val="002060"/>
                </a:solidFill>
              </a:rPr>
              <a:t>Цель: Совершенствование работы по взаимодействия с семьями воспитанников через создание единого информационного пространства ДОУ.</a:t>
            </a:r>
          </a:p>
          <a:p>
            <a:pPr>
              <a:buNone/>
            </a:pPr>
            <a:r>
              <a:rPr lang="ru-RU" sz="1700" b="1" dirty="0">
                <a:solidFill>
                  <a:srgbClr val="002060"/>
                </a:solidFill>
              </a:rPr>
              <a:t>Задачи:</a:t>
            </a:r>
          </a:p>
          <a:p>
            <a:pPr>
              <a:buNone/>
            </a:pPr>
            <a:r>
              <a:rPr lang="ru-RU" sz="1700" b="1" dirty="0">
                <a:solidFill>
                  <a:srgbClr val="002060"/>
                </a:solidFill>
              </a:rPr>
              <a:t>1.Определение положительного опыта реализации единого информационного пространства ДОУ в  взаимодействии с родителями. </a:t>
            </a:r>
          </a:p>
          <a:p>
            <a:pPr>
              <a:buNone/>
            </a:pPr>
            <a:r>
              <a:rPr lang="ru-RU" sz="1700" b="1" dirty="0">
                <a:solidFill>
                  <a:srgbClr val="002060"/>
                </a:solidFill>
              </a:rPr>
              <a:t>2.Наметить перспективы дальнейшей работы педагогического коллектива по совершенствованию реализации единого информационного пространства ДОУ в  взаимодействии с родителями </a:t>
            </a:r>
            <a:r>
              <a:rPr lang="ru-RU" sz="1700" b="1" dirty="0" smtClean="0">
                <a:solidFill>
                  <a:srgbClr val="002060"/>
                </a:solidFill>
              </a:rPr>
              <a:t>.</a:t>
            </a:r>
          </a:p>
          <a:p>
            <a:pPr>
              <a:buNone/>
            </a:pPr>
            <a:endParaRPr lang="ru-RU" sz="1700" b="1" dirty="0">
              <a:solidFill>
                <a:srgbClr val="002060"/>
              </a:solidFill>
            </a:endParaRPr>
          </a:p>
          <a:p>
            <a:pPr>
              <a:buNone/>
            </a:pPr>
            <a:r>
              <a:rPr lang="ru-RU" sz="1700" b="1" dirty="0">
                <a:solidFill>
                  <a:srgbClr val="002060"/>
                </a:solidFill>
              </a:rPr>
              <a:t>Основные формы и методы работы:</a:t>
            </a:r>
          </a:p>
          <a:p>
            <a:pPr>
              <a:buNone/>
            </a:pPr>
            <a:r>
              <a:rPr lang="ru-RU" sz="1700" b="1" dirty="0">
                <a:solidFill>
                  <a:srgbClr val="002060"/>
                </a:solidFill>
              </a:rPr>
              <a:t>1. Оценка профессиональных умений воспитателя</a:t>
            </a:r>
          </a:p>
          <a:p>
            <a:pPr>
              <a:buNone/>
            </a:pPr>
            <a:r>
              <a:rPr lang="ru-RU" sz="1700" b="1" dirty="0">
                <a:solidFill>
                  <a:srgbClr val="002060"/>
                </a:solidFill>
              </a:rPr>
              <a:t>2. Планирование </a:t>
            </a:r>
            <a:r>
              <a:rPr lang="ru-RU" sz="1700" b="1" dirty="0" err="1">
                <a:solidFill>
                  <a:srgbClr val="002060"/>
                </a:solidFill>
              </a:rPr>
              <a:t>воспитательно</a:t>
            </a:r>
            <a:r>
              <a:rPr lang="ru-RU" sz="1700" b="1" dirty="0">
                <a:solidFill>
                  <a:srgbClr val="002060"/>
                </a:solidFill>
              </a:rPr>
              <a:t> -образовательной работы</a:t>
            </a:r>
          </a:p>
          <a:p>
            <a:pPr>
              <a:buNone/>
            </a:pPr>
            <a:r>
              <a:rPr lang="ru-RU" sz="1700" b="1" dirty="0">
                <a:solidFill>
                  <a:srgbClr val="002060"/>
                </a:solidFill>
              </a:rPr>
              <a:t>3. Оценка форм взаимодействия с родителями</a:t>
            </a:r>
          </a:p>
          <a:p>
            <a:pPr>
              <a:buNone/>
            </a:pPr>
            <a:r>
              <a:rPr lang="ru-RU" sz="1700" b="1" dirty="0">
                <a:solidFill>
                  <a:srgbClr val="002060"/>
                </a:solidFill>
              </a:rPr>
              <a:t>Сроки контроля: </a:t>
            </a:r>
          </a:p>
          <a:p>
            <a:pPr>
              <a:buNone/>
            </a:pPr>
            <a:r>
              <a:rPr lang="ru-RU" sz="1700" b="1" dirty="0">
                <a:solidFill>
                  <a:srgbClr val="002060"/>
                </a:solidFill>
              </a:rPr>
              <a:t>Основание для контроля: выполнение задачи годового плана на 2022-2023 </a:t>
            </a:r>
            <a:r>
              <a:rPr lang="ru-RU" sz="1700" b="1" dirty="0" err="1">
                <a:solidFill>
                  <a:srgbClr val="002060"/>
                </a:solidFill>
              </a:rPr>
              <a:t>уч</a:t>
            </a:r>
            <a:r>
              <a:rPr lang="ru-RU" sz="1700" b="1" dirty="0">
                <a:solidFill>
                  <a:srgbClr val="002060"/>
                </a:solidFill>
              </a:rPr>
              <a:t>/год.</a:t>
            </a:r>
          </a:p>
          <a:p>
            <a:pPr>
              <a:buNone/>
            </a:pPr>
            <a:endParaRPr lang="ru-RU"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dissolv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dissolv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dissolve">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1142976" y="500042"/>
            <a:ext cx="7015186" cy="584775"/>
          </a:xfrm>
          <a:prstGeom prst="rect">
            <a:avLst/>
          </a:prstGeom>
          <a:solidFill>
            <a:srgbClr val="FFFF99"/>
          </a:solidFill>
          <a:ln w="28575">
            <a:solidFill>
              <a:srgbClr val="FF3300"/>
            </a:solidFill>
            <a:miter lim="800000"/>
            <a:headEnd/>
            <a:tailEnd/>
          </a:ln>
        </p:spPr>
        <p:txBody>
          <a:bodyPr wrap="square">
            <a:spAutoFit/>
          </a:bodyPr>
          <a:lstStyle/>
          <a:p>
            <a:pPr algn="ctr"/>
            <a:r>
              <a:rPr lang="ru-RU" sz="3200" b="1" dirty="0"/>
              <a:t>Проверки подлежало:</a:t>
            </a:r>
            <a:endParaRPr lang="ru-RU" sz="3200" dirty="0">
              <a:solidFill>
                <a:srgbClr val="002060"/>
              </a:solidFill>
            </a:endParaRPr>
          </a:p>
        </p:txBody>
      </p:sp>
      <p:sp>
        <p:nvSpPr>
          <p:cNvPr id="9219" name="Text Box 9"/>
          <p:cNvSpPr txBox="1">
            <a:spLocks noChangeArrowheads="1"/>
          </p:cNvSpPr>
          <p:nvPr/>
        </p:nvSpPr>
        <p:spPr bwMode="auto">
          <a:xfrm>
            <a:off x="323528" y="1484784"/>
            <a:ext cx="8496944" cy="4936736"/>
          </a:xfrm>
          <a:prstGeom prst="rect">
            <a:avLst/>
          </a:prstGeom>
          <a:noFill/>
          <a:ln w="28575">
            <a:solidFill>
              <a:srgbClr val="FF3300"/>
            </a:solidFill>
            <a:miter lim="800000"/>
            <a:headEnd/>
            <a:tailEnd/>
          </a:ln>
        </p:spPr>
        <p:txBody>
          <a:bodyPr wrap="square">
            <a:spAutoFit/>
          </a:bodyPr>
          <a:lstStyle/>
          <a:p>
            <a:pPr>
              <a:lnSpc>
                <a:spcPct val="115000"/>
              </a:lnSpc>
              <a:spcAft>
                <a:spcPts val="1000"/>
              </a:spcAft>
            </a:pPr>
            <a:r>
              <a:rPr lang="ru-RU" sz="1200" dirty="0">
                <a:solidFill>
                  <a:srgbClr val="000000"/>
                </a:solidFill>
                <a:latin typeface="Times New Roman"/>
                <a:ea typeface="Calibri"/>
                <a:cs typeface="Times New Roman"/>
              </a:rPr>
              <a:t>- </a:t>
            </a:r>
            <a:r>
              <a:rPr lang="ru-RU" sz="1400" b="1" dirty="0">
                <a:solidFill>
                  <a:srgbClr val="000000"/>
                </a:solidFill>
                <a:latin typeface="Times New Roman"/>
                <a:ea typeface="Calibri"/>
                <a:cs typeface="Times New Roman"/>
              </a:rPr>
              <a:t>Оценка профессионального мастерства воспитателя (знания педагогом  контингента родителей своих групп; владение методами и приёмами работы с семьёй; разнообразие форм взаимодействия с родителями используемые педагогами.)</a:t>
            </a:r>
            <a:endParaRPr lang="ru-RU" sz="1400" b="1" dirty="0">
              <a:latin typeface="Calibri"/>
              <a:ea typeface="Calibri"/>
              <a:cs typeface="Times New Roman"/>
            </a:endParaRPr>
          </a:p>
          <a:p>
            <a:pPr>
              <a:lnSpc>
                <a:spcPct val="115000"/>
              </a:lnSpc>
              <a:spcAft>
                <a:spcPts val="1000"/>
              </a:spcAft>
            </a:pPr>
            <a:r>
              <a:rPr lang="ru-RU" sz="1400" b="1" dirty="0">
                <a:solidFill>
                  <a:srgbClr val="000000"/>
                </a:solidFill>
                <a:latin typeface="Times New Roman"/>
                <a:ea typeface="Calibri"/>
                <a:cs typeface="Times New Roman"/>
              </a:rPr>
              <a:t>- Планирование работы. (Проверка планирования работы по взаимодействию с семьёй).</a:t>
            </a:r>
            <a:endParaRPr lang="ru-RU" sz="1400" b="1" dirty="0">
              <a:latin typeface="Calibri"/>
              <a:ea typeface="Calibri"/>
              <a:cs typeface="Times New Roman"/>
            </a:endParaRPr>
          </a:p>
          <a:p>
            <a:pPr>
              <a:lnSpc>
                <a:spcPct val="115000"/>
              </a:lnSpc>
              <a:spcAft>
                <a:spcPts val="1000"/>
              </a:spcAft>
            </a:pPr>
            <a:r>
              <a:rPr lang="ru-RU" sz="1400" b="1" dirty="0">
                <a:solidFill>
                  <a:srgbClr val="000000"/>
                </a:solidFill>
                <a:latin typeface="Times New Roman"/>
                <a:ea typeface="Calibri"/>
                <a:cs typeface="Times New Roman"/>
              </a:rPr>
              <a:t>С целью реализации годовой задачи по эффективному взаимодействию педагогов  с семьями воспитанников через создание единого информационного пространства ДОУ проведена следующая методическая работа с кадрами: смотр уголков для родителей «Для Вас, родители»; презентации опыта работы «</a:t>
            </a:r>
            <a:r>
              <a:rPr lang="ru-RU" sz="1400" b="1" dirty="0">
                <a:latin typeface="Times New Roman"/>
                <a:ea typeface="Calibri"/>
                <a:cs typeface="Times New Roman"/>
              </a:rPr>
              <a:t>Взаимодействия с семьями воспитанников через создание единого информационного пространства ДОУ»</a:t>
            </a:r>
            <a:endParaRPr lang="ru-RU" sz="1400" b="1" dirty="0">
              <a:latin typeface="Calibri"/>
              <a:ea typeface="Calibri"/>
              <a:cs typeface="Times New Roman"/>
            </a:endParaRPr>
          </a:p>
          <a:p>
            <a:pPr>
              <a:lnSpc>
                <a:spcPct val="115000"/>
              </a:lnSpc>
              <a:spcAft>
                <a:spcPts val="1000"/>
              </a:spcAft>
            </a:pPr>
            <a:r>
              <a:rPr lang="ru-RU" sz="1400" b="1" dirty="0">
                <a:solidFill>
                  <a:srgbClr val="000000"/>
                </a:solidFill>
                <a:latin typeface="Times New Roman"/>
                <a:ea typeface="Calibri"/>
                <a:cs typeface="Times New Roman"/>
              </a:rPr>
              <a:t>Педагоги знают программные задачи по данному разделу. Но не все могут создавать и вести персональные сайты педагогов .В системе обновляются информационные уголки для родителей.  Не во всех группах имеются стенды для размещения информации для родителей. Также информация не во всех возрастных группах выставляются по темам недели и информация для родителей  не вовремя   меняется. Педагоги строят занятие с учетом наблюдений, прочитанных книг, изученных художественных альбомов, иллюстраций, с опорой на все, что может помочь в поисках творческого разнообразия решений. Почти все педагоги стараются использовать разные методы и подходы к организации ОД, включают игровые моменты и ситуации. Но мало внимания уделяют анализу детских работ</a:t>
            </a:r>
            <a:r>
              <a:rPr lang="ru-RU" sz="1400" b="1" dirty="0" smtClean="0">
                <a:solidFill>
                  <a:srgbClr val="000000"/>
                </a:solidFill>
                <a:latin typeface="Times New Roman"/>
                <a:ea typeface="Calibri"/>
                <a:cs typeface="Times New Roman"/>
              </a:rPr>
              <a:t>.</a:t>
            </a:r>
            <a:endParaRPr lang="ru-RU" sz="1400" b="1" dirty="0">
              <a:latin typeface="Calibri"/>
              <a:ea typeface="Calibri"/>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wipe(down)">
                                      <p:cBhvr>
                                        <p:cTn id="10" dur="500"/>
                                        <p:tgtEl>
                                          <p:spTgt spid="9219"/>
                                        </p:tgtEl>
                                      </p:cBhvr>
                                    </p:animEffect>
                                  </p:childTnLst>
                                </p:cTn>
                              </p:par>
                              <p:par>
                                <p:cTn id="11" presetID="9" presetClass="entr" presetSubtype="0" fill="hold" grpId="1"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500"/>
                                        <p:tgtEl>
                                          <p:spTgt spid="9218"/>
                                        </p:tgtEl>
                                      </p:cBhvr>
                                    </p:animEffect>
                                  </p:childTnLst>
                                </p:cTn>
                              </p:par>
                              <p:par>
                                <p:cTn id="14" presetID="9" presetClass="entr" presetSubtype="0" fill="hold" grpId="1" nodeType="withEffect">
                                  <p:stCondLst>
                                    <p:cond delay="0"/>
                                  </p:stCondLst>
                                  <p:childTnLst>
                                    <p:set>
                                      <p:cBhvr>
                                        <p:cTn id="15" dur="1" fill="hold">
                                          <p:stCondLst>
                                            <p:cond delay="0"/>
                                          </p:stCondLst>
                                        </p:cTn>
                                        <p:tgtEl>
                                          <p:spTgt spid="9219"/>
                                        </p:tgtEl>
                                        <p:attrNameLst>
                                          <p:attrName>style.visibility</p:attrName>
                                        </p:attrNameLst>
                                      </p:cBhvr>
                                      <p:to>
                                        <p:strVal val="visible"/>
                                      </p:to>
                                    </p:set>
                                    <p:animEffect transition="in" filter="dissolve">
                                      <p:cBhvr>
                                        <p:cTn id="16"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8" grpId="1" animBg="1"/>
      <p:bldP spid="9219" grpId="0" animBg="1"/>
      <p:bldP spid="92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330464" y="404664"/>
            <a:ext cx="8496944" cy="6086794"/>
          </a:xfrm>
          <a:prstGeom prst="rect">
            <a:avLst/>
          </a:prstGeom>
          <a:noFill/>
          <a:ln w="28575">
            <a:solidFill>
              <a:srgbClr val="FF3300"/>
            </a:solidFill>
            <a:miter lim="800000"/>
            <a:headEnd/>
            <a:tailEnd/>
          </a:ln>
        </p:spPr>
        <p:txBody>
          <a:bodyPr wrap="square">
            <a:spAutoFit/>
          </a:bodyPr>
          <a:lstStyle/>
          <a:p>
            <a:pPr>
              <a:lnSpc>
                <a:spcPct val="115000"/>
              </a:lnSpc>
              <a:spcAft>
                <a:spcPts val="1000"/>
              </a:spcAft>
            </a:pPr>
            <a:r>
              <a:rPr lang="ru-RU" sz="1600" b="1" u="sng" dirty="0">
                <a:latin typeface="Calibri"/>
                <a:ea typeface="Calibri"/>
                <a:cs typeface="Times New Roman"/>
              </a:rPr>
              <a:t>Рекомендации.</a:t>
            </a:r>
          </a:p>
          <a:p>
            <a:pPr>
              <a:lnSpc>
                <a:spcPct val="115000"/>
              </a:lnSpc>
              <a:spcAft>
                <a:spcPts val="1000"/>
              </a:spcAft>
            </a:pPr>
            <a:r>
              <a:rPr lang="ru-RU" sz="1600" b="1" dirty="0">
                <a:latin typeface="Calibri"/>
                <a:ea typeface="Calibri"/>
                <a:cs typeface="Times New Roman"/>
              </a:rPr>
              <a:t>При организации групповых родительских собраний использовать </a:t>
            </a:r>
            <a:r>
              <a:rPr lang="ru-RU" sz="1600" b="1" dirty="0" err="1">
                <a:latin typeface="Calibri"/>
                <a:ea typeface="Calibri"/>
                <a:cs typeface="Times New Roman"/>
              </a:rPr>
              <a:t>мультимидийное</a:t>
            </a:r>
            <a:r>
              <a:rPr lang="ru-RU" sz="1600" b="1" dirty="0">
                <a:latin typeface="Calibri"/>
                <a:ea typeface="Calibri"/>
                <a:cs typeface="Times New Roman"/>
              </a:rPr>
              <a:t> оборудование.</a:t>
            </a:r>
          </a:p>
          <a:p>
            <a:pPr>
              <a:lnSpc>
                <a:spcPct val="115000"/>
              </a:lnSpc>
              <a:spcAft>
                <a:spcPts val="1000"/>
              </a:spcAft>
            </a:pPr>
            <a:r>
              <a:rPr lang="ru-RU" sz="1600" b="1" dirty="0">
                <a:latin typeface="Calibri"/>
                <a:ea typeface="Calibri"/>
                <a:cs typeface="Times New Roman"/>
              </a:rPr>
              <a:t>Разнообразить формы с родителями.</a:t>
            </a:r>
          </a:p>
          <a:p>
            <a:pPr>
              <a:lnSpc>
                <a:spcPct val="115000"/>
              </a:lnSpc>
              <a:spcAft>
                <a:spcPts val="1000"/>
              </a:spcAft>
            </a:pPr>
            <a:r>
              <a:rPr lang="ru-RU" sz="1600" b="1" dirty="0">
                <a:latin typeface="Calibri"/>
                <a:ea typeface="Calibri"/>
                <a:cs typeface="Times New Roman"/>
              </a:rPr>
              <a:t>Педагогам всех возрастных групп опубликовывать правильную информацию в родительские чаты такие как ( меню, темы занятий прикреплять фото со своих рядовых занятий ) , так же научиться вести правильно свой персональный сайт .</a:t>
            </a:r>
          </a:p>
          <a:p>
            <a:pPr>
              <a:lnSpc>
                <a:spcPct val="115000"/>
              </a:lnSpc>
              <a:spcAft>
                <a:spcPts val="1000"/>
              </a:spcAft>
            </a:pPr>
            <a:r>
              <a:rPr lang="ru-RU" sz="1600" b="1" dirty="0">
                <a:latin typeface="Calibri"/>
                <a:ea typeface="Calibri"/>
                <a:cs typeface="Times New Roman"/>
              </a:rPr>
              <a:t>Всем педагогам продолжить углубление знаний в теоретических вопросах.</a:t>
            </a:r>
          </a:p>
          <a:p>
            <a:pPr>
              <a:lnSpc>
                <a:spcPct val="115000"/>
              </a:lnSpc>
              <a:spcAft>
                <a:spcPts val="1000"/>
              </a:spcAft>
            </a:pPr>
            <a:r>
              <a:rPr lang="ru-RU" sz="1600" b="1" dirty="0">
                <a:latin typeface="Calibri"/>
                <a:ea typeface="Calibri"/>
                <a:cs typeface="Times New Roman"/>
              </a:rPr>
              <a:t>Планирование работы с детьми. В календарных планах воспитателей планируются беседы и мероприятия по теме «Безопасный интернет», «Интернет и ребёнок» Все воспитатели прописывают программное содержание мероприятий.</a:t>
            </a:r>
          </a:p>
          <a:p>
            <a:pPr>
              <a:lnSpc>
                <a:spcPct val="115000"/>
              </a:lnSpc>
              <a:spcAft>
                <a:spcPts val="1000"/>
              </a:spcAft>
            </a:pPr>
            <a:r>
              <a:rPr lang="ru-RU" sz="1600" b="1" dirty="0">
                <a:latin typeface="Calibri"/>
                <a:ea typeface="Calibri"/>
                <a:cs typeface="Times New Roman"/>
              </a:rPr>
              <a:t>Планируется индивидуальная работа с детьми, беседы по различным темам, </a:t>
            </a:r>
            <a:r>
              <a:rPr lang="ru-RU" sz="1600" b="1" dirty="0" err="1">
                <a:latin typeface="Calibri"/>
                <a:ea typeface="Calibri"/>
                <a:cs typeface="Times New Roman"/>
              </a:rPr>
              <a:t>нблюдения</a:t>
            </a:r>
            <a:r>
              <a:rPr lang="ru-RU" sz="1600" b="1" dirty="0">
                <a:latin typeface="Calibri"/>
                <a:ea typeface="Calibri"/>
                <a:cs typeface="Times New Roman"/>
              </a:rPr>
              <a:t>, дидактические, театрализованные, сюжетно-ролевые игры, самостоятельная деятельность детей.</a:t>
            </a:r>
          </a:p>
          <a:p>
            <a:pPr>
              <a:lnSpc>
                <a:spcPct val="115000"/>
              </a:lnSpc>
              <a:spcAft>
                <a:spcPts val="1000"/>
              </a:spcAft>
            </a:pPr>
            <a:r>
              <a:rPr lang="ru-RU" sz="1600" b="1" dirty="0">
                <a:latin typeface="Calibri"/>
                <a:ea typeface="Calibri"/>
                <a:cs typeface="Times New Roman"/>
              </a:rPr>
              <a:t>Планируется работа с родителями. Воспитатели организуют выставки рисунков, поделок, в которых принимают участие родители с детьми. Привлекают родителей к участию в конкурсах рисунков. Проводят индивидуальные консультации. В группах оформлены уголки для родителей.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9" presetClass="entr" presetSubtype="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133</TotalTime>
  <Words>738</Words>
  <Application>Microsoft Office PowerPoint</Application>
  <PresentationFormat>Экран (4:3)</PresentationFormat>
  <Paragraphs>54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Аспект</vt:lpstr>
      <vt:lpstr>Презентация PowerPoint</vt:lpstr>
      <vt:lpstr>Совершенствование профессионального мастерства педагогов в области взаимодействия с семьями воспитанников через создание единого информационного пространства ДОУ.</vt:lpstr>
      <vt:lpstr>Человек образованный — тот,  кто знает, где найти то, чего он не знает                                       Георг Зиммель</vt:lpstr>
      <vt:lpstr>Повестка дня.</vt:lpstr>
      <vt:lpstr>Разминка с педагогами. «Желаю вам…»</vt:lpstr>
      <vt:lpstr>Презентации педагогов по работе «Взаимодействие с семьями воспитанников через создание единого информационного  пространства ДОУ.</vt:lpstr>
      <vt:lpstr>Итоги тематического контроля (краткая справка)</vt:lpstr>
      <vt:lpstr>Презентация PowerPoint</vt:lpstr>
      <vt:lpstr>Презентация PowerPoint</vt:lpstr>
      <vt:lpstr>Педагогический тренинг  "Оценка уровня коммуникабельности педагога с родителями» (педагог – психолог.) </vt:lpstr>
      <vt:lpstr>Решение педагогического совета.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информационно-коммуникационных технологий  в ДОУ</dc:title>
  <dc:creator>Рыбка</dc:creator>
  <cp:lastModifiedBy>User</cp:lastModifiedBy>
  <cp:revision>23</cp:revision>
  <dcterms:created xsi:type="dcterms:W3CDTF">2015-09-21T11:50:18Z</dcterms:created>
  <dcterms:modified xsi:type="dcterms:W3CDTF">2022-12-06T14:30:49Z</dcterms:modified>
</cp:coreProperties>
</file>