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476B3B7-47F4-45C8-B68E-14F247E3649A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E9D0022-753F-4DE4-B177-AB4C034A2D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40174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spotrebnadzor.ru/about/info/news_time/news_details.php?ELEMENT_ID=1704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arant.ru/products/ipo/prime/doc/74791586/" TargetMode="External"/><Relationship Id="rId7" Type="http://schemas.openxmlformats.org/officeDocument/2006/relationships/hyperlink" Target="https://www.rospotrebnadzor.ru/files/news/SP2.4.3648-20_deti.pdf" TargetMode="External"/><Relationship Id="rId2" Type="http://schemas.openxmlformats.org/officeDocument/2006/relationships/hyperlink" Target="https://www.rospotrebnadzor.ru/files/news/SP2.1.3678-20_uslugi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ospotrebnadzor.ru/files/news/SP2.3.6.3668-20_torgovlya.pdf" TargetMode="External"/><Relationship Id="rId5" Type="http://schemas.openxmlformats.org/officeDocument/2006/relationships/hyperlink" Target="https://www.rospotrebnadzor.ru/files/news/SP2.5.3650-20_transport.pdf" TargetMode="External"/><Relationship Id="rId4" Type="http://schemas.openxmlformats.org/officeDocument/2006/relationships/hyperlink" Target="https://www.rospotrebnadzor.ru/files/news/SP2.2.3670-20_trud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spotrebnadzor.ru/files/news/GN_sreda%20_obitaniya_compressed.pdf" TargetMode="External"/><Relationship Id="rId2" Type="http://schemas.openxmlformats.org/officeDocument/2006/relationships/hyperlink" Target="https://www.rospotrebnadzor.ru/files/news/SP2.1.3684-21_territorii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rospotrebnadzor.ru/files/news/SP_infections_compressed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745880" y="1705212"/>
            <a:ext cx="5648623" cy="1204306"/>
          </a:xfrm>
        </p:spPr>
        <p:txBody>
          <a:bodyPr/>
          <a:lstStyle/>
          <a:p>
            <a:r>
              <a:rPr lang="ru-RU" sz="5400" dirty="0" smtClean="0"/>
              <a:t>Нормативно-правовая база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3161367" y="4588358"/>
            <a:ext cx="6511131" cy="329259"/>
          </a:xfrm>
        </p:spPr>
        <p:txBody>
          <a:bodyPr/>
          <a:lstStyle/>
          <a:p>
            <a:r>
              <a:rPr lang="ru-RU" dirty="0" smtClean="0"/>
              <a:t>Подготовила: </a:t>
            </a:r>
            <a:r>
              <a:rPr lang="ru-RU" dirty="0" err="1" smtClean="0"/>
              <a:t>Калышева</a:t>
            </a:r>
            <a:r>
              <a:rPr lang="ru-RU" dirty="0" smtClean="0"/>
              <a:t> А.Н.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085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0000"/>
                </a:solidFill>
              </a:rPr>
              <a:t>Изменения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496724"/>
          </a:xfrm>
        </p:spPr>
        <p:txBody>
          <a:bodyPr>
            <a:normAutofit/>
          </a:bodyPr>
          <a:lstStyle/>
          <a:p>
            <a:r>
              <a:rPr lang="ru-RU" dirty="0" smtClean="0"/>
              <a:t>-</a:t>
            </a:r>
            <a:r>
              <a:rPr lang="ru-RU" dirty="0" err="1" smtClean="0"/>
              <a:t>СанПин</a:t>
            </a:r>
            <a:r>
              <a:rPr lang="ru-RU" dirty="0" smtClean="0"/>
              <a:t> 2.4.2.821-10 «Санитарно-</a:t>
            </a:r>
            <a:r>
              <a:rPr lang="ru-RU" dirty="0" err="1" smtClean="0"/>
              <a:t>эпидемеологические</a:t>
            </a:r>
            <a:r>
              <a:rPr lang="ru-RU" dirty="0" smtClean="0"/>
              <a:t> требования к </a:t>
            </a:r>
            <a:r>
              <a:rPr lang="ru-RU" dirty="0" err="1" smtClean="0"/>
              <a:t>услоавиям</a:t>
            </a:r>
            <a:r>
              <a:rPr lang="ru-RU" dirty="0" smtClean="0"/>
              <a:t> и организации обучения, содержания в общеобразовательных организациях</a:t>
            </a:r>
          </a:p>
          <a:p>
            <a:r>
              <a:rPr lang="ru-RU" dirty="0" smtClean="0">
                <a:hlinkClick r:id="rId2"/>
              </a:rPr>
              <a:t>-Федеральный </a:t>
            </a:r>
            <a:r>
              <a:rPr lang="ru-RU" dirty="0">
                <a:hlinkClick r:id="rId2"/>
              </a:rPr>
              <a:t>закон от 29.12.2012 N 273-ФЗ (ред. от 02.07.2021) "Об образовании в Российской Федерации" (с изм. и доп., вступ. в силу с 01.09.2021</a:t>
            </a:r>
            <a:r>
              <a:rPr lang="ru-RU" dirty="0" smtClean="0">
                <a:hlinkClick r:id="rId2"/>
              </a:rPr>
              <a:t>)</a:t>
            </a:r>
            <a:endParaRPr lang="ru-RU" dirty="0" smtClean="0"/>
          </a:p>
          <a:p>
            <a:r>
              <a:rPr lang="ru-RU" dirty="0" smtClean="0"/>
              <a:t>-Федеральный </a:t>
            </a:r>
            <a:r>
              <a:rPr lang="ru-RU" dirty="0"/>
              <a:t>закон от 29.12.2012 N 273-ФЗ (ред. от 02.07.2021) "Об образовании в Российской Федерации" (с изм. и доп., вступ. в силу с 01.09.2021</a:t>
            </a:r>
            <a:r>
              <a:rPr lang="ru-RU" dirty="0" smtClean="0"/>
              <a:t>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dirty="0" smtClean="0"/>
              <a:t>-</a:t>
            </a:r>
            <a:r>
              <a:rPr lang="ru-RU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Федеральный закон от 29.12.2012 N 273-ФЗ (ред. от 02.07.2021) "Об образовании в Российской Федерации" (с изм. и доп., вступ. в силу с 01.09.2021)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endParaRPr lang="ru-RU" sz="1050" i="1" dirty="0">
              <a:latin typeface="Calibri"/>
              <a:ea typeface="Calibri"/>
              <a:cs typeface="Times New Roman"/>
            </a:endParaRPr>
          </a:p>
          <a:p>
            <a:r>
              <a:rPr lang="ru-RU" dirty="0" smtClean="0"/>
              <a:t>-Приказ Министерства просвещения РФ от 01..07.2021 года №400 «О ведомственных наградах Министерства просвещения РФ»</a:t>
            </a:r>
          </a:p>
          <a:p>
            <a:r>
              <a:rPr lang="ru-RU" dirty="0"/>
              <a:t>-Об утверждении санитарных правил СП 2.4.3648-20 "Санитарно-эпидемиологические требования к организациям воспитания и обучения, отдыха и оздоровления детей и молодежи"</a:t>
            </a:r>
          </a:p>
        </p:txBody>
      </p:sp>
    </p:spTree>
    <p:extLst>
      <p:ext uri="{BB962C8B-B14F-4D97-AF65-F5344CB8AC3E}">
        <p14:creationId xmlns:p14="http://schemas.microsoft.com/office/powerpoint/2010/main" val="1848484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 действующих документов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00628"/>
            <a:ext cx="7992888" cy="5208692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http://orenschool.ru/pages/normativno-pravovoe-obespechenie-po-doshkolnomu-obrazovaniyu</a:t>
            </a:r>
            <a:endParaRPr lang="ru-RU" sz="4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133147"/>
            <a:ext cx="3480048" cy="26100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1953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96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526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0000"/>
                </a:solidFill>
              </a:rPr>
              <a:t>Изменения В дошкольном образовании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124744"/>
            <a:ext cx="7520940" cy="3579849"/>
          </a:xfrm>
        </p:spPr>
        <p:txBody>
          <a:bodyPr>
            <a:normAutofit/>
          </a:bodyPr>
          <a:lstStyle/>
          <a:p>
            <a:r>
              <a:rPr lang="ru-RU" dirty="0"/>
              <a:t>В 2021 году правительство внесло изменения в закон о дошкольном образовании. Перемены касаются оплаты труда сотрудникам детских садов, пожарной безопасности, закупок и некоторых других организационных моментов. </a:t>
            </a:r>
            <a:endParaRPr lang="ru-RU" dirty="0" smtClean="0"/>
          </a:p>
          <a:p>
            <a:r>
              <a:rPr lang="ru-RU" dirty="0" smtClean="0"/>
              <a:t>Закон </a:t>
            </a:r>
            <a:r>
              <a:rPr lang="ru-RU" dirty="0"/>
              <a:t>о дошкольном образовании 2021 В 2021 году в базовые законодательные акты о дошкольном образовании были внесены изменения.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29893"/>
            <a:ext cx="4562872" cy="39012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803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cap="none" dirty="0">
                <a:solidFill>
                  <a:srgbClr val="FF0000"/>
                </a:solidFill>
                <a:latin typeface="Franklin Gothic Book"/>
                <a:ea typeface="+mn-ea"/>
                <a:cs typeface="+mn-cs"/>
              </a:rPr>
              <a:t>Изменения касаются следующих вопросов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568732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>
                <a:solidFill>
                  <a:srgbClr val="000000"/>
                </a:solidFill>
              </a:rPr>
              <a:t>-Доступность </a:t>
            </a:r>
            <a:r>
              <a:rPr lang="ru-RU" sz="2000" dirty="0">
                <a:solidFill>
                  <a:srgbClr val="000000"/>
                </a:solidFill>
              </a:rPr>
              <a:t>дошкольного образования;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Приём </a:t>
            </a:r>
            <a:r>
              <a:rPr lang="ru-RU" sz="2000" dirty="0">
                <a:solidFill>
                  <a:srgbClr val="000000"/>
                </a:solidFill>
              </a:rPr>
              <a:t>дошкольников;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Права </a:t>
            </a:r>
            <a:r>
              <a:rPr lang="ru-RU" sz="2000" dirty="0">
                <a:solidFill>
                  <a:srgbClr val="000000"/>
                </a:solidFill>
              </a:rPr>
              <a:t>на получение льгот;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Режим </a:t>
            </a:r>
            <a:r>
              <a:rPr lang="ru-RU" sz="2000" dirty="0">
                <a:solidFill>
                  <a:srgbClr val="000000"/>
                </a:solidFill>
              </a:rPr>
              <a:t>работы;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Программа </a:t>
            </a:r>
            <a:r>
              <a:rPr lang="ru-RU" sz="2000" dirty="0">
                <a:solidFill>
                  <a:srgbClr val="000000"/>
                </a:solidFill>
              </a:rPr>
              <a:t>обучения;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Трудоустройство </a:t>
            </a:r>
            <a:r>
              <a:rPr lang="ru-RU" sz="2000" dirty="0">
                <a:solidFill>
                  <a:srgbClr val="000000"/>
                </a:solidFill>
              </a:rPr>
              <a:t>в ДОУ;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Минимальный </a:t>
            </a:r>
            <a:r>
              <a:rPr lang="ru-RU" sz="2000" dirty="0">
                <a:solidFill>
                  <a:srgbClr val="000000"/>
                </a:solidFill>
              </a:rPr>
              <a:t>размер оплаты труда (МРОТ);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безопасность</a:t>
            </a:r>
            <a:r>
              <a:rPr lang="ru-RU" sz="2000" dirty="0">
                <a:solidFill>
                  <a:srgbClr val="000000"/>
                </a:solidFill>
              </a:rPr>
              <a:t>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Закупочная </a:t>
            </a:r>
            <a:r>
              <a:rPr lang="ru-RU" sz="2000" dirty="0">
                <a:solidFill>
                  <a:srgbClr val="000000"/>
                </a:solidFill>
              </a:rPr>
              <a:t>деятельность;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Оплата </a:t>
            </a:r>
            <a:r>
              <a:rPr lang="ru-RU" sz="2000" dirty="0">
                <a:solidFill>
                  <a:srgbClr val="000000"/>
                </a:solidFill>
              </a:rPr>
              <a:t>налогов с дохода ДОУ;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Пенсионные </a:t>
            </a:r>
            <a:r>
              <a:rPr lang="ru-RU" sz="2000" dirty="0">
                <a:solidFill>
                  <a:srgbClr val="000000"/>
                </a:solidFill>
              </a:rPr>
              <a:t>начисления;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Средства </a:t>
            </a:r>
            <a:r>
              <a:rPr lang="ru-RU" sz="2000" dirty="0">
                <a:solidFill>
                  <a:srgbClr val="000000"/>
                </a:solidFill>
              </a:rPr>
              <a:t>обязательной индивидуальной защиты (СИЗ);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smtClean="0">
                <a:solidFill>
                  <a:srgbClr val="000000"/>
                </a:solidFill>
              </a:rPr>
              <a:t>Планирование </a:t>
            </a:r>
            <a:r>
              <a:rPr lang="ru-RU" sz="2000" dirty="0">
                <a:solidFill>
                  <a:srgbClr val="000000"/>
                </a:solidFill>
              </a:rPr>
              <a:t>финансово-хозяйственной деятельности; </a:t>
            </a:r>
            <a:endParaRPr lang="ru-RU" sz="2000" dirty="0" smtClean="0">
              <a:solidFill>
                <a:srgbClr val="000000"/>
              </a:solidFill>
            </a:endParaRPr>
          </a:p>
          <a:p>
            <a:r>
              <a:rPr lang="ru-RU" sz="2000" dirty="0">
                <a:solidFill>
                  <a:srgbClr val="000000"/>
                </a:solidFill>
              </a:rPr>
              <a:t>-</a:t>
            </a:r>
            <a:r>
              <a:rPr lang="ru-RU" sz="2000" dirty="0" err="1" smtClean="0">
                <a:solidFill>
                  <a:srgbClr val="000000"/>
                </a:solidFill>
              </a:rPr>
              <a:t>СанПин</a:t>
            </a:r>
            <a:r>
              <a:rPr lang="ru-RU" sz="2000" dirty="0" smtClean="0">
                <a:solidFill>
                  <a:srgbClr val="000000"/>
                </a:solidFill>
              </a:rPr>
              <a:t>.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1" y="908719"/>
            <a:ext cx="3648404" cy="2189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548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cap="none" dirty="0">
                <a:solidFill>
                  <a:srgbClr val="FF0000"/>
                </a:solidFill>
                <a:latin typeface="Franklin Gothic Book"/>
                <a:ea typeface="+mn-ea"/>
                <a:cs typeface="+mn-cs"/>
              </a:rPr>
              <a:t>СЭС постоянно меняет правила, но в последние годы изменения были небольшими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064676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СЭС постоянно меняет правила, но в последние годы изменения были небольшими 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В </a:t>
            </a:r>
            <a:r>
              <a:rPr lang="ru-RU" sz="2400" dirty="0"/>
              <a:t>2021 году вышли максимально доступные нормы загрязнений по СанПиНу и списки средств для уборки, которые допускаются при уборке помещений и обработки инвентаря в дошкольных учреждениях. </a:t>
            </a:r>
            <a:endParaRPr lang="ru-RU" sz="2400" dirty="0" smtClean="0"/>
          </a:p>
          <a:p>
            <a:r>
              <a:rPr lang="ru-RU" sz="2400" dirty="0" smtClean="0"/>
              <a:t>Если </a:t>
            </a:r>
            <a:r>
              <a:rPr lang="ru-RU" sz="2400" dirty="0"/>
              <a:t>раньше этот список носил рекомендательный характер, то сейчас становится обязательным к исполнению. Исходя из этого, созданы новые правила очищения и их регулярность. Пока неизвестно, как будет проходить проверка санитарно-эпидемиологической службы после внедрения новых норм и </a:t>
            </a:r>
            <a:r>
              <a:rPr lang="ru-RU" sz="2400" dirty="0" smtClean="0"/>
              <a:t>правил.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326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Особенности нового закона о дошкольном образовании в 2021 году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064676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</a:t>
            </a:r>
            <a:r>
              <a:rPr lang="ru-RU" dirty="0"/>
              <a:t>особенности ФЗ о дошкольном образовании в 2021 году отражены в следующих пунктах: </a:t>
            </a:r>
            <a:endParaRPr lang="ru-RU" dirty="0" smtClean="0"/>
          </a:p>
          <a:p>
            <a:r>
              <a:rPr lang="ru-RU" dirty="0"/>
              <a:t>-</a:t>
            </a:r>
            <a:r>
              <a:rPr lang="ru-RU" dirty="0" smtClean="0"/>
              <a:t>Группы </a:t>
            </a:r>
            <a:r>
              <a:rPr lang="ru-RU" dirty="0"/>
              <a:t>постоянного содержания с момента внесения правок в своем количестве сократятся в 1,5 раза. </a:t>
            </a:r>
            <a:endParaRPr lang="ru-RU" dirty="0" smtClean="0"/>
          </a:p>
          <a:p>
            <a:r>
              <a:rPr lang="ru-RU" dirty="0"/>
              <a:t>-</a:t>
            </a:r>
            <a:r>
              <a:rPr lang="ru-RU" dirty="0" smtClean="0"/>
              <a:t>Свои </a:t>
            </a:r>
            <a:r>
              <a:rPr lang="ru-RU" dirty="0"/>
              <a:t>двери откроют специализированные центры консультирования, в которых нуждающиеся семьи смогут получить психологическую и педагогическую помощь. </a:t>
            </a:r>
            <a:endParaRPr lang="ru-RU" dirty="0" smtClean="0"/>
          </a:p>
          <a:p>
            <a:r>
              <a:rPr lang="ru-RU" dirty="0"/>
              <a:t>-</a:t>
            </a:r>
            <a:r>
              <a:rPr lang="ru-RU" dirty="0" smtClean="0"/>
              <a:t>Обеспечение </a:t>
            </a:r>
            <a:r>
              <a:rPr lang="ru-RU" dirty="0"/>
              <a:t>уходом и присмотром за детьми в детских садах является правом, а не исключительной функцией. </a:t>
            </a:r>
            <a:endParaRPr lang="ru-RU" dirty="0" smtClean="0"/>
          </a:p>
          <a:p>
            <a:r>
              <a:rPr lang="ru-RU" dirty="0"/>
              <a:t>-</a:t>
            </a:r>
            <a:r>
              <a:rPr lang="ru-RU" dirty="0" smtClean="0"/>
              <a:t>Компенсация </a:t>
            </a:r>
            <a:r>
              <a:rPr lang="ru-RU" dirty="0"/>
              <a:t>на оплату услуг установлена в размере двадцати процентов за первого ребенка, пятьдесят – за второго и семьдесят за третьего и последующих. </a:t>
            </a:r>
            <a:endParaRPr lang="ru-RU" dirty="0" smtClean="0"/>
          </a:p>
          <a:p>
            <a:r>
              <a:rPr lang="ru-RU" dirty="0"/>
              <a:t>-</a:t>
            </a:r>
            <a:r>
              <a:rPr lang="ru-RU" dirty="0" smtClean="0"/>
              <a:t>В </a:t>
            </a:r>
            <a:r>
              <a:rPr lang="ru-RU" dirty="0"/>
              <a:t>случае отсутствия мест в дошкольном образовательном учреждении, организация имеет право отказывать детям в возрасте полутора, двух и трех лет. </a:t>
            </a:r>
            <a:endParaRPr lang="ru-RU" dirty="0" smtClean="0"/>
          </a:p>
          <a:p>
            <a:r>
              <a:rPr lang="ru-RU" dirty="0"/>
              <a:t>-</a:t>
            </a:r>
            <a:r>
              <a:rPr lang="ru-RU" dirty="0" smtClean="0"/>
              <a:t>Родители </a:t>
            </a:r>
            <a:r>
              <a:rPr lang="ru-RU" dirty="0"/>
              <a:t>имеют право занять очередь на свободные места в других дошкольных </a:t>
            </a:r>
            <a:r>
              <a:rPr lang="ru-RU" dirty="0" smtClean="0"/>
              <a:t>образовательных.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1766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Новый закон о дошкольном образовании и льготное обучение в 2021 году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280700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sz="2400" dirty="0" smtClean="0"/>
              <a:t>Новый </a:t>
            </a:r>
            <a:r>
              <a:rPr lang="ru-RU" sz="2400" dirty="0"/>
              <a:t>ФЗ о дошкольном образовании, помимо вышеуказанного, описывает категории граждан, имеющих приоритетное право на получение мест в детских садах. </a:t>
            </a:r>
            <a:endParaRPr lang="ru-RU" sz="2400" dirty="0" smtClean="0"/>
          </a:p>
          <a:p>
            <a:r>
              <a:rPr lang="ru-RU" sz="2400" dirty="0" smtClean="0"/>
              <a:t>К </a:t>
            </a:r>
            <a:r>
              <a:rPr lang="ru-RU" sz="2400" dirty="0"/>
              <a:t>таким относятся следующие группы лиц: </a:t>
            </a:r>
            <a:endParaRPr lang="ru-RU" sz="2400" dirty="0" smtClean="0"/>
          </a:p>
          <a:p>
            <a:r>
              <a:rPr lang="ru-RU" sz="2400" dirty="0"/>
              <a:t>-</a:t>
            </a:r>
            <a:r>
              <a:rPr lang="ru-RU" sz="2400" dirty="0" smtClean="0"/>
              <a:t>Дети-сироты</a:t>
            </a:r>
            <a:r>
              <a:rPr lang="ru-RU" sz="2400" dirty="0"/>
              <a:t>, усыновленных, и тех, кто находится под опекой или без поддержки родителей. </a:t>
            </a:r>
            <a:endParaRPr lang="ru-RU" sz="2400" dirty="0" smtClean="0"/>
          </a:p>
          <a:p>
            <a:r>
              <a:rPr lang="ru-RU" sz="2400" dirty="0"/>
              <a:t>-</a:t>
            </a:r>
            <a:r>
              <a:rPr lang="ru-RU" sz="2400" dirty="0" smtClean="0"/>
              <a:t>Дети</a:t>
            </a:r>
            <a:r>
              <a:rPr lang="ru-RU" sz="2400" dirty="0"/>
              <a:t>, семьи которых пострадали в катастрофе ЧАЭС. </a:t>
            </a:r>
            <a:endParaRPr lang="ru-RU" sz="2400" dirty="0" smtClean="0"/>
          </a:p>
          <a:p>
            <a:r>
              <a:rPr lang="ru-RU" sz="2400" dirty="0"/>
              <a:t>-</a:t>
            </a:r>
            <a:r>
              <a:rPr lang="ru-RU" sz="2400" dirty="0" smtClean="0"/>
              <a:t>Дети</a:t>
            </a:r>
            <a:r>
              <a:rPr lang="ru-RU" sz="2400" dirty="0"/>
              <a:t>, родители которых являются сиротами в возрасте 18-23 лет. </a:t>
            </a:r>
            <a:endParaRPr lang="ru-RU" sz="2400" dirty="0" smtClean="0"/>
          </a:p>
          <a:p>
            <a:r>
              <a:rPr lang="ru-RU" sz="2400" dirty="0"/>
              <a:t>-</a:t>
            </a:r>
            <a:r>
              <a:rPr lang="ru-RU" sz="2400" dirty="0" smtClean="0"/>
              <a:t>Дети</a:t>
            </a:r>
            <a:r>
              <a:rPr lang="ru-RU" sz="2400" dirty="0"/>
              <a:t>, чьи родители работают в прокуратуре, полиции, следственном комитете. </a:t>
            </a:r>
            <a:endParaRPr lang="ru-RU" sz="2400" dirty="0" smtClean="0"/>
          </a:p>
          <a:p>
            <a:r>
              <a:rPr lang="ru-RU" sz="2400" dirty="0"/>
              <a:t>-</a:t>
            </a:r>
            <a:r>
              <a:rPr lang="ru-RU" sz="2400" dirty="0" smtClean="0"/>
              <a:t>Дети</a:t>
            </a:r>
            <a:r>
              <a:rPr lang="ru-RU" sz="2400" dirty="0"/>
              <a:t>, родители которых служат в вооруженных силах РФ. </a:t>
            </a:r>
            <a:endParaRPr lang="ru-RU" sz="2400" dirty="0" smtClean="0"/>
          </a:p>
          <a:p>
            <a:r>
              <a:rPr lang="ru-RU" sz="2400" dirty="0"/>
              <a:t>-</a:t>
            </a:r>
            <a:r>
              <a:rPr lang="ru-RU" sz="2400" dirty="0" smtClean="0"/>
              <a:t>Дети</a:t>
            </a:r>
            <a:r>
              <a:rPr lang="ru-RU" sz="2400" dirty="0"/>
              <a:t>, сестры или братья которых обучаются в этом же дошкольном образовательном учреждении. </a:t>
            </a:r>
            <a:endParaRPr lang="ru-RU" sz="2400" dirty="0" smtClean="0"/>
          </a:p>
          <a:p>
            <a:r>
              <a:rPr lang="ru-RU" sz="2400" dirty="0"/>
              <a:t>-</a:t>
            </a:r>
            <a:r>
              <a:rPr lang="ru-RU" sz="2400" dirty="0" smtClean="0"/>
              <a:t>Родители-инвалиды</a:t>
            </a:r>
            <a:r>
              <a:rPr lang="ru-RU" sz="2400" dirty="0"/>
              <a:t>, матери-одиночки, многодетные семьи и дети работников детских </a:t>
            </a:r>
            <a:r>
              <a:rPr lang="ru-RU" sz="2400" dirty="0" smtClean="0"/>
              <a:t>садов.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7497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2021: НОВЫЕ САНИТАРНЫЕ ПРАВИЛА И НОРМАТИВЫ.</a:t>
            </a:r>
            <a:br>
              <a:rPr lang="ru-RU" i="1" dirty="0">
                <a:solidFill>
                  <a:srgbClr val="FF0000"/>
                </a:solidFill>
              </a:rPr>
            </a:b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42471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В </a:t>
            </a:r>
            <a:r>
              <a:rPr lang="ru-RU" dirty="0"/>
              <a:t>2021 году  вступили в силу новые санитарные правила и нормы в сфере общепита, транспорта, торговли, труда, услуг, обучения, отдыха и оздоровления детей.</a:t>
            </a:r>
          </a:p>
          <a:p>
            <a:pPr algn="just"/>
            <a:r>
              <a:rPr lang="ru-RU" dirty="0"/>
              <a:t>Для актуализации санитарного законодательства </a:t>
            </a:r>
            <a:r>
              <a:rPr lang="ru-RU" dirty="0" err="1">
                <a:hlinkClick r:id="rId2"/>
              </a:rPr>
              <a:t>Роспотребнадзор</a:t>
            </a:r>
            <a:r>
              <a:rPr lang="ru-RU" dirty="0"/>
              <a:t> в течение двух лет проводил системную работу: специалисты научного и практического звена проанализировали требования действующих санитарно-эпидемиологических правил и гигиенических нормативов, в том числе с учетом международного опыта, что позволило систематизировать и кодифицировать все обязательные санитарно-эпидемиологические требования с сокращением более чем 400 актов.</a:t>
            </a:r>
          </a:p>
          <a:p>
            <a:pPr algn="just"/>
            <a:r>
              <a:rPr lang="ru-RU" dirty="0"/>
              <a:t>В итоге это позволило не только принять новые санитарные правила и гигиенические нормативы, но и синхронизировать вступление их в силу с ранее действовавшими актами. По результатам проведенной работы принято 9 актов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210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6632"/>
            <a:ext cx="7948364" cy="4563845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</a:rPr>
              <a:t>С  1 января 2021 года вступили в силу санитарные правила и нормы:  </a:t>
            </a:r>
            <a:endParaRPr lang="ru-RU" dirty="0" smtClean="0"/>
          </a:p>
          <a:p>
            <a:pPr algn="just">
              <a:buFont typeface="Arial"/>
              <a:buChar char="•"/>
            </a:pPr>
            <a:r>
              <a:rPr lang="ru-RU" dirty="0" smtClean="0">
                <a:hlinkClick r:id="rId2"/>
              </a:rPr>
              <a:t>СП 2.1.3678-20 «Санитарно-эпидемиологические требования к эксплуатации помещений, зданий, сооружений, оборудования и транспорта, а также условиям деятельности хозяйствующих субъектов, осуществляющих продажу товаров, выполнение работ или оказание услуг»</a:t>
            </a:r>
            <a:r>
              <a:rPr lang="ru-RU" dirty="0" smtClean="0"/>
              <a:t> (постановление Главного государственного санитарного врача РФ от 24.12.2020 г. №44);</a:t>
            </a:r>
          </a:p>
          <a:p>
            <a:pPr algn="just">
              <a:buFont typeface="Arial"/>
              <a:buChar char="•"/>
            </a:pPr>
            <a:r>
              <a:rPr lang="ru-RU" dirty="0" smtClean="0">
                <a:hlinkClick r:id="rId3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r>
              <a:rPr lang="ru-RU" dirty="0" smtClean="0"/>
              <a:t> (постановление Главного государственного санитарного врача РФ от 27.10.2020 г. №32);</a:t>
            </a:r>
          </a:p>
          <a:p>
            <a:pPr algn="just">
              <a:buFont typeface="Arial"/>
              <a:buChar char="•"/>
            </a:pPr>
            <a:r>
              <a:rPr lang="ru-RU" dirty="0" smtClean="0">
                <a:hlinkClick r:id="rId4"/>
              </a:rPr>
              <a:t>СП 2.2.3670-20 «Санитарно-эпидемиологические требования к условиям труда»</a:t>
            </a:r>
            <a:r>
              <a:rPr lang="ru-RU" dirty="0" smtClean="0"/>
              <a:t> (постановление Главного государственного санитарного врача РФ от 02.12.2020 г. №40);</a:t>
            </a:r>
          </a:p>
          <a:p>
            <a:pPr algn="just">
              <a:buFont typeface="Arial"/>
              <a:buChar char="•"/>
            </a:pPr>
            <a:r>
              <a:rPr lang="ru-RU" dirty="0" smtClean="0">
                <a:hlinkClick r:id="rId5"/>
              </a:rPr>
              <a:t>СП 2.5.3650-20 «Санитарно-эпидемиологические требования к отдельным видам транспорта и объектам транспортной инфраструктуры»</a:t>
            </a:r>
            <a:r>
              <a:rPr lang="ru-RU" dirty="0" smtClean="0"/>
              <a:t> (постановление Главного государственного санитарного врача РФ от 16.10.2020 г. №30);</a:t>
            </a:r>
          </a:p>
          <a:p>
            <a:pPr algn="just">
              <a:buFont typeface="Arial"/>
              <a:buChar char="•"/>
            </a:pPr>
            <a:r>
              <a:rPr lang="ru-RU" dirty="0" smtClean="0">
                <a:hlinkClick r:id="rId6"/>
              </a:rPr>
              <a:t>СП 2.3.6.3668-20 «Санитарно-эпидемиологические требования к условиям деятельности торговых объектов и рынков, реализующих пищевую продукцию»</a:t>
            </a:r>
            <a:r>
              <a:rPr lang="ru-RU" dirty="0" smtClean="0"/>
              <a:t> (постановление Главного государственного санитарного врача РФ от 20.11.2020 г. № 36);</a:t>
            </a:r>
          </a:p>
          <a:p>
            <a:pPr algn="just">
              <a:buFont typeface="Arial"/>
              <a:buChar char="•"/>
            </a:pPr>
            <a:r>
              <a:rPr lang="ru-RU" dirty="0" smtClean="0">
                <a:hlinkClick r:id="rId7"/>
              </a:rPr>
              <a:t>СП 2.4.3648-20 «Санитарно-эпидемиологические требования к организациям воспитания и обучения, отдыха и оздоровления детей и молодежи»</a:t>
            </a:r>
            <a:r>
              <a:rPr lang="ru-RU" dirty="0" smtClean="0"/>
              <a:t> (постановление Главного государственного санитарного врача РФ от 28.09.2020 г. №28).</a:t>
            </a:r>
          </a:p>
          <a:p>
            <a:pPr algn="just"/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val="3723856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568732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sz="2800" dirty="0">
                <a:solidFill>
                  <a:srgbClr val="FF0000"/>
                </a:solidFill>
              </a:rPr>
              <a:t>С  1 марта  2021 года вступили в силу санитарные правила и нормы:  </a:t>
            </a:r>
            <a:endParaRPr lang="ru-RU" sz="2800" dirty="0">
              <a:solidFill>
                <a:srgbClr val="000000"/>
              </a:solidFill>
            </a:endParaRPr>
          </a:p>
          <a:p>
            <a:pPr lvl="0" algn="just">
              <a:buFont typeface="Arial"/>
              <a:buChar char="•"/>
            </a:pPr>
            <a:r>
              <a:rPr lang="ru-RU" sz="2800" dirty="0">
                <a:solidFill>
                  <a:srgbClr val="000000"/>
                </a:solidFill>
                <a:hlinkClick r:id="rId2"/>
              </a:rPr>
              <a:t>СанПиН 2.1.3684-21 «Санитарно-эпидемиологические требования к содержанию территорий городских и сельских поселений, к водным объектам, питьевой воде и питьевому водоснабжению, атмосферному воздуху, почвам, жилым помещениям, эксплуатации производственных, общественных помещений, организации и проведению санитарно-противоэпидемических (профилактических) мероприятий»</a:t>
            </a:r>
            <a:r>
              <a:rPr lang="ru-RU" sz="2800" dirty="0">
                <a:solidFill>
                  <a:srgbClr val="000000"/>
                </a:solidFill>
              </a:rPr>
              <a:t> (постановление Главного государственного санитарного врача РФ от 28.01.2021 г. № 3);</a:t>
            </a:r>
          </a:p>
          <a:p>
            <a:pPr lvl="0" algn="just">
              <a:buFont typeface="Arial"/>
              <a:buChar char="•"/>
            </a:pPr>
            <a:r>
              <a:rPr lang="ru-RU" sz="2800" dirty="0">
                <a:solidFill>
                  <a:srgbClr val="000000"/>
                </a:solidFill>
                <a:hlinkClick r:id="rId3"/>
              </a:rPr>
              <a:t>СанПиН 1.2.3685-21 «Гигиенические нормативы и требования к обеспечению безопасности и (или) безвредности для человека факторов среды обитания»</a:t>
            </a:r>
            <a:r>
              <a:rPr lang="ru-RU" sz="2800" dirty="0">
                <a:solidFill>
                  <a:srgbClr val="000000"/>
                </a:solidFill>
              </a:rPr>
              <a:t> (постановление Главного государственного санитарного врача РФ от 28.01.2021 г. № 2).</a:t>
            </a:r>
          </a:p>
          <a:p>
            <a:pPr lvl="0" algn="just"/>
            <a:r>
              <a:rPr lang="ru-RU" sz="2800" dirty="0">
                <a:solidFill>
                  <a:srgbClr val="FF0000"/>
                </a:solidFill>
              </a:rPr>
              <a:t>С  1 сентября 2021 года вступят в силу санитарные правила и нормы:  </a:t>
            </a:r>
            <a:endParaRPr lang="ru-RU" sz="2800" dirty="0">
              <a:solidFill>
                <a:srgbClr val="000000"/>
              </a:solidFill>
            </a:endParaRPr>
          </a:p>
          <a:p>
            <a:pPr lvl="0" algn="just">
              <a:buFont typeface="Arial"/>
              <a:buChar char="•"/>
            </a:pPr>
            <a:r>
              <a:rPr lang="ru-RU" sz="2800" dirty="0">
                <a:solidFill>
                  <a:srgbClr val="000000"/>
                </a:solidFill>
                <a:hlinkClick r:id="rId4"/>
              </a:rPr>
              <a:t>СанПиН 3.3686-21 «Санитарно-эпидемиологические требования по профилактике инфекционных болезней»</a:t>
            </a:r>
            <a:r>
              <a:rPr lang="ru-RU" sz="2800" dirty="0">
                <a:solidFill>
                  <a:srgbClr val="000000"/>
                </a:solidFill>
              </a:rPr>
              <a:t> (постановление Главного государственного санитарного врача РФ от 28.01.2021 г. № 2).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9398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100</TotalTime>
  <Words>687</Words>
  <Application>Microsoft Office PowerPoint</Application>
  <PresentationFormat>Экран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Углы</vt:lpstr>
      <vt:lpstr>Нормативно-правовая база</vt:lpstr>
      <vt:lpstr>Изменения В дошкольном образовании</vt:lpstr>
      <vt:lpstr>Изменения касаются следующих вопросов</vt:lpstr>
      <vt:lpstr>СЭС постоянно меняет правила, но в последние годы изменения были небольшими</vt:lpstr>
      <vt:lpstr>Особенности нового закона о дошкольном образовании в 2021 году </vt:lpstr>
      <vt:lpstr>Новый закон о дошкольном образовании и льготное обучение в 2021 году </vt:lpstr>
      <vt:lpstr>2021: НОВЫЕ САНИТАРНЫЕ ПРАВИЛА И НОРМАТИВЫ. </vt:lpstr>
      <vt:lpstr>Презентация PowerPoint</vt:lpstr>
      <vt:lpstr>Презентация PowerPoint</vt:lpstr>
      <vt:lpstr>Изменения</vt:lpstr>
      <vt:lpstr>Источник действующих документов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Нормативно-правовая база</dc:title>
  <dc:creator>Методист</dc:creator>
  <cp:lastModifiedBy>Методист</cp:lastModifiedBy>
  <cp:revision>7</cp:revision>
  <dcterms:created xsi:type="dcterms:W3CDTF">2021-10-29T03:45:13Z</dcterms:created>
  <dcterms:modified xsi:type="dcterms:W3CDTF">2021-10-29T05:25:30Z</dcterms:modified>
</cp:coreProperties>
</file>