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96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2" y="692697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i="1" dirty="0" smtClean="0">
              <a:cs typeface="Times New Roman" pitchFamily="18" charset="0"/>
            </a:endParaRPr>
          </a:p>
          <a:p>
            <a:pPr algn="ctr"/>
            <a:r>
              <a:rPr lang="ru-RU" sz="4400" i="1" dirty="0" smtClean="0">
                <a:cs typeface="Times New Roman" pitchFamily="18" charset="0"/>
              </a:rPr>
              <a:t>Мастер </a:t>
            </a:r>
            <a:r>
              <a:rPr lang="ru-RU" sz="4400" i="1" dirty="0">
                <a:cs typeface="Times New Roman" pitchFamily="18" charset="0"/>
              </a:rPr>
              <a:t>– </a:t>
            </a:r>
            <a:r>
              <a:rPr lang="ru-RU" sz="4400" i="1" dirty="0" smtClean="0">
                <a:cs typeface="Times New Roman" pitchFamily="18" charset="0"/>
              </a:rPr>
              <a:t>класс для педагогов .</a:t>
            </a:r>
          </a:p>
          <a:p>
            <a:pPr algn="ctr"/>
            <a:r>
              <a:rPr lang="ru-RU" sz="4800" i="1" dirty="0" smtClean="0">
                <a:cs typeface="Times New Roman" pitchFamily="18" charset="0"/>
              </a:rPr>
              <a:t> « Нетрадиционная </a:t>
            </a:r>
          </a:p>
          <a:p>
            <a:pPr algn="ctr"/>
            <a:r>
              <a:rPr lang="ru-RU" sz="4800" i="1" dirty="0" smtClean="0">
                <a:cs typeface="Times New Roman" pitchFamily="18" charset="0"/>
              </a:rPr>
              <a:t> техника </a:t>
            </a:r>
            <a:r>
              <a:rPr lang="ru-RU" sz="4800" i="1" dirty="0">
                <a:cs typeface="Times New Roman" pitchFamily="18" charset="0"/>
              </a:rPr>
              <a:t>рисования  </a:t>
            </a:r>
            <a:r>
              <a:rPr lang="ru-RU" sz="4800" i="1" dirty="0" smtClean="0">
                <a:cs typeface="Times New Roman" pitchFamily="18" charset="0"/>
              </a:rPr>
              <a:t>«</a:t>
            </a:r>
            <a:r>
              <a:rPr lang="ru-RU" sz="4800" i="1" dirty="0" err="1" smtClean="0">
                <a:cs typeface="Times New Roman" pitchFamily="18" charset="0"/>
              </a:rPr>
              <a:t>граттаж</a:t>
            </a:r>
            <a:r>
              <a:rPr lang="ru-RU" sz="4800" i="1" dirty="0" smtClean="0">
                <a:cs typeface="Times New Roman" pitchFamily="18" charset="0"/>
              </a:rPr>
              <a:t>».</a:t>
            </a:r>
            <a:endParaRPr lang="ru-RU" sz="4800" i="1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494116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Выполнила</a:t>
            </a:r>
          </a:p>
          <a:p>
            <a:r>
              <a:rPr lang="ru-RU" b="1" i="1" dirty="0" smtClean="0"/>
              <a:t>Медведева А.В.</a:t>
            </a:r>
          </a:p>
          <a:p>
            <a:r>
              <a:rPr lang="ru-RU" b="1" i="1" dirty="0"/>
              <a:t>в</a:t>
            </a:r>
            <a:r>
              <a:rPr lang="ru-RU" b="1" i="1" dirty="0" smtClean="0"/>
              <a:t>оспитатель </a:t>
            </a:r>
          </a:p>
          <a:p>
            <a:r>
              <a:rPr lang="ru-RU" b="1" i="1" dirty="0" smtClean="0"/>
              <a:t>первой категории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923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Граттаж</a:t>
            </a:r>
            <a:r>
              <a:rPr lang="ru-RU" sz="2000" b="1" dirty="0"/>
              <a:t> с элементами аппликации</a:t>
            </a:r>
          </a:p>
          <a:p>
            <a:r>
              <a:rPr lang="ru-RU" dirty="0" err="1"/>
              <a:t>Воскографию</a:t>
            </a:r>
            <a:r>
              <a:rPr lang="ru-RU" dirty="0"/>
              <a:t> можно успешно сочетать с аппликацией. Причём, это могут быть не только бумажные элементы, но и вата, рваные салфетки, насыпь крупой и пр. Например, при создании композиции «Северное сияние» дошкольники процарапывают светящееся разноцветное небо. Затем педагог раздаёт готовые шаблоны медведей и вату для создания снежных сугробов. Рисунок получится просто волшебным.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6508" y="2250743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4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64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Фон цветной гуашью</a:t>
            </a:r>
          </a:p>
          <a:p>
            <a:r>
              <a:rPr lang="ru-RU" dirty="0"/>
              <a:t>Фон можно оформить цветной гуашью. Это могут быть фрагменты разных цветов. После высыхания первого слоя его можно дополнительно покрыть воском.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3"/>
          <a:stretch/>
        </p:blipFill>
        <p:spPr>
          <a:xfrm>
            <a:off x="107504" y="1412777"/>
            <a:ext cx="3672408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2551837"/>
            <a:ext cx="5076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Также можно исходить от содержания будущего рисунка, например, «Звёздное небо над морем». При этом лист следует разделить по горизонтали на две части, нижняя закрашивается синим, верхняя — жёлтым цветом.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4" t="12075" r="-17352" b="5046"/>
          <a:stretch/>
        </p:blipFill>
        <p:spPr>
          <a:xfrm>
            <a:off x="4932039" y="4029165"/>
            <a:ext cx="4535451" cy="27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Фон восковыми мелками</a:t>
            </a:r>
          </a:p>
          <a:p>
            <a:r>
              <a:rPr lang="ru-RU" dirty="0"/>
              <a:t>Интересный вариант оформления основы — закрашивание её восковыми карандашами. Это могут быть цветные пятна, полоски и пр. Цвета выбираются опять-таки согласно «настроению» будущего рисунка. В отличие от работы с гуашью, процесс здесь идёт намного быстрее, и дошкольники легко справятся с заданием. Главное — оставлять поменьше пробелов. После раскрашивания мелками лист бумаги также покрывается чёрной гуашью.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2420888"/>
            <a:ext cx="571500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616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7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Подходящая тематика занятий в технике </a:t>
            </a:r>
            <a:r>
              <a:rPr lang="ru-RU" sz="2400" b="1" i="1" dirty="0" err="1"/>
              <a:t>граттаж</a:t>
            </a:r>
            <a:endParaRPr lang="ru-RU" sz="2400" b="1" i="1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рисования в технике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может предлагать детям самые разнообразные темы, но некоторые из них наиболее выигрышные: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Пейзажи, особенно зимний и осенний: «Зимний лес», «Снежинки за окном», «Осенний листопад», «Осенний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«Северное сияние».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Изображение всевозможных ярких, пёстрых и контрастных объектов живой природы: «Бабочка» («Бабочки на лугу»), «Попугай», «Павлин», «Пчела»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«Салют в небе», «Салют над городом» (с изображением городского пейзажа).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Цветочные мотивы: «Букет для мамы», «Цветы в вазе», «Комнатный цветок».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Натюрморт «Фрукты в вазе».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«Подводный мир».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«Космос».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Фантазийные темы: «Сказочная птица», «Волшебный цветок», «Пейзаж на далёкой планете».</a:t>
            </a:r>
          </a:p>
        </p:txBody>
      </p:sp>
    </p:spTree>
    <p:extLst>
      <p:ext uri="{BB962C8B-B14F-4D97-AF65-F5344CB8AC3E}">
        <p14:creationId xmlns:p14="http://schemas.microsoft.com/office/powerpoint/2010/main" xmlns="" val="1097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92315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</a:rPr>
              <a:t>Фотогалерея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Вадим\Desktop\семинар граттаж\IMG-20230909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851920" cy="2840791"/>
          </a:xfrm>
          <a:prstGeom prst="rect">
            <a:avLst/>
          </a:prstGeom>
          <a:noFill/>
        </p:spPr>
      </p:pic>
      <p:pic>
        <p:nvPicPr>
          <p:cNvPr id="1027" name="Picture 3" descr="C:\Users\Вадим\Desktop\семинар граттаж\IMG-20230909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01614"/>
            <a:ext cx="2592288" cy="3456385"/>
          </a:xfrm>
          <a:prstGeom prst="rect">
            <a:avLst/>
          </a:prstGeom>
          <a:noFill/>
        </p:spPr>
      </p:pic>
      <p:pic>
        <p:nvPicPr>
          <p:cNvPr id="1028" name="Picture 4" descr="C:\Users\Вадим\Desktop\семинар граттаж\IMG-20230909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20688"/>
            <a:ext cx="3866043" cy="2875369"/>
          </a:xfrm>
          <a:prstGeom prst="rect">
            <a:avLst/>
          </a:prstGeom>
          <a:noFill/>
        </p:spPr>
      </p:pic>
      <p:pic>
        <p:nvPicPr>
          <p:cNvPr id="1029" name="Picture 5" descr="C:\Users\Вадим\Desktop\семинар граттаж\IMG-20230909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573016"/>
            <a:ext cx="3852130" cy="295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02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7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Благодарю  всех </a:t>
            </a:r>
            <a:r>
              <a:rPr lang="ru-RU" sz="2800" dirty="0"/>
              <a:t>за активность и плодотворную </a:t>
            </a:r>
            <a:r>
              <a:rPr lang="ru-RU" sz="2800" dirty="0" smtClean="0"/>
              <a:t>               работу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/>
            <a:r>
              <a:rPr lang="ru-RU" sz="2800" dirty="0" smtClean="0"/>
              <a:t>Очень </a:t>
            </a:r>
            <a:r>
              <a:rPr lang="ru-RU" sz="2800" dirty="0"/>
              <a:t>надеюсь, что вы </a:t>
            </a:r>
            <a:r>
              <a:rPr lang="ru-RU" sz="2800" dirty="0" smtClean="0"/>
              <a:t>нашли для </a:t>
            </a:r>
            <a:r>
              <a:rPr lang="ru-RU" sz="2800" dirty="0"/>
              <a:t>себя что-то новое и полезное. </a:t>
            </a:r>
          </a:p>
        </p:txBody>
      </p:sp>
    </p:spTree>
    <p:extLst>
      <p:ext uri="{BB962C8B-B14F-4D97-AF65-F5344CB8AC3E}">
        <p14:creationId xmlns:p14="http://schemas.microsoft.com/office/powerpoint/2010/main" xmlns="" val="410079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 </a:t>
            </a:r>
            <a:r>
              <a:rPr lang="ru-RU" sz="2400" b="1" i="1" dirty="0" smtClean="0"/>
              <a:t>Цель: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Знакомство участников мастер-класса с техникой нетрадиционного рисования «</a:t>
            </a:r>
            <a:r>
              <a:rPr lang="ru-RU" sz="2000" dirty="0" err="1" smtClean="0"/>
              <a:t>граттаж</a:t>
            </a:r>
            <a:r>
              <a:rPr lang="ru-RU" sz="2000" dirty="0" smtClean="0"/>
              <a:t>» для повышения педагогической компетенции в художественно-эстетической области образования. </a:t>
            </a:r>
          </a:p>
          <a:p>
            <a:r>
              <a:rPr lang="ru-RU" sz="2400" b="1" i="1" dirty="0" smtClean="0"/>
              <a:t>Задачи:</a:t>
            </a:r>
          </a:p>
          <a:p>
            <a:r>
              <a:rPr lang="ru-RU" sz="2000" dirty="0" smtClean="0"/>
              <a:t> *</a:t>
            </a:r>
            <a:r>
              <a:rPr lang="ru-RU" sz="2000" i="1" u="sng" dirty="0" smtClean="0"/>
              <a:t>Образовательные: </a:t>
            </a:r>
            <a:r>
              <a:rPr lang="ru-RU" sz="2000" dirty="0" smtClean="0"/>
              <a:t>расширить знания педагогов об использовании нетрадиционной техники рисования «</a:t>
            </a:r>
            <a:r>
              <a:rPr lang="ru-RU" sz="2000" dirty="0" err="1" smtClean="0"/>
              <a:t>граттаж</a:t>
            </a:r>
            <a:r>
              <a:rPr lang="ru-RU" sz="2000" dirty="0" smtClean="0"/>
              <a:t>» в изобразительной деятельности детей; Формировать умение рисовать процарапыванием контурный рисунок, дорисовывая дополнительные детали. </a:t>
            </a:r>
          </a:p>
          <a:p>
            <a:r>
              <a:rPr lang="ru-RU" sz="2000" dirty="0" smtClean="0"/>
              <a:t>*</a:t>
            </a:r>
            <a:r>
              <a:rPr lang="ru-RU" sz="2000" i="1" u="sng" dirty="0" smtClean="0"/>
              <a:t>Развивающие: </a:t>
            </a:r>
            <a:r>
              <a:rPr lang="ru-RU" sz="2000" dirty="0" smtClean="0"/>
              <a:t>создать условия для плодотворного общения участников мастер-класса с целью развития творческого мышления, фантазии педагогов. Развивать интерес к художественному творчеству. *</a:t>
            </a:r>
            <a:r>
              <a:rPr lang="ru-RU" sz="2000" i="1" u="sng" dirty="0" smtClean="0"/>
              <a:t>Воспитывающая: </a:t>
            </a:r>
            <a:r>
              <a:rPr lang="ru-RU" sz="2000" dirty="0" smtClean="0"/>
              <a:t>воспитывать неторопливость, аккуратность, целеустремлённость, любознательность, усидчивость, доводить начатое дело до конца.</a:t>
            </a:r>
          </a:p>
          <a:p>
            <a:r>
              <a:rPr lang="ru-RU" sz="2400" b="1" i="1" dirty="0" smtClean="0"/>
              <a:t>Методы:</a:t>
            </a:r>
            <a:endParaRPr lang="ru-RU" sz="2400" b="1" i="1" dirty="0"/>
          </a:p>
          <a:p>
            <a:r>
              <a:rPr lang="ru-RU" sz="2000" dirty="0"/>
              <a:t>словесный, наглядный, практический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400" b="1" i="1" dirty="0"/>
              <a:t>Формы работы</a:t>
            </a:r>
            <a:r>
              <a:rPr lang="ru-RU" sz="2400" b="1" i="1" dirty="0" smtClean="0"/>
              <a:t>:</a:t>
            </a:r>
            <a:endParaRPr lang="ru-RU" sz="2400" b="1" i="1" dirty="0"/>
          </a:p>
          <a:p>
            <a:r>
              <a:rPr lang="ru-RU" sz="2000" dirty="0"/>
              <a:t>индивидуальная,  коллективная.</a:t>
            </a:r>
          </a:p>
        </p:txBody>
      </p:sp>
    </p:spTree>
    <p:extLst>
      <p:ext uri="{BB962C8B-B14F-4D97-AF65-F5344CB8AC3E}">
        <p14:creationId xmlns:p14="http://schemas.microsoft.com/office/powerpoint/2010/main" xmlns="" val="11252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5"/>
          <a:stretch/>
        </p:blipFill>
        <p:spPr>
          <a:xfrm>
            <a:off x="3131840" y="3438486"/>
            <a:ext cx="5725144" cy="3419514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АКТУАЛЬНОСТЬ </a:t>
            </a:r>
          </a:p>
          <a:p>
            <a:r>
              <a:rPr lang="ru-RU" sz="2000" dirty="0" smtClean="0"/>
              <a:t>Одна из ключевых задач современного дошкольного образования — развитие творческой стороны личности. Большой потенциал для этого представляет изобразительная деятельность, особенно нетрадиционные техники рисования. Такие занятия погружают малышей в удивительный мир искусства, дают возможность почувствовать себя настоящими волшебниками.</a:t>
            </a:r>
          </a:p>
          <a:p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Calibri" pitchFamily="34" charset="0"/>
                <a:cs typeface="Times New Roman" pitchFamily="18" charset="0"/>
              </a:rPr>
              <a:t>Граттаж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(гравюра). Слово произошло от французского </a:t>
            </a:r>
            <a:r>
              <a:rPr lang="ru-RU" sz="2000" dirty="0" err="1" smtClean="0">
                <a:latin typeface="Calibri" pitchFamily="34" charset="0"/>
                <a:cs typeface="Times New Roman" pitchFamily="18" charset="0"/>
              </a:rPr>
              <a:t>gratter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— скрести, царапать, поэтому другое название техники - техника царапанья. Еще одно название этой техники – </a:t>
            </a:r>
            <a:r>
              <a:rPr lang="ru-RU" sz="2000" dirty="0" err="1" smtClean="0">
                <a:latin typeface="Calibri" pitchFamily="34" charset="0"/>
                <a:cs typeface="Times New Roman" pitchFamily="18" charset="0"/>
              </a:rPr>
              <a:t>воскография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2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6"/>
            <a:ext cx="9323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1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СПЕЦИФИКА ОРГАНИЗАЦИИ ЗАНЯТИЙ ПО ВОСКОГРАФИИ В ДОУ </a:t>
            </a:r>
            <a:r>
              <a:rPr lang="ru-RU" dirty="0" smtClean="0">
                <a:latin typeface="Calibri" pitchFamily="34" charset="0"/>
              </a:rPr>
              <a:t>Практиковать технику стоит со средней группы, поскольку такое рисование требует определённых усилий и развитости мелкой моторики рук. Рисование в этой технике приносит массу пользы дошкольникам: Развиваются мелкая моторика и зрительно-моторная координация. Совершенствуется умение применять графические средства выразительности для передачи желаемого образа: линии, штрихи, контраст. Активно развивается фантазия. Ребёнок чувствует себя смелее, раскованнее, имеет большую свободу для самовыражения.  </a:t>
            </a:r>
          </a:p>
          <a:p>
            <a:r>
              <a:rPr lang="ru-RU" dirty="0" smtClean="0">
                <a:latin typeface="Calibri" pitchFamily="34" charset="0"/>
              </a:rPr>
              <a:t>  В средней возрастной группе вначале предлагается трафаретные и шаблонные рисунки.  При подготовке материалов к занятию в среднем дошкольном звене это полностью делает воспитатель.</a:t>
            </a:r>
          </a:p>
          <a:p>
            <a:r>
              <a:rPr lang="ru-RU" dirty="0" smtClean="0">
                <a:latin typeface="Calibri" pitchFamily="34" charset="0"/>
              </a:rPr>
              <a:t> Воспитанники старшей и подготовительной группы уже могут активно участвовать в этом увлекательном процессе. </a:t>
            </a:r>
          </a:p>
          <a:p>
            <a:r>
              <a:rPr lang="ru-RU" dirty="0" smtClean="0">
                <a:latin typeface="Calibri" pitchFamily="34" charset="0"/>
              </a:rPr>
              <a:t>Во время работы в любом возрасте очень важно постоянно напоминать детям о соблюдении техники безопасности. Во время творческого процесса следует обязательно проводить физкультминутку и пальчиковую гимнастику </a:t>
            </a:r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427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18434"/>
            <a:ext cx="9036496" cy="54476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i="1" dirty="0"/>
              <a:t>Материалы для работы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рисования в технике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дошкольникам предоставляются определённые материалы: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достаточно плотная бумага (чтобы инструмент её не прорезал). Можно взять картон, в том числе цветной.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покрытия основы: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свечи,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мелки,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гуашь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тушь (обычно чёрная, но также можно использовать другие тёмные тона — синий, фиолетовый, коричневый).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Жидкое мыло, клей ПВА или моющее средство (для добавления в гуашь).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Губка или широкая кисть для закрашивания основы гуашью.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Острый инструмент для процарапывания изображения: зубочистка, стека, использованный стержень от шариковой ручки, заострённая деревянная палочка, пластиковая вилка и пр.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Сухая тряпочка для того, чтобы аккуратно убрать остатки воска после прорисовки.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есть возможность, дошкольникам стоит предложить мольберты: краска, снимаемая палочкой с основы, будет падать вниз на подставку, а не оставаться на рисунке.</a:t>
            </a:r>
          </a:p>
        </p:txBody>
      </p:sp>
    </p:spTree>
    <p:extLst>
      <p:ext uri="{BB962C8B-B14F-4D97-AF65-F5344CB8AC3E}">
        <p14:creationId xmlns:p14="http://schemas.microsoft.com/office/powerpoint/2010/main" xmlns="" val="22437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cs typeface="Times New Roman" pitchFamily="18" charset="0"/>
              </a:rPr>
              <a:t>Используя данную технику рисования, следует придерживаться определенных правил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48324"/>
            <a:ext cx="8784976" cy="42473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Поверхность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картона или плотной бумаги, после нанесения туши, должна быть абсолютно сухой перед началом работы,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поверхности черного цвета остаются жировые и другие вещества с пальцев, поэтому необходимо защитить поверхность «нерабочих» участков чистым листом бумаги или плотной салфеткой.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Лист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картона или бумаги расположить горизонтально, так как при сгибании могут появиться надломы, трещины; лучше закрепить заготовку клейкой лентой на листе фанеры, на столе. Кстати, рабочую поверхность и пол вокруг стола лучше застелить, иначе все поверхности будут усеяны мелкой туше-восковой крошкой.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 ЕЩЕ - небольшая хитрость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чтобы цвета плавно перетекали друг в друга, возьмите кусочек бумажки и потрите поверхность или просто пальцем. Масляная пастель отлично размазывается, и в результате вы получите цельное разноцветное пятно. Но в некоторых случаях резкие переходы-штрихи придают изображению своеобразную уникальность, поэтому не бойтесь экспериментировать.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20306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Рассмотрим этапы  работы: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66329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плотной бумаги или картона полностью закрашиваем тем, чем желаете. (восковыми мелками, восковой пастелью, гуашью или акварелью) Цветовое решение зависит от задуманного рисунка. Вариант – в качестве основы можно взять цветной картон, подготовить картон уже с готовым рисунком на нем. Например, кусок коробки конфет или обложку тетради, что позволяет попробовать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домашних условиях, имея минимум материалов под рукой.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2852936"/>
            <a:ext cx="556599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3227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82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37"/>
          <a:stretch/>
        </p:blipFill>
        <p:spPr>
          <a:xfrm>
            <a:off x="207640" y="1988840"/>
            <a:ext cx="3788296" cy="2670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73307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краска высохла, можно смело переходить к натиранию бумаги.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Возьмите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любую ненужную свечу и щедро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натирайте ней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бумагу. Важно, чтобы слой воска был толстым, тогда царапать рисунок будет на много легче.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образовался белый налет, как на фото — тогда все хорошо. Но перед тем, как переходить к следующему этапу,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проверьте,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ли плоскости хорошо натерты воском.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850635"/>
            <a:ext cx="5044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воска на бумагу наносится густой слой гуаши. Нужно использовать широкую кисть и не оставлять пробелов. Хорошо добавить в краску немного жидкого мыла, шампуня, моющего средства либо клея ПВА. За счёт этого при процарапывании не будут пачкаться руки.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302" t="-39341" r="17302" b="39341"/>
          <a:stretch/>
        </p:blipFill>
        <p:spPr>
          <a:xfrm>
            <a:off x="3455368" y="2708920"/>
            <a:ext cx="56886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8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Далее берем любой острый предмет: зубочистку, перо, вязальный крючок или спицу, стеку для пластилина,  ручку с использованным стержнем и процарапываем рисунок по черному фону.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638300"/>
            <a:ext cx="571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018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1080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Вадим</cp:lastModifiedBy>
  <cp:revision>28</cp:revision>
  <dcterms:created xsi:type="dcterms:W3CDTF">2022-09-20T03:51:20Z</dcterms:created>
  <dcterms:modified xsi:type="dcterms:W3CDTF">2023-09-12T14:48:11Z</dcterms:modified>
</cp:coreProperties>
</file>