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58" r:id="rId5"/>
    <p:sldId id="259" r:id="rId6"/>
    <p:sldId id="263" r:id="rId7"/>
    <p:sldId id="268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D610"/>
    <a:srgbClr val="190504"/>
    <a:srgbClr val="DDC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080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13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8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48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2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3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7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9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73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0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1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86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1248-1C3D-46AC-B0A0-9BAC73AF7C9B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39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5015" y="1641231"/>
            <a:ext cx="6394772" cy="245012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b="1" u="sng" dirty="0" smtClean="0">
                <a:solidFill>
                  <a:srgbClr val="FF0000"/>
                </a:solidFill>
              </a:rPr>
              <a:t>Семинар –практикум</a:t>
            </a:r>
            <a:br>
              <a:rPr lang="ru-RU" sz="4400" b="1" u="sng" dirty="0" smtClean="0">
                <a:solidFill>
                  <a:srgbClr val="FF0000"/>
                </a:solidFill>
              </a:rPr>
            </a:br>
            <a:r>
              <a:rPr lang="ru-RU" sz="4400" b="1" u="sng" dirty="0" smtClean="0">
                <a:solidFill>
                  <a:srgbClr val="FF0000"/>
                </a:solidFill>
              </a:rPr>
              <a:t>Возможности семьи в речевом развитии ребёнка  </a:t>
            </a:r>
            <a:endParaRPr lang="ru-RU" sz="44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40424" y="4876800"/>
            <a:ext cx="5844988" cy="1111623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/>
              <a:t> Выполнила: воспитатель первой квалификационной категории</a:t>
            </a:r>
            <a:br>
              <a:rPr lang="ru-RU" sz="2800" b="1" dirty="0" smtClean="0"/>
            </a:br>
            <a:r>
              <a:rPr lang="ru-RU" sz="2800" b="1" dirty="0" smtClean="0"/>
              <a:t>                    Филатова Ю.Ю </a:t>
            </a:r>
            <a:endParaRPr lang="ru-RU" sz="2700" b="1" dirty="0">
              <a:ln w="0">
                <a:noFill/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703385"/>
            <a:ext cx="4970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дошкольное  образовательное автономное учреждение «Детский сад №46 «Фантазёры» </a:t>
            </a:r>
            <a:r>
              <a:rPr lang="ru-RU" b="1" dirty="0" err="1" smtClean="0"/>
              <a:t>г.Орска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19975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0948" y="597877"/>
            <a:ext cx="5824401" cy="2321169"/>
          </a:xfrm>
        </p:spPr>
        <p:txBody>
          <a:bodyPr>
            <a:no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</a:rPr>
            </a:br>
            <a:r>
              <a:rPr lang="ru-RU" sz="2400" b="1" u="sng" dirty="0">
                <a:solidFill>
                  <a:srgbClr val="FF0000"/>
                </a:solidFill>
              </a:rPr>
              <a:t/>
            </a:r>
            <a:br>
              <a:rPr lang="ru-RU" sz="2400" b="1" u="sng" dirty="0">
                <a:solidFill>
                  <a:srgbClr val="FF0000"/>
                </a:solidFill>
              </a:rPr>
            </a:br>
            <a:r>
              <a:rPr lang="ru-RU" sz="2400" b="1" u="sng" dirty="0" smtClean="0">
                <a:solidFill>
                  <a:srgbClr val="FF0000"/>
                </a:solidFill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</a:rPr>
            </a:br>
            <a:r>
              <a:rPr lang="ru-RU" sz="2400" b="1" u="sng" dirty="0">
                <a:solidFill>
                  <a:srgbClr val="FF0000"/>
                </a:solidFill>
              </a:rPr>
              <a:t/>
            </a:r>
            <a:br>
              <a:rPr lang="ru-RU" sz="2400" b="1" u="sng" dirty="0">
                <a:solidFill>
                  <a:srgbClr val="FF0000"/>
                </a:solidFill>
              </a:rPr>
            </a:br>
            <a:r>
              <a:rPr lang="ru-RU" sz="2400" b="1" u="sng" dirty="0" smtClean="0">
                <a:solidFill>
                  <a:srgbClr val="FF0000"/>
                </a:solidFill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</a:rPr>
            </a:br>
            <a:r>
              <a:rPr lang="ru-RU" sz="2400" b="1" u="sng" dirty="0">
                <a:solidFill>
                  <a:srgbClr val="FF0000"/>
                </a:solidFill>
              </a:rPr>
              <a:t/>
            </a:r>
            <a:br>
              <a:rPr lang="ru-RU" sz="2400" b="1" u="sng" dirty="0">
                <a:solidFill>
                  <a:srgbClr val="FF0000"/>
                </a:solidFill>
              </a:rPr>
            </a:br>
            <a:r>
              <a:rPr lang="ru-RU" sz="2400" b="1" u="sng" dirty="0" smtClean="0">
                <a:solidFill>
                  <a:srgbClr val="FF0000"/>
                </a:solidFill>
              </a:rPr>
              <a:t>Оформление </a:t>
            </a:r>
            <a:r>
              <a:rPr lang="ru-RU" sz="2400" b="1" u="sng" dirty="0">
                <a:solidFill>
                  <a:srgbClr val="FF0000"/>
                </a:solidFill>
              </a:rPr>
              <a:t>наглядной агитации для родителей: </a:t>
            </a:r>
            <a:r>
              <a:rPr lang="ru-RU" sz="2400" b="1" u="sng" dirty="0" smtClean="0">
                <a:solidFill>
                  <a:srgbClr val="FF0000"/>
                </a:solidFill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</a:rPr>
            </a:br>
            <a:r>
              <a:rPr lang="ru-RU" sz="2400" b="1" dirty="0" smtClean="0"/>
              <a:t>Информационные </a:t>
            </a:r>
            <a:r>
              <a:rPr lang="ru-RU" sz="2400" b="1" dirty="0"/>
              <a:t>уголки</a:t>
            </a:r>
            <a:r>
              <a:rPr lang="ru-RU" sz="2400" b="1" dirty="0" smtClean="0"/>
              <a:t>;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/>
              <a:t>Папки-передвижки</a:t>
            </a:r>
            <a:r>
              <a:rPr lang="ru-RU" sz="2400" b="1" dirty="0" smtClean="0"/>
              <a:t>;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/>
              <a:t>Выставка художественной и методической литературы. </a:t>
            </a:r>
            <a:r>
              <a:rPr lang="ru-RU" sz="2400" b="1" u="sng" dirty="0" smtClean="0">
                <a:solidFill>
                  <a:srgbClr val="FF0000"/>
                </a:solidFill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</a:rPr>
            </a:br>
            <a:r>
              <a:rPr lang="ru-RU" sz="2400" b="1" u="sng" dirty="0" smtClean="0">
                <a:solidFill>
                  <a:srgbClr val="FF0000"/>
                </a:solidFill>
              </a:rPr>
              <a:t>Примерные </a:t>
            </a:r>
            <a:r>
              <a:rPr lang="ru-RU" sz="2400" b="1" u="sng" dirty="0">
                <a:solidFill>
                  <a:srgbClr val="FF0000"/>
                </a:solidFill>
              </a:rPr>
              <a:t>темы консультаций: </a:t>
            </a:r>
            <a:r>
              <a:rPr lang="ru-RU" sz="2400" b="1" u="sng" dirty="0" smtClean="0">
                <a:solidFill>
                  <a:srgbClr val="FF0000"/>
                </a:solidFill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</a:rPr>
            </a:br>
            <a:r>
              <a:rPr lang="ru-RU" sz="2400" b="1" dirty="0" smtClean="0"/>
              <a:t>«</a:t>
            </a:r>
            <a:r>
              <a:rPr lang="ru-RU" sz="2400" b="1" dirty="0"/>
              <a:t>Речевое общение с ребенком в семье.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Семейное </a:t>
            </a:r>
            <a:r>
              <a:rPr lang="ru-RU" sz="2400" b="1" dirty="0"/>
              <a:t>чтение».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«</a:t>
            </a:r>
            <a:r>
              <a:rPr lang="ru-RU" sz="2400" b="1" dirty="0"/>
              <a:t>Семья, имеющая ребенка с речевыми нарушениями».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«</a:t>
            </a:r>
            <a:r>
              <a:rPr lang="ru-RU" sz="2400" b="1" dirty="0"/>
              <a:t>Влияние на здоровье и речевое развитие ребенка теле, видео и компьютерной информации</a:t>
            </a:r>
            <a:r>
              <a:rPr lang="ru-RU" sz="2400" b="1" dirty="0" smtClean="0"/>
              <a:t>».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3" y="4609268"/>
            <a:ext cx="2766647" cy="210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4954" y="365126"/>
            <a:ext cx="6100395" cy="305801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 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000" b="1" u="sng" dirty="0" smtClean="0">
                <a:solidFill>
                  <a:srgbClr val="FF0000"/>
                </a:solidFill>
              </a:rPr>
              <a:t>ИГРЫ НА КУХНЕ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u="sng" dirty="0" smtClean="0"/>
              <a:t>« Как мы помогаем маме »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( перебрать рис, пшено, горох, гречку и рассказать, как он будет это делать. ) </a:t>
            </a:r>
            <a:br>
              <a:rPr lang="ru-RU" sz="2000" b="1" dirty="0" smtClean="0"/>
            </a:br>
            <a:r>
              <a:rPr lang="ru-RU" sz="2000" b="1" u="sng" dirty="0" smtClean="0"/>
              <a:t>« Волшебные спички »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( выложить простейшие геометрические фигуры, узоры, предметы из спичек ) </a:t>
            </a:r>
            <a:br>
              <a:rPr lang="ru-RU" sz="2000" b="1" dirty="0" smtClean="0"/>
            </a:br>
            <a:r>
              <a:rPr lang="ru-RU" sz="2000" b="1" u="sng" dirty="0" smtClean="0"/>
              <a:t>« Домашняя мастерская »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( выложить из пуговиц и ниток красивые узоры и рассказать, что получилось.) </a:t>
            </a:r>
            <a:br>
              <a:rPr lang="ru-RU" sz="2000" b="1" dirty="0" smtClean="0"/>
            </a:br>
            <a:r>
              <a:rPr lang="ru-RU" sz="2000" b="1" u="sng" dirty="0" smtClean="0"/>
              <a:t>« Приготовим сок из фруктов » </a:t>
            </a:r>
            <a:r>
              <a:rPr lang="ru-RU" sz="2000" b="1" dirty="0" smtClean="0"/>
              <a:t>Из лимона (лимонный сок), из апельсина … , из вишен … , из слив и т.д. И наоборот: лимонный сок из чего? </a:t>
            </a:r>
            <a:br>
              <a:rPr lang="ru-RU" sz="2000" b="1" dirty="0" smtClean="0"/>
            </a:br>
            <a:r>
              <a:rPr lang="ru-RU" sz="2000" b="1" u="sng" dirty="0" smtClean="0"/>
              <a:t>« </a:t>
            </a:r>
            <a:r>
              <a:rPr lang="ru-RU" sz="2000" b="1" u="sng" dirty="0" err="1" smtClean="0"/>
              <a:t>Перепутаница</a:t>
            </a:r>
            <a:r>
              <a:rPr lang="ru-RU" sz="2000" b="1" u="sng" dirty="0" smtClean="0"/>
              <a:t> » </a:t>
            </a:r>
            <a:r>
              <a:rPr lang="ru-RU" sz="2000" b="1" dirty="0" smtClean="0"/>
              <a:t>распутать слова « </a:t>
            </a:r>
            <a:r>
              <a:rPr lang="ru-RU" sz="2000" b="1" dirty="0" err="1" smtClean="0"/>
              <a:t>бобака</a:t>
            </a:r>
            <a:r>
              <a:rPr lang="ru-RU" sz="2000" b="1" dirty="0" smtClean="0"/>
              <a:t> » (собака), « </a:t>
            </a:r>
            <a:r>
              <a:rPr lang="ru-RU" sz="2000" b="1" dirty="0" err="1" smtClean="0"/>
              <a:t>лобосы</a:t>
            </a:r>
            <a:r>
              <a:rPr lang="ru-RU" sz="2000" b="1" dirty="0" smtClean="0"/>
              <a:t> » (волосы), « </a:t>
            </a:r>
            <a:r>
              <a:rPr lang="ru-RU" sz="2000" b="1" dirty="0" err="1" smtClean="0"/>
              <a:t>папоги</a:t>
            </a:r>
            <a:r>
              <a:rPr lang="ru-RU" sz="2000" b="1" dirty="0" smtClean="0"/>
              <a:t> » (сапоги) и т.д. </a:t>
            </a:r>
            <a:br>
              <a:rPr lang="ru-RU" sz="2000" b="1" dirty="0" smtClean="0"/>
            </a:br>
            <a:r>
              <a:rPr lang="ru-RU" sz="2000" b="1" dirty="0" smtClean="0"/>
              <a:t>На обогащение и активизацию детского словаря - « Какие слова можно положить в суп, рассольник, кашу, плов, компот, кисель и т.д.? в кухонный шкаф? в холодильник? » - </a:t>
            </a:r>
            <a:br>
              <a:rPr lang="ru-RU" sz="2000" b="1" dirty="0" smtClean="0"/>
            </a:br>
            <a:r>
              <a:rPr lang="ru-RU" sz="2000" b="1" u="sng" dirty="0" smtClean="0"/>
              <a:t>« Угости других вкусными словами » - </a:t>
            </a:r>
            <a:br>
              <a:rPr lang="ru-RU" sz="2000" b="1" u="sng" dirty="0" smtClean="0"/>
            </a:br>
            <a:r>
              <a:rPr lang="ru-RU" sz="2000" b="1" u="sng" dirty="0" smtClean="0"/>
              <a:t>« Доскажи словечко » . </a:t>
            </a:r>
            <a:br>
              <a:rPr lang="ru-RU" sz="2000" b="1" u="sng" dirty="0" smtClean="0"/>
            </a:br>
            <a:r>
              <a:rPr lang="ru-RU" sz="2000" b="1" dirty="0" smtClean="0"/>
              <a:t>Например, в кастрюле (варится), в сковороде (жарится), в чайнике (греется), в духовке (запекается).</a:t>
            </a:r>
            <a:endParaRPr lang="ru-RU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9" y="456566"/>
            <a:ext cx="705231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66666"/>
                </a:solidFill>
                <a:latin typeface="Arial"/>
              </a:rPr>
              <a:t/>
            </a:r>
            <a:br>
              <a:rPr lang="ru-RU" dirty="0" smtClean="0">
                <a:solidFill>
                  <a:srgbClr val="666666"/>
                </a:solidFill>
                <a:latin typeface="Arial"/>
              </a:rPr>
            </a:br>
            <a:r>
              <a:rPr lang="ru-RU" dirty="0">
                <a:solidFill>
                  <a:srgbClr val="666666"/>
                </a:solidFill>
                <a:latin typeface="Arial"/>
              </a:rPr>
              <a:t/>
            </a:r>
            <a:br>
              <a:rPr lang="ru-RU" dirty="0">
                <a:solidFill>
                  <a:srgbClr val="666666"/>
                </a:solidFill>
                <a:latin typeface="Arial"/>
              </a:rPr>
            </a:br>
            <a:r>
              <a:rPr lang="ru-RU" sz="3100" b="1" u="sng" dirty="0" smtClean="0">
                <a:solidFill>
                  <a:srgbClr val="FF0000"/>
                </a:solidFill>
              </a:rPr>
              <a:t>ПРОЕКТНАЯ </a:t>
            </a:r>
            <a:r>
              <a:rPr lang="ru-RU" sz="3100" b="1" u="sng" dirty="0">
                <a:solidFill>
                  <a:srgbClr val="FF0000"/>
                </a:solidFill>
              </a:rPr>
              <a:t>ДЕЯТЕЛЬНОСТЬ </a:t>
            </a:r>
            <a:r>
              <a:rPr lang="ru-RU" sz="3100" b="1" u="sng" dirty="0" smtClean="0">
                <a:solidFill>
                  <a:srgbClr val="FF0000"/>
                </a:solidFill>
              </a:rPr>
              <a:t/>
            </a:r>
            <a:br>
              <a:rPr lang="ru-RU" sz="3100" b="1" u="sng" dirty="0" smtClean="0">
                <a:solidFill>
                  <a:srgbClr val="FF0000"/>
                </a:solidFill>
              </a:rPr>
            </a:br>
            <a:r>
              <a:rPr lang="ru-RU" sz="2700" b="1" dirty="0" smtClean="0"/>
              <a:t>предполагает </a:t>
            </a:r>
            <a:r>
              <a:rPr lang="ru-RU" sz="2700" b="1" dirty="0"/>
              <a:t>активное сотрудничество детей и взрослых, способствует развитию творчества в разных видах познавательно-речевой деятельности, обеспечивает современный интегрированный подход в воспитании и обучении детей</a:t>
            </a:r>
            <a:r>
              <a:rPr lang="ru-RU" sz="2700" b="1" dirty="0" smtClean="0"/>
              <a:t>.</a:t>
            </a:r>
            <a:br>
              <a:rPr lang="ru-RU" sz="2700" b="1" dirty="0" smtClean="0"/>
            </a:br>
            <a:endParaRPr lang="ru-RU" sz="2700" b="1" dirty="0"/>
          </a:p>
        </p:txBody>
      </p:sp>
      <p:pic>
        <p:nvPicPr>
          <p:cNvPr id="1026" name="Picture 2" descr="C:\Users\User\Desktop\печатать\IMG_417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938" y="2743199"/>
            <a:ext cx="2157045" cy="2876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ечатать\IMG_419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615" y="2579076"/>
            <a:ext cx="2688489" cy="2016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печатать\IMG_419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31" y="3481755"/>
            <a:ext cx="3136568" cy="2352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850" y="365126"/>
            <a:ext cx="7091499" cy="132556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u="sng" dirty="0" smtClean="0">
                <a:solidFill>
                  <a:srgbClr val="FF0000"/>
                </a:solidFill>
              </a:rPr>
              <a:t>СОВМЕСТНЫЕ </a:t>
            </a:r>
            <a:r>
              <a:rPr lang="ru-RU" sz="2400" b="1" u="sng" dirty="0">
                <a:solidFill>
                  <a:srgbClr val="FF0000"/>
                </a:solidFill>
              </a:rPr>
              <a:t>МЕРОПРИЯТИЯ С РОДИТЕЛЯМИ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u="sng" dirty="0" smtClean="0"/>
              <a:t>Игротека </a:t>
            </a:r>
            <a:r>
              <a:rPr lang="ru-RU" sz="2000" b="1" dirty="0"/>
              <a:t>– дает возможность сориентировать родителей в выборе игр и дидактических пособий для занятий с ребенком дома;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u="sng" dirty="0" smtClean="0"/>
              <a:t>Видеотека</a:t>
            </a:r>
            <a:r>
              <a:rPr lang="ru-RU" sz="2000" b="1" dirty="0" smtClean="0"/>
              <a:t> </a:t>
            </a:r>
            <a:r>
              <a:rPr lang="ru-RU" sz="2000" b="1" dirty="0"/>
              <a:t>– содержит видеозаписи занятий (индивидуальных, подгрупповых, групповых), праздников, развлечений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sz="2000" b="1" u="sng" dirty="0" smtClean="0"/>
              <a:t> </a:t>
            </a:r>
            <a:r>
              <a:rPr lang="ru-RU" sz="2000" b="1" u="sng" dirty="0"/>
              <a:t>Викторина «В гостях у сказки» </a:t>
            </a:r>
            <a:r>
              <a:rPr lang="ru-RU" sz="2000" b="1" dirty="0"/>
              <a:t>- участвуют команды детей и родителей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sz="2000" b="1" u="sng" dirty="0" smtClean="0"/>
              <a:t> </a:t>
            </a:r>
            <a:r>
              <a:rPr lang="ru-RU" sz="2000" b="1" u="sng" dirty="0"/>
              <a:t>Выполняют различные задания </a:t>
            </a:r>
            <a:r>
              <a:rPr lang="ru-RU" sz="2000" b="1" dirty="0"/>
              <a:t>(отгадывание сказок; решение сказочного кроссворда; сочинение сказки; проигрывание сказочного сюжета и т.п</a:t>
            </a:r>
            <a:r>
              <a:rPr lang="ru-RU" sz="2000" b="1" dirty="0" smtClean="0"/>
              <a:t>.)</a:t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65385" y="3024554"/>
            <a:ext cx="69752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b="1" u="sng" dirty="0" smtClean="0"/>
              <a:t>Речевой </a:t>
            </a:r>
            <a:r>
              <a:rPr lang="ru-RU" b="1" u="sng" dirty="0"/>
              <a:t>театрализованный праздник </a:t>
            </a:r>
            <a:r>
              <a:rPr lang="ru-RU" b="1" dirty="0"/>
              <a:t>– совместная инсценировка стихотворения, сказки, рассказа; </a:t>
            </a:r>
            <a:endParaRPr lang="ru-RU" b="1" dirty="0" smtClean="0"/>
          </a:p>
          <a:p>
            <a:pPr algn="ctr"/>
            <a:r>
              <a:rPr lang="ru-RU" b="1" u="sng" dirty="0" smtClean="0"/>
              <a:t>Дни </a:t>
            </a:r>
            <a:r>
              <a:rPr lang="ru-RU" b="1" u="sng" dirty="0"/>
              <a:t>открытых дверей </a:t>
            </a:r>
            <a:r>
              <a:rPr lang="ru-RU" b="1" dirty="0"/>
              <a:t>- проводятся для ознакомления родителей с организацией коррекционно-воспитательной работы с детьми в </a:t>
            </a:r>
            <a:r>
              <a:rPr lang="ru-RU" b="1" u="sng" dirty="0"/>
              <a:t>ДОУ; </a:t>
            </a:r>
            <a:endParaRPr lang="ru-RU" b="1" u="sng" dirty="0" smtClean="0"/>
          </a:p>
          <a:p>
            <a:pPr algn="ctr"/>
            <a:r>
              <a:rPr lang="ru-RU" b="1" u="sng" dirty="0" smtClean="0"/>
              <a:t>Клуб </a:t>
            </a:r>
            <a:r>
              <a:rPr lang="ru-RU" b="1" u="sng" dirty="0"/>
              <a:t>«Школа любящих родителей» </a:t>
            </a:r>
            <a:r>
              <a:rPr lang="ru-RU" b="1" dirty="0"/>
              <a:t>– работает под руководством психолога и помогает вырабатывать родителям определенную позитивную модель поведения в семье по отношению к ребенку с нарушением речевого развития;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2677" y="691662"/>
            <a:ext cx="7993129" cy="5685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u="sng" dirty="0">
                <a:solidFill>
                  <a:srgbClr val="FF0000"/>
                </a:solidFill>
              </a:rPr>
              <a:t>Пальчиковая гимнастика.</a:t>
            </a:r>
          </a:p>
          <a:p>
            <a:pPr marL="0" indent="0">
              <a:buNone/>
            </a:pPr>
            <a:r>
              <a:rPr lang="ru-RU" sz="2000" b="1" dirty="0" smtClean="0">
                <a:latin typeface="Open Sans"/>
              </a:rPr>
              <a:t>Цель</a:t>
            </a:r>
            <a:r>
              <a:rPr lang="ru-RU" sz="2000" b="1" dirty="0">
                <a:latin typeface="Open Sans"/>
              </a:rPr>
              <a:t>: развивать движения кистей и пальцев рук.</a:t>
            </a:r>
          </a:p>
          <a:p>
            <a:pPr marL="0" indent="0">
              <a:buNone/>
            </a:pPr>
            <a:r>
              <a:rPr lang="ru-RU" sz="2000" b="1" dirty="0">
                <a:latin typeface="Open Sans"/>
              </a:rPr>
              <a:t>- Показ презентации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Open Sans"/>
              </a:rPr>
              <a:t>Проведение </a:t>
            </a:r>
            <a:r>
              <a:rPr lang="ru-RU" sz="2000" b="1" dirty="0">
                <a:latin typeface="Open Sans"/>
              </a:rPr>
              <a:t>пальчиковой гимнастики с родителями «</a:t>
            </a:r>
            <a:r>
              <a:rPr lang="ru-RU" sz="2000" b="1" dirty="0" smtClean="0">
                <a:latin typeface="Open Sans"/>
              </a:rPr>
              <a:t>Семья»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Open Sans"/>
              </a:rPr>
              <a:t>Игра </a:t>
            </a:r>
            <a:r>
              <a:rPr lang="ru-RU" sz="2000" b="1" dirty="0">
                <a:latin typeface="Open Sans"/>
              </a:rPr>
              <a:t>с массажными </a:t>
            </a:r>
            <a:r>
              <a:rPr lang="ru-RU" sz="2000" b="1" dirty="0" smtClean="0">
                <a:latin typeface="Open Sans"/>
              </a:rPr>
              <a:t>мячиками </a:t>
            </a:r>
            <a:r>
              <a:rPr lang="ru-RU" sz="2000" b="1" dirty="0">
                <a:latin typeface="Open Sans"/>
              </a:rPr>
              <a:t>(Су – </a:t>
            </a:r>
            <a:r>
              <a:rPr lang="ru-RU" sz="2000" b="1" dirty="0" err="1">
                <a:latin typeface="Open Sans"/>
              </a:rPr>
              <a:t>джок</a:t>
            </a:r>
            <a:r>
              <a:rPr lang="ru-RU" sz="2000" b="1" dirty="0" smtClean="0">
                <a:latin typeface="Open Sans"/>
              </a:rPr>
              <a:t>)</a:t>
            </a:r>
          </a:p>
          <a:p>
            <a:pPr>
              <a:buFontTx/>
              <a:buChar char="-"/>
            </a:pPr>
            <a:r>
              <a:rPr lang="ru-RU" sz="2000" b="1" u="sng" dirty="0">
                <a:solidFill>
                  <a:srgbClr val="FF0000"/>
                </a:solidFill>
                <a:latin typeface="Open Sans"/>
              </a:rPr>
              <a:t>Дыхательная гимнастика</a:t>
            </a:r>
            <a:r>
              <a:rPr lang="ru-RU" sz="2000" b="1" u="sng" dirty="0">
                <a:solidFill>
                  <a:srgbClr val="FF0000"/>
                </a:solidFill>
              </a:rPr>
              <a:t/>
            </a:r>
            <a:br>
              <a:rPr lang="ru-RU" sz="2000" b="1" u="sng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181818"/>
                </a:solidFill>
                <a:latin typeface="Open Sans"/>
              </a:rPr>
              <a:t>Цель</a:t>
            </a:r>
            <a:r>
              <a:rPr lang="ru-RU" sz="2000" b="1" dirty="0">
                <a:solidFill>
                  <a:srgbClr val="181818"/>
                </a:solidFill>
                <a:latin typeface="Open Sans"/>
              </a:rPr>
              <a:t>: развитие речевого дыхания, силы голоса, тренировка мышц губ.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181818"/>
                </a:solidFill>
                <a:latin typeface="Open Sans"/>
              </a:rPr>
              <a:t>- «Воздушный футбол»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181818"/>
                </a:solidFill>
                <a:latin typeface="Open Sans"/>
              </a:rPr>
              <a:t>- «Подуем на снежинку».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181818"/>
                </a:solidFill>
                <a:latin typeface="Open Sans"/>
              </a:rPr>
              <a:t>- «Бабочка летает</a:t>
            </a:r>
            <a:r>
              <a:rPr lang="ru-RU" sz="2000" b="1" dirty="0" smtClean="0">
                <a:solidFill>
                  <a:srgbClr val="181818"/>
                </a:solidFill>
                <a:latin typeface="Open Sans"/>
              </a:rPr>
              <a:t>»</a:t>
            </a:r>
          </a:p>
          <a:p>
            <a:pPr>
              <a:buFontTx/>
              <a:buChar char="-"/>
            </a:pPr>
            <a:r>
              <a:rPr lang="ru-RU" sz="2000" b="1" u="sng" dirty="0">
                <a:solidFill>
                  <a:srgbClr val="FF0000"/>
                </a:solidFill>
                <a:latin typeface="Open Sans"/>
              </a:rPr>
              <a:t>Артикуляционная гимнастика.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>
                <a:solidFill>
                  <a:srgbClr val="181818"/>
                </a:solidFill>
                <a:latin typeface="Open Sans"/>
              </a:rPr>
              <a:t>Цель: укрепление мышц артикуляционного аппарата для достижения ими свободной подвижности.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181818"/>
                </a:solidFill>
                <a:latin typeface="Open Sans"/>
              </a:rPr>
              <a:t>Упражнение «Заборчик».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181818"/>
                </a:solidFill>
                <a:latin typeface="Open Sans"/>
              </a:rPr>
              <a:t>Упражнение «Хобот слоненка</a:t>
            </a:r>
            <a:r>
              <a:rPr lang="ru-RU" sz="2000" b="1" dirty="0" smtClean="0">
                <a:solidFill>
                  <a:srgbClr val="181818"/>
                </a:solidFill>
                <a:latin typeface="Open Sans"/>
              </a:rPr>
              <a:t>».</a:t>
            </a:r>
          </a:p>
          <a:p>
            <a:pPr>
              <a:buFontTx/>
              <a:buChar char="-"/>
            </a:pPr>
            <a:endParaRPr lang="ru-RU" sz="2000" b="1" dirty="0" smtClean="0">
              <a:solidFill>
                <a:srgbClr val="181818"/>
              </a:solidFill>
              <a:latin typeface="Open Sans"/>
            </a:endParaRPr>
          </a:p>
          <a:p>
            <a:pPr>
              <a:buFontTx/>
              <a:buChar char="-"/>
            </a:pPr>
            <a:endParaRPr lang="ru-RU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Центр речевого развития в старшей группе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3" y="1773909"/>
            <a:ext cx="3744954" cy="2808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печатать\IMG_417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95118" y="1418492"/>
            <a:ext cx="2360735" cy="3147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печатать\IMG_417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172307" y="4431322"/>
            <a:ext cx="3235571" cy="2426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печатать\IMG_417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17491" y="3756148"/>
            <a:ext cx="2499214" cy="3332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314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/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>
                <a:solidFill>
                  <a:srgbClr val="FF0000"/>
                </a:solidFill>
              </a:rPr>
              <a:t/>
            </a:r>
            <a:br>
              <a:rPr lang="ru-RU" sz="6600" b="1" dirty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/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>
                <a:solidFill>
                  <a:srgbClr val="FF0000"/>
                </a:solidFill>
              </a:rPr>
              <a:t/>
            </a:r>
            <a:br>
              <a:rPr lang="ru-RU" sz="6600" b="1" dirty="0">
                <a:solidFill>
                  <a:srgbClr val="FF0000"/>
                </a:solidFill>
              </a:rPr>
            </a:br>
            <a:r>
              <a:rPr lang="ru-RU" sz="7200" b="1" u="sng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7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5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«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Связная речь</a:t>
            </a:r>
            <a:r>
              <a:rPr lang="ru-RU" sz="2000" b="1" dirty="0">
                <a:latin typeface="+mn-lt"/>
              </a:rPr>
              <a:t>, - подчеркивал Сохин Ф.А., - это не просто последовательность связанных друг с другом мыслей, которые выражены точными словами в правильно построенных предложениях … Связная речь как бы вбирает в себя все достижения ребёнка в овладении родным языком, в освоении его звуковой стороны, словарного запаса и грамматического строя » </a:t>
            </a: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Связная </a:t>
            </a:r>
            <a:r>
              <a:rPr lang="ru-RU" sz="2000" b="1" dirty="0">
                <a:latin typeface="+mn-lt"/>
              </a:rPr>
              <a:t>речь представляет собой наиболее сложную форму речевой деятельности. Умение связно, последовательно, точно и образно излагать свои мысли (или литературный текст) оказывает влияние и на эстетическое развитие ребенка: при пересказах, при создании своих рассказов ребенок использует образные слова и выражения, усвоенные из художественных произведений.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663" y="2098431"/>
            <a:ext cx="3548354" cy="2016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06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39228" y="365126"/>
            <a:ext cx="687612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Актуальность взаимодействия детского сада и родителей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266093" y="1582614"/>
            <a:ext cx="6834553" cy="410307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400" b="1" u="sng" dirty="0" smtClean="0">
                <a:solidFill>
                  <a:srgbClr val="FF0000"/>
                </a:solidFill>
              </a:rPr>
              <a:t>Семья:</a:t>
            </a:r>
          </a:p>
          <a:p>
            <a:r>
              <a:rPr lang="ru-RU" b="1" dirty="0" smtClean="0"/>
              <a:t>нехватка времени, занятость</a:t>
            </a:r>
          </a:p>
          <a:p>
            <a:r>
              <a:rPr lang="ru-RU" b="1" dirty="0" smtClean="0"/>
              <a:t>снижение воспитательного потенциала семьи</a:t>
            </a:r>
          </a:p>
          <a:p>
            <a:r>
              <a:rPr lang="ru-RU" b="1" dirty="0" smtClean="0"/>
              <a:t>отстраненность от </a:t>
            </a:r>
            <a:r>
              <a:rPr lang="ru-RU" b="1" dirty="0" err="1" smtClean="0"/>
              <a:t>воспитательно</a:t>
            </a:r>
            <a:r>
              <a:rPr lang="ru-RU" b="1" dirty="0" smtClean="0"/>
              <a:t> -образовательного процесса</a:t>
            </a:r>
          </a:p>
          <a:p>
            <a:r>
              <a:rPr lang="ru-RU" b="1" dirty="0" smtClean="0"/>
              <a:t>перекладывание ответственности на педагогов.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    </a:t>
            </a:r>
            <a:r>
              <a:rPr lang="ru-RU" sz="4400" b="1" u="sng" dirty="0" smtClean="0">
                <a:solidFill>
                  <a:srgbClr val="FF0000"/>
                </a:solidFill>
              </a:rPr>
              <a:t>Детский сад:</a:t>
            </a:r>
          </a:p>
          <a:p>
            <a:r>
              <a:rPr lang="ru-RU" b="1" dirty="0" smtClean="0"/>
              <a:t>основная задача </a:t>
            </a:r>
            <a:r>
              <a:rPr lang="ru-RU" b="1" dirty="0" err="1" smtClean="0"/>
              <a:t>д</a:t>
            </a:r>
            <a:r>
              <a:rPr lang="en-US" b="1" dirty="0" smtClean="0"/>
              <a:t>/</a:t>
            </a:r>
            <a:r>
              <a:rPr lang="ru-RU" b="1" dirty="0" smtClean="0"/>
              <a:t>с-взаимодействие с семьей для обеспечения полноценного развития ребенка</a:t>
            </a:r>
          </a:p>
          <a:p>
            <a:r>
              <a:rPr lang="ru-RU" b="1" dirty="0" smtClean="0"/>
              <a:t>ни одна задача не может быть качественно реализована без взаимодействия и сотрудничества с родителями воспитанников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5802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0164" y="365126"/>
            <a:ext cx="6525185" cy="1325563"/>
          </a:xfrm>
        </p:spPr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Цель взаимодействия: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300" y="1700119"/>
            <a:ext cx="7528112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000" b="1" dirty="0"/>
              <a:t>Цель:</a:t>
            </a:r>
            <a:br>
              <a:rPr lang="ru-RU" sz="4000" b="1" dirty="0"/>
            </a:br>
            <a:r>
              <a:rPr lang="ru-RU" sz="4000" b="1" dirty="0"/>
              <a:t>повышение педагогической грамотности родителей, создание условий для речевого развития детей в семье</a:t>
            </a:r>
            <a:r>
              <a:rPr lang="ru-RU" sz="4000" dirty="0"/>
              <a:t>.</a:t>
            </a:r>
            <a:endParaRPr lang="ru-RU" sz="40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000" dirty="0" smtClean="0"/>
              <a:t>   </a:t>
            </a:r>
            <a:r>
              <a:rPr lang="ru-RU" sz="4000" b="1" dirty="0" smtClean="0"/>
              <a:t>Задачи:</a:t>
            </a:r>
          </a:p>
          <a:p>
            <a:r>
              <a:rPr lang="ru-RU" dirty="0" smtClean="0"/>
              <a:t>повышение компетентности родителей в области речевого развития детей</a:t>
            </a:r>
          </a:p>
          <a:p>
            <a:r>
              <a:rPr lang="ru-RU" dirty="0" smtClean="0"/>
              <a:t>активизация и обогащение воспитательных и образовательных умений родителей по развитию речи</a:t>
            </a:r>
          </a:p>
          <a:p>
            <a:r>
              <a:rPr lang="ru-RU" dirty="0" smtClean="0"/>
              <a:t>создание условий для совместной игровой и развивающей деятельности родителей и детей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8140" y="666206"/>
            <a:ext cx="7189695" cy="5042263"/>
          </a:xfrm>
        </p:spPr>
        <p:txBody>
          <a:bodyPr>
            <a:noAutofit/>
          </a:bodyPr>
          <a:lstStyle/>
          <a:p>
            <a:r>
              <a:rPr lang="ru-RU" sz="2000" dirty="0" smtClean="0"/>
              <a:t>Хорошая речь – важнейшее условие всестороннего полноценного развития детей.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Чем богаче  и правильнее у ребенка речь:</a:t>
            </a:r>
            <a:br>
              <a:rPr lang="ru-RU" sz="2000" dirty="0" smtClean="0"/>
            </a:br>
            <a:r>
              <a:rPr lang="ru-RU" sz="2000" dirty="0" smtClean="0"/>
              <a:t>тем легче ему высказывать свои мысли,</a:t>
            </a:r>
            <a:br>
              <a:rPr lang="ru-RU" sz="2000" dirty="0" smtClean="0"/>
            </a:br>
            <a:r>
              <a:rPr lang="ru-RU" sz="2000" dirty="0" smtClean="0"/>
              <a:t>шире его возможности в познании окружающей действительности,</a:t>
            </a:r>
            <a:br>
              <a:rPr lang="ru-RU" sz="2000" dirty="0" smtClean="0"/>
            </a:br>
            <a:r>
              <a:rPr lang="ru-RU" sz="2000" dirty="0" smtClean="0"/>
              <a:t>содержательнее и полноценнее отношения со сверстниками и взрослыми,</a:t>
            </a:r>
            <a:br>
              <a:rPr lang="ru-RU" sz="2000" dirty="0" smtClean="0"/>
            </a:br>
            <a:r>
              <a:rPr lang="ru-RU" sz="2000" dirty="0" smtClean="0"/>
              <a:t>активнее осуществляется его психическое развитие.</a:t>
            </a:r>
          </a:p>
          <a:p>
            <a:r>
              <a:rPr lang="ru-RU" sz="2000" dirty="0"/>
              <a:t>Овладение ребенком речью успешнее идет тогда, когда с ним занимаются не только в дошкольном учреждении, но и в семье.</a:t>
            </a:r>
          </a:p>
          <a:p>
            <a:r>
              <a:rPr lang="ru-RU" sz="2000" dirty="0"/>
              <a:t>Успех в работе по речевому развитию детей зависит от тесной взаимосвязи педагогов, родителей и детей.</a:t>
            </a:r>
          </a:p>
          <a:p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</a:t>
            </a:r>
            <a:r>
              <a:rPr lang="ru-RU" b="1" u="sng" dirty="0" smtClean="0">
                <a:solidFill>
                  <a:srgbClr val="FF0000"/>
                </a:solidFill>
              </a:rPr>
              <a:t>Формы работы с родителями</a:t>
            </a:r>
            <a:br>
              <a:rPr lang="ru-RU" b="1" u="sng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         </a:t>
            </a:r>
            <a:r>
              <a:rPr lang="ru-RU" sz="2000" b="1" dirty="0" smtClean="0"/>
              <a:t>(Традиционные и Нетрадиционные)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40970" y="1840523"/>
            <a:ext cx="7680292" cy="4548554"/>
          </a:xfrm>
        </p:spPr>
        <p:txBody>
          <a:bodyPr>
            <a:normAutofit fontScale="62500" lnSpcReduction="20000"/>
          </a:bodyPr>
          <a:lstStyle/>
          <a:p>
            <a:r>
              <a:rPr lang="ru-RU" sz="2500" b="1" dirty="0" smtClean="0"/>
              <a:t>анкетирование</a:t>
            </a:r>
            <a:r>
              <a:rPr lang="ru-RU" sz="2500" b="1" dirty="0"/>
              <a:t>; </a:t>
            </a:r>
            <a:endParaRPr lang="ru-RU" sz="2500" b="1" dirty="0" smtClean="0"/>
          </a:p>
          <a:p>
            <a:r>
              <a:rPr lang="ru-RU" sz="2500" b="1" dirty="0" smtClean="0"/>
              <a:t>проведение </a:t>
            </a:r>
            <a:r>
              <a:rPr lang="ru-RU" sz="2500" b="1" dirty="0"/>
              <a:t>общих и групповых собраний; </a:t>
            </a:r>
            <a:endParaRPr lang="ru-RU" sz="2500" b="1" dirty="0" smtClean="0"/>
          </a:p>
          <a:p>
            <a:r>
              <a:rPr lang="ru-RU" sz="2500" b="1" dirty="0" smtClean="0"/>
              <a:t>педагогические </a:t>
            </a:r>
            <a:r>
              <a:rPr lang="ru-RU" sz="2500" b="1" dirty="0"/>
              <a:t>беседы с родителями; </a:t>
            </a:r>
            <a:endParaRPr lang="ru-RU" sz="2500" b="1" dirty="0" smtClean="0"/>
          </a:p>
          <a:p>
            <a:r>
              <a:rPr lang="ru-RU" sz="2500" b="1" dirty="0" smtClean="0"/>
              <a:t>тематические </a:t>
            </a:r>
            <a:r>
              <a:rPr lang="ru-RU" sz="2500" b="1" dirty="0"/>
              <a:t>консультации; </a:t>
            </a:r>
            <a:endParaRPr lang="ru-RU" sz="2500" b="1" dirty="0" smtClean="0"/>
          </a:p>
          <a:p>
            <a:r>
              <a:rPr lang="ru-RU" sz="2500" b="1" dirty="0" smtClean="0"/>
              <a:t>организация </a:t>
            </a:r>
            <a:r>
              <a:rPr lang="ru-RU" sz="2500" b="1" dirty="0"/>
              <a:t>информационных «уголков» для родителей; </a:t>
            </a:r>
            <a:endParaRPr lang="ru-RU" sz="2500" b="1" dirty="0" smtClean="0"/>
          </a:p>
          <a:p>
            <a:r>
              <a:rPr lang="ru-RU" sz="2500" b="1" dirty="0" smtClean="0"/>
              <a:t>открытые </a:t>
            </a:r>
            <a:r>
              <a:rPr lang="ru-RU" sz="2500" b="1" dirty="0"/>
              <a:t>занятия с детьми; </a:t>
            </a:r>
            <a:endParaRPr lang="ru-RU" sz="2500" b="1" dirty="0" smtClean="0"/>
          </a:p>
          <a:p>
            <a:r>
              <a:rPr lang="ru-RU" sz="2500" b="1" dirty="0" smtClean="0"/>
              <a:t>день </a:t>
            </a:r>
            <a:r>
              <a:rPr lang="ru-RU" sz="2500" b="1" dirty="0"/>
              <a:t>открытых дверей</a:t>
            </a:r>
            <a:r>
              <a:rPr lang="ru-RU" sz="2500" b="1" dirty="0" smtClean="0"/>
              <a:t>;</a:t>
            </a:r>
          </a:p>
          <a:p>
            <a:r>
              <a:rPr lang="ru-RU" sz="2500" b="1" dirty="0" smtClean="0"/>
              <a:t> </a:t>
            </a:r>
            <a:r>
              <a:rPr lang="ru-RU" sz="2500" b="1" dirty="0"/>
              <a:t>приглашение родителей на речевые театрализованные праздники</a:t>
            </a:r>
            <a:r>
              <a:rPr lang="ru-RU" sz="2500" b="1" dirty="0" smtClean="0"/>
              <a:t>;</a:t>
            </a:r>
          </a:p>
          <a:p>
            <a:r>
              <a:rPr lang="ru-RU" sz="2500" b="1" dirty="0" smtClean="0"/>
              <a:t> </a:t>
            </a:r>
            <a:r>
              <a:rPr lang="ru-RU" sz="2500" b="1" dirty="0"/>
              <a:t>совместные мероприятия: организация игротеки с родителями, создание речевого альбома «Копилка слов», проведение викторины «В гости сказка к нам пришла</a:t>
            </a:r>
            <a:r>
              <a:rPr lang="ru-RU" sz="2500" b="1" dirty="0" smtClean="0"/>
              <a:t>»;</a:t>
            </a:r>
          </a:p>
          <a:p>
            <a:r>
              <a:rPr lang="ru-RU" sz="2500" b="1" dirty="0" smtClean="0"/>
              <a:t> </a:t>
            </a:r>
            <a:r>
              <a:rPr lang="ru-RU" sz="2500" b="1" dirty="0"/>
              <a:t>тренинги игрового взаимодействия; </a:t>
            </a:r>
            <a:endParaRPr lang="ru-RU" sz="2500" b="1" dirty="0" smtClean="0"/>
          </a:p>
          <a:p>
            <a:r>
              <a:rPr lang="ru-RU" sz="2500" b="1" dirty="0" smtClean="0"/>
              <a:t>интерактивные </a:t>
            </a:r>
            <a:r>
              <a:rPr lang="ru-RU" sz="2500" b="1" dirty="0"/>
              <a:t>выставки; </a:t>
            </a:r>
            <a:endParaRPr lang="ru-RU" sz="2500" b="1" dirty="0" smtClean="0"/>
          </a:p>
          <a:p>
            <a:r>
              <a:rPr lang="ru-RU" sz="2500" b="1" dirty="0" smtClean="0"/>
              <a:t>викторины</a:t>
            </a:r>
            <a:r>
              <a:rPr lang="ru-RU" sz="2500" b="1" dirty="0"/>
              <a:t>, конкурсы; </a:t>
            </a:r>
            <a:endParaRPr lang="ru-RU" sz="2500" b="1" dirty="0" smtClean="0"/>
          </a:p>
          <a:p>
            <a:r>
              <a:rPr lang="ru-RU" sz="2500" b="1" dirty="0" smtClean="0"/>
              <a:t>проектная </a:t>
            </a:r>
            <a:r>
              <a:rPr lang="ru-RU" sz="2500" b="1" dirty="0"/>
              <a:t>деятельность; </a:t>
            </a:r>
            <a:endParaRPr lang="ru-RU" sz="2500" b="1" dirty="0" smtClean="0"/>
          </a:p>
          <a:p>
            <a:r>
              <a:rPr lang="ru-RU" sz="2500" b="1" dirty="0" smtClean="0"/>
              <a:t>презентации</a:t>
            </a:r>
            <a:r>
              <a:rPr lang="ru-RU" sz="2500" b="1" dirty="0"/>
              <a:t>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892" y="4853222"/>
            <a:ext cx="2192216" cy="1914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538" y="527538"/>
            <a:ext cx="7225812" cy="11631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dirty="0" smtClean="0">
                <a:solidFill>
                  <a:srgbClr val="FF0000"/>
                </a:solidFill>
              </a:rPr>
              <a:t/>
            </a:r>
            <a:br>
              <a:rPr lang="ru-RU" sz="2700" b="1" u="sng" dirty="0" smtClean="0">
                <a:solidFill>
                  <a:srgbClr val="FF0000"/>
                </a:solidFill>
              </a:rPr>
            </a:br>
            <a:r>
              <a:rPr lang="ru-RU" sz="2700" b="1" u="sng" dirty="0" smtClean="0">
                <a:solidFill>
                  <a:srgbClr val="FF0000"/>
                </a:solidFill>
              </a:rPr>
              <a:t>АНКЕТИРОВАНИЕ </a:t>
            </a:r>
            <a:r>
              <a:rPr lang="ru-RU" sz="2000" b="1" u="sng" dirty="0" smtClean="0">
                <a:solidFill>
                  <a:srgbClr val="FF0000"/>
                </a:solidFill>
              </a:rPr>
              <a:t/>
            </a:r>
            <a:br>
              <a:rPr lang="ru-RU" sz="2000" b="1" u="sng" dirty="0" smtClean="0">
                <a:solidFill>
                  <a:srgbClr val="FF0000"/>
                </a:solidFill>
              </a:rPr>
            </a:br>
            <a:r>
              <a:rPr lang="ru-RU" sz="2000" b="1" u="sng" dirty="0" smtClean="0">
                <a:solidFill>
                  <a:srgbClr val="FF0000"/>
                </a:solidFill>
              </a:rPr>
              <a:t/>
            </a:r>
            <a:br>
              <a:rPr lang="ru-RU" sz="2000" b="1" u="sng" dirty="0" smtClean="0">
                <a:solidFill>
                  <a:srgbClr val="FF0000"/>
                </a:solidFill>
              </a:rPr>
            </a:br>
            <a:r>
              <a:rPr lang="ru-RU" sz="2700" b="1" dirty="0" smtClean="0"/>
              <a:t>Анкета </a:t>
            </a:r>
            <a:r>
              <a:rPr lang="ru-RU" sz="2700" b="1" dirty="0"/>
              <a:t>– это быстрый и удобный способ получить необходимую информацию о семье.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u="sng" dirty="0" smtClean="0">
                <a:solidFill>
                  <a:srgbClr val="FF0000"/>
                </a:solidFill>
                <a:latin typeface="Calibri Light"/>
                <a:ea typeface="+mj-ea"/>
                <a:cs typeface="+mj-cs"/>
              </a:rPr>
              <a:t>ГРУППОВЫЕ </a:t>
            </a:r>
            <a:r>
              <a:rPr lang="ru-RU" sz="2400" b="1" u="sng" dirty="0">
                <a:solidFill>
                  <a:srgbClr val="FF0000"/>
                </a:solidFill>
                <a:latin typeface="Calibri Light"/>
                <a:ea typeface="+mj-ea"/>
                <a:cs typeface="+mj-cs"/>
              </a:rPr>
              <a:t>РОДИТЕЛЬСКИЕ СОБРАНИЯ </a:t>
            </a:r>
            <a:endParaRPr lang="ru-RU" sz="2400" b="1" u="sng" dirty="0" smtClean="0">
              <a:solidFill>
                <a:srgbClr val="FF0000"/>
              </a:solidFill>
              <a:latin typeface="Calibri Ligh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    Родительское </a:t>
            </a:r>
            <a:r>
              <a:rPr lang="ru-RU" sz="2000" b="1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собрание – совместное общение воспитателей и родителей по вопросам воспитания и обучения детей </a:t>
            </a:r>
            <a:endParaRPr lang="ru-RU" sz="2000" b="1" dirty="0" smtClean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какие </a:t>
            </a:r>
            <a:r>
              <a:rPr lang="ru-RU" sz="2000" b="1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речевые навыки наиболее характерны для детей</a:t>
            </a:r>
            <a:r>
              <a:rPr lang="ru-RU" sz="20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;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какие основные ошибки встречаются в речи детей</a:t>
            </a:r>
            <a:r>
              <a:rPr lang="ru-RU" sz="20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;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Какие мероприятия по развитию речи проводят в </a:t>
            </a:r>
            <a:r>
              <a:rPr lang="ru-RU" sz="2000" b="1" dirty="0" err="1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доу</a:t>
            </a:r>
            <a:r>
              <a:rPr lang="ru-RU" sz="2000" b="1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 ; </a:t>
            </a:r>
            <a:endParaRPr lang="ru-RU" sz="2000" b="1" dirty="0" smtClean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Как </a:t>
            </a:r>
            <a:r>
              <a:rPr lang="ru-RU" sz="2000" b="1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развивать речь детей в</a:t>
            </a:r>
            <a:r>
              <a:rPr lang="ru-RU" sz="20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 домашних условиях.</a:t>
            </a:r>
          </a:p>
          <a:p>
            <a:pPr algn="ctr"/>
            <a:endParaRPr lang="ru-RU" sz="2000" b="1" dirty="0" smtClean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  <a:p>
            <a:pPr algn="ctr"/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552" y="4669703"/>
            <a:ext cx="3419704" cy="1871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930" y="152400"/>
            <a:ext cx="7365819" cy="14679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u="sng" dirty="0" smtClean="0">
                <a:solidFill>
                  <a:srgbClr val="FF0000"/>
                </a:solidFill>
              </a:rPr>
              <a:t>Примерные </a:t>
            </a:r>
            <a:r>
              <a:rPr lang="ru-RU" b="1" u="sng" dirty="0">
                <a:solidFill>
                  <a:srgbClr val="FF0000"/>
                </a:solidFill>
              </a:rPr>
              <a:t>темы родительских собраний по развитию речи: </a:t>
            </a:r>
            <a:r>
              <a:rPr lang="ru-RU" b="1" u="sng" dirty="0" smtClean="0">
                <a:solidFill>
                  <a:srgbClr val="FF0000"/>
                </a:solidFill>
              </a:rPr>
              <a:t/>
            </a:r>
            <a:br>
              <a:rPr lang="ru-RU" b="1" u="sng" dirty="0" smtClean="0">
                <a:solidFill>
                  <a:srgbClr val="FF0000"/>
                </a:solidFill>
              </a:rPr>
            </a:br>
            <a:r>
              <a:rPr lang="ru-RU" b="1" u="sng" dirty="0" smtClean="0">
                <a:solidFill>
                  <a:srgbClr val="FF0000"/>
                </a:solidFill>
              </a:rPr>
              <a:t/>
            </a:r>
            <a:br>
              <a:rPr lang="ru-RU" b="1" u="sng" dirty="0" smtClean="0">
                <a:solidFill>
                  <a:srgbClr val="FF0000"/>
                </a:solidFill>
              </a:rPr>
            </a:br>
            <a:r>
              <a:rPr lang="ru-RU" sz="2700" b="1" dirty="0" smtClean="0"/>
              <a:t>«</a:t>
            </a:r>
            <a:r>
              <a:rPr lang="ru-RU" sz="2700" b="1" dirty="0"/>
              <a:t>Особенности и проблемы речевого развития детей </a:t>
            </a:r>
            <a:r>
              <a:rPr lang="ru-RU" sz="2700" b="1" dirty="0" smtClean="0"/>
              <a:t> </a:t>
            </a:r>
            <a:r>
              <a:rPr lang="ru-RU" sz="2700" b="1" dirty="0"/>
              <a:t>дошкольного </a:t>
            </a:r>
            <a:r>
              <a:rPr lang="ru-RU" sz="2700" b="1" dirty="0" smtClean="0"/>
              <a:t>возраста»;</a:t>
            </a:r>
            <a:br>
              <a:rPr lang="ru-RU" sz="2700" b="1" dirty="0" smtClean="0"/>
            </a:br>
            <a:r>
              <a:rPr lang="ru-RU" sz="2700" b="1" dirty="0" smtClean="0"/>
              <a:t>«</a:t>
            </a:r>
            <a:r>
              <a:rPr lang="ru-RU" sz="2700" b="1" dirty="0"/>
              <a:t>Динамика речевого продвижения ребенка» </a:t>
            </a:r>
            <a:r>
              <a:rPr lang="ru-RU" sz="2700" b="1" dirty="0" smtClean="0"/>
              <a:t>;</a:t>
            </a:r>
            <a:br>
              <a:rPr lang="ru-RU" sz="2700" b="1" dirty="0" smtClean="0"/>
            </a:br>
            <a:r>
              <a:rPr lang="ru-RU" sz="2700" b="1" dirty="0" smtClean="0"/>
              <a:t>«</a:t>
            </a:r>
            <a:r>
              <a:rPr lang="ru-RU" sz="2700" b="1" dirty="0"/>
              <a:t>Итоги </a:t>
            </a:r>
            <a:r>
              <a:rPr lang="ru-RU" sz="2700" b="1" dirty="0" smtClean="0"/>
              <a:t> работы речевого развития детей дошкольного возраста  </a:t>
            </a:r>
            <a:r>
              <a:rPr lang="ru-RU" sz="2700" b="1" dirty="0"/>
              <a:t>за год. Рекомендации на летний </a:t>
            </a:r>
            <a:r>
              <a:rPr lang="ru-RU" sz="2700" b="1" dirty="0" smtClean="0"/>
              <a:t>период».</a:t>
            </a:r>
            <a:br>
              <a:rPr lang="ru-RU" sz="2700" b="1" dirty="0" smtClean="0"/>
            </a:br>
            <a:endParaRPr lang="ru-RU" sz="27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645" y="4208585"/>
            <a:ext cx="3950957" cy="2074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5354" y="281354"/>
            <a:ext cx="6709996" cy="140933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400" b="1" u="sng" dirty="0" smtClean="0">
                <a:solidFill>
                  <a:srgbClr val="FF0000"/>
                </a:solidFill>
              </a:rPr>
              <a:t>Индивидуальные </a:t>
            </a:r>
            <a:r>
              <a:rPr lang="ru-RU" sz="2400" b="1" u="sng" dirty="0">
                <a:solidFill>
                  <a:srgbClr val="FF0000"/>
                </a:solidFill>
              </a:rPr>
              <a:t>беседы и консультации с родителями: </a:t>
            </a:r>
            <a:r>
              <a:rPr lang="ru-RU" sz="2400" b="1" u="sng" dirty="0" smtClean="0">
                <a:solidFill>
                  <a:srgbClr val="FF0000"/>
                </a:solidFill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</a:rPr>
            </a:br>
            <a:r>
              <a:rPr lang="ru-RU" sz="2400" b="1" u="sng" dirty="0" smtClean="0">
                <a:solidFill>
                  <a:srgbClr val="FF0000"/>
                </a:solidFill>
              </a:rPr>
              <a:t/>
            </a:r>
            <a:br>
              <a:rPr lang="ru-RU" sz="2400" b="1" u="sng" dirty="0" smtClean="0">
                <a:solidFill>
                  <a:srgbClr val="FF0000"/>
                </a:solidFill>
              </a:rPr>
            </a:br>
            <a:r>
              <a:rPr lang="ru-RU" sz="2400" b="1" u="sng" dirty="0">
                <a:solidFill>
                  <a:srgbClr val="FF0000"/>
                </a:solidFill>
              </a:rPr>
              <a:t/>
            </a:r>
            <a:br>
              <a:rPr lang="ru-RU" sz="2400" b="1" u="sng" dirty="0">
                <a:solidFill>
                  <a:srgbClr val="FF0000"/>
                </a:solidFill>
              </a:rPr>
            </a:br>
            <a:r>
              <a:rPr lang="ru-RU" sz="2400" b="1" dirty="0" smtClean="0"/>
              <a:t>как </a:t>
            </a:r>
            <a:r>
              <a:rPr lang="ru-RU" sz="2400" b="1" dirty="0"/>
              <a:t>развивается речь ребенка,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какие </a:t>
            </a:r>
            <a:r>
              <a:rPr lang="ru-RU" sz="2400" b="1" dirty="0"/>
              <a:t>имеются проблемы</a:t>
            </a:r>
            <a:r>
              <a:rPr lang="ru-RU" sz="2400" b="1" dirty="0" smtClean="0"/>
              <a:t>;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/>
              <a:t>какой раздел ребенок не усвоил, или усвоил слабо</a:t>
            </a:r>
            <a:r>
              <a:rPr lang="ru-RU" sz="2400" b="1" dirty="0" smtClean="0"/>
              <a:t>;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/>
              <a:t>в каких дополнительных занятиях ребенок нуждается;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как </a:t>
            </a:r>
            <a:r>
              <a:rPr lang="ru-RU" sz="2400" b="1" dirty="0"/>
              <a:t>можно помочь ребенку в домашних условиях;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список </a:t>
            </a:r>
            <a:r>
              <a:rPr lang="ru-RU" sz="2400" b="1" dirty="0"/>
              <a:t>литературы по заинтересовавшим вопросам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323" y="4718528"/>
            <a:ext cx="3443229" cy="1940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338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Семинар –практикум Возможности семьи в речевом развитии ребёнка  </vt:lpstr>
      <vt:lpstr>               «Связная речь, - подчеркивал Сохин Ф.А., - это не просто последовательность связанных друг с другом мыслей, которые выражены точными словами в правильно построенных предложениях … Связная речь как бы вбирает в себя все достижения ребёнка в овладении родным языком, в освоении его звуковой стороны, словарного запаса и грамматического строя »          Связная речь представляет собой наиболее сложную форму речевой деятельности. Умение связно, последовательно, точно и образно излагать свои мысли (или литературный текст) оказывает влияние и на эстетическое развитие ребенка: при пересказах, при создании своих рассказов ребенок использует образные слова и выражения, усвоенные из художественных произведений.</vt:lpstr>
      <vt:lpstr>Актуальность взаимодействия детского сада и родителей</vt:lpstr>
      <vt:lpstr>Цель взаимодействия:</vt:lpstr>
      <vt:lpstr>Презентация PowerPoint</vt:lpstr>
      <vt:lpstr>      Формы работы с родителями               (Традиционные и Нетрадиционные)</vt:lpstr>
      <vt:lpstr> АНКЕТИРОВАНИЕ   Анкета – это быстрый и удобный способ получить необходимую информацию о семье.   </vt:lpstr>
      <vt:lpstr>     Примерные темы родительских собраний по развитию речи:   «Особенности и проблемы речевого развития детей  дошкольного возраста»; «Динамика речевого продвижения ребенка» ; «Итоги  работы речевого развития детей дошкольного возраста  за год. Рекомендации на летний период». </vt:lpstr>
      <vt:lpstr>             Индивидуальные беседы и консультации с родителями:    как развивается речь ребенка,  какие имеются проблемы;  какой раздел ребенок не усвоил, или усвоил слабо;  в каких дополнительных занятиях ребенок нуждается;  как можно помочь ребенку в домашних условиях;  список литературы по заинтересовавшим вопросам. </vt:lpstr>
      <vt:lpstr>      Оформление наглядной агитации для родителей:  Информационные уголки;  Папки-передвижки;  Выставка художественной и методической литературы.  Примерные темы консультаций:  «Речевое общение с ребенком в семье.  Семейное чтение».  «Семья, имеющая ребенка с речевыми нарушениями».  «Влияние на здоровье и речевое развитие ребенка теле, видео и компьютерной информации». </vt:lpstr>
      <vt:lpstr>               ИГРЫ НА КУХНЕ  « Как мы помогаем маме »  ( перебрать рис, пшено, горох, гречку и рассказать, как он будет это делать. )  « Волшебные спички »  ( выложить простейшие геометрические фигуры, узоры, предметы из спичек )  « Домашняя мастерская »  ( выложить из пуговиц и ниток красивые узоры и рассказать, что получилось.)  « Приготовим сок из фруктов » Из лимона (лимонный сок), из апельсина … , из вишен … , из слив и т.д. И наоборот: лимонный сок из чего?  « Перепутаница » распутать слова « бобака » (собака), « лобосы » (волосы), « папоги » (сапоги) и т.д.  На обогащение и активизацию детского словаря - « Какие слова можно положить в суп, рассольник, кашу, плов, компот, кисель и т.д.? в кухонный шкаф? в холодильник? » -  « Угости других вкусными словами » -  « Доскажи словечко » .  Например, в кастрюле (варится), в сковороде (жарится), в чайнике (греется), в духовке (запекается).</vt:lpstr>
      <vt:lpstr>  ПРОЕКТНАЯ ДЕЯТЕЛЬНОСТЬ  предполагает активное сотрудничество детей и взрослых, способствует развитию творчества в разных видах познавательно-речевой деятельности, обеспечивает современный интегрированный подход в воспитании и обучении детей. </vt:lpstr>
      <vt:lpstr>       СОВМЕСТНЫЕ МЕРОПРИЯТИЯ С РОДИТЕЛЯМИ   Игротека – дает возможность сориентировать родителей в выборе игр и дидактических пособий для занятий с ребенком дома;  Видеотека – содержит видеозаписи занятий (индивидуальных, подгрупповых, групповых), праздников, развлечений.  Викторина «В гостях у сказки» - участвуют команды детей и родителей.  Выполняют различные задания (отгадывание сказок; решение сказочного кроссворда; сочинение сказки; проигрывание сказочного сюжета и т.п.) </vt:lpstr>
      <vt:lpstr>Презентация PowerPoint</vt:lpstr>
      <vt:lpstr>Центр речевого развития в старшей группе</vt:lpstr>
      <vt:lpstr>    СПАСИБО ЗА ВНИМАНИЕ!!!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User</cp:lastModifiedBy>
  <cp:revision>27</cp:revision>
  <dcterms:created xsi:type="dcterms:W3CDTF">2015-09-22T12:08:41Z</dcterms:created>
  <dcterms:modified xsi:type="dcterms:W3CDTF">2022-02-05T13:59:08Z</dcterms:modified>
</cp:coreProperties>
</file>