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9" r:id="rId2"/>
    <p:sldId id="266" r:id="rId3"/>
    <p:sldId id="260" r:id="rId4"/>
    <p:sldId id="270" r:id="rId5"/>
    <p:sldId id="261" r:id="rId6"/>
    <p:sldId id="268" r:id="rId7"/>
    <p:sldId id="269" r:id="rId8"/>
    <p:sldId id="263" r:id="rId9"/>
    <p:sldId id="264" r:id="rId10"/>
    <p:sldId id="272" r:id="rId11"/>
    <p:sldId id="274" r:id="rId12"/>
    <p:sldId id="281" r:id="rId13"/>
    <p:sldId id="282" r:id="rId14"/>
    <p:sldId id="28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2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1FAFC-364B-4525-995E-DAA2A1535E80}" type="datetimeFigureOut">
              <a:rPr lang="ru-RU" smtClean="0"/>
              <a:pPr/>
              <a:t>05.04.2023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BF73E-5BBB-46E9-B8BC-F33A16C22D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1FAFC-364B-4525-995E-DAA2A1535E80}" type="datetimeFigureOut">
              <a:rPr lang="ru-RU" smtClean="0"/>
              <a:pPr/>
              <a:t>05.04.2023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BF73E-5BBB-46E9-B8BC-F33A16C22D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1FAFC-364B-4525-995E-DAA2A1535E80}" type="datetimeFigureOut">
              <a:rPr lang="ru-RU" smtClean="0"/>
              <a:pPr/>
              <a:t>05.04.2023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BF73E-5BBB-46E9-B8BC-F33A16C22D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1FAFC-364B-4525-995E-DAA2A1535E80}" type="datetimeFigureOut">
              <a:rPr lang="ru-RU" smtClean="0"/>
              <a:pPr/>
              <a:t>05.04.2023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BF73E-5BBB-46E9-B8BC-F33A16C22D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1FAFC-364B-4525-995E-DAA2A1535E80}" type="datetimeFigureOut">
              <a:rPr lang="ru-RU" smtClean="0"/>
              <a:pPr/>
              <a:t>05.04.2023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BF73E-5BBB-46E9-B8BC-F33A16C22D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1FAFC-364B-4525-995E-DAA2A1535E80}" type="datetimeFigureOut">
              <a:rPr lang="ru-RU" smtClean="0"/>
              <a:pPr/>
              <a:t>05.04.2023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BF73E-5BBB-46E9-B8BC-F33A16C22D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1FAFC-364B-4525-995E-DAA2A1535E80}" type="datetimeFigureOut">
              <a:rPr lang="ru-RU" smtClean="0"/>
              <a:pPr/>
              <a:t>05.04.2023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BF73E-5BBB-46E9-B8BC-F33A16C22D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1FAFC-364B-4525-995E-DAA2A1535E80}" type="datetimeFigureOut">
              <a:rPr lang="ru-RU" smtClean="0"/>
              <a:pPr/>
              <a:t>05.04.2023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BF73E-5BBB-46E9-B8BC-F33A16C22D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1FAFC-364B-4525-995E-DAA2A1535E80}" type="datetimeFigureOut">
              <a:rPr lang="ru-RU" smtClean="0"/>
              <a:pPr/>
              <a:t>05.04.2023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BF73E-5BBB-46E9-B8BC-F33A16C22D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1FAFC-364B-4525-995E-DAA2A1535E80}" type="datetimeFigureOut">
              <a:rPr lang="ru-RU" smtClean="0"/>
              <a:pPr/>
              <a:t>05.04.2023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BF73E-5BBB-46E9-B8BC-F33A16C22D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1FAFC-364B-4525-995E-DAA2A1535E80}" type="datetimeFigureOut">
              <a:rPr lang="ru-RU" smtClean="0"/>
              <a:pPr/>
              <a:t>05.04.2023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4CBF73E-5BBB-46E9-B8BC-F33A16C22DE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7C1FAFC-364B-4525-995E-DAA2A1535E80}" type="datetimeFigureOut">
              <a:rPr lang="ru-RU" smtClean="0"/>
              <a:pPr/>
              <a:t>05.04.2023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4CBF73E-5BBB-46E9-B8BC-F33A16C22DE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253054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ru-RU" sz="1400" i="1" dirty="0" smtClean="0"/>
              <a:t>То что я слышу – забываю,</a:t>
            </a:r>
          </a:p>
          <a:p>
            <a:pPr algn="r">
              <a:buNone/>
            </a:pPr>
            <a:r>
              <a:rPr lang="ru-RU" sz="1400" i="1" dirty="0" smtClean="0"/>
              <a:t>То, что я вижу – я помню,</a:t>
            </a:r>
          </a:p>
          <a:p>
            <a:pPr algn="r">
              <a:buNone/>
            </a:pPr>
            <a:r>
              <a:rPr lang="ru-RU" sz="1400" i="1" dirty="0" smtClean="0"/>
              <a:t>То, что я делаю – я понимаю. </a:t>
            </a:r>
          </a:p>
          <a:p>
            <a:pPr algn="r">
              <a:buNone/>
            </a:pPr>
            <a:r>
              <a:rPr lang="ru-RU" sz="1400" i="1" dirty="0" smtClean="0"/>
              <a:t>(Конфуций).</a:t>
            </a:r>
          </a:p>
          <a:p>
            <a:pPr algn="r">
              <a:buNone/>
            </a:pPr>
            <a:endParaRPr lang="ru-RU" sz="1400" i="1" dirty="0" smtClean="0"/>
          </a:p>
          <a:p>
            <a:pPr algn="r">
              <a:buNone/>
            </a:pPr>
            <a:endParaRPr lang="ru-RU" sz="1400" i="1" dirty="0" smtClean="0"/>
          </a:p>
          <a:p>
            <a:pPr algn="ctr">
              <a:buNone/>
            </a:pPr>
            <a:r>
              <a:rPr lang="ru-RU" sz="4000" b="1" dirty="0" smtClean="0"/>
              <a:t>Опытно-экспериментальная деятельность в старшей группе</a:t>
            </a:r>
          </a:p>
          <a:p>
            <a:pPr algn="ctr">
              <a:buNone/>
            </a:pPr>
            <a:endParaRPr lang="ru-RU" sz="4000" b="1" dirty="0"/>
          </a:p>
        </p:txBody>
      </p:sp>
      <p:pic>
        <p:nvPicPr>
          <p:cNvPr id="5" name="Рисунок 4" descr="99590129_0_9ca16_614bc30_X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3953558"/>
            <a:ext cx="3214710" cy="2502881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Волшебница-вода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857753" y="1988840"/>
            <a:ext cx="392909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Знакомство детей со свойствами воды</a:t>
            </a:r>
          </a:p>
          <a:p>
            <a:r>
              <a:rPr lang="ru-RU" sz="2400" dirty="0" smtClean="0"/>
              <a:t>Гипотезы:</a:t>
            </a:r>
          </a:p>
          <a:p>
            <a:pPr marL="342900" indent="-342900">
              <a:buAutoNum type="arabicParenR"/>
            </a:pPr>
            <a:r>
              <a:rPr lang="ru-RU" sz="2400" dirty="0" smtClean="0"/>
              <a:t>Вода не имеет запаха;</a:t>
            </a:r>
          </a:p>
          <a:p>
            <a:pPr marL="342900" indent="-342900">
              <a:buAutoNum type="arabicParenR"/>
            </a:pPr>
            <a:r>
              <a:rPr lang="ru-RU" sz="2400" dirty="0" smtClean="0"/>
              <a:t>Вода не имеет вкуса;</a:t>
            </a:r>
          </a:p>
          <a:p>
            <a:pPr marL="342900" indent="-342900">
              <a:buAutoNum type="arabicParenR"/>
            </a:pPr>
            <a:r>
              <a:rPr lang="ru-RU" sz="2400" dirty="0" smtClean="0"/>
              <a:t>Вода не имеет цвета (опровергли ошибочное мнение, о том, что вода белая, сравнив с молоком);</a:t>
            </a:r>
          </a:p>
          <a:p>
            <a:pPr marL="342900" indent="-342900">
              <a:buAutoNum type="arabicParenR"/>
            </a:pPr>
            <a:r>
              <a:rPr lang="ru-RU" sz="2400" dirty="0" smtClean="0"/>
              <a:t>Вода – растворитель</a:t>
            </a:r>
            <a:r>
              <a:rPr lang="ru-RU" sz="2000" dirty="0" smtClean="0"/>
              <a:t>. </a:t>
            </a:r>
            <a:endParaRPr lang="ru-RU" sz="2000" dirty="0"/>
          </a:p>
        </p:txBody>
      </p:sp>
      <p:pic>
        <p:nvPicPr>
          <p:cNvPr id="16" name="Рисунок 15" descr="IMG_20230405_1631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058321"/>
            <a:ext cx="4320480" cy="3962967"/>
          </a:xfrm>
          <a:prstGeom prst="rect">
            <a:avLst/>
          </a:prstGeom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Микромир под микроскопом</a:t>
            </a:r>
            <a:endParaRPr lang="ru-RU" dirty="0"/>
          </a:p>
        </p:txBody>
      </p:sp>
      <p:pic>
        <p:nvPicPr>
          <p:cNvPr id="13" name="Содержимое 12" descr="IMG_20230405_1628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flipH="1">
            <a:off x="376238" y="1863924"/>
            <a:ext cx="46037" cy="34528"/>
          </a:xfrm>
        </p:spPr>
      </p:pic>
      <p:sp>
        <p:nvSpPr>
          <p:cNvPr id="5" name="TextBox 4"/>
          <p:cNvSpPr txBox="1"/>
          <p:nvPr/>
        </p:nvSpPr>
        <p:spPr>
          <a:xfrm>
            <a:off x="2714612" y="5214950"/>
            <a:ext cx="59293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Дети получают элементарные навыки работы с микроскопом, знакомятся с понятием «клетка» и «клеточное строение» на наглядном материале (фрукты, овощи, вода, волос и т.д.).</a:t>
            </a:r>
            <a:endParaRPr lang="ru-RU" sz="2000" dirty="0"/>
          </a:p>
        </p:txBody>
      </p:sp>
      <p:pic>
        <p:nvPicPr>
          <p:cNvPr id="6" name="Рисунок 5" descr="P411004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2060848"/>
            <a:ext cx="4023898" cy="2667289"/>
          </a:xfrm>
          <a:prstGeom prst="rect">
            <a:avLst/>
          </a:prstGeom>
        </p:spPr>
      </p:pic>
      <p:pic>
        <p:nvPicPr>
          <p:cNvPr id="8" name="Рисунок 7" descr="89855506_0691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10" y="5013176"/>
            <a:ext cx="1987300" cy="1678150"/>
          </a:xfrm>
          <a:prstGeom prst="rect">
            <a:avLst/>
          </a:prstGeom>
        </p:spPr>
      </p:pic>
      <p:pic>
        <p:nvPicPr>
          <p:cNvPr id="15" name="Рисунок 14" descr="IMG_20230405_16280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2060848"/>
            <a:ext cx="4032448" cy="2664296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40776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В процессе эксперимента:</a:t>
            </a:r>
          </a:p>
          <a:p>
            <a:pPr>
              <a:buNone/>
            </a:pPr>
            <a:r>
              <a:rPr lang="ru-RU" sz="2000" dirty="0" smtClean="0"/>
              <a:t>- Дети получают возможность удовлетворить присущую им любознательность (Почему? Зачем? Как? Что будет? Если?), почувствовать себя учеными, исследователями, первооткрывателями.  </a:t>
            </a:r>
          </a:p>
          <a:p>
            <a:pPr>
              <a:buNone/>
            </a:pPr>
            <a:r>
              <a:rPr lang="ru-RU" sz="2000" dirty="0" smtClean="0"/>
              <a:t>- Получают реальные представления о различных сторонах изучаемого объекта, о его взаимоотношениях с другими объектами и со средой обитания;</a:t>
            </a:r>
          </a:p>
          <a:p>
            <a:pPr>
              <a:buNone/>
            </a:pPr>
            <a:r>
              <a:rPr lang="ru-RU" sz="2000" dirty="0" smtClean="0"/>
              <a:t>- Идет обогащение памяти ребенка, активизируются его мыслительные процессы;</a:t>
            </a:r>
          </a:p>
          <a:p>
            <a:pPr>
              <a:buNone/>
            </a:pPr>
            <a:r>
              <a:rPr lang="ru-RU" sz="2000" dirty="0" smtClean="0"/>
              <a:t>- Развивается речь ребенка, так как ему необходимо давать отчет об увиденном, формулировать обнаруженные закономерности и выводы. </a:t>
            </a:r>
            <a:endParaRPr lang="ru-RU" sz="2000" dirty="0"/>
          </a:p>
        </p:txBody>
      </p:sp>
      <p:pic>
        <p:nvPicPr>
          <p:cNvPr id="5" name="Рисунок 4" descr="66b27b1c753108d00383418b446bb7fc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84168" y="764704"/>
            <a:ext cx="2525271" cy="194421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895996"/>
          </a:xfrm>
        </p:spPr>
        <p:txBody>
          <a:bodyPr>
            <a:normAutofit/>
          </a:bodyPr>
          <a:lstStyle/>
          <a:p>
            <a:pPr algn="r">
              <a:buNone/>
            </a:pPr>
            <a:endParaRPr lang="ru-RU" sz="1600" dirty="0" smtClean="0"/>
          </a:p>
          <a:p>
            <a:pPr algn="r">
              <a:buNone/>
            </a:pPr>
            <a:r>
              <a:rPr lang="ru-RU" sz="1600" dirty="0" smtClean="0"/>
              <a:t>Дети любят искать, сами находить. В этом их сила.</a:t>
            </a:r>
          </a:p>
          <a:p>
            <a:pPr algn="r">
              <a:buNone/>
            </a:pPr>
            <a:r>
              <a:rPr lang="ru-RU" sz="1600" dirty="0" smtClean="0"/>
              <a:t>(А. Эйнштейн).</a:t>
            </a:r>
          </a:p>
          <a:p>
            <a:pPr algn="just">
              <a:buNone/>
            </a:pPr>
            <a:r>
              <a:rPr lang="ru-RU" sz="1600" dirty="0" smtClean="0"/>
              <a:t>            </a:t>
            </a:r>
            <a:r>
              <a:rPr lang="ru-RU" sz="2000" dirty="0" smtClean="0"/>
              <a:t>Знания, почерпнутые не из книг, а добытые самостоятельно всегда являются осознанными и более прочными. Я думаю, что в детском саду не должно быть четкой границы между обыденной жизнью и экспериментированием. Ведь экспериментирование – не самоцель, а только способ ознакомления ребенка с тем миром, в котором ему предстоит жить… </a:t>
            </a:r>
          </a:p>
          <a:p>
            <a:pPr algn="just">
              <a:buNone/>
            </a:pPr>
            <a:endParaRPr lang="ru-RU" sz="1600" dirty="0"/>
          </a:p>
        </p:txBody>
      </p:sp>
      <p:pic>
        <p:nvPicPr>
          <p:cNvPr id="4" name="Рисунок 3" descr="IMG_20230405_1804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3356992"/>
            <a:ext cx="6300192" cy="306896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СПАСИБО ЗА ВНИМАНИЕ!</a:t>
            </a:r>
            <a:endParaRPr lang="ru-RU" b="1" dirty="0"/>
          </a:p>
        </p:txBody>
      </p:sp>
      <p:pic>
        <p:nvPicPr>
          <p:cNvPr id="4" name="Содержимое 3" descr="clap_hands_960x54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57356" y="2857496"/>
            <a:ext cx="4914709" cy="3467104"/>
          </a:xfr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Цель: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   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Создание условий для формирования основного целостного мировидения ребенка старшего дошкольного возраста средствами физического эксперимента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Развивать познавательную активность детей в процессе экспериментирования;</a:t>
            </a:r>
          </a:p>
          <a:p>
            <a:r>
              <a:rPr lang="ru-RU" sz="1800" dirty="0" smtClean="0"/>
              <a:t>Развивать наблюдательность детей, умение сравнивать, анализировать, обобщать, устанавливать причинно-следственную связь; </a:t>
            </a:r>
          </a:p>
          <a:p>
            <a:r>
              <a:rPr lang="ru-RU" sz="1800" dirty="0" smtClean="0"/>
              <a:t>Развивать внимание, формировать основы логического мышления, умение делать выводы;</a:t>
            </a:r>
          </a:p>
          <a:p>
            <a:r>
              <a:rPr lang="ru-RU" sz="1800" dirty="0" smtClean="0"/>
              <a:t>Ознакомить детей со свойствами различных предметов, природных материалов (бумага, пластмасса, магнит, почва, вода и т.д.);</a:t>
            </a:r>
          </a:p>
          <a:p>
            <a:r>
              <a:rPr lang="ru-RU" sz="1800" dirty="0" smtClean="0"/>
              <a:t> Формировать опыт выполнения правил техники безопасности при проведении экспериментов;</a:t>
            </a:r>
          </a:p>
          <a:p>
            <a:r>
              <a:rPr lang="ru-RU" sz="1800" dirty="0" smtClean="0"/>
              <a:t>Стимулировать самостоятельность и ответственность;</a:t>
            </a:r>
          </a:p>
          <a:p>
            <a:r>
              <a:rPr lang="ru-RU" sz="1800" dirty="0" smtClean="0"/>
              <a:t>Развивать эмоционально-ценностные отношения к окружающему миру;</a:t>
            </a:r>
          </a:p>
          <a:p>
            <a:r>
              <a:rPr lang="ru-RU" sz="1800" dirty="0" smtClean="0"/>
              <a:t>Привлечь родителей к совместной деятельности.</a:t>
            </a:r>
          </a:p>
          <a:p>
            <a:endParaRPr lang="ru-RU" sz="1800" dirty="0" smtClean="0"/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Методы: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  • Поисково-исследовательские наблюдения: случайные наблюдения и эксперименты, плановые эксперименты, как ответы на детские вопросы;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• Проведение практических опытов 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• Беседы</a:t>
            </a: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Структура детского экспериментирования</a:t>
            </a:r>
            <a:endParaRPr lang="ru-RU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4429124" y="2071678"/>
            <a:ext cx="668752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- Постановка проблемы, которую </a:t>
            </a:r>
          </a:p>
          <a:p>
            <a:r>
              <a:rPr lang="ru-RU" dirty="0" smtClean="0"/>
              <a:t>    необходимо решить;</a:t>
            </a:r>
          </a:p>
          <a:p>
            <a:endParaRPr lang="ru-RU" dirty="0" smtClean="0"/>
          </a:p>
          <a:p>
            <a:r>
              <a:rPr lang="ru-RU" dirty="0" smtClean="0"/>
              <a:t>   - </a:t>
            </a:r>
            <a:r>
              <a:rPr lang="ru-RU" dirty="0" err="1" smtClean="0"/>
              <a:t>Целеполагание</a:t>
            </a:r>
            <a:r>
              <a:rPr lang="ru-RU" dirty="0" smtClean="0"/>
              <a:t>  (что нужно сделать для </a:t>
            </a:r>
          </a:p>
          <a:p>
            <a:r>
              <a:rPr lang="ru-RU" dirty="0" smtClean="0"/>
              <a:t>   решения проблемы);</a:t>
            </a:r>
          </a:p>
          <a:p>
            <a:endParaRPr lang="ru-RU" dirty="0" smtClean="0"/>
          </a:p>
          <a:p>
            <a:r>
              <a:rPr lang="ru-RU" dirty="0" smtClean="0"/>
              <a:t>   - Поиск возможных путей решения</a:t>
            </a:r>
          </a:p>
          <a:p>
            <a:r>
              <a:rPr lang="ru-RU" dirty="0" smtClean="0"/>
              <a:t>    (выдвижение гипотез);</a:t>
            </a:r>
          </a:p>
          <a:p>
            <a:endParaRPr lang="ru-RU" dirty="0"/>
          </a:p>
          <a:p>
            <a:r>
              <a:rPr lang="ru-RU" dirty="0" smtClean="0"/>
              <a:t>  -  Проверка гипотез;</a:t>
            </a:r>
          </a:p>
          <a:p>
            <a:endParaRPr lang="ru-RU" dirty="0" smtClean="0"/>
          </a:p>
          <a:p>
            <a:r>
              <a:rPr lang="ru-RU" dirty="0" smtClean="0"/>
              <a:t>  -  Анализ полученного результата </a:t>
            </a:r>
          </a:p>
          <a:p>
            <a:r>
              <a:rPr lang="ru-RU" dirty="0" smtClean="0"/>
              <a:t>     (подтвердилось или нет);</a:t>
            </a:r>
          </a:p>
          <a:p>
            <a:endParaRPr lang="ru-RU" dirty="0"/>
          </a:p>
          <a:p>
            <a:r>
              <a:rPr lang="ru-RU" dirty="0" smtClean="0"/>
              <a:t>   - Вывод.</a:t>
            </a:r>
          </a:p>
          <a:p>
            <a:endParaRPr lang="ru-RU" dirty="0"/>
          </a:p>
        </p:txBody>
      </p:sp>
      <p:pic>
        <p:nvPicPr>
          <p:cNvPr id="8" name="Рисунок 7" descr="IMG_20230405_1804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276872"/>
            <a:ext cx="4032448" cy="382504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Варианты решения задач: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051720" y="2143116"/>
            <a:ext cx="48245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- Дети проводят эксперимент, не зная его результата и таким образом приобретают знания;</a:t>
            </a:r>
          </a:p>
          <a:p>
            <a:endParaRPr lang="ru-RU" sz="2400" dirty="0" smtClean="0"/>
          </a:p>
          <a:p>
            <a:r>
              <a:rPr lang="ru-RU" sz="2400" dirty="0" smtClean="0"/>
              <a:t>- Дети вначале предсказывают вариант, а затем проверяют, правильно ли они мыслили.</a:t>
            </a:r>
            <a:endParaRPr lang="ru-RU" sz="24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Направление опытно-экспериментальной работы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67544" y="2071678"/>
            <a:ext cx="7344816" cy="3643338"/>
          </a:xfrm>
        </p:spPr>
        <p:txBody>
          <a:bodyPr>
            <a:noAutofit/>
          </a:bodyPr>
          <a:lstStyle/>
          <a:p>
            <a:r>
              <a:rPr lang="ru-RU" sz="2400" dirty="0" smtClean="0"/>
              <a:t>Живая природа (характерные особенности сезонов, многообразие живых организмов и т.д.);</a:t>
            </a:r>
          </a:p>
          <a:p>
            <a:r>
              <a:rPr lang="ru-RU" sz="2400" dirty="0" smtClean="0"/>
              <a:t>Неживая природа (воздух, вода, почва, свет, тепло и т.д.);</a:t>
            </a:r>
          </a:p>
          <a:p>
            <a:r>
              <a:rPr lang="ru-RU" sz="2400" dirty="0" smtClean="0"/>
              <a:t>Человек (функционирование организма; рукотворный мир: материалы и их свойства; преобразование предметов и явлений и т.д.). </a:t>
            </a:r>
            <a:endParaRPr lang="ru-RU" sz="2400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43608" y="2348880"/>
            <a:ext cx="7200800" cy="30469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i="1" dirty="0"/>
              <a:t>Это </a:t>
            </a:r>
            <a:r>
              <a:rPr lang="ru-RU" sz="2400" i="1" dirty="0" smtClean="0"/>
              <a:t>все </a:t>
            </a:r>
            <a:r>
              <a:rPr lang="ru-RU" sz="2400" i="1" dirty="0"/>
              <a:t>– эксперименты –</a:t>
            </a:r>
            <a:r>
              <a:rPr lang="ru-RU" sz="2400" i="1" dirty="0" smtClean="0"/>
              <a:t/>
            </a:r>
            <a:br>
              <a:rPr lang="ru-RU" sz="2400" i="1" dirty="0" smtClean="0"/>
            </a:br>
            <a:r>
              <a:rPr lang="ru-RU" sz="2400" i="1" dirty="0"/>
              <a:t>Интересные моменты!</a:t>
            </a:r>
            <a:r>
              <a:rPr lang="ru-RU" sz="2400" i="1" dirty="0" smtClean="0"/>
              <a:t/>
            </a:r>
            <a:br>
              <a:rPr lang="ru-RU" sz="2400" i="1" dirty="0" smtClean="0"/>
            </a:br>
            <a:r>
              <a:rPr lang="ru-RU" sz="2400" i="1" dirty="0" smtClean="0"/>
              <a:t>Все, все, все </a:t>
            </a:r>
            <a:r>
              <a:rPr lang="ru-RU" sz="2400" i="1" dirty="0"/>
              <a:t>хотим узнать!</a:t>
            </a:r>
            <a:r>
              <a:rPr lang="ru-RU" sz="2400" i="1" dirty="0" smtClean="0"/>
              <a:t/>
            </a:r>
            <a:br>
              <a:rPr lang="ru-RU" sz="2400" i="1" dirty="0" smtClean="0"/>
            </a:br>
            <a:r>
              <a:rPr lang="ru-RU" sz="2400" i="1" dirty="0"/>
              <a:t>Нужно </a:t>
            </a:r>
            <a:r>
              <a:rPr lang="ru-RU" sz="2400" i="1" dirty="0" smtClean="0"/>
              <a:t>все </a:t>
            </a:r>
            <a:r>
              <a:rPr lang="ru-RU" sz="2400" i="1" dirty="0"/>
              <a:t>зарисовать!</a:t>
            </a:r>
            <a:r>
              <a:rPr lang="ru-RU" sz="2400" i="1" dirty="0" smtClean="0"/>
              <a:t/>
            </a:r>
            <a:br>
              <a:rPr lang="ru-RU" sz="2400" i="1" dirty="0" smtClean="0"/>
            </a:br>
            <a:r>
              <a:rPr lang="ru-RU" sz="2400" i="1" dirty="0"/>
              <a:t>Как наш опыт получился,</a:t>
            </a:r>
            <a:r>
              <a:rPr lang="ru-RU" sz="2400" i="1" dirty="0" smtClean="0"/>
              <a:t/>
            </a:r>
            <a:br>
              <a:rPr lang="ru-RU" sz="2400" i="1" dirty="0" smtClean="0"/>
            </a:br>
            <a:r>
              <a:rPr lang="ru-RU" sz="2400" i="1" dirty="0"/>
              <a:t>Сколько времени он длился?</a:t>
            </a:r>
            <a:r>
              <a:rPr lang="ru-RU" sz="2400" i="1" dirty="0" smtClean="0"/>
              <a:t/>
            </a:r>
            <a:br>
              <a:rPr lang="ru-RU" sz="2400" i="1" dirty="0" smtClean="0"/>
            </a:br>
            <a:r>
              <a:rPr lang="ru-RU" sz="2400" i="1" dirty="0"/>
              <a:t>Удивляемся всему:</a:t>
            </a:r>
            <a:r>
              <a:rPr lang="ru-RU" sz="2400" i="1" dirty="0" smtClean="0"/>
              <a:t/>
            </a:r>
            <a:br>
              <a:rPr lang="ru-RU" sz="2400" i="1" dirty="0" smtClean="0"/>
            </a:br>
            <a:r>
              <a:rPr lang="ru-RU" sz="2400" i="1" dirty="0"/>
              <a:t>Как? Зачем? И почему?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421959" y="3244334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/>
              <a:t>–</a:t>
            </a:r>
            <a:endParaRPr lang="ru-RU" dirty="0"/>
          </a:p>
        </p:txBody>
      </p:sp>
      <p:pic>
        <p:nvPicPr>
          <p:cNvPr id="8" name="Рисунок 7" descr="bar2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620688"/>
            <a:ext cx="2448272" cy="187220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Воздух. Раскрыли секреты «невидимки»</a:t>
            </a:r>
            <a:endParaRPr lang="ru-RU" dirty="0"/>
          </a:p>
        </p:txBody>
      </p:sp>
      <p:pic>
        <p:nvPicPr>
          <p:cNvPr id="7" name="Рисунок 6" descr="S80046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2204864"/>
            <a:ext cx="5184576" cy="39604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6357950" y="2071678"/>
            <a:ext cx="250033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Знакомство детей со свойствами воздуха.</a:t>
            </a:r>
          </a:p>
          <a:p>
            <a:r>
              <a:rPr lang="ru-RU" sz="1600" dirty="0" smtClean="0"/>
              <a:t>Гипотезы: </a:t>
            </a:r>
          </a:p>
          <a:p>
            <a:r>
              <a:rPr lang="ru-RU" sz="1600" dirty="0" smtClean="0"/>
              <a:t>1)Воздух постоянно нас окружает;</a:t>
            </a:r>
          </a:p>
          <a:p>
            <a:r>
              <a:rPr lang="ru-RU" sz="1600" dirty="0" smtClean="0"/>
              <a:t>2) Воздух можно  обнаружить, «поймав» его в пакет, задувая воздушный шар;</a:t>
            </a:r>
          </a:p>
          <a:p>
            <a:r>
              <a:rPr lang="ru-RU" sz="1600" dirty="0" smtClean="0"/>
              <a:t>3) Воздух есть внутри предметов и людей;</a:t>
            </a:r>
          </a:p>
          <a:p>
            <a:r>
              <a:rPr lang="ru-RU" sz="1600" dirty="0" smtClean="0"/>
              <a:t>4) Воздух можно услышать;</a:t>
            </a:r>
          </a:p>
          <a:p>
            <a:r>
              <a:rPr lang="ru-RU" sz="1600" dirty="0" smtClean="0"/>
              <a:t>5) Воздух легче воды;</a:t>
            </a:r>
          </a:p>
          <a:p>
            <a:r>
              <a:rPr lang="ru-RU" sz="1600" dirty="0" smtClean="0"/>
              <a:t>6) Воздух не имеет запаха, но может его передавать.</a:t>
            </a:r>
            <a:endParaRPr lang="ru-RU" sz="1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550</TotalTime>
  <Words>586</Words>
  <Application>Microsoft Office PowerPoint</Application>
  <PresentationFormat>Экран (4:3)</PresentationFormat>
  <Paragraphs>79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Слайд 1</vt:lpstr>
      <vt:lpstr>      Цель:</vt:lpstr>
      <vt:lpstr>Задачи:</vt:lpstr>
      <vt:lpstr>Методы:</vt:lpstr>
      <vt:lpstr>Структура детского экспериментирования</vt:lpstr>
      <vt:lpstr>Варианты решения задач:</vt:lpstr>
      <vt:lpstr>Направление опытно-экспериментальной работы</vt:lpstr>
      <vt:lpstr>Слайд 8</vt:lpstr>
      <vt:lpstr>Воздух. Раскрыли секреты «невидимки»</vt:lpstr>
      <vt:lpstr>Волшебница-вода</vt:lpstr>
      <vt:lpstr>Микромир под микроскопом</vt:lpstr>
      <vt:lpstr>Слайд 12</vt:lpstr>
      <vt:lpstr>Слайд 13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007</cp:lastModifiedBy>
  <cp:revision>61</cp:revision>
  <dcterms:created xsi:type="dcterms:W3CDTF">2015-02-21T13:39:54Z</dcterms:created>
  <dcterms:modified xsi:type="dcterms:W3CDTF">2023-04-05T18:59:13Z</dcterms:modified>
</cp:coreProperties>
</file>