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6" r:id="rId5"/>
    <p:sldId id="261" r:id="rId6"/>
    <p:sldId id="265" r:id="rId7"/>
    <p:sldId id="268" r:id="rId8"/>
    <p:sldId id="269" r:id="rId9"/>
    <p:sldId id="263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25" autoAdjust="0"/>
    <p:restoredTop sz="96433" autoAdjust="0"/>
  </p:normalViewPr>
  <p:slideViewPr>
    <p:cSldViewPr snapToGrid="0">
      <p:cViewPr varScale="1">
        <p:scale>
          <a:sx n="67" d="100"/>
          <a:sy n="67" d="100"/>
        </p:scale>
        <p:origin x="-13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389A218-1BD9-44B7-AD25-60C2204205A7}" type="datetimeFigureOut">
              <a:rPr lang="ru-RU" smtClean="0"/>
              <a:pPr/>
              <a:t>09.03.2022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A218-1BD9-44B7-AD25-60C2204205A7}" type="datetimeFigureOut">
              <a:rPr lang="ru-RU" smtClean="0"/>
              <a:pPr/>
              <a:t>09.03.2022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A218-1BD9-44B7-AD25-60C2204205A7}" type="datetimeFigureOut">
              <a:rPr lang="ru-RU" smtClean="0"/>
              <a:pPr/>
              <a:t>09.03.2022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A218-1BD9-44B7-AD25-60C2204205A7}" type="datetimeFigureOut">
              <a:rPr lang="ru-RU" smtClean="0"/>
              <a:pPr/>
              <a:t>09.03.2022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A218-1BD9-44B7-AD25-60C2204205A7}" type="datetimeFigureOut">
              <a:rPr lang="ru-RU" smtClean="0"/>
              <a:pPr/>
              <a:t>09.03.2022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A218-1BD9-44B7-AD25-60C2204205A7}" type="datetimeFigureOut">
              <a:rPr lang="ru-RU" smtClean="0"/>
              <a:pPr/>
              <a:t>09.03.2022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A218-1BD9-44B7-AD25-60C2204205A7}" type="datetimeFigureOut">
              <a:rPr lang="ru-RU" smtClean="0"/>
              <a:pPr/>
              <a:t>09.03.2022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A218-1BD9-44B7-AD25-60C2204205A7}" type="datetimeFigureOut">
              <a:rPr lang="ru-RU" smtClean="0"/>
              <a:pPr/>
              <a:t>09.03.2022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A218-1BD9-44B7-AD25-60C2204205A7}" type="datetimeFigureOut">
              <a:rPr lang="ru-RU" smtClean="0"/>
              <a:pPr/>
              <a:t>09.03.2022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389A218-1BD9-44B7-AD25-60C2204205A7}" type="datetimeFigureOut">
              <a:rPr lang="ru-RU" smtClean="0"/>
              <a:pPr/>
              <a:t>09.03.2022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389A218-1BD9-44B7-AD25-60C2204205A7}" type="datetimeFigureOut">
              <a:rPr lang="ru-RU" smtClean="0"/>
              <a:pPr/>
              <a:t>09.03.2022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389A218-1BD9-44B7-AD25-60C2204205A7}" type="datetimeFigureOut">
              <a:rPr lang="ru-RU" smtClean="0"/>
              <a:pPr/>
              <a:t>09.03.2022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997" y="1969476"/>
            <a:ext cx="6105378" cy="468454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4572"/>
            <a:ext cx="8229600" cy="883066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00B050"/>
                </a:solidFill>
                <a:latin typeface="Arno Pro Smbd" pitchFamily="18" charset="0"/>
              </a:rPr>
              <a:t>РЕЧЕВАЯ ИГРА</a:t>
            </a:r>
            <a:br>
              <a:rPr lang="ru-RU" sz="6600" dirty="0" smtClean="0">
                <a:solidFill>
                  <a:srgbClr val="00B050"/>
                </a:solidFill>
                <a:latin typeface="Arno Pro Smbd" pitchFamily="18" charset="0"/>
              </a:rPr>
            </a:br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  <a:latin typeface="Arno Pro Smbd" pitchFamily="18" charset="0"/>
              </a:rPr>
              <a:t>Рассели по домикам</a:t>
            </a:r>
            <a:endParaRPr lang="ru-RU" sz="6600" dirty="0">
              <a:solidFill>
                <a:schemeClr val="accent1">
                  <a:lumMod val="75000"/>
                </a:schemeClr>
              </a:solidFill>
              <a:latin typeface="Arno Pro Smb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653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0167"/>
            <a:ext cx="7772400" cy="1477107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419643"/>
            <a:ext cx="7772400" cy="1223889"/>
          </a:xfrm>
        </p:spPr>
        <p:txBody>
          <a:bodyPr/>
          <a:lstStyle/>
          <a:p>
            <a:pPr algn="l"/>
            <a:r>
              <a:rPr lang="ru-RU" dirty="0" smtClean="0"/>
              <a:t>Выполнила: Макарова Илона </a:t>
            </a:r>
            <a:r>
              <a:rPr lang="ru-RU" dirty="0" err="1" smtClean="0"/>
              <a:t>Наилевна</a:t>
            </a:r>
            <a:endParaRPr lang="ru-RU" dirty="0" smtClean="0"/>
          </a:p>
          <a:p>
            <a:pPr algn="l"/>
            <a:r>
              <a:rPr lang="ru-RU" dirty="0" smtClean="0"/>
              <a:t>Воспитатель подготовительной группы.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91895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94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043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2031"/>
            <a:ext cx="7772400" cy="5064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Задачи игры: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677" y="1223889"/>
            <a:ext cx="4754881" cy="490962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1.Упражнять в правильном употреблении существительных единственного и множественного числа.</a:t>
            </a:r>
          </a:p>
          <a:p>
            <a:pPr algn="l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2.Упражнять в правильном употреблении местоимений 3-его лица.</a:t>
            </a:r>
          </a:p>
          <a:p>
            <a:pPr algn="l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3.Обогощать речь детей существительными и местоимениями.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4.Способствовать  развитию речи, внимания , мышления.</a:t>
            </a:r>
          </a:p>
          <a:p>
            <a:pPr algn="l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96" y="1322363"/>
            <a:ext cx="4178104" cy="40655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899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2881"/>
            <a:ext cx="8229600" cy="3713870"/>
          </a:xfrm>
        </p:spPr>
        <p:txBody>
          <a:bodyPr>
            <a:normAutofit/>
          </a:bodyPr>
          <a:lstStyle/>
          <a:p>
            <a:pPr lvl="0" algn="ctr">
              <a:spcBef>
                <a:spcPts val="400"/>
              </a:spcBef>
            </a:pPr>
            <a:r>
              <a:rPr lang="ru-RU" sz="4000" b="0" dirty="0" smtClean="0">
                <a:solidFill>
                  <a:srgbClr val="0070C0"/>
                </a:solidFill>
                <a:effectLst/>
                <a:ea typeface="+mn-ea"/>
                <a:cs typeface="+mn-cs"/>
              </a:rPr>
              <a:t>Правила игры</a:t>
            </a:r>
            <a:r>
              <a:rPr lang="ru-RU" sz="4000" b="0" dirty="0">
                <a:solidFill>
                  <a:srgbClr val="0070C0"/>
                </a:solidFill>
                <a:effectLst/>
                <a:ea typeface="+mn-ea"/>
                <a:cs typeface="+mn-cs"/>
              </a:rPr>
              <a:t/>
            </a:r>
            <a:br>
              <a:rPr lang="ru-RU" sz="4000" b="0" dirty="0">
                <a:solidFill>
                  <a:srgbClr val="0070C0"/>
                </a:solidFill>
                <a:effectLst/>
                <a:ea typeface="+mn-ea"/>
                <a:cs typeface="+mn-cs"/>
              </a:rPr>
            </a:br>
            <a:r>
              <a:rPr lang="ru-RU" sz="2300" b="0" dirty="0" smtClean="0">
                <a:solidFill>
                  <a:srgbClr val="002060"/>
                </a:solidFill>
                <a:effectLst/>
                <a:ea typeface="+mn-ea"/>
                <a:cs typeface="+mn-cs"/>
              </a:rPr>
              <a:t>В </a:t>
            </a:r>
            <a:r>
              <a:rPr lang="ru-RU" sz="2300" b="0" dirty="0">
                <a:solidFill>
                  <a:srgbClr val="002060"/>
                </a:solidFill>
                <a:effectLst/>
                <a:ea typeface="+mn-ea"/>
                <a:cs typeface="+mn-cs"/>
              </a:rPr>
              <a:t>домиках «он» ,«она» ,«оно» ,«они» живут слова мужского, женского, среднего рода единственного и множественного числа. Наша задача заключается в том, что нужно расселить  карточки по домикам. Для этого нужно определить род и число предмета , отвечающего на вопросы :кто? Или что?</a:t>
            </a:r>
            <a:br>
              <a:rPr lang="ru-RU" sz="2300" b="0" dirty="0">
                <a:solidFill>
                  <a:srgbClr val="002060"/>
                </a:solidFill>
                <a:effectLst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893" y="3277114"/>
            <a:ext cx="5877346" cy="330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7026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25083" y="1252025"/>
            <a:ext cx="8764172" cy="545123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Если ребенок затрудняется в  выполнении </a:t>
            </a:r>
            <a:r>
              <a:rPr lang="en-US" dirty="0" smtClean="0"/>
              <a:t> </a:t>
            </a:r>
            <a:r>
              <a:rPr lang="ru-RU" dirty="0" smtClean="0"/>
              <a:t>задания, тогда можно ему показать на примере:</a:t>
            </a:r>
          </a:p>
          <a:p>
            <a:pPr marL="0" indent="0">
              <a:buNone/>
            </a:pPr>
            <a:r>
              <a:rPr lang="ru-RU" sz="2400" dirty="0" smtClean="0"/>
              <a:t>Например: «Это бабочка.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Она </a:t>
            </a:r>
            <a:r>
              <a:rPr lang="ru-RU" sz="2400" dirty="0" smtClean="0"/>
              <a:t>красивая», значит домик «ОНА»</a:t>
            </a:r>
          </a:p>
          <a:p>
            <a:pPr marL="0" indent="0">
              <a:buNone/>
            </a:pPr>
            <a:r>
              <a:rPr lang="ru-RU" sz="2400" dirty="0" smtClean="0"/>
              <a:t>«Это солнце. </a:t>
            </a:r>
            <a:r>
              <a:rPr lang="ru-RU" sz="2400" dirty="0" smtClean="0">
                <a:solidFill>
                  <a:srgbClr val="FF0000"/>
                </a:solidFill>
              </a:rPr>
              <a:t>Оно</a:t>
            </a:r>
            <a:r>
              <a:rPr lang="ru-RU" sz="2400" dirty="0" smtClean="0"/>
              <a:t> жаркое.</a:t>
            </a:r>
            <a:r>
              <a:rPr lang="en-US" sz="2400" dirty="0"/>
              <a:t> </a:t>
            </a:r>
            <a:r>
              <a:rPr lang="ru-RU" sz="2400" dirty="0" smtClean="0"/>
              <a:t>Значит </a:t>
            </a:r>
          </a:p>
          <a:p>
            <a:pPr marL="0" indent="0">
              <a:buNone/>
            </a:pPr>
            <a:r>
              <a:rPr lang="ru-RU" sz="2400" dirty="0" smtClean="0"/>
              <a:t>домик «ОНО»,</a:t>
            </a:r>
          </a:p>
          <a:p>
            <a:pPr marL="0" indent="0">
              <a:buNone/>
            </a:pPr>
            <a:r>
              <a:rPr lang="ru-RU" sz="2400" dirty="0" smtClean="0"/>
              <a:t>«Это цветы». </a:t>
            </a:r>
            <a:r>
              <a:rPr lang="ru-RU" sz="2400" dirty="0" smtClean="0">
                <a:solidFill>
                  <a:srgbClr val="FF0000"/>
                </a:solidFill>
              </a:rPr>
              <a:t>Они </a:t>
            </a:r>
            <a:r>
              <a:rPr lang="ru-RU" sz="2400" dirty="0" smtClean="0"/>
              <a:t>полевые» , значит</a:t>
            </a:r>
          </a:p>
          <a:p>
            <a:pPr marL="0" indent="0">
              <a:buNone/>
            </a:pPr>
            <a:r>
              <a:rPr lang="ru-RU" sz="2400" dirty="0" smtClean="0"/>
              <a:t> домик «ОНИ»,</a:t>
            </a:r>
          </a:p>
          <a:p>
            <a:pPr marL="0" indent="0">
              <a:buNone/>
            </a:pPr>
            <a:r>
              <a:rPr lang="ru-RU" sz="2400" dirty="0" smtClean="0"/>
              <a:t>«Это гриб. </a:t>
            </a:r>
            <a:r>
              <a:rPr lang="ru-RU" sz="2400" dirty="0" smtClean="0">
                <a:solidFill>
                  <a:srgbClr val="FF0000"/>
                </a:solidFill>
              </a:rPr>
              <a:t>Он</a:t>
            </a:r>
            <a:r>
              <a:rPr lang="ru-RU" sz="2400" dirty="0" smtClean="0"/>
              <a:t> белый» , значит домик</a:t>
            </a:r>
          </a:p>
          <a:p>
            <a:pPr marL="0" indent="0">
              <a:buNone/>
            </a:pPr>
            <a:r>
              <a:rPr lang="ru-RU" sz="2400" dirty="0" smtClean="0"/>
              <a:t>«ОН»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587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Примеры: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3362325"/>
            <a:ext cx="78882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524" y="2348970"/>
            <a:ext cx="2954217" cy="44313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487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48" y="2419350"/>
            <a:ext cx="6752491" cy="413619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083" y="140678"/>
            <a:ext cx="8637563" cy="23633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Если ребенок легко будет подбирать прилагательные к существительным , то ему не составит труда и заменить существительное местоимением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045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Индивидуальная работа с детьми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2022030909465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99133" y="1444625"/>
            <a:ext cx="2956322" cy="3941763"/>
          </a:xfrm>
        </p:spPr>
      </p:pic>
      <p:pic>
        <p:nvPicPr>
          <p:cNvPr id="8" name="Содержимое 7" descr="IMG2022030909465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7751" y="1444625"/>
            <a:ext cx="2956322" cy="39417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2022030909475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26418" y="414338"/>
            <a:ext cx="4104083" cy="5472111"/>
          </a:xfrm>
        </p:spPr>
      </p:pic>
      <p:pic>
        <p:nvPicPr>
          <p:cNvPr id="8" name="Содержимое 7" descr="IMG2022030909482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18632" y="352689"/>
            <a:ext cx="4182468" cy="557662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64566"/>
            <a:ext cx="7886700" cy="4812397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Эта игра очень познавательная и интересная.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Способствует улучшению звуковой культуры речи, развитию мелкой моторики рук, а так же развитию логического мышления и способности к формированию объяснения своего выбора.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Эту игру лучше использовать в индивидуальной работе с ребенком, т.к. она требует максимального внимания и сосредоточенности.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283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Выводы: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630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</TotalTime>
  <Words>196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РЕЧЕВАЯ ИГРА Рассели по домикам</vt:lpstr>
      <vt:lpstr>Слайд 2</vt:lpstr>
      <vt:lpstr>Задачи игры:</vt:lpstr>
      <vt:lpstr>Правила игры В домиках «он» ,«она» ,«оно» ,«они» живут слова мужского, женского, среднего рода единственного и множественного числа. Наша задача заключается в том, что нужно расселить  карточки по домикам. Для этого нужно определить род и число предмета , отвечающего на вопросы :кто? Или что? </vt:lpstr>
      <vt:lpstr>Примеры:</vt:lpstr>
      <vt:lpstr>Если ребенок легко будет подбирать прилагательные к существительным , то ему не составит труда и заменить существительное местоимением</vt:lpstr>
      <vt:lpstr>Индивидуальная работа с детьми</vt:lpstr>
      <vt:lpstr>Слайд 8</vt:lpstr>
      <vt:lpstr>Выводы: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Microsoft Office</cp:lastModifiedBy>
  <cp:revision>42</cp:revision>
  <dcterms:created xsi:type="dcterms:W3CDTF">2013-11-19T05:52:05Z</dcterms:created>
  <dcterms:modified xsi:type="dcterms:W3CDTF">2022-03-09T03:57:55Z</dcterms:modified>
</cp:coreProperties>
</file>