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AF5D-1A5D-4AFA-B941-A813D6833C4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A4E0-8708-4230-948F-F44A4BD7D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25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AF5D-1A5D-4AFA-B941-A813D6833C4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A4E0-8708-4230-948F-F44A4BD7D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68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AF5D-1A5D-4AFA-B941-A813D6833C4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A4E0-8708-4230-948F-F44A4BD7D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79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AF5D-1A5D-4AFA-B941-A813D6833C4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A4E0-8708-4230-948F-F44A4BD7D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5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AF5D-1A5D-4AFA-B941-A813D6833C4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A4E0-8708-4230-948F-F44A4BD7D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AF5D-1A5D-4AFA-B941-A813D6833C4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A4E0-8708-4230-948F-F44A4BD7D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3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AF5D-1A5D-4AFA-B941-A813D6833C4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A4E0-8708-4230-948F-F44A4BD7D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179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AF5D-1A5D-4AFA-B941-A813D6833C4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A4E0-8708-4230-948F-F44A4BD7D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98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AF5D-1A5D-4AFA-B941-A813D6833C4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A4E0-8708-4230-948F-F44A4BD7D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27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AF5D-1A5D-4AFA-B941-A813D6833C4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A4E0-8708-4230-948F-F44A4BD7D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74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AF5D-1A5D-4AFA-B941-A813D6833C4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6A4E0-8708-4230-948F-F44A4BD7D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63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DAF5D-1A5D-4AFA-B941-A813D6833C4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6A4E0-8708-4230-948F-F44A4BD7D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67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45688"/>
            <a:ext cx="9144000" cy="1349297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Дидактическая игра: </a:t>
            </a:r>
            <a:br>
              <a:rPr lang="ru-RU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«Ответь на вопросы, составь рассказ по картинкам»</a:t>
            </a:r>
            <a:endParaRPr lang="ru-RU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1083" y="1694985"/>
            <a:ext cx="11318488" cy="4906537"/>
          </a:xfrm>
        </p:spPr>
        <p:txBody>
          <a:bodyPr/>
          <a:lstStyle/>
          <a:p>
            <a:r>
              <a:rPr lang="ru-RU" b="1" dirty="0" err="1" smtClean="0">
                <a:solidFill>
                  <a:srgbClr val="7030A0"/>
                </a:solidFill>
              </a:rPr>
              <a:t>МДОАУ«Детский</a:t>
            </a:r>
            <a:r>
              <a:rPr lang="ru-RU" b="1" dirty="0" smtClean="0">
                <a:solidFill>
                  <a:srgbClr val="7030A0"/>
                </a:solidFill>
              </a:rPr>
              <a:t> сад № 46» </a:t>
            </a:r>
            <a:r>
              <a:rPr lang="ru-RU" b="1" dirty="0" err="1">
                <a:solidFill>
                  <a:srgbClr val="7030A0"/>
                </a:solidFill>
              </a:rPr>
              <a:t>г</a:t>
            </a:r>
            <a:r>
              <a:rPr lang="ru-RU" b="1" dirty="0" err="1" smtClean="0">
                <a:solidFill>
                  <a:srgbClr val="7030A0"/>
                </a:solidFill>
              </a:rPr>
              <a:t>.Орска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Старшая группа. Воспитатель </a:t>
            </a:r>
            <a:r>
              <a:rPr lang="ru-RU" b="1" dirty="0" err="1" smtClean="0">
                <a:solidFill>
                  <a:srgbClr val="7030A0"/>
                </a:solidFill>
              </a:rPr>
              <a:t>Манженко</a:t>
            </a:r>
            <a:r>
              <a:rPr lang="ru-RU" b="1" dirty="0" smtClean="0">
                <a:solidFill>
                  <a:srgbClr val="7030A0"/>
                </a:solidFill>
              </a:rPr>
              <a:t> Т.Н.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                                          Всем </a:t>
            </a:r>
            <a:r>
              <a:rPr lang="ru-RU" sz="2000" b="1" dirty="0">
                <a:solidFill>
                  <a:srgbClr val="7030A0"/>
                </a:solidFill>
              </a:rPr>
              <a:t>известно, насколько важна роль дидактических игр в жизни </a:t>
            </a:r>
            <a:r>
              <a:rPr lang="ru-RU" sz="2000" b="1" dirty="0" smtClean="0">
                <a:solidFill>
                  <a:srgbClr val="7030A0"/>
                </a:solidFill>
              </a:rPr>
              <a:t>                                      детей </a:t>
            </a:r>
            <a:r>
              <a:rPr lang="ru-RU" sz="2000" b="1" dirty="0">
                <a:solidFill>
                  <a:srgbClr val="7030A0"/>
                </a:solidFill>
              </a:rPr>
              <a:t>дошкольного возраста. Полученные детьми яркие, действенные впечатления и </a:t>
            </a:r>
            <a:r>
              <a:rPr lang="ru-RU" sz="2000" b="1" dirty="0" smtClean="0">
                <a:solidFill>
                  <a:srgbClr val="7030A0"/>
                </a:solidFill>
              </a:rPr>
              <a:t>         знания </a:t>
            </a:r>
            <a:r>
              <a:rPr lang="ru-RU" sz="2000" b="1" dirty="0">
                <a:solidFill>
                  <a:srgbClr val="7030A0"/>
                </a:solidFill>
              </a:rPr>
              <a:t>об окружающем мире закрепляются детьми в игре. 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Для </a:t>
            </a:r>
            <a:r>
              <a:rPr lang="ru-RU" sz="2000" b="1" dirty="0">
                <a:solidFill>
                  <a:srgbClr val="7030A0"/>
                </a:solidFill>
              </a:rPr>
              <a:t>этого мы сделали </a:t>
            </a:r>
            <a:r>
              <a:rPr lang="ru-RU" sz="2000" b="1" dirty="0" smtClean="0">
                <a:solidFill>
                  <a:srgbClr val="7030A0"/>
                </a:solidFill>
              </a:rPr>
              <a:t>      дидактические </a:t>
            </a:r>
            <a:r>
              <a:rPr lang="ru-RU" sz="2000" b="1" dirty="0">
                <a:solidFill>
                  <a:srgbClr val="7030A0"/>
                </a:solidFill>
              </a:rPr>
              <a:t>игру : «Ответь на вопросы, составь рассказ по картинкам»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1" y="3345366"/>
            <a:ext cx="4594302" cy="32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78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58" y="457200"/>
            <a:ext cx="3479181" cy="2364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493" y="401443"/>
            <a:ext cx="4926980" cy="2511889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4390" y="365125"/>
            <a:ext cx="5499410" cy="58118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Monotype Corsiva" panose="03010101010201010101" pitchFamily="66" charset="0"/>
              </a:rPr>
              <a:t>Девочка и мальчик рисовали карандашами рисунки. </a:t>
            </a:r>
          </a:p>
          <a:p>
            <a:pPr marL="0" indent="0">
              <a:buNone/>
            </a:pPr>
            <a:r>
              <a:rPr lang="ru-RU" b="1" dirty="0" smtClean="0">
                <a:latin typeface="Monotype Corsiva" panose="03010101010201010101" pitchFamily="66" charset="0"/>
              </a:rPr>
              <a:t>Кто </a:t>
            </a:r>
            <a:r>
              <a:rPr lang="ru-RU" b="1" dirty="0">
                <a:latin typeface="Monotype Corsiva" panose="03010101010201010101" pitchFamily="66" charset="0"/>
              </a:rPr>
              <a:t>рисовал карандашами рисунки?  </a:t>
            </a:r>
          </a:p>
          <a:p>
            <a:pPr marL="0" indent="0">
              <a:buNone/>
            </a:pPr>
            <a:r>
              <a:rPr lang="ru-RU" b="1" dirty="0">
                <a:latin typeface="Monotype Corsiva" panose="03010101010201010101" pitchFamily="66" charset="0"/>
              </a:rPr>
              <a:t>Что делали девочка и мальчик? </a:t>
            </a:r>
          </a:p>
          <a:p>
            <a:pPr marL="0" indent="0">
              <a:buNone/>
            </a:pPr>
            <a:r>
              <a:rPr lang="ru-RU" b="1" dirty="0">
                <a:latin typeface="Monotype Corsiva" panose="03010101010201010101" pitchFamily="66" charset="0"/>
              </a:rPr>
              <a:t> Чем рисовали дети? 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927" y="3222702"/>
            <a:ext cx="4683512" cy="28435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59727" y="2828836"/>
            <a:ext cx="46946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>
                <a:latin typeface="Monotype Corsiva" panose="03010101010201010101" pitchFamily="66" charset="0"/>
              </a:rPr>
              <a:t>На столе стоит ваза с цветами. </a:t>
            </a:r>
          </a:p>
          <a:p>
            <a:r>
              <a:rPr lang="ru-RU" sz="2800" b="1" dirty="0" smtClean="0">
                <a:latin typeface="Monotype Corsiva" panose="03010101010201010101" pitchFamily="66" charset="0"/>
              </a:rPr>
              <a:t>•	Что </a:t>
            </a:r>
            <a:r>
              <a:rPr lang="ru-RU" sz="2800" b="1" dirty="0">
                <a:latin typeface="Monotype Corsiva" panose="03010101010201010101" pitchFamily="66" charset="0"/>
              </a:rPr>
              <a:t>стоит на столе? </a:t>
            </a:r>
          </a:p>
          <a:p>
            <a:r>
              <a:rPr lang="ru-RU" sz="2800" b="1" dirty="0" smtClean="0">
                <a:latin typeface="Monotype Corsiva" panose="03010101010201010101" pitchFamily="66" charset="0"/>
              </a:rPr>
              <a:t>Что </a:t>
            </a:r>
            <a:r>
              <a:rPr lang="ru-RU" sz="2800" b="1" dirty="0">
                <a:latin typeface="Monotype Corsiva" panose="03010101010201010101" pitchFamily="66" charset="0"/>
              </a:rPr>
              <a:t>находится в вазе? </a:t>
            </a:r>
          </a:p>
          <a:p>
            <a:r>
              <a:rPr lang="ru-RU" sz="2800" b="1" dirty="0" smtClean="0">
                <a:latin typeface="Monotype Corsiva" panose="03010101010201010101" pitchFamily="66" charset="0"/>
              </a:rPr>
              <a:t>Где </a:t>
            </a:r>
            <a:r>
              <a:rPr lang="ru-RU" sz="2800" b="1" dirty="0">
                <a:latin typeface="Monotype Corsiva" panose="03010101010201010101" pitchFamily="66" charset="0"/>
              </a:rPr>
              <a:t>стоит ваза?</a:t>
            </a:r>
          </a:p>
        </p:txBody>
      </p:sp>
    </p:spTree>
    <p:extLst>
      <p:ext uri="{BB962C8B-B14F-4D97-AF65-F5344CB8AC3E}">
        <p14:creationId xmlns:p14="http://schemas.microsoft.com/office/powerpoint/2010/main" val="1715079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Ребенку </a:t>
            </a:r>
            <a:r>
              <a:rPr lang="ru-RU" sz="2400" b="1" dirty="0">
                <a:solidFill>
                  <a:srgbClr val="0070C0"/>
                </a:solidFill>
              </a:rPr>
              <a:t>предлагается составить рассказ опираясь на картинки. Картинки служат своеобразным планом рассказа, позволяют точно передать сюжет, от начала до конца. По каждой картинке ребёнок составляет одно предложение и вместе они соединяются в связный рассказ.</a:t>
            </a:r>
          </a:p>
        </p:txBody>
      </p:sp>
      <p:pic>
        <p:nvPicPr>
          <p:cNvPr id="4" name="VID_20220304_09360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9405" y="1583473"/>
            <a:ext cx="3300761" cy="4593490"/>
          </a:xfrm>
        </p:spPr>
      </p:pic>
    </p:spTree>
    <p:extLst>
      <p:ext uri="{BB962C8B-B14F-4D97-AF65-F5344CB8AC3E}">
        <p14:creationId xmlns:p14="http://schemas.microsoft.com/office/powerpoint/2010/main" val="33674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Воспитатель задаёт вопросы по картинке, ребёнок отвечает, затем составляет предложение, далее короткий рассказ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17" y="1591450"/>
            <a:ext cx="4055283" cy="48093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31" y="1460810"/>
            <a:ext cx="4532085" cy="49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12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70863" cy="5811838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7482" y="365125"/>
            <a:ext cx="5566317" cy="58118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В результате проведенной </a:t>
            </a:r>
            <a:r>
              <a:rPr lang="ru-RU" b="1" dirty="0" smtClean="0">
                <a:solidFill>
                  <a:srgbClr val="0070C0"/>
                </a:solidFill>
              </a:rPr>
              <a:t>работы  </a:t>
            </a:r>
            <a:r>
              <a:rPr lang="ru-RU" b="1" dirty="0">
                <a:solidFill>
                  <a:srgbClr val="0070C0"/>
                </a:solidFill>
              </a:rPr>
              <a:t>дети овладели умениями точно и правильно подбирать слова, характеризующие особенности предметов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С помощью взрослого находить существенные признаки предметов, определять и воспроизводить логику описательного рассказа. 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Дети </a:t>
            </a:r>
            <a:r>
              <a:rPr lang="ru-RU" b="1" dirty="0">
                <a:solidFill>
                  <a:srgbClr val="0070C0"/>
                </a:solidFill>
              </a:rPr>
              <a:t>стали внимательно выслушивать рассказы сверстников, замечать ошибки и исправлять их.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4770863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5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                      Спасибо за внимание!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74" y="1690688"/>
            <a:ext cx="6668428" cy="4620902"/>
          </a:xfrm>
        </p:spPr>
      </p:pic>
    </p:spTree>
    <p:extLst>
      <p:ext uri="{BB962C8B-B14F-4D97-AF65-F5344CB8AC3E}">
        <p14:creationId xmlns:p14="http://schemas.microsoft.com/office/powerpoint/2010/main" val="2903293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45689"/>
            <a:ext cx="10515600" cy="250902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Цель - учить детей составлять связный рассказ по серии картинок.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Задачи</a:t>
            </a:r>
            <a:r>
              <a:rPr lang="ru-RU" sz="2800" b="1" dirty="0">
                <a:solidFill>
                  <a:srgbClr val="0070C0"/>
                </a:solidFill>
              </a:rPr>
              <a:t>: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упражнять </a:t>
            </a:r>
            <a:r>
              <a:rPr lang="ru-RU" sz="2800" b="1" dirty="0">
                <a:solidFill>
                  <a:srgbClr val="0070C0"/>
                </a:solidFill>
              </a:rPr>
              <a:t>детей в правильном подборе слов;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закреплять </a:t>
            </a:r>
            <a:r>
              <a:rPr lang="ru-RU" sz="2800" b="1" dirty="0">
                <a:solidFill>
                  <a:srgbClr val="0070C0"/>
                </a:solidFill>
              </a:rPr>
              <a:t>умение строить предложения по картинке, объединяя их </a:t>
            </a:r>
            <a:r>
              <a:rPr lang="ru-RU" sz="2800" b="1" dirty="0" smtClean="0">
                <a:solidFill>
                  <a:srgbClr val="0070C0"/>
                </a:solidFill>
              </a:rPr>
              <a:t>целостно.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20537"/>
            <a:ext cx="10515600" cy="355642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Развивать речевую активность, быстроту мышления, совершенствовать разговорную речь, умение правильно выражать свои мысли, пополнять и активировать словарь, формировать грамматический строй речи, формировать правильное звукопроизношение. Учить детей составлять предложения или маленький рассказ по картинкам, развивать правильную речь, фантазию, расширять словарный запас детей.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Материал: карточки с изображением различных картинок.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88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09369"/>
            <a:ext cx="5317272" cy="586759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Развитие связной речи детей дошкольного возраста осуществляется посредством использования дидактических игр и игровых приемов.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73" y="309563"/>
            <a:ext cx="4799071" cy="5867400"/>
          </a:xfrm>
        </p:spPr>
      </p:pic>
    </p:spTree>
    <p:extLst>
      <p:ext uri="{BB962C8B-B14F-4D97-AF65-F5344CB8AC3E}">
        <p14:creationId xmlns:p14="http://schemas.microsoft.com/office/powerpoint/2010/main" val="1631249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Эту игру можно использовать как дополнительный материал к занятиям по речевому развитию или в индивидуальной деятельности.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71187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Условие игры: Составить по карточкам предложение или </a:t>
            </a:r>
            <a:r>
              <a:rPr lang="ru-RU" dirty="0" smtClean="0">
                <a:solidFill>
                  <a:srgbClr val="0070C0"/>
                </a:solidFill>
              </a:rPr>
              <a:t>маленький </a:t>
            </a:r>
            <a:r>
              <a:rPr lang="ru-RU" dirty="0">
                <a:solidFill>
                  <a:srgbClr val="0070C0"/>
                </a:solidFill>
              </a:rPr>
              <a:t>рассказ, в зависимости от количества карточек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507" y="2486721"/>
            <a:ext cx="8408020" cy="413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458629" cy="58118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365125"/>
            <a:ext cx="4458629" cy="58118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80" y="365124"/>
            <a:ext cx="4560849" cy="58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17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512" y="365125"/>
            <a:ext cx="4815468" cy="5811838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2" y="365125"/>
            <a:ext cx="4648200" cy="5811838"/>
          </a:xfrm>
        </p:spPr>
      </p:pic>
      <p:sp>
        <p:nvSpPr>
          <p:cNvPr id="3" name="Прямоугольник 2"/>
          <p:cNvSpPr/>
          <p:nvPr/>
        </p:nvSpPr>
        <p:spPr>
          <a:xfrm>
            <a:off x="5441794" y="2690336"/>
            <a:ext cx="64677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В составлении рассказов по картине добивалась последовательного описания всех персонажей, их взаимоотношения, </a:t>
            </a:r>
            <a:r>
              <a:rPr lang="ru-RU" sz="2800" b="1" dirty="0" smtClean="0">
                <a:solidFill>
                  <a:srgbClr val="0070C0"/>
                </a:solidFill>
              </a:rPr>
              <a:t>обстановку.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0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5411" cy="28226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327" y="365125"/>
            <a:ext cx="5073806" cy="58118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</a:t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>
                <a:latin typeface="Monotype Corsiva" panose="03010101010201010101" pitchFamily="66" charset="0"/>
              </a:rPr>
              <a:t>           </a:t>
            </a:r>
            <a:r>
              <a:rPr lang="ru-RU" sz="2800" b="1" dirty="0" smtClean="0">
                <a:latin typeface="Monotype Corsiva" panose="03010101010201010101" pitchFamily="66" charset="0"/>
              </a:rPr>
              <a:t>Рыжий </a:t>
            </a:r>
            <a:r>
              <a:rPr lang="ru-RU" sz="2800" b="1" dirty="0">
                <a:latin typeface="Monotype Corsiva" panose="03010101010201010101" pitchFamily="66" charset="0"/>
              </a:rPr>
              <a:t>кот пьет молоко. </a:t>
            </a:r>
            <a:br>
              <a:rPr lang="ru-RU" sz="2800" b="1" dirty="0">
                <a:latin typeface="Monotype Corsiva" panose="03010101010201010101" pitchFamily="66" charset="0"/>
              </a:rPr>
            </a:br>
            <a:r>
              <a:rPr lang="ru-RU" sz="2800" b="1" dirty="0">
                <a:latin typeface="Monotype Corsiva" panose="03010101010201010101" pitchFamily="66" charset="0"/>
              </a:rPr>
              <a:t>	Кто пьет молоко? </a:t>
            </a:r>
            <a:br>
              <a:rPr lang="ru-RU" sz="2800" b="1" dirty="0">
                <a:latin typeface="Monotype Corsiva" panose="03010101010201010101" pitchFamily="66" charset="0"/>
              </a:rPr>
            </a:br>
            <a:r>
              <a:rPr lang="ru-RU" sz="2800" b="1" dirty="0">
                <a:latin typeface="Monotype Corsiva" panose="03010101010201010101" pitchFamily="66" charset="0"/>
              </a:rPr>
              <a:t>	Какого цвета кот? </a:t>
            </a:r>
            <a:br>
              <a:rPr lang="ru-RU" sz="2800" b="1" dirty="0">
                <a:latin typeface="Monotype Corsiva" panose="03010101010201010101" pitchFamily="66" charset="0"/>
              </a:rPr>
            </a:br>
            <a:r>
              <a:rPr lang="ru-RU" sz="2800" b="1" dirty="0">
                <a:latin typeface="Monotype Corsiva" panose="03010101010201010101" pitchFamily="66" charset="0"/>
              </a:rPr>
              <a:t>	Что пьет рыжий кот?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46848" y="567901"/>
            <a:ext cx="3646448" cy="285471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705600" y="3514937"/>
            <a:ext cx="4534829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лесу дети собирали грибы    и ягоды.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Кто собирал грибы и ягоды?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Что собирали дети?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Где дети собирали грибы и ягоды?</a:t>
            </a:r>
            <a:endParaRPr lang="ru-RU" sz="2800" b="1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26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41" y="602166"/>
            <a:ext cx="3635298" cy="21633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176" y="365125"/>
            <a:ext cx="5006897" cy="2623402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78858" y="432033"/>
            <a:ext cx="3824869" cy="264283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4176" y="2828836"/>
            <a:ext cx="50068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 smtClean="0">
                <a:latin typeface="Monotype Corsiva" panose="03010101010201010101" pitchFamily="66" charset="0"/>
              </a:rPr>
              <a:t>В </a:t>
            </a:r>
            <a:r>
              <a:rPr lang="ru-RU" sz="2800" b="1" dirty="0">
                <a:latin typeface="Monotype Corsiva" panose="03010101010201010101" pitchFamily="66" charset="0"/>
              </a:rPr>
              <a:t>цирке выступали веселые клоуны. 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latin typeface="Monotype Corsiva" panose="03010101010201010101" pitchFamily="66" charset="0"/>
              </a:rPr>
              <a:t>Кто </a:t>
            </a:r>
            <a:r>
              <a:rPr lang="ru-RU" sz="2800" b="1" dirty="0">
                <a:latin typeface="Monotype Corsiva" panose="03010101010201010101" pitchFamily="66" charset="0"/>
              </a:rPr>
              <a:t>выступал в цирке? </a:t>
            </a:r>
          </a:p>
          <a:p>
            <a:r>
              <a:rPr lang="ru-RU" sz="2800" b="1" dirty="0" smtClean="0">
                <a:latin typeface="Monotype Corsiva" panose="03010101010201010101" pitchFamily="66" charset="0"/>
              </a:rPr>
              <a:t>Какие </a:t>
            </a:r>
            <a:r>
              <a:rPr lang="ru-RU" sz="2800" b="1" dirty="0">
                <a:latin typeface="Monotype Corsiva" panose="03010101010201010101" pitchFamily="66" charset="0"/>
              </a:rPr>
              <a:t>были клоуны? </a:t>
            </a:r>
          </a:p>
          <a:p>
            <a:r>
              <a:rPr lang="ru-RU" sz="2800" b="1" dirty="0" smtClean="0">
                <a:latin typeface="Monotype Corsiva" panose="03010101010201010101" pitchFamily="66" charset="0"/>
              </a:rPr>
              <a:t> </a:t>
            </a:r>
            <a:r>
              <a:rPr lang="ru-RU" sz="2800" b="1" dirty="0">
                <a:latin typeface="Monotype Corsiva" panose="03010101010201010101" pitchFamily="66" charset="0"/>
              </a:rPr>
              <a:t>Где выступали клоуны?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08341" y="3720934"/>
            <a:ext cx="6400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            Аня </a:t>
            </a:r>
            <a:r>
              <a:rPr lang="ru-RU" sz="2800" b="1" dirty="0">
                <a:latin typeface="Monotype Corsiva" panose="03010101010201010101" pitchFamily="66" charset="0"/>
              </a:rPr>
              <a:t>купила в магазине сок и конфеты. 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	Кто купил в магазине сок и конфеты? 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	Что купила Аня? 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	Где купила Аня сок и конфеты?</a:t>
            </a:r>
          </a:p>
        </p:txBody>
      </p:sp>
    </p:spTree>
    <p:extLst>
      <p:ext uri="{BB962C8B-B14F-4D97-AF65-F5344CB8AC3E}">
        <p14:creationId xmlns:p14="http://schemas.microsoft.com/office/powerpoint/2010/main" val="669041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82" y="365125"/>
            <a:ext cx="3746811" cy="25453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839" y="365125"/>
            <a:ext cx="5040352" cy="2545343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10507" y="457201"/>
            <a:ext cx="4605453" cy="26874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6840" y="2828836"/>
            <a:ext cx="5040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 Строители </a:t>
            </a:r>
            <a:r>
              <a:rPr lang="ru-RU" sz="2800" b="1" dirty="0">
                <a:latin typeface="Monotype Corsiva" panose="03010101010201010101" pitchFamily="66" charset="0"/>
              </a:rPr>
              <a:t>строят многоэтажный дом. </a:t>
            </a:r>
          </a:p>
          <a:p>
            <a:r>
              <a:rPr lang="ru-RU" sz="2800" b="1" dirty="0" smtClean="0">
                <a:latin typeface="Monotype Corsiva" panose="03010101010201010101" pitchFamily="66" charset="0"/>
              </a:rPr>
              <a:t>Кто </a:t>
            </a:r>
            <a:r>
              <a:rPr lang="ru-RU" sz="2800" b="1" dirty="0">
                <a:latin typeface="Monotype Corsiva" panose="03010101010201010101" pitchFamily="66" charset="0"/>
              </a:rPr>
              <a:t>строит дом? </a:t>
            </a:r>
          </a:p>
          <a:p>
            <a:r>
              <a:rPr lang="ru-RU" sz="2800" b="1" dirty="0" smtClean="0">
                <a:latin typeface="Monotype Corsiva" panose="03010101010201010101" pitchFamily="66" charset="0"/>
              </a:rPr>
              <a:t>Что </a:t>
            </a:r>
            <a:r>
              <a:rPr lang="ru-RU" sz="2800" b="1" dirty="0">
                <a:latin typeface="Monotype Corsiva" panose="03010101010201010101" pitchFamily="66" charset="0"/>
              </a:rPr>
              <a:t>строят строители? </a:t>
            </a:r>
          </a:p>
          <a:p>
            <a:r>
              <a:rPr lang="ru-RU" sz="2800" b="1" dirty="0" smtClean="0">
                <a:latin typeface="Monotype Corsiva" panose="03010101010201010101" pitchFamily="66" charset="0"/>
              </a:rPr>
              <a:t>Какой </a:t>
            </a:r>
            <a:r>
              <a:rPr lang="ru-RU" sz="2800" b="1" dirty="0">
                <a:latin typeface="Monotype Corsiva" panose="03010101010201010101" pitchFamily="66" charset="0"/>
              </a:rPr>
              <a:t>дом строят строители?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65180" y="3546088"/>
            <a:ext cx="48507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onotype Corsiva" panose="03010101010201010101" pitchFamily="66" charset="0"/>
              </a:rPr>
              <a:t>Весной наша семья переехала жить на дачу.  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Кто переехал жил на дачу?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  Куда переехала наша семья? 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 Когда наша семья переехала жить на дачу?</a:t>
            </a:r>
          </a:p>
        </p:txBody>
      </p:sp>
    </p:spTree>
    <p:extLst>
      <p:ext uri="{BB962C8B-B14F-4D97-AF65-F5344CB8AC3E}">
        <p14:creationId xmlns:p14="http://schemas.microsoft.com/office/powerpoint/2010/main" val="9755274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445</Words>
  <Application>Microsoft Office PowerPoint</Application>
  <PresentationFormat>Широкоэкранный</PresentationFormat>
  <Paragraphs>47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Monotype Corsiva</vt:lpstr>
      <vt:lpstr>Times New Roman</vt:lpstr>
      <vt:lpstr>Тема Office</vt:lpstr>
      <vt:lpstr>Дидактическая игра:  «Ответь на вопросы, составь рассказ по картинкам»</vt:lpstr>
      <vt:lpstr>Цель - учить детей составлять связный рассказ по серии картинок. Задачи: упражнять детей в правильном подборе слов; закреплять умение строить предложения по картинке, объединяя их целостно.</vt:lpstr>
      <vt:lpstr>Развитие связной речи детей дошкольного возраста осуществляется посредством использования дидактических игр и игровых приемов.</vt:lpstr>
      <vt:lpstr>Эту игру можно использовать как дополнительный материал к занятиям по речевому развитию или в индивидуальной деятельности.</vt:lpstr>
      <vt:lpstr>  </vt:lpstr>
      <vt:lpstr>Презентация PowerPoint</vt:lpstr>
      <vt:lpstr>                 Рыжий кот пьет молоко.   Кто пьет молоко?   Какого цвета кот?   Что пьет рыжий кот?  </vt:lpstr>
      <vt:lpstr>Презентация PowerPoint</vt:lpstr>
      <vt:lpstr>Презентация PowerPoint</vt:lpstr>
      <vt:lpstr>Презентация PowerPoint</vt:lpstr>
      <vt:lpstr>Ребенку предлагается составить рассказ опираясь на картинки. Картинки служат своеобразным планом рассказа, позволяют точно передать сюжет, от начала до конца. По каждой картинке ребёнок составляет одно предложение и вместе они соединяются в связный рассказ.</vt:lpstr>
      <vt:lpstr>Воспитатель задаёт вопросы по картинке, ребёнок отвечает, затем составляет предложение, далее короткий рассказ</vt:lpstr>
      <vt:lpstr>Презентация PowerPoint</vt:lpstr>
      <vt:lpstr>                   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Budushee</dc:creator>
  <cp:lastModifiedBy>Budushee</cp:lastModifiedBy>
  <cp:revision>20</cp:revision>
  <dcterms:created xsi:type="dcterms:W3CDTF">2022-02-20T05:11:15Z</dcterms:created>
  <dcterms:modified xsi:type="dcterms:W3CDTF">2022-03-09T01:32:53Z</dcterms:modified>
</cp:coreProperties>
</file>