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9" r:id="rId3"/>
    <p:sldId id="268" r:id="rId4"/>
    <p:sldId id="305" r:id="rId5"/>
    <p:sldId id="260" r:id="rId6"/>
    <p:sldId id="262" r:id="rId7"/>
    <p:sldId id="261" r:id="rId8"/>
    <p:sldId id="258" r:id="rId9"/>
    <p:sldId id="269" r:id="rId10"/>
    <p:sldId id="270" r:id="rId11"/>
    <p:sldId id="271" r:id="rId12"/>
    <p:sldId id="266" r:id="rId13"/>
    <p:sldId id="267" r:id="rId14"/>
    <p:sldId id="302" r:id="rId15"/>
    <p:sldId id="275" r:id="rId16"/>
    <p:sldId id="276" r:id="rId17"/>
    <p:sldId id="277" r:id="rId18"/>
    <p:sldId id="278" r:id="rId19"/>
    <p:sldId id="295" r:id="rId20"/>
    <p:sldId id="280" r:id="rId21"/>
    <p:sldId id="285" r:id="rId22"/>
    <p:sldId id="303" r:id="rId23"/>
    <p:sldId id="272" r:id="rId24"/>
    <p:sldId id="284" r:id="rId25"/>
    <p:sldId id="281" r:id="rId26"/>
    <p:sldId id="282" r:id="rId27"/>
    <p:sldId id="307" r:id="rId28"/>
    <p:sldId id="304" r:id="rId29"/>
    <p:sldId id="283" r:id="rId30"/>
    <p:sldId id="306" r:id="rId31"/>
    <p:sldId id="296" r:id="rId32"/>
    <p:sldId id="289" r:id="rId33"/>
    <p:sldId id="291" r:id="rId34"/>
    <p:sldId id="25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5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BA420-2A83-41CF-9EB9-E742F05351AB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E24B4-D132-434D-9425-665C75AEC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0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2BBDC-D84A-4189-AB9F-4EA166680DC9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2F71-CCB9-464F-A0CE-9BB5470F2B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36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8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10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2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66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2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8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1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0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31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4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3BCBE-C159-4CB6-983A-1B1A63095773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50F70-2A40-4738-B309-2FFEC80EAB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7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46 общеразвивающего вида с приоритетным осуществлением художественно-эстетического развития воспитанников «Фантазеры» г. Орска»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14116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Групповой исследовательский проект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средней группе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друг снеговик</a:t>
            </a:r>
          </a:p>
          <a:p>
            <a:pPr marL="0" indent="0" algn="r">
              <a:buNone/>
            </a:pPr>
            <a:endParaRPr lang="ru-RU" sz="2800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endParaRPr lang="ru-RU" sz="1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r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1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кв.кат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Куркина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А.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4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260648"/>
            <a:ext cx="70567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«Социально-коммуникативное развитие»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Дидактические игры: «Собери снеговика», «Снежинки», «Когда это бывает», «Что сначала, что потом» и др.;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Проблемно-игровые ситуации: «Что будет если…», «Как сохранить снег дома», «Что скажет Снеговик»;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Просмотр мультфильмов с последующим обсуждением «Когда зажигаются елки», «Снеговик спешит на помощь» </a:t>
            </a:r>
          </a:p>
          <a:p>
            <a:pPr marL="0" indent="0" algn="r"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«Физическое развитие»</a:t>
            </a:r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r>
              <a:rPr lang="ru-RU" sz="2000" dirty="0" err="1" smtClean="0">
                <a:solidFill>
                  <a:srgbClr val="002060"/>
                </a:solidFill>
              </a:rPr>
              <a:t>Физ.минутка</a:t>
            </a:r>
            <a:r>
              <a:rPr lang="ru-RU" sz="2000" dirty="0" smtClean="0">
                <a:solidFill>
                  <a:srgbClr val="002060"/>
                </a:solidFill>
              </a:rPr>
              <a:t> «Снежинки-пушинки»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Подвижные игры: «Снежки», «Снег кружится», «Кто быстрее соберет снеговика»;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Пальчиковая гимнастика о временах года</a:t>
            </a:r>
          </a:p>
          <a:p>
            <a:pPr marL="0" indent="0" algn="ctr">
              <a:buNone/>
            </a:pPr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22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260648"/>
            <a:ext cx="7056784" cy="63367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«Познавательное развитие»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беседа « 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снегопадом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снежинок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«Снег и его свойства»: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1 «Из чего состоит снег»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2 «Превращение снега в лед» 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3 «Из какого снега можно сделать снежный ком»</a:t>
            </a:r>
          </a:p>
          <a:p>
            <a:pPr marL="0" indent="0" algn="r">
              <a:buNone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Рассматривание картин и иллюстраций «Зима в городе», «Дети на зимней прогулке», «Зимние забавы», «Зимой в лесу»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пластилина «Весёлый снеговик»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 в нетрадиционной технике (из ваты, ватных дисков, бумаги, бумажных салфеток). 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 «Снежинки такие разные», «Снеговик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«Снегопад».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Пение песен про снеговика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 гостях у Снеговика»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кукольного театра «</a:t>
            </a:r>
          </a:p>
          <a:p>
            <a:pPr marL="0" indent="0" algn="r">
              <a:buNone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6197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снеговик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33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экспериментальная деятельность «Снег </a:t>
            </a:r>
            <a:r>
              <a:rPr lang="ru-RU" b="1" dirty="0">
                <a:solidFill>
                  <a:srgbClr val="002060"/>
                </a:solidFill>
              </a:rPr>
              <a:t>и его свойства»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5" descr="C:\Users\помощник\Desktop\Новая папка (3)\DSCN8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3528392" cy="30774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помощник\Desktop\Новая папка (3)\DSCN8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44824"/>
            <a:ext cx="3672408" cy="3133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1520" y="2132856"/>
            <a:ext cx="4600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Опыт «Из чего состоит  снег»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снеговик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Экспериментальная деятельность «Снег и его свойства»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помощник\Desktop\Новая папка (3)\DSCN8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4246795" cy="2854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9512" y="1628800"/>
            <a:ext cx="534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Опыт «Превращения снега в лед»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Picture 3" descr="C:\Users\помощник\Desktop\Новая папка (3)\DSCN8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24164" cy="30250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3804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снеговик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Экспериментальная деятельность «Снег и его свойства»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8074" y="1367190"/>
            <a:ext cx="8361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Опыт «Из какого снега можно слепить снежный ком»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95\Desktop\Соколова\Новая папка\IMG_20190207_155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05064"/>
            <a:ext cx="3712695" cy="2784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95\Desktop\Соколова\Новая папка\IMG_20190207_154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3483"/>
            <a:ext cx="3419843" cy="2564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95\Desktop\Соколова\Новая папка\IMG_20190207_154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7" y="1883483"/>
            <a:ext cx="3428842" cy="2571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2584"/>
            <a:ext cx="932452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0688"/>
            <a:ext cx="889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Коллективная аппликация </a:t>
            </a:r>
            <a:r>
              <a:rPr lang="ru-RU" sz="3600" b="1" dirty="0">
                <a:solidFill>
                  <a:srgbClr val="002060"/>
                </a:solidFill>
              </a:rPr>
              <a:t>«Снеговик</a:t>
            </a:r>
            <a:r>
              <a:rPr lang="ru-RU" sz="3600" b="1" dirty="0"/>
              <a:t>»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6872"/>
            <a:ext cx="4041775" cy="3895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0020" y="2132856"/>
            <a:ext cx="4498975" cy="3893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7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мощник\Desktop\Новая папка (3)\DSCN8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4357717" cy="4043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C:\Users\помощник\Desktop\Новая папка (3)\фото 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4304489" cy="4043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260648"/>
            <a:ext cx="795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Рисование «Друзья для снеговика»</a:t>
            </a:r>
          </a:p>
        </p:txBody>
      </p:sp>
    </p:spTree>
    <p:extLst>
      <p:ext uri="{BB962C8B-B14F-4D97-AF65-F5344CB8AC3E}">
        <p14:creationId xmlns:p14="http://schemas.microsoft.com/office/powerpoint/2010/main" val="18391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76672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Лепка </a:t>
            </a:r>
            <a:r>
              <a:rPr lang="ru-RU" sz="3600" b="1" dirty="0">
                <a:solidFill>
                  <a:srgbClr val="002060"/>
                </a:solidFill>
              </a:rPr>
              <a:t>«Друзья для снеговика»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5" y="2204864"/>
            <a:ext cx="4041775" cy="4028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041775" cy="4015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7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3" y="188640"/>
            <a:ext cx="7172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Игра «Собери снеговика»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01" y="874993"/>
            <a:ext cx="3659960" cy="2663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3788541" cy="30396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51" y="917229"/>
            <a:ext cx="3733749" cy="2592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3860228" cy="30396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6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0" y="1658438"/>
            <a:ext cx="3713163" cy="5069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43" y="1796954"/>
            <a:ext cx="3786187" cy="47922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403648" y="620688"/>
            <a:ext cx="590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Рассказы по картинкам</a:t>
            </a:r>
          </a:p>
        </p:txBody>
      </p:sp>
    </p:spTree>
    <p:extLst>
      <p:ext uri="{BB962C8B-B14F-4D97-AF65-F5344CB8AC3E}">
        <p14:creationId xmlns:p14="http://schemas.microsoft.com/office/powerpoint/2010/main" val="25121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26469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Тип проекта: 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познавательно-исследовательский. 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Включает в себя творческую, познавательную и опытно-экспериментальную деятельность.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Вид проекта: 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групповой.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Продолжительность проекта: 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краткосрочный (2 недели).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Участники проекта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дети средней группы, 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родители, воспитатель</a:t>
            </a:r>
            <a:r>
              <a:rPr lang="ru-RU" sz="200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9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46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8840"/>
            <a:ext cx="4041775" cy="4090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014736"/>
            <a:ext cx="4041775" cy="4164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51519" y="836712"/>
            <a:ext cx="8506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Рассматривание книг про снеговика</a:t>
            </a:r>
          </a:p>
        </p:txBody>
      </p:sp>
    </p:spTree>
    <p:extLst>
      <p:ext uri="{BB962C8B-B14F-4D97-AF65-F5344CB8AC3E}">
        <p14:creationId xmlns:p14="http://schemas.microsoft.com/office/powerpoint/2010/main" val="30400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" y="0"/>
            <a:ext cx="932452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3514" y="836712"/>
            <a:ext cx="3462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548680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Чтение стихов и сказок о </a:t>
            </a:r>
            <a:r>
              <a:rPr lang="ru-RU" sz="2800" b="1" dirty="0" smtClean="0">
                <a:solidFill>
                  <a:srgbClr val="002060"/>
                </a:solidFill>
              </a:rPr>
              <a:t>снеговике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181475" cy="423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92432"/>
            <a:ext cx="4356993" cy="423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Просмотр кукольного спектакля «Снеговик»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помощник\Desktop\Новая папка (3)\1549003117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500174"/>
            <a:ext cx="7262838" cy="5000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8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Этапы реализации проекта.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980728"/>
            <a:ext cx="7272808" cy="5616624"/>
          </a:xfrm>
        </p:spPr>
        <p:txBody>
          <a:bodyPr>
            <a:normAutofit fontScale="77500" lnSpcReduction="20000"/>
          </a:bodyPr>
          <a:lstStyle/>
          <a:p>
            <a:pPr marL="0" lvl="0" indent="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Ill</a:t>
            </a:r>
            <a:r>
              <a:rPr lang="ru-RU" sz="4000" b="1" dirty="0" smtClean="0">
                <a:solidFill>
                  <a:srgbClr val="002060"/>
                </a:solidFill>
              </a:rPr>
              <a:t> этап.    Заключительный</a:t>
            </a:r>
          </a:p>
          <a:p>
            <a:pPr lvl="0" algn="r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002060"/>
                </a:solidFill>
              </a:rPr>
              <a:t>Оформление выставки поделок детей и родителей «Найдем друзей Снеговику»</a:t>
            </a:r>
          </a:p>
          <a:p>
            <a:pPr lvl="0" algn="r"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2060"/>
                </a:solidFill>
              </a:rPr>
              <a:t>В</a:t>
            </a:r>
            <a:r>
              <a:rPr lang="ru-RU" sz="4000" dirty="0" smtClean="0">
                <a:solidFill>
                  <a:srgbClr val="002060"/>
                </a:solidFill>
              </a:rPr>
              <a:t>ыставка работ из пластилина «Веселые </a:t>
            </a:r>
            <a:r>
              <a:rPr lang="ru-RU" sz="4000" dirty="0" err="1" smtClean="0">
                <a:solidFill>
                  <a:srgbClr val="002060"/>
                </a:solidFill>
              </a:rPr>
              <a:t>снеговички</a:t>
            </a:r>
            <a:r>
              <a:rPr lang="ru-RU" sz="4000" dirty="0" smtClean="0">
                <a:solidFill>
                  <a:srgbClr val="002060"/>
                </a:solidFill>
              </a:rPr>
              <a:t>» </a:t>
            </a:r>
          </a:p>
          <a:p>
            <a:pPr lvl="0" algn="r"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2060"/>
                </a:solidFill>
              </a:rPr>
              <a:t>А</a:t>
            </a:r>
            <a:r>
              <a:rPr lang="ru-RU" sz="4000" dirty="0" smtClean="0">
                <a:solidFill>
                  <a:srgbClr val="002060"/>
                </a:solidFill>
              </a:rPr>
              <a:t>ппликация «Наши снеговики»</a:t>
            </a:r>
          </a:p>
          <a:p>
            <a:pPr lvl="0" algn="r"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2060"/>
                </a:solidFill>
              </a:rPr>
              <a:t>С</a:t>
            </a:r>
            <a:r>
              <a:rPr lang="ru-RU" sz="4000" dirty="0" smtClean="0">
                <a:solidFill>
                  <a:srgbClr val="002060"/>
                </a:solidFill>
              </a:rPr>
              <a:t>оздание книжки-раскладушки своими руками «Друзья»</a:t>
            </a:r>
          </a:p>
          <a:p>
            <a:pPr lvl="0" algn="r"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2060"/>
                </a:solidFill>
              </a:rPr>
              <a:t>Р</a:t>
            </a:r>
            <a:r>
              <a:rPr lang="ru-RU" sz="4000" dirty="0" smtClean="0">
                <a:solidFill>
                  <a:srgbClr val="002060"/>
                </a:solidFill>
              </a:rPr>
              <a:t>азработка презентации «История снеговика»</a:t>
            </a:r>
          </a:p>
          <a:p>
            <a:pPr lvl="0" algn="r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002060"/>
                </a:solidFill>
              </a:rPr>
              <a:t>Просмотр и обсуждение кукольного театра «Снеговик»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19440"/>
            <a:ext cx="3885454" cy="2791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21" y="1244099"/>
            <a:ext cx="3651885" cy="2742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03" y="3978225"/>
            <a:ext cx="3630556" cy="27264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89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Показ презентации «История снеговика»</a:t>
            </a:r>
          </a:p>
        </p:txBody>
      </p:sp>
    </p:spTree>
    <p:extLst>
      <p:ext uri="{BB962C8B-B14F-4D97-AF65-F5344CB8AC3E}">
        <p14:creationId xmlns:p14="http://schemas.microsoft.com/office/powerpoint/2010/main" val="30363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392488" cy="407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4572000" cy="408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76672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Наши пластилиновые снеговики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256584" cy="48717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04665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Выставка творческих работ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>
                <a:solidFill>
                  <a:srgbClr val="002060"/>
                </a:solidFill>
              </a:rPr>
              <a:t>Наш друг – Снеговик»</a:t>
            </a:r>
          </a:p>
        </p:txBody>
      </p:sp>
    </p:spTree>
    <p:extLst>
      <p:ext uri="{BB962C8B-B14F-4D97-AF65-F5344CB8AC3E}">
        <p14:creationId xmlns:p14="http://schemas.microsoft.com/office/powerpoint/2010/main" val="12346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04665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Выставка творческих работ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>
                <a:solidFill>
                  <a:srgbClr val="002060"/>
                </a:solidFill>
              </a:rPr>
              <a:t>Наш друг – Снеговик»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3" y="1604994"/>
            <a:ext cx="6715129" cy="50363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снеговик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Книга своими руками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149080"/>
            <a:ext cx="4266209" cy="2101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D:\Проект снеговик\IMG_20190206_143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44824"/>
            <a:ext cx="3419872" cy="24597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D:\Проект снеговик\IMG_20190206_155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80728"/>
            <a:ext cx="4934050" cy="27323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200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067944" cy="4071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4499992" cy="392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Развлечение «Снеговик приходит в гости»</a:t>
            </a:r>
          </a:p>
        </p:txBody>
      </p:sp>
    </p:spTree>
    <p:extLst>
      <p:ext uri="{BB962C8B-B14F-4D97-AF65-F5344CB8AC3E}">
        <p14:creationId xmlns:p14="http://schemas.microsoft.com/office/powerpoint/2010/main" val="28244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7236296" cy="5962674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solidFill>
                  <a:srgbClr val="002060"/>
                </a:solidFill>
              </a:rPr>
              <a:t>Актуальность проекта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Актуальность данного проекта в том, что он позволяет в условиях </a:t>
            </a:r>
            <a:r>
              <a:rPr lang="ru-RU" sz="2400" dirty="0" err="1" smtClean="0">
                <a:solidFill>
                  <a:srgbClr val="002060"/>
                </a:solidFill>
              </a:rPr>
              <a:t>воспитательно</a:t>
            </a:r>
            <a:r>
              <a:rPr lang="ru-RU" sz="2400" dirty="0" smtClean="0">
                <a:solidFill>
                  <a:srgbClr val="002060"/>
                </a:solidFill>
              </a:rPr>
              <a:t> - образовательного процесса в ДОУ расширить, обогатить, систематизировать и творчески применить знания детей о снеговике. Познакомить с элементарными опытами со снегом и водой с целью развития интереса к экспериментированию из природного материала.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Проблема</a:t>
            </a:r>
            <a:r>
              <a:rPr lang="ru-RU" sz="2400" dirty="0" smtClean="0">
                <a:solidFill>
                  <a:srgbClr val="002060"/>
                </a:solidFill>
              </a:rPr>
              <a:t> 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Наблюдая из окна за снегом, дети начали задавать вопросы: «Что такое снег?» «Почему снег бывает только зимой?». Выйдя на прогулку в морозный сухой день, дети решили слепить снеговика. Но снег рассыпался, колобки не катались. Посыпались вопросы: «Почему?». Так возникла идея данного проекта. Нам захотелось познакомить детей со снегом и его свойствами, расширить знания детей о детской забаве.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635" y="3717032"/>
            <a:ext cx="34774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А мы смогли </a:t>
            </a:r>
            <a:r>
              <a:rPr lang="ru-RU" sz="3600" b="1" dirty="0">
                <a:solidFill>
                  <a:srgbClr val="002060"/>
                </a:solidFill>
              </a:rPr>
              <a:t>слепить </a:t>
            </a:r>
            <a:r>
              <a:rPr lang="ru-RU" sz="3600" b="1" dirty="0" smtClean="0">
                <a:solidFill>
                  <a:srgbClr val="002060"/>
                </a:solidFill>
              </a:rPr>
              <a:t>снеговика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3" descr="C:\Users\помощник\Desktop\Новая папка (3)\DSCN86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791" y="2357880"/>
            <a:ext cx="5626709" cy="422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помощник\Desktop\Новая папка (3)\DSCN8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953" y="332656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666509" y="482289"/>
            <a:ext cx="34774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Из сухого снега нельзя слепить снеговика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83" name="Picture 11" descr="C:\Users\95\Pictures\vosk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28" y="3539278"/>
            <a:ext cx="2112665" cy="2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95\Pictures\знак-вопрос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92" y="332656"/>
            <a:ext cx="1296144" cy="20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95\Pictures\arrow09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20" y="835945"/>
            <a:ext cx="1512168" cy="8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Результаты: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980728"/>
            <a:ext cx="7272808" cy="561662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Дети:</a:t>
            </a:r>
            <a:r>
              <a:rPr lang="ru-RU" sz="2400" dirty="0" smtClean="0">
                <a:solidFill>
                  <a:srgbClr val="002060"/>
                </a:solidFill>
              </a:rPr>
              <a:t> знают, что такое снег, какой снег (белый, холодный, в тепле тает, снег – это замёрзшая вода, бывает сухой и мокрый снег и от чего это зависит). Знают, что снеговик - это снежная постройка, которая состоит из снега. Умеют лепить снеговика из пластилина, составлять снеговика из кругов, знать части снеговика, делать аппликацию снеговика.</a:t>
            </a:r>
          </a:p>
          <a:p>
            <a:pPr algn="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Родители: </a:t>
            </a:r>
            <a:r>
              <a:rPr lang="ru-RU" sz="2400" dirty="0" smtClean="0">
                <a:solidFill>
                  <a:srgbClr val="002060"/>
                </a:solidFill>
              </a:rPr>
              <a:t>принимают активное участие в выполнении поделок на тему «наш друг – Снеговик».</a:t>
            </a:r>
          </a:p>
          <a:p>
            <a:pPr algn="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Воспитатель:</a:t>
            </a:r>
            <a:r>
              <a:rPr lang="ru-RU" sz="2400" dirty="0" smtClean="0">
                <a:solidFill>
                  <a:srgbClr val="002060"/>
                </a:solidFill>
              </a:rPr>
              <a:t> создаёт условия для реализации проекта и активного включения всех участников в работу по реализации проекта.</a:t>
            </a:r>
          </a:p>
          <a:p>
            <a:pPr marL="0" lvl="0" indent="0" algn="ctr"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1251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5470"/>
            <a:ext cx="89644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</a:rPr>
              <a:t>Вывод</a:t>
            </a:r>
            <a:r>
              <a:rPr lang="ru-RU" sz="3200" dirty="0" smtClean="0">
                <a:solidFill>
                  <a:srgbClr val="002060"/>
                </a:solidFill>
              </a:rPr>
              <a:t>:    </a:t>
            </a:r>
            <a:r>
              <a:rPr lang="ru-RU" sz="2800" dirty="0" smtClean="0">
                <a:solidFill>
                  <a:srgbClr val="002060"/>
                </a:solidFill>
              </a:rPr>
              <a:t>Во </a:t>
            </a:r>
            <a:r>
              <a:rPr lang="ru-RU" sz="2800" dirty="0">
                <a:solidFill>
                  <a:srgbClr val="002060"/>
                </a:solidFill>
              </a:rPr>
              <a:t>время проекта дети заметно сблизились друг с другом, активизировалась речь, у детей развились наблюдательность, внимание, научились элементарному сравнению холодный – тёплый. Итоговым продуктом проекта мы представили работы </a:t>
            </a:r>
            <a:r>
              <a:rPr lang="ru-RU" sz="2800" dirty="0" smtClean="0">
                <a:solidFill>
                  <a:srgbClr val="002060"/>
                </a:solidFill>
              </a:rPr>
              <a:t>– «Наши </a:t>
            </a:r>
            <a:r>
              <a:rPr lang="ru-RU" sz="2800" dirty="0">
                <a:solidFill>
                  <a:srgbClr val="002060"/>
                </a:solidFill>
              </a:rPr>
              <a:t>снеговики</a:t>
            </a:r>
            <a:r>
              <a:rPr lang="ru-RU" sz="2800" dirty="0" smtClean="0">
                <a:solidFill>
                  <a:srgbClr val="002060"/>
                </a:solidFill>
              </a:rPr>
              <a:t>», смастерили </a:t>
            </a:r>
            <a:r>
              <a:rPr lang="ru-RU" sz="2800" dirty="0">
                <a:solidFill>
                  <a:srgbClr val="002060"/>
                </a:solidFill>
              </a:rPr>
              <a:t>снеговиков на участке, насыпав рыхлый снег в мешки для </a:t>
            </a:r>
            <a:r>
              <a:rPr lang="ru-RU" sz="2800" dirty="0" smtClean="0">
                <a:solidFill>
                  <a:srgbClr val="002060"/>
                </a:solidFill>
              </a:rPr>
              <a:t>мусора, посмотрев</a:t>
            </a:r>
            <a:r>
              <a:rPr lang="ru-RU" sz="2800" dirty="0">
                <a:solidFill>
                  <a:srgbClr val="002060"/>
                </a:solidFill>
              </a:rPr>
              <a:t>, презентацию и опросив родителей, проделав опыты нашли ответы на интересующие вопросы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Таким образом, дети узнали, почему они не смогли слепить снеговика на улице, а в помещении, когда снег стал рыхлым и влажным - это получилось и нам удалось слепить великолепного снеговика, у детей повысился познавательный интерес к экспериментам, пополнился словарный запас.</a:t>
            </a:r>
          </a:p>
        </p:txBody>
      </p:sp>
    </p:spTree>
    <p:extLst>
      <p:ext uri="{BB962C8B-B14F-4D97-AF65-F5344CB8AC3E}">
        <p14:creationId xmlns:p14="http://schemas.microsoft.com/office/powerpoint/2010/main" val="6688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0002-005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12845"/>
            <a:ext cx="889248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Методическая литература:</a:t>
            </a:r>
          </a:p>
          <a:p>
            <a:r>
              <a:rPr lang="ru-RU" dirty="0"/>
              <a:t> </a:t>
            </a:r>
            <a:endParaRPr lang="ru-RU" sz="2800" dirty="0"/>
          </a:p>
          <a:p>
            <a:r>
              <a:rPr lang="ru-RU" sz="2800" dirty="0">
                <a:solidFill>
                  <a:srgbClr val="002060"/>
                </a:solidFill>
              </a:rPr>
              <a:t>Борисова Е. Л. </a:t>
            </a:r>
            <a:r>
              <a:rPr lang="ru-RU" sz="2800" dirty="0" smtClean="0">
                <a:solidFill>
                  <a:srgbClr val="002060"/>
                </a:solidFill>
              </a:rPr>
              <a:t>« Сказка </a:t>
            </a:r>
            <a:r>
              <a:rPr lang="ru-RU" sz="2800" dirty="0">
                <a:solidFill>
                  <a:srgbClr val="002060"/>
                </a:solidFill>
              </a:rPr>
              <a:t>про снеговика» .    </a:t>
            </a:r>
          </a:p>
          <a:p>
            <a:r>
              <a:rPr lang="ru-RU" sz="2800" dirty="0">
                <a:solidFill>
                  <a:srgbClr val="002060"/>
                </a:solidFill>
              </a:rPr>
              <a:t> </a:t>
            </a:r>
            <a:r>
              <a:rPr lang="ru-RU" sz="2800" dirty="0" smtClean="0">
                <a:solidFill>
                  <a:srgbClr val="002060"/>
                </a:solidFill>
              </a:rPr>
              <a:t>Н.В</a:t>
            </a:r>
            <a:r>
              <a:rPr lang="ru-RU" sz="2800" dirty="0">
                <a:solidFill>
                  <a:srgbClr val="002060"/>
                </a:solidFill>
              </a:rPr>
              <a:t>. </a:t>
            </a:r>
            <a:r>
              <a:rPr lang="ru-RU" sz="2800" dirty="0" err="1">
                <a:solidFill>
                  <a:srgbClr val="002060"/>
                </a:solidFill>
              </a:rPr>
              <a:t>Нищева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« Картотека </a:t>
            </a:r>
            <a:r>
              <a:rPr lang="ru-RU" sz="2800" dirty="0">
                <a:solidFill>
                  <a:srgbClr val="002060"/>
                </a:solidFill>
              </a:rPr>
              <a:t>подвижных игр, упражнений, физкультминуток, </a:t>
            </a:r>
            <a:r>
              <a:rPr lang="ru-RU" sz="2800" dirty="0" smtClean="0">
                <a:solidFill>
                  <a:srgbClr val="002060"/>
                </a:solidFill>
              </a:rPr>
              <a:t>пальчиковой гимнастики»  </a:t>
            </a:r>
            <a:r>
              <a:rPr lang="ru-RU" sz="2800" dirty="0">
                <a:solidFill>
                  <a:srgbClr val="002060"/>
                </a:solidFill>
              </a:rPr>
              <a:t> </a:t>
            </a:r>
            <a:r>
              <a:rPr lang="ru-RU" sz="2800" dirty="0" err="1">
                <a:solidFill>
                  <a:srgbClr val="002060"/>
                </a:solidFill>
              </a:rPr>
              <a:t>речедвигательная</a:t>
            </a:r>
            <a:r>
              <a:rPr lang="ru-RU" sz="2800" dirty="0">
                <a:solidFill>
                  <a:srgbClr val="002060"/>
                </a:solidFill>
              </a:rPr>
              <a:t>  игра </a:t>
            </a:r>
            <a:r>
              <a:rPr lang="ru-RU" sz="2800" dirty="0" smtClean="0">
                <a:solidFill>
                  <a:srgbClr val="002060"/>
                </a:solidFill>
              </a:rPr>
              <a:t>« Снеговик</a:t>
            </a:r>
            <a:r>
              <a:rPr lang="ru-RU" sz="2800" dirty="0">
                <a:solidFill>
                  <a:srgbClr val="002060"/>
                </a:solidFill>
              </a:rPr>
              <a:t>».</a:t>
            </a:r>
          </a:p>
          <a:p>
            <a:r>
              <a:rPr lang="ru-RU" sz="2800" dirty="0" err="1" smtClean="0">
                <a:solidFill>
                  <a:srgbClr val="002060"/>
                </a:solidFill>
              </a:rPr>
              <a:t>В.Н.Волчкова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r>
              <a:rPr lang="ru-RU" sz="2800" dirty="0" err="1">
                <a:solidFill>
                  <a:srgbClr val="002060"/>
                </a:solidFill>
              </a:rPr>
              <a:t>Н.В.Степанова</a:t>
            </a:r>
            <a:r>
              <a:rPr lang="ru-RU" sz="2800" dirty="0">
                <a:solidFill>
                  <a:srgbClr val="002060"/>
                </a:solidFill>
              </a:rPr>
              <a:t> «Развитие и воспитание детей младшего дошкольного возраста»;</a:t>
            </a:r>
          </a:p>
          <a:p>
            <a:r>
              <a:rPr lang="ru-RU" sz="2800" dirty="0" err="1">
                <a:solidFill>
                  <a:srgbClr val="002060"/>
                </a:solidFill>
              </a:rPr>
              <a:t>И.П.Афанасьева</a:t>
            </a:r>
            <a:r>
              <a:rPr lang="ru-RU" sz="2800" dirty="0">
                <a:solidFill>
                  <a:srgbClr val="002060"/>
                </a:solidFill>
              </a:rPr>
              <a:t> «Маленькими шагами в большой мир знаний»;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С.Н. </a:t>
            </a:r>
            <a:r>
              <a:rPr lang="ru-RU" sz="2800" dirty="0" err="1">
                <a:solidFill>
                  <a:srgbClr val="002060"/>
                </a:solidFill>
              </a:rPr>
              <a:t>Теплюк</a:t>
            </a:r>
            <a:r>
              <a:rPr lang="ru-RU" sz="2800" dirty="0">
                <a:solidFill>
                  <a:srgbClr val="002060"/>
                </a:solidFill>
              </a:rPr>
              <a:t> «Занятия на прогулке с малышами»;</a:t>
            </a:r>
          </a:p>
          <a:p>
            <a:r>
              <a:rPr lang="ru-RU" sz="2800" dirty="0" err="1">
                <a:solidFill>
                  <a:srgbClr val="002060"/>
                </a:solidFill>
              </a:rPr>
              <a:t>И.А.Лыкова</a:t>
            </a:r>
            <a:r>
              <a:rPr lang="ru-RU" sz="2800" dirty="0">
                <a:solidFill>
                  <a:srgbClr val="002060"/>
                </a:solidFill>
              </a:rPr>
              <a:t> «Изобразительная деятельность в детском саду»;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Материалы из интернета.</a:t>
            </a:r>
          </a:p>
        </p:txBody>
      </p:sp>
    </p:spTree>
    <p:extLst>
      <p:ext uri="{BB962C8B-B14F-4D97-AF65-F5344CB8AC3E}">
        <p14:creationId xmlns:p14="http://schemas.microsoft.com/office/powerpoint/2010/main" val="9953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5a723ed9985a9ffba52a7ed3f82e4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8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599642">
            <a:off x="286866" y="2161395"/>
            <a:ext cx="5830416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Andalus" panose="02020603050405020304" pitchFamily="18" charset="-78"/>
              </a:rPr>
              <a:t>Спасибо за внимание!</a:t>
            </a:r>
            <a:endParaRPr lang="ru-RU" b="1" dirty="0">
              <a:solidFill>
                <a:srgbClr val="0070C0"/>
              </a:solidFill>
              <a:latin typeface="Monotype Corsiva" panose="03010101010201010101" pitchFamily="66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71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980728"/>
            <a:ext cx="7272808" cy="561662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sz="5400" b="1" dirty="0" smtClean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</a:rPr>
              <a:t>Гипотеза</a:t>
            </a:r>
          </a:p>
          <a:p>
            <a:pPr marL="0" lvl="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«Если на улице снег, </a:t>
            </a:r>
          </a:p>
          <a:p>
            <a:pPr marL="0" lv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то можно слепить снеговика»</a:t>
            </a:r>
          </a:p>
        </p:txBody>
      </p:sp>
      <p:sp>
        <p:nvSpPr>
          <p:cNvPr id="4" name="AutoShape 2" descr="C:\Users\95\Pictures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95\Pictures\i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95\Pictures\знак-вопрос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1130"/>
            <a:ext cx="129614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95\Pictures\arrow09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3998" y="3194974"/>
            <a:ext cx="1512168" cy="8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6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Цель проекта: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3400" dirty="0" smtClean="0">
                <a:solidFill>
                  <a:srgbClr val="002060"/>
                </a:solidFill>
              </a:rPr>
              <a:t>Развитие познавательных и творческих способностей детей в процессе ознакомления и экспериментальной деятельности со снегом.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Задачи: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1. Дать детям элементарные представления о природном объекте - снеге, его превращениях в воду, в лёд.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2. Обогатить словарный запас детей по данной теме.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		3. Формировать познавательную активность детей при проведении опытов, </a:t>
            </a:r>
          </a:p>
          <a:p>
            <a:pPr marL="0" indent="0" algn="r">
              <a:buNone/>
            </a:pPr>
            <a:r>
              <a:rPr lang="ru-RU" sz="3100" dirty="0" smtClean="0">
                <a:solidFill>
                  <a:srgbClr val="002060"/>
                </a:solidFill>
              </a:rPr>
              <a:t>экспериментов и наблюдений.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4. Закрепить понятия «белый»,</a:t>
            </a:r>
          </a:p>
          <a:p>
            <a:pPr marL="0" indent="0" algn="r">
              <a:buNone/>
            </a:pPr>
            <a:r>
              <a:rPr lang="ru-RU" sz="3100" dirty="0" smtClean="0">
                <a:solidFill>
                  <a:srgbClr val="002060"/>
                </a:solidFill>
              </a:rPr>
              <a:t> «круглый», «холодный», «шар».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5. Познакомить с лепкой снеговика.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6. Воспитывать умение работать </a:t>
            </a:r>
          </a:p>
          <a:p>
            <a:pPr marL="0" indent="0" algn="r">
              <a:buNone/>
            </a:pPr>
            <a:r>
              <a:rPr lang="ru-RU" sz="3100" dirty="0" smtClean="0">
                <a:solidFill>
                  <a:srgbClr val="002060"/>
                </a:solidFill>
              </a:rPr>
              <a:t>в коллективе.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39101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Предполагаемые продукты проекта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600200"/>
            <a:ext cx="6120680" cy="45259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Презентация «История снеговика»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Выставка детских рисунков «Веселый снеговик»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Выставка детско-родительских творческих работ-поделок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Книга своими руками «Приключения снеговика»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Этапы реализации проекта.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980728"/>
            <a:ext cx="7272808" cy="5616624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I</a:t>
            </a:r>
            <a:r>
              <a:rPr lang="ru-RU" sz="4000" b="1" dirty="0" smtClean="0">
                <a:solidFill>
                  <a:srgbClr val="002060"/>
                </a:solidFill>
              </a:rPr>
              <a:t> этап.    Подготовительный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Задачи: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• Обозначить цель и задачи проекта.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• Подобрать информационный материал по теме.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• Подобрать видео- и аудиоматериал, книги и иллюстрации.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• Привлечь родителей воспитанников к сотрудничеству с ДОУ.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 smtClean="0">
              <a:solidFill>
                <a:srgbClr val="002060"/>
              </a:solidFill>
            </a:endParaRPr>
          </a:p>
          <a:p>
            <a:pPr marL="0" lv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Беседы с детьми для выявления знаний детей о снеге.</a:t>
            </a:r>
          </a:p>
          <a:p>
            <a:pPr marL="0" lv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Подготовка атрибутов для игр, занятий.</a:t>
            </a:r>
          </a:p>
          <a:p>
            <a:pPr marL="0" lv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Подбор стихотворений, художественной литературы, </a:t>
            </a:r>
          </a:p>
          <a:p>
            <a:pPr marL="0" lv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загадок о зиме, снеге, снеговике.</a:t>
            </a:r>
          </a:p>
          <a:p>
            <a:pPr marL="0" lv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Рассматривание сюжетных картинок по теме «Зима».</a:t>
            </a:r>
          </a:p>
          <a:p>
            <a:pPr marL="0" lv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Слушание песен о зиме, снеговике, снежинках.</a:t>
            </a:r>
          </a:p>
        </p:txBody>
      </p:sp>
    </p:spTree>
    <p:extLst>
      <p:ext uri="{BB962C8B-B14F-4D97-AF65-F5344CB8AC3E}">
        <p14:creationId xmlns:p14="http://schemas.microsoft.com/office/powerpoint/2010/main" val="19241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снеговик\0002-005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Карта детских идей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850921"/>
              </p:ext>
            </p:extLst>
          </p:nvPr>
        </p:nvGraphicFramePr>
        <p:xfrm>
          <a:off x="611560" y="1340768"/>
          <a:ext cx="8208912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736304"/>
                <a:gridCol w="27363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Что мы знаем?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Что хотим узнать?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Где можно об этом узнать?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Снег холодный;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Снежинки маленькие;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Снежинки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 резные;</a:t>
                      </a:r>
                    </a:p>
                    <a:p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Снеговик из снега;</a:t>
                      </a:r>
                    </a:p>
                    <a:p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Колобки катают;</a:t>
                      </a:r>
                    </a:p>
                    <a:p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Снеговик бывает большой и маленький;</a:t>
                      </a:r>
                    </a:p>
                    <a:p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Снеговик</a:t>
                      </a:r>
                      <a:r>
                        <a:rPr lang="ru-RU" sz="2400" baseline="0" dirty="0" smtClean="0"/>
                        <a:t>а можно украсить.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Почему снег иногда рассыпается;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Какой формы снежинки;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Когда снег липкий;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Кто придумал снеговика;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Из чего можно еще сделать снеговика</a:t>
                      </a:r>
                      <a:r>
                        <a:rPr lang="ru-RU" sz="2400" dirty="0" smtClean="0"/>
                        <a:t>.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Посмотреть мультфильмы;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Прочитать в книгах;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Спросить у родителей;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Спросить у друзей;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Рассмотреть снежинки;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Найти в интерне</a:t>
                      </a:r>
                      <a:r>
                        <a:rPr lang="ru-RU" sz="2400" dirty="0" smtClean="0"/>
                        <a:t>те.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3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ект снеговик\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Этапы реализации проекта.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980728"/>
            <a:ext cx="7416824" cy="561662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II</a:t>
            </a:r>
            <a:r>
              <a:rPr lang="ru-RU" b="1" dirty="0" smtClean="0">
                <a:solidFill>
                  <a:srgbClr val="002060"/>
                </a:solidFill>
              </a:rPr>
              <a:t> этап.    Деятельностный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(сетевая паутинка по проекту по образовательным областям)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ечевое развитие»</a:t>
            </a:r>
          </a:p>
          <a:p>
            <a:pPr marL="0" indent="0" algn="ctr">
              <a:buNone/>
            </a:pP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«Зима, ее признаки и явления», «Зимние забавы», «В гости к снеговику» ;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мультфильмов: «Когда зажигаются елки», «Снеговик-почтовик»;  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зиме;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Чтение: сказочной повести «Школа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Снеговичков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А. Усачева и В.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Чижикова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усской народной сказки «Снегурочка»;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стихотворений о Снеговике;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игры: «Доскажи словечко», «Какой? Какая? Какие?»;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по сюжетным картинкам «Как мы лепили Снеговика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описательных рассказов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Снеговике.</a:t>
            </a:r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85468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539</TotalTime>
  <Words>912</Words>
  <Application>Microsoft Office PowerPoint</Application>
  <PresentationFormat>Экран (4:3)</PresentationFormat>
  <Paragraphs>160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Муниципальное дошкольное образовательное автономное учреждение «Детский сад № 46 общеразвивающего вида с приоритетным осуществлением художественно-эстетического развития воспитанников «Фантазеры» г. Орска»</vt:lpstr>
      <vt:lpstr>Презентация PowerPoint</vt:lpstr>
      <vt:lpstr>Актуальность проекта Актуальность данного проекта в том, что он позволяет в условиях воспитательно - образовательного процесса в ДОУ расширить, обогатить, систематизировать и творчески применить знания детей о снеговике. Познакомить с элементарными опытами со снегом и водой с целью развития интереса к экспериментированию из природного материала. Проблема   Наблюдая из окна за снегом, дети начали задавать вопросы: «Что такое снег?» «Почему снег бывает только зимой?». Выйдя на прогулку в морозный сухой день, дети решили слепить снеговика. Но снег рассыпался, колобки не катались. Посыпались вопросы: «Почему?». Так возникла идея данного проекта. Нам захотелось познакомить детей со снегом и его свойствами, расширить знания детей о детской забаве. </vt:lpstr>
      <vt:lpstr> </vt:lpstr>
      <vt:lpstr>Презентация PowerPoint</vt:lpstr>
      <vt:lpstr>Предполагаемые продукты проекта</vt:lpstr>
      <vt:lpstr>Этапы реализации проекта. </vt:lpstr>
      <vt:lpstr>Карта детских идей</vt:lpstr>
      <vt:lpstr>Этапы реализации проекта. </vt:lpstr>
      <vt:lpstr>Презентация PowerPoint</vt:lpstr>
      <vt:lpstr>Презентация PowerPoint</vt:lpstr>
      <vt:lpstr> экспериментальная деятельность «Снег и его свойства»  </vt:lpstr>
      <vt:lpstr>Экспериментальная деятельность «Снег и его свойства»</vt:lpstr>
      <vt:lpstr>Экспериментальная деятельность «Снег и его свойства»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Просмотр кукольного спектакля «Снеговик»</vt:lpstr>
      <vt:lpstr>Этапы реализации проекта. 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Книга своими руками</vt:lpstr>
      <vt:lpstr>Презентация PowerPoint</vt:lpstr>
      <vt:lpstr>Презентация PowerPoint</vt:lpstr>
      <vt:lpstr>Результаты: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95</dc:creator>
  <cp:lastModifiedBy>95-ПК</cp:lastModifiedBy>
  <cp:revision>47</cp:revision>
  <dcterms:created xsi:type="dcterms:W3CDTF">2019-02-07T05:01:10Z</dcterms:created>
  <dcterms:modified xsi:type="dcterms:W3CDTF">2025-03-07T04:21:51Z</dcterms:modified>
</cp:coreProperties>
</file>