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3"/>
  </p:notesMasterIdLst>
  <p:sldIdLst>
    <p:sldId id="256" r:id="rId2"/>
    <p:sldId id="278" r:id="rId3"/>
    <p:sldId id="272" r:id="rId4"/>
    <p:sldId id="258" r:id="rId5"/>
    <p:sldId id="257" r:id="rId6"/>
    <p:sldId id="273" r:id="rId7"/>
    <p:sldId id="279" r:id="rId8"/>
    <p:sldId id="270" r:id="rId9"/>
    <p:sldId id="264" r:id="rId10"/>
    <p:sldId id="265" r:id="rId11"/>
    <p:sldId id="260" r:id="rId12"/>
    <p:sldId id="271" r:id="rId13"/>
    <p:sldId id="266" r:id="rId14"/>
    <p:sldId id="261" r:id="rId15"/>
    <p:sldId id="262" r:id="rId16"/>
    <p:sldId id="267" r:id="rId17"/>
    <p:sldId id="274" r:id="rId18"/>
    <p:sldId id="275" r:id="rId19"/>
    <p:sldId id="276" r:id="rId20"/>
    <p:sldId id="268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62" autoAdjust="0"/>
  </p:normalViewPr>
  <p:slideViewPr>
    <p:cSldViewPr>
      <p:cViewPr varScale="1">
        <p:scale>
          <a:sx n="80" d="100"/>
          <a:sy n="80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93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4314A-3CAA-4E64-9777-F40E3D597EF8}" type="datetimeFigureOut">
              <a:rPr lang="ru-RU" smtClean="0"/>
              <a:pPr/>
              <a:t>25.10.2023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B3E93-8608-4EFE-B92D-033CBAC75F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533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B3E93-8608-4EFE-B92D-033CBAC75F30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B3E93-8608-4EFE-B92D-033CBAC75F30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B3E93-8608-4EFE-B92D-033CBAC75F30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126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1581-7CFC-446D-A139-82F68A3AB359}" type="datetimeFigureOut">
              <a:rPr lang="ru-RU" smtClean="0"/>
              <a:pPr/>
              <a:t>25.10.2023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3F6E-E4E3-4038-8ABB-D0DE502384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1581-7CFC-446D-A139-82F68A3AB359}" type="datetimeFigureOut">
              <a:rPr lang="ru-RU" smtClean="0"/>
              <a:pPr/>
              <a:t>25.10.2023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3F6E-E4E3-4038-8ABB-D0DE502384D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1581-7CFC-446D-A139-82F68A3AB359}" type="datetimeFigureOut">
              <a:rPr lang="ru-RU" smtClean="0"/>
              <a:pPr/>
              <a:t>25.10.2023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3F6E-E4E3-4038-8ABB-D0DE502384D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1581-7CFC-446D-A139-82F68A3AB359}" type="datetimeFigureOut">
              <a:rPr lang="ru-RU" smtClean="0"/>
              <a:pPr/>
              <a:t>25.10.2023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3F6E-E4E3-4038-8ABB-D0DE502384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1581-7CFC-446D-A139-82F68A3AB359}" type="datetimeFigureOut">
              <a:rPr lang="ru-RU" smtClean="0"/>
              <a:pPr/>
              <a:t>25.10.2023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3F6E-E4E3-4038-8ABB-D0DE502384D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1581-7CFC-446D-A139-82F68A3AB359}" type="datetimeFigureOut">
              <a:rPr lang="ru-RU" smtClean="0"/>
              <a:pPr/>
              <a:t>25.10.2023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3F6E-E4E3-4038-8ABB-D0DE502384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1581-7CFC-446D-A139-82F68A3AB359}" type="datetimeFigureOut">
              <a:rPr lang="ru-RU" smtClean="0"/>
              <a:pPr/>
              <a:t>25.10.2023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3F6E-E4E3-4038-8ABB-D0DE502384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1581-7CFC-446D-A139-82F68A3AB359}" type="datetimeFigureOut">
              <a:rPr lang="ru-RU" smtClean="0"/>
              <a:pPr/>
              <a:t>25.10.2023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3F6E-E4E3-4038-8ABB-D0DE502384D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1581-7CFC-446D-A139-82F68A3AB359}" type="datetimeFigureOut">
              <a:rPr lang="ru-RU" smtClean="0"/>
              <a:pPr/>
              <a:t>25.10.2023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3F6E-E4E3-4038-8ABB-D0DE502384D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1581-7CFC-446D-A139-82F68A3AB359}" type="datetimeFigureOut">
              <a:rPr lang="ru-RU" smtClean="0"/>
              <a:pPr/>
              <a:t>25.10.2023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3F6E-E4E3-4038-8ABB-D0DE502384D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1581-7CFC-446D-A139-82F68A3AB359}" type="datetimeFigureOut">
              <a:rPr lang="ru-RU" smtClean="0"/>
              <a:pPr/>
              <a:t>25.10.2023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3F6E-E4E3-4038-8ABB-D0DE502384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6651581-7CFC-446D-A139-82F68A3AB359}" type="datetimeFigureOut">
              <a:rPr lang="ru-RU" smtClean="0"/>
              <a:pPr/>
              <a:t>25.10.2023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87F3F6E-E4E3-4038-8ABB-D0DE502384D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>
    <p:dissolve/>
  </p:transition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57166"/>
            <a:ext cx="8382294" cy="5952154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2000" b="1" i="1" dirty="0">
                <a:solidFill>
                  <a:schemeClr val="tx1"/>
                </a:solidFill>
                <a:effectLst/>
              </a:rPr>
              <a:t/>
            </a:r>
            <a:br>
              <a:rPr lang="ru-RU" sz="2000" b="1" i="1" dirty="0">
                <a:solidFill>
                  <a:schemeClr val="tx1"/>
                </a:solidFill>
                <a:effectLst/>
              </a:rPr>
            </a:br>
            <a:r>
              <a:rPr lang="ru-RU" sz="2000" b="1" i="1" dirty="0">
                <a:solidFill>
                  <a:schemeClr val="tx1"/>
                </a:solidFill>
                <a:effectLst/>
              </a:rPr>
              <a:t>Муниципальное дошкольное образовательное автономное учреждение  «Детск</a:t>
            </a:r>
            <a:r>
              <a:rPr lang="ru-RU" sz="2000" i="1" dirty="0">
                <a:solidFill>
                  <a:schemeClr val="tx1"/>
                </a:solidFill>
                <a:effectLst/>
              </a:rPr>
              <a:t>ий сад №46 «Фантазёры </a:t>
            </a:r>
            <a:r>
              <a:rPr lang="ru-RU" sz="2000" i="1" dirty="0" err="1">
                <a:solidFill>
                  <a:schemeClr val="tx1"/>
                </a:solidFill>
                <a:effectLst/>
              </a:rPr>
              <a:t>г.Орска</a:t>
            </a:r>
            <a:r>
              <a:rPr lang="ru-RU" sz="2000" b="1" i="1" dirty="0">
                <a:solidFill>
                  <a:schemeClr val="tx1"/>
                </a:solidFill>
                <a:effectLst/>
              </a:rPr>
              <a:t>»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ru-RU" b="1" i="1" dirty="0"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ru-RU" b="1" i="1" dirty="0"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Семинар-практикум</a:t>
            </a:r>
            <a:r>
              <a:rPr lang="ru-RU" sz="3600" b="1" u="sng" dirty="0"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ru-RU" sz="3600" b="1" u="sng" dirty="0"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3600" b="1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Мини- музей </a:t>
            </a:r>
            <a:br>
              <a:rPr lang="ru-RU" sz="3600" b="1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«Русские народные промыслы» </a:t>
            </a:r>
            <a:br>
              <a:rPr lang="ru-RU" sz="3600" b="1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u="sng" dirty="0"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ru-RU" sz="3600" u="sng" dirty="0"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  <a:t>Подготовила : воспитатель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  <a:t> Фот Светлана Александровна.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  <a:t>2023 г.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485" y="-49070"/>
            <a:ext cx="9534970" cy="6956139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970404"/>
          </a:xfrm>
        </p:spPr>
        <p:txBody>
          <a:bodyPr/>
          <a:lstStyle/>
          <a:p>
            <a:pPr algn="ctr">
              <a:buNone/>
            </a:pPr>
            <a:r>
              <a:rPr lang="ru-RU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Тематическая беседа </a:t>
            </a:r>
            <a:br>
              <a:rPr lang="ru-RU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«В Мире росписи» </a:t>
            </a:r>
            <a:r>
              <a:rPr lang="ru-RU" i="1" dirty="0">
                <a:solidFill>
                  <a:srgbClr val="FF0000"/>
                </a:solidFill>
              </a:rPr>
              <a:t/>
            </a:r>
            <a:br>
              <a:rPr lang="ru-RU" i="1" dirty="0">
                <a:solidFill>
                  <a:srgbClr val="FF0000"/>
                </a:solidFill>
              </a:rPr>
            </a:br>
            <a:r>
              <a:rPr lang="ru-RU" i="1" dirty="0">
                <a:solidFill>
                  <a:srgbClr val="FF0000"/>
                </a:solidFill>
              </a:rPr>
              <a:t/>
            </a:r>
            <a:br>
              <a:rPr lang="ru-RU" i="1" dirty="0">
                <a:solidFill>
                  <a:srgbClr val="FF0000"/>
                </a:solidFill>
              </a:rPr>
            </a:br>
            <a:r>
              <a:rPr lang="ru-RU" sz="3200" i="1" dirty="0">
                <a:solidFill>
                  <a:schemeClr val="tx1"/>
                </a:solidFill>
              </a:rPr>
              <a:t>Цель : </a:t>
            </a:r>
            <a:r>
              <a:rPr lang="ru-RU" sz="2400" dirty="0">
                <a:solidFill>
                  <a:schemeClr val="tx1"/>
                </a:solidFill>
              </a:rPr>
              <a:t>Знакомство с культурным наследием России  через традиционные виды росписи (Гжель, Хохлома, Городец).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F3C3AC-2884-4B8D-B64E-C81C8A4A8F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2046" y="4010642"/>
            <a:ext cx="2780928" cy="2625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16923D-2779-4EE5-B0D7-9CD25A883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6462" y="4082650"/>
            <a:ext cx="2924944" cy="2625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1582" y="-315416"/>
            <a:ext cx="9547163" cy="7332223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13643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Сюжетно - ролевая игра </a:t>
            </a:r>
            <a:br>
              <a:rPr lang="ru-RU" sz="3600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sz="3600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«Угостим гостей чаем»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78700" y="800477"/>
            <a:ext cx="228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>
                <a:solidFill>
                  <a:prstClr val="white"/>
                </a:solidFill>
              </a:rPr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48064" y="1737500"/>
            <a:ext cx="367240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 Цель: развитие умения у детей реализовывать игровой замысел. Закрепить знание детей о чайной посуде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43570" y="4000504"/>
            <a:ext cx="32861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    </a:t>
            </a:r>
            <a:endParaRPr lang="ru-RU" sz="1400" i="1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FD23DE4-3486-4051-8079-FF833E31EC7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3" y="1628800"/>
            <a:ext cx="2156966" cy="2875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10DF6F-49BF-488C-8570-4D575FDEE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079" y="3185442"/>
            <a:ext cx="2625756" cy="315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1582" y="-238062"/>
            <a:ext cx="9547163" cy="7334124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84686"/>
            <a:ext cx="8229600" cy="122413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4000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История Русского  народного костюма.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72066" y="1679883"/>
            <a:ext cx="328614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  В Старину  вышивку делали, используя, различные      орнаменты. Но   назначение было общим –        украшение костюма и      защита      человека от злых   сил. Считалось , что вышивку  нужно располагать  по      краям      одежды:     ворот, подол, низ рукава,  чтобы именно отсюда духи зла не      могли проникнуть к телу</a:t>
            </a:r>
            <a:r>
              <a:rPr lang="ru-RU" i="1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6E790C-6FBA-44FB-A908-C3571DC6B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537" y="2244893"/>
            <a:ext cx="5088566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582" y="-238062"/>
            <a:ext cx="9547163" cy="7334124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90082" cy="1066376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Работа с родителями.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4048" y="170080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/>
              <a:t>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700807"/>
            <a:ext cx="41044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Helvetica Neue"/>
                <a:ea typeface="+mj-ea"/>
                <a:cs typeface="+mj-cs"/>
              </a:rPr>
              <a:t>1. Помощь со сбором предметов народных промыслов для мини-музея;</a:t>
            </a:r>
            <a:r>
              <a:rPr lang="ru-RU" sz="20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/>
            </a:r>
            <a:br>
              <a:rPr lang="ru-RU" sz="20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</a:br>
            <a:r>
              <a:rPr lang="ru-RU" sz="2000" b="1" dirty="0">
                <a:solidFill>
                  <a:srgbClr val="000000"/>
                </a:solidFill>
                <a:latin typeface="Helvetica Neue"/>
                <a:ea typeface="+mj-ea"/>
                <a:cs typeface="+mj-cs"/>
              </a:rPr>
              <a:t>2. Активно интересоваться деятельностью ребенка в группе;</a:t>
            </a:r>
            <a:r>
              <a:rPr lang="ru-RU" sz="20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/>
            </a:r>
            <a:br>
              <a:rPr lang="ru-RU" sz="20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</a:br>
            <a:r>
              <a:rPr lang="ru-RU" sz="2000" b="1" dirty="0">
                <a:solidFill>
                  <a:srgbClr val="000000"/>
                </a:solidFill>
                <a:latin typeface="Helvetica Neue"/>
                <a:ea typeface="+mj-ea"/>
                <a:cs typeface="+mj-cs"/>
              </a:rPr>
              <a:t>3. Помощь в разучивании стихотворений ;</a:t>
            </a:r>
            <a:r>
              <a:rPr lang="ru-RU" sz="20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/>
            </a:r>
            <a:br>
              <a:rPr lang="ru-RU" sz="20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</a:br>
            <a:r>
              <a:rPr lang="ru-RU" sz="2000" b="1" dirty="0">
                <a:solidFill>
                  <a:srgbClr val="000000"/>
                </a:solidFill>
                <a:latin typeface="Helvetica Neue"/>
                <a:ea typeface="+mj-ea"/>
                <a:cs typeface="+mj-cs"/>
              </a:rPr>
              <a:t>4. Посещения Этнографических выставок и музеев с детьми.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0129A99-F492-410E-A936-A3D3246B0CE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9303" y="1922076"/>
            <a:ext cx="5013996" cy="3760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1582" y="-238062"/>
            <a:ext cx="9547163" cy="7334124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633" y="404664"/>
            <a:ext cx="8186766" cy="10972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Поговорим о Русской Матрешке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00193" y="1772817"/>
            <a:ext cx="187220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Рисование .</a:t>
            </a:r>
          </a:p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Цель: </a:t>
            </a:r>
          </a:p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«Русская Матрёшка»</a:t>
            </a:r>
          </a:p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приобщение детей к декоративно-прикладному искусству России через знакомство с игрушкой – матрёшкой</a:t>
            </a:r>
            <a:r>
              <a:rPr lang="ru-RU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89" y="2267980"/>
            <a:ext cx="3961307" cy="2970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E:\Юлия Юрьевна\фото 6 гр\IMG_570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85" y="2636912"/>
            <a:ext cx="3148608" cy="2361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1582" y="-238062"/>
            <a:ext cx="9547163" cy="7334124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399032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3600" b="1" i="1" dirty="0">
                <a:solidFill>
                  <a:srgbClr val="FF0000"/>
                </a:solidFill>
              </a:rPr>
              <a:t/>
            </a:r>
            <a:br>
              <a:rPr lang="ru-RU" sz="3600" b="1" i="1" dirty="0">
                <a:solidFill>
                  <a:srgbClr val="FF0000"/>
                </a:solidFill>
              </a:rPr>
            </a:br>
            <a:r>
              <a:rPr lang="ru-RU" sz="3600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Глиняные и деревянные игрушки   </a:t>
            </a:r>
            <a:br>
              <a:rPr lang="ru-RU" sz="3600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sz="3600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        различных промыслов.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5560" y="1556792"/>
            <a:ext cx="32629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Результатом как основной цели, так и многогранных задач по приобщению ребенка к декоративно-прикладному творчеству, является формирование гармонично и интеллектуально развитой самостоятельной творческой личности, наделенной широкими знаниями о предметах окружающего мира и возможностях их творческого воображения.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467" y="2351989"/>
            <a:ext cx="4633382" cy="347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1582" y="-238062"/>
            <a:ext cx="9547163" cy="7334124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3098"/>
            <a:ext cx="8229600" cy="542264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3600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Наглядно-дидактические пособия.</a:t>
            </a:r>
          </a:p>
        </p:txBody>
      </p:sp>
      <p:pic>
        <p:nvPicPr>
          <p:cNvPr id="4098" name="Picture 2" descr="E:\Юлия Юрьевна\фото 6 гр\IMG_573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169" y="1700809"/>
            <a:ext cx="4032449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Юлия Юрьевна\фото 6 гр\IMG_573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78245"/>
            <a:ext cx="3263983" cy="2447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Юлия Юрьевна\фото 6 гр\IMG_573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2252" y="3969659"/>
            <a:ext cx="2747412" cy="206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1582" y="-238062"/>
            <a:ext cx="9547163" cy="7334124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60647"/>
            <a:ext cx="6512511" cy="9347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Русская изба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472514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/>
              <a:t>Цель:</a:t>
            </a:r>
          </a:p>
          <a:p>
            <a:pPr algn="ctr"/>
            <a:endParaRPr lang="ru-RU" sz="1600" b="1" dirty="0"/>
          </a:p>
          <a:p>
            <a:pPr algn="ctr"/>
            <a:r>
              <a:rPr lang="ru-RU" sz="1600" b="1" dirty="0"/>
              <a:t> познакомить детей с жизнью, бытом и творчеством русского народа, приобщать к народным традициям и обычаям.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4633382" cy="347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E:\Юлия Юрьевна\фото 6 гр\IMG_588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965" y="1628800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1582" y="-448554"/>
            <a:ext cx="9547163" cy="73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40579"/>
      </p:ext>
    </p:extLst>
  </p:cSld>
  <p:clrMapOvr>
    <a:masterClrMapping/>
  </p:clrMapOvr>
  <p:transition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52928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Мини – музей 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«Русские народные промыслы»</a:t>
            </a:r>
          </a:p>
        </p:txBody>
      </p:sp>
      <p:pic>
        <p:nvPicPr>
          <p:cNvPr id="5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708920"/>
            <a:ext cx="5256584" cy="3942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582" y="-238062"/>
            <a:ext cx="9547163" cy="73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36916"/>
      </p:ext>
    </p:extLst>
  </p:cSld>
  <p:clrMapOvr>
    <a:masterClrMapping/>
  </p:clrMapOvr>
  <p:transition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48791"/>
            <a:ext cx="4570802" cy="3320569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Мини – Музей </a:t>
            </a:r>
            <a:br>
              <a:rPr lang="ru-RU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«Русские народные промыслы» </a:t>
            </a:r>
          </a:p>
        </p:txBody>
      </p:sp>
      <p:pic>
        <p:nvPicPr>
          <p:cNvPr id="6146" name="Picture 2" descr="E:\Юлия Юрьевна\фото 6 гр\IMG_5660.jpeg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0107" y="1150894"/>
            <a:ext cx="5393777" cy="4045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1DA59AA4-637C-4020-B6C8-95BC378BFA1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4056" y="124833"/>
            <a:ext cx="3978827" cy="2984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846638-05EA-4AB1-A2BB-DB92210FD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4008" y="444878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0838AD-A9C1-4401-A732-996B816E37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97866" y="3573016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0699" y="-318271"/>
            <a:ext cx="9547163" cy="73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6917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731520"/>
            <a:ext cx="8424936" cy="5145752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старины до наших дней хранит реликвии музей, 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кто музей сей посещает, тот, несомненно, много знает. 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– не просто дом, где вещи дышат, 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– хранитель тайн, всего святого, 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Биенье сердца каждого услышит, 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– мост в долину самого родного.</a:t>
            </a:r>
          </a:p>
          <a:p>
            <a:pPr marL="45720" indent="0" algn="ctr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Анна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Леун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5" y="0"/>
            <a:ext cx="9533859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39300"/>
      </p:ext>
    </p:extLst>
  </p:cSld>
  <p:clrMapOvr>
    <a:masterClrMapping/>
  </p:clrMapOvr>
  <p:transition spd="med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76672"/>
            <a:ext cx="6512511" cy="78296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                 </a:t>
            </a:r>
            <a:r>
              <a:rPr lang="ru-RU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Заключение.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331640" y="2492896"/>
            <a:ext cx="6400800" cy="347472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/>
              <a:t>       </a:t>
            </a:r>
            <a:r>
              <a:rPr lang="ru-RU" b="1" i="1" dirty="0"/>
              <a:t>Мини-музей стал неотъемлемой частью развивающей предметной среды нашей группы</a:t>
            </a:r>
          </a:p>
          <a:p>
            <a:pPr algn="ctr">
              <a:buNone/>
            </a:pPr>
            <a:r>
              <a:rPr lang="ru-RU" b="1" i="1" dirty="0"/>
              <a:t>     Мини-музей в группе позволил нам  сделать слово «музей» привычным и привлекательным для детей. Мини-музей постоянно пополняется новыми экспонатами . Любой предмет мини-музея может подсказать тему для интересного разговора. Экспонаты используются для проведения различных занятий, для развития речи, воображения, интеллекта, эмоциональной сферы ребенка.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582" y="-238062"/>
            <a:ext cx="9547163" cy="7334124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924944"/>
            <a:ext cx="8229600" cy="2016224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Спасибо за внимание!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 flipV="1">
            <a:off x="457200" y="2924944"/>
            <a:ext cx="7901014" cy="7542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b="1" dirty="0"/>
              <a:t>                            </a:t>
            </a:r>
          </a:p>
          <a:p>
            <a:pPr>
              <a:buNone/>
            </a:pPr>
            <a:r>
              <a:rPr lang="ru-RU" b="1" dirty="0"/>
              <a:t> </a:t>
            </a:r>
          </a:p>
          <a:p>
            <a:pPr>
              <a:buNone/>
            </a:pPr>
            <a:endParaRPr lang="ru-RU" b="1" dirty="0"/>
          </a:p>
          <a:p>
            <a:pPr>
              <a:buNone/>
            </a:pPr>
            <a:endParaRPr lang="ru-RU" b="1" dirty="0"/>
          </a:p>
          <a:p>
            <a:pPr>
              <a:buNone/>
            </a:pPr>
            <a:endParaRPr lang="ru-RU" b="1" dirty="0"/>
          </a:p>
          <a:p>
            <a:pPr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582" y="-238062"/>
            <a:ext cx="9547163" cy="7334124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776864" cy="4966488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u="sng" dirty="0">
                <a:solidFill>
                  <a:srgbClr val="FF0000"/>
                </a:solidFill>
                <a:effectLst/>
              </a:rPr>
              <a:t/>
            </a:r>
            <a:br>
              <a:rPr lang="ru-RU" sz="1600" u="sng" dirty="0">
                <a:solidFill>
                  <a:srgbClr val="FF0000"/>
                </a:solidFill>
                <a:effectLst/>
              </a:rPr>
            </a:br>
            <a:r>
              <a:rPr lang="ru-RU" sz="1600" u="sng" dirty="0">
                <a:solidFill>
                  <a:srgbClr val="FF0000"/>
                </a:solidFill>
                <a:effectLst/>
              </a:rPr>
              <a:t>Цель:</a:t>
            </a:r>
            <a:br>
              <a:rPr lang="ru-RU" sz="1600" u="sng" dirty="0">
                <a:solidFill>
                  <a:srgbClr val="FF0000"/>
                </a:solidFill>
                <a:effectLst/>
              </a:rPr>
            </a:br>
            <a:r>
              <a:rPr lang="ru-RU" sz="1600" u="sng" dirty="0">
                <a:solidFill>
                  <a:schemeClr val="tx1"/>
                </a:solidFill>
                <a:effectLst/>
              </a:rPr>
              <a:t> -познакомить с разнообразием декоративно – прикладным искусством и его местом в ДОУ.</a:t>
            </a:r>
            <a:br>
              <a:rPr lang="ru-RU" sz="1600" u="sng" dirty="0">
                <a:solidFill>
                  <a:schemeClr val="tx1"/>
                </a:solidFill>
                <a:effectLst/>
              </a:rPr>
            </a:br>
            <a:r>
              <a:rPr lang="ru-RU" sz="1600" u="sng" dirty="0">
                <a:solidFill>
                  <a:srgbClr val="FF0000"/>
                </a:solidFill>
                <a:effectLst/>
              </a:rPr>
              <a:t>Задачи:</a:t>
            </a:r>
            <a:br>
              <a:rPr lang="ru-RU" sz="1600" u="sng" dirty="0">
                <a:solidFill>
                  <a:srgbClr val="FF0000"/>
                </a:solidFill>
                <a:effectLst/>
              </a:rPr>
            </a:br>
            <a:r>
              <a:rPr lang="ru-RU" sz="1600" u="sng" dirty="0">
                <a:solidFill>
                  <a:schemeClr val="tx1"/>
                </a:solidFill>
                <a:effectLst/>
              </a:rPr>
              <a:t> -Привлечь родителей к культурно – досуговой деятельности Доу;</a:t>
            </a:r>
            <a:br>
              <a:rPr lang="ru-RU" sz="1600" u="sng" dirty="0">
                <a:solidFill>
                  <a:schemeClr val="tx1"/>
                </a:solidFill>
                <a:effectLst/>
              </a:rPr>
            </a:br>
            <a:r>
              <a:rPr lang="ru-RU" sz="1600" u="sng" dirty="0">
                <a:solidFill>
                  <a:schemeClr val="tx1"/>
                </a:solidFill>
                <a:effectLst/>
              </a:rPr>
              <a:t>-Расширять познавательный интерес детей с помощью информационной и экскурсионной деятельности;</a:t>
            </a:r>
            <a:br>
              <a:rPr lang="ru-RU" sz="1600" u="sng" dirty="0">
                <a:solidFill>
                  <a:schemeClr val="tx1"/>
                </a:solidFill>
                <a:effectLst/>
              </a:rPr>
            </a:br>
            <a:r>
              <a:rPr lang="ru-RU" sz="1600" u="sng" dirty="0">
                <a:solidFill>
                  <a:schemeClr val="tx1"/>
                </a:solidFill>
                <a:effectLst/>
              </a:rPr>
              <a:t>-Обогащение предметно развивающей среды в Доу;</a:t>
            </a:r>
            <a:br>
              <a:rPr lang="ru-RU" sz="1600" u="sng" dirty="0">
                <a:solidFill>
                  <a:schemeClr val="tx1"/>
                </a:solidFill>
                <a:effectLst/>
              </a:rPr>
            </a:br>
            <a:r>
              <a:rPr lang="ru-RU" sz="1600" u="sng" dirty="0">
                <a:solidFill>
                  <a:schemeClr val="tx1"/>
                </a:solidFill>
                <a:effectLst/>
              </a:rPr>
              <a:t>-Через декоративно прикладное искусство знакомим детей с историей и традициями народа;</a:t>
            </a:r>
            <a:br>
              <a:rPr lang="ru-RU" sz="1600" u="sng" dirty="0">
                <a:solidFill>
                  <a:schemeClr val="tx1"/>
                </a:solidFill>
                <a:effectLst/>
              </a:rPr>
            </a:br>
            <a:r>
              <a:rPr lang="ru-RU" sz="1600" u="sng" dirty="0">
                <a:solidFill>
                  <a:schemeClr val="tx1"/>
                </a:solidFill>
                <a:effectLst/>
              </a:rPr>
              <a:t>-Включить родителей и детей в пополнение экспонатами мини-музей;</a:t>
            </a:r>
            <a:br>
              <a:rPr lang="ru-RU" sz="1600" u="sng" dirty="0">
                <a:solidFill>
                  <a:schemeClr val="tx1"/>
                </a:solidFill>
                <a:effectLst/>
              </a:rPr>
            </a:br>
            <a:r>
              <a:rPr lang="ru-RU" sz="1600" u="sng" dirty="0">
                <a:solidFill>
                  <a:schemeClr val="tx1"/>
                </a:solidFill>
                <a:effectLst/>
              </a:rPr>
              <a:t>-Приобщать дошкольников к художественным ценностям;</a:t>
            </a:r>
            <a:br>
              <a:rPr lang="ru-RU" sz="1600" u="sng" dirty="0">
                <a:solidFill>
                  <a:schemeClr val="tx1"/>
                </a:solidFill>
                <a:effectLst/>
              </a:rPr>
            </a:br>
            <a:r>
              <a:rPr lang="ru-RU" sz="1600" u="sng" dirty="0">
                <a:solidFill>
                  <a:schemeClr val="tx1"/>
                </a:solidFill>
                <a:effectLst/>
              </a:rPr>
              <a:t>-Побуждать детей видеть красоту предметов народного искусства;</a:t>
            </a:r>
            <a:br>
              <a:rPr lang="ru-RU" sz="1600" u="sng" dirty="0">
                <a:solidFill>
                  <a:schemeClr val="tx1"/>
                </a:solidFill>
                <a:effectLst/>
              </a:rPr>
            </a:br>
            <a:r>
              <a:rPr lang="ru-RU" sz="1600" u="sng" dirty="0">
                <a:solidFill>
                  <a:schemeClr val="tx1"/>
                </a:solidFill>
                <a:effectLst/>
              </a:rPr>
              <a:t>-Воспитывать духовно – нравственное развитие детей, формирование патриотических чувств;</a:t>
            </a:r>
            <a:br>
              <a:rPr lang="ru-RU" sz="1600" u="sng" dirty="0">
                <a:solidFill>
                  <a:schemeClr val="tx1"/>
                </a:solidFill>
                <a:effectLst/>
              </a:rPr>
            </a:br>
            <a:r>
              <a:rPr lang="ru-RU" sz="1600" u="sng" dirty="0">
                <a:solidFill>
                  <a:schemeClr val="tx1"/>
                </a:solidFill>
                <a:effectLst/>
              </a:rPr>
              <a:t>-Воспитание у дошкольников интереса, гордости к культурным ценностям своего народа, своего края.</a:t>
            </a:r>
            <a:r>
              <a:rPr lang="ru-RU" sz="1600" u="sng" dirty="0">
                <a:solidFill>
                  <a:srgbClr val="FF0000"/>
                </a:solidFill>
                <a:effectLst/>
              </a:rPr>
              <a:t/>
            </a:r>
            <a:br>
              <a:rPr lang="ru-RU" sz="1600" u="sng" dirty="0">
                <a:solidFill>
                  <a:srgbClr val="FF0000"/>
                </a:solidFill>
                <a:effectLst/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533859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55127"/>
      </p:ext>
    </p:extLst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         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9552" y="476672"/>
            <a:ext cx="7992888" cy="4968552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ru-RU" sz="1400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ru-RU" sz="1400" b="1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1400" b="1" dirty="0">
                <a:solidFill>
                  <a:srgbClr val="FF0000"/>
                </a:solidFill>
              </a:rPr>
              <a:t>Разделы и экспонаты:</a:t>
            </a:r>
          </a:p>
          <a:p>
            <a:pPr algn="ctr">
              <a:buNone/>
            </a:pPr>
            <a:r>
              <a:rPr lang="ru-RU" sz="1400" b="1" dirty="0">
                <a:solidFill>
                  <a:schemeClr val="tx1"/>
                </a:solidFill>
              </a:rPr>
              <a:t>  В мини – музее представлены разные виды экспонатов декоративно- прикладного искусства –</a:t>
            </a:r>
          </a:p>
          <a:p>
            <a:pPr algn="ctr">
              <a:buNone/>
            </a:pPr>
            <a:r>
              <a:rPr lang="ru-RU" sz="1400" b="1" dirty="0">
                <a:solidFill>
                  <a:schemeClr val="tx1"/>
                </a:solidFill>
              </a:rPr>
              <a:t>Хохломская роспись.</a:t>
            </a:r>
          </a:p>
          <a:p>
            <a:pPr algn="ctr">
              <a:buNone/>
            </a:pPr>
            <a:r>
              <a:rPr lang="ru-RU" sz="1400" b="1" dirty="0">
                <a:solidFill>
                  <a:schemeClr val="tx1"/>
                </a:solidFill>
              </a:rPr>
              <a:t>Гжель роспись.</a:t>
            </a:r>
          </a:p>
          <a:p>
            <a:pPr algn="ctr">
              <a:buNone/>
            </a:pPr>
            <a:r>
              <a:rPr lang="ru-RU" sz="1400" b="1" dirty="0">
                <a:solidFill>
                  <a:schemeClr val="tx1"/>
                </a:solidFill>
              </a:rPr>
              <a:t>Матрешки.</a:t>
            </a:r>
          </a:p>
          <a:p>
            <a:pPr algn="ctr">
              <a:buNone/>
            </a:pPr>
            <a:r>
              <a:rPr lang="ru-RU" sz="1400" b="1" dirty="0">
                <a:solidFill>
                  <a:schemeClr val="tx1"/>
                </a:solidFill>
              </a:rPr>
              <a:t>Деревянные ложки.</a:t>
            </a:r>
          </a:p>
          <a:p>
            <a:pPr algn="ctr">
              <a:buNone/>
            </a:pPr>
            <a:r>
              <a:rPr lang="ru-RU" sz="1400" b="1" dirty="0">
                <a:solidFill>
                  <a:schemeClr val="tx1"/>
                </a:solidFill>
              </a:rPr>
              <a:t>Дымковская игрушка.</a:t>
            </a:r>
          </a:p>
          <a:p>
            <a:pPr algn="ctr">
              <a:buNone/>
            </a:pPr>
            <a:r>
              <a:rPr lang="ru-RU" sz="1400" b="1" dirty="0">
                <a:solidFill>
                  <a:schemeClr val="tx1"/>
                </a:solidFill>
              </a:rPr>
              <a:t>Городецкая роспись.</a:t>
            </a:r>
          </a:p>
          <a:p>
            <a:pPr algn="ctr">
              <a:buNone/>
            </a:pPr>
            <a:r>
              <a:rPr lang="ru-RU" sz="1400" b="1" dirty="0">
                <a:solidFill>
                  <a:schemeClr val="tx1"/>
                </a:solidFill>
              </a:rPr>
              <a:t>Куклы в народных костюмах.</a:t>
            </a:r>
          </a:p>
          <a:p>
            <a:pPr algn="ctr">
              <a:buNone/>
            </a:pPr>
            <a:r>
              <a:rPr lang="ru-RU" sz="1400" b="1" dirty="0">
                <a:solidFill>
                  <a:schemeClr val="tx1"/>
                </a:solidFill>
              </a:rPr>
              <a:t>Элементы кухонной утвари.</a:t>
            </a:r>
          </a:p>
          <a:p>
            <a:pPr algn="ctr">
              <a:buNone/>
            </a:pPr>
            <a:r>
              <a:rPr lang="ru-RU" sz="1400" b="1" dirty="0">
                <a:solidFill>
                  <a:schemeClr val="tx1"/>
                </a:solidFill>
              </a:rPr>
              <a:t>Деревянная мебель расписная.</a:t>
            </a:r>
          </a:p>
          <a:p>
            <a:pPr algn="ctr">
              <a:buNone/>
            </a:pPr>
            <a:r>
              <a:rPr lang="ru-RU" sz="1400" b="1" dirty="0">
                <a:solidFill>
                  <a:schemeClr val="tx1"/>
                </a:solidFill>
              </a:rPr>
              <a:t>Различные книги и пособия.</a:t>
            </a:r>
          </a:p>
          <a:p>
            <a:pPr algn="ctr">
              <a:buNone/>
            </a:pPr>
            <a:r>
              <a:rPr lang="ru-RU" sz="1400" b="1" dirty="0">
                <a:solidFill>
                  <a:schemeClr val="tx1"/>
                </a:solidFill>
              </a:rPr>
              <a:t>  Я, совместно с родителями, на протяжении двух лет пополняем наш мини-музей различными экспонатами русского народного промысла. Наличие мини-музея в группе, способствует не только гармоничному развитию личности детей, но и способствует укреплению взаимоотношений между родителями и воспитателем.</a:t>
            </a:r>
          </a:p>
          <a:p>
            <a:pPr algn="ctr">
              <a:buNone/>
            </a:pP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2" y="-17073"/>
            <a:ext cx="9534970" cy="717341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6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0"/>
                            </p:stCondLst>
                            <p:childTnLst>
                              <p:par>
                                <p:cTn id="8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000"/>
                            </p:stCondLst>
                            <p:childTnLst>
                              <p:par>
                                <p:cTn id="9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4000"/>
                            </p:stCondLst>
                            <p:childTnLst>
                              <p:par>
                                <p:cTn id="9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550224" cy="4966488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u="sng" dirty="0">
                <a:solidFill>
                  <a:srgbClr val="FF0000"/>
                </a:solidFill>
              </a:rPr>
              <a:t/>
            </a:r>
            <a:br>
              <a:rPr lang="ru-RU" sz="1600" u="sng" dirty="0">
                <a:solidFill>
                  <a:srgbClr val="FF0000"/>
                </a:solidFill>
              </a:rPr>
            </a:br>
            <a:r>
              <a:rPr lang="ru-RU" sz="1600" u="sng" dirty="0">
                <a:solidFill>
                  <a:srgbClr val="FF0000"/>
                </a:solidFill>
              </a:rPr>
              <a:t>Этапы организации мини – музея «Русские народные промыслы»</a:t>
            </a:r>
            <a:br>
              <a:rPr lang="ru-RU" sz="1600" u="sng" dirty="0">
                <a:solidFill>
                  <a:srgbClr val="FF0000"/>
                </a:solidFill>
              </a:rPr>
            </a:br>
            <a:r>
              <a:rPr lang="ru-RU" sz="1600" u="sng" dirty="0">
                <a:solidFill>
                  <a:schemeClr val="tx1"/>
                </a:solidFill>
              </a:rPr>
              <a:t>I этап – постановка цели перед воспитателем;</a:t>
            </a:r>
            <a:br>
              <a:rPr lang="ru-RU" sz="1600" u="sng" dirty="0">
                <a:solidFill>
                  <a:schemeClr val="tx1"/>
                </a:solidFill>
              </a:rPr>
            </a:br>
            <a:r>
              <a:rPr lang="ru-RU" sz="1600" u="sng" dirty="0">
                <a:solidFill>
                  <a:schemeClr val="tx1"/>
                </a:solidFill>
              </a:rPr>
              <a:t/>
            </a:r>
            <a:br>
              <a:rPr lang="ru-RU" sz="1600" u="sng" dirty="0">
                <a:solidFill>
                  <a:schemeClr val="tx1"/>
                </a:solidFill>
              </a:rPr>
            </a:br>
            <a:r>
              <a:rPr lang="ru-RU" sz="1600" u="sng" dirty="0">
                <a:solidFill>
                  <a:schemeClr val="tx1"/>
                </a:solidFill>
              </a:rPr>
              <a:t>- родительское собрание;</a:t>
            </a:r>
            <a:br>
              <a:rPr lang="ru-RU" sz="1600" u="sng" dirty="0">
                <a:solidFill>
                  <a:schemeClr val="tx1"/>
                </a:solidFill>
              </a:rPr>
            </a:br>
            <a:r>
              <a:rPr lang="ru-RU" sz="1600" u="sng" dirty="0">
                <a:solidFill>
                  <a:schemeClr val="tx1"/>
                </a:solidFill>
              </a:rPr>
              <a:t/>
            </a:r>
            <a:br>
              <a:rPr lang="ru-RU" sz="1600" u="sng" dirty="0">
                <a:solidFill>
                  <a:schemeClr val="tx1"/>
                </a:solidFill>
              </a:rPr>
            </a:br>
            <a:r>
              <a:rPr lang="ru-RU" sz="1600" u="sng" dirty="0">
                <a:solidFill>
                  <a:schemeClr val="tx1"/>
                </a:solidFill>
              </a:rPr>
              <a:t>- консультации;</a:t>
            </a:r>
            <a:br>
              <a:rPr lang="ru-RU" sz="1600" u="sng" dirty="0">
                <a:solidFill>
                  <a:schemeClr val="tx1"/>
                </a:solidFill>
              </a:rPr>
            </a:br>
            <a:r>
              <a:rPr lang="ru-RU" sz="1600" u="sng" dirty="0">
                <a:solidFill>
                  <a:schemeClr val="tx1"/>
                </a:solidFill>
              </a:rPr>
              <a:t/>
            </a:r>
            <a:br>
              <a:rPr lang="ru-RU" sz="1600" u="sng" dirty="0">
                <a:solidFill>
                  <a:schemeClr val="tx1"/>
                </a:solidFill>
              </a:rPr>
            </a:br>
            <a:r>
              <a:rPr lang="ru-RU" sz="1600" u="sng" dirty="0">
                <a:solidFill>
                  <a:schemeClr val="tx1"/>
                </a:solidFill>
              </a:rPr>
              <a:t>- индивидуальная работа.</a:t>
            </a:r>
            <a:br>
              <a:rPr lang="ru-RU" sz="1600" u="sng" dirty="0">
                <a:solidFill>
                  <a:schemeClr val="tx1"/>
                </a:solidFill>
              </a:rPr>
            </a:b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9218" name="Picture 2" descr="E:\Юлия Юрьевна\фото 6 гр\IMG_573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Юлия Юрьевна\фото 6 гр\IMG_521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456" y="2708920"/>
            <a:ext cx="3871486" cy="2903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528" y="-319226"/>
            <a:ext cx="9541067" cy="7173415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476672"/>
            <a:ext cx="7560840" cy="372956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u="sng" dirty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r>
              <a:rPr lang="ru-RU" u="sng" dirty="0">
                <a:solidFill>
                  <a:srgbClr val="FF0000"/>
                </a:solidFill>
              </a:rPr>
              <a:t>II этап</a:t>
            </a:r>
            <a:r>
              <a:rPr lang="ru-RU" u="sng" dirty="0">
                <a:solidFill>
                  <a:schemeClr val="tx1"/>
                </a:solidFill>
              </a:rPr>
              <a:t> - выбор места, где будет располагаться мини-музей.</a:t>
            </a:r>
          </a:p>
          <a:p>
            <a:pPr marL="45720" indent="0" algn="ctr">
              <a:buNone/>
            </a:pPr>
            <a:r>
              <a:rPr lang="ru-RU" u="sng" dirty="0">
                <a:solidFill>
                  <a:schemeClr val="tx1"/>
                </a:solidFill>
              </a:rPr>
              <a:t>Под музей я подготовила стеллаж в группе.</a:t>
            </a:r>
          </a:p>
          <a:p>
            <a:pPr marL="45720" indent="0" algn="ctr">
              <a:buNone/>
            </a:pPr>
            <a:endParaRPr lang="ru-RU" u="sng" dirty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r>
              <a:rPr lang="ru-RU" u="sng" dirty="0">
                <a:solidFill>
                  <a:srgbClr val="FF0000"/>
                </a:solidFill>
              </a:rPr>
              <a:t>III этап </a:t>
            </a:r>
            <a:r>
              <a:rPr lang="ru-RU" u="sng" dirty="0">
                <a:solidFill>
                  <a:schemeClr val="tx1"/>
                </a:solidFill>
              </a:rPr>
              <a:t>- исследовательская работа.</a:t>
            </a:r>
          </a:p>
          <a:p>
            <a:pPr marL="45720" indent="0" algn="ctr">
              <a:buNone/>
            </a:pPr>
            <a:r>
              <a:rPr lang="ru-RU" u="sng" dirty="0">
                <a:solidFill>
                  <a:schemeClr val="tx1"/>
                </a:solidFill>
              </a:rPr>
              <a:t>Сбор экспонатов и регистрация их в каталоге.</a:t>
            </a:r>
          </a:p>
          <a:p>
            <a:pPr marL="45720" indent="0" algn="ctr">
              <a:buNone/>
            </a:pPr>
            <a:endParaRPr lang="ru-RU" u="sng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05064"/>
            <a:ext cx="3017912" cy="226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456" y="4068580"/>
            <a:ext cx="4324594" cy="2136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9481" y="4664"/>
            <a:ext cx="9534970" cy="69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03820"/>
      </p:ext>
    </p:extLst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9363BD9-E5E2-4C6D-8F6A-68D2B47B7F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45696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solidFill>
                  <a:srgbClr val="FF0000"/>
                </a:solidFill>
              </a:rPr>
              <a:t>IV этап </a:t>
            </a:r>
            <a:r>
              <a:rPr lang="ru-RU" dirty="0"/>
              <a:t>- оформление мини-музея, которое требует соблюдения ряда условий:</a:t>
            </a:r>
          </a:p>
          <a:p>
            <a:pPr marL="45720" indent="0">
              <a:buNone/>
            </a:pPr>
            <a:r>
              <a:rPr lang="ru-RU" dirty="0"/>
              <a:t>Оформление мини-музея с учётом эстетических норм</a:t>
            </a:r>
          </a:p>
          <a:p>
            <a:pPr marL="45720" indent="0">
              <a:buNone/>
            </a:pPr>
            <a:r>
              <a:rPr lang="ru-RU" dirty="0"/>
              <a:t>Соблюдение правил безопасности, гигиенических норм.</a:t>
            </a:r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r>
              <a:rPr lang="ru-RU" dirty="0">
                <a:solidFill>
                  <a:srgbClr val="FF0000"/>
                </a:solidFill>
              </a:rPr>
              <a:t>V этап </a:t>
            </a:r>
            <a:r>
              <a:rPr lang="ru-RU" dirty="0"/>
              <a:t>– тематический.</a:t>
            </a:r>
          </a:p>
          <a:p>
            <a:pPr marL="45720" indent="0">
              <a:buNone/>
            </a:pPr>
            <a:r>
              <a:rPr lang="ru-RU" dirty="0"/>
              <a:t>Разработка тематики и содержания экскурсий и занятий для ознакомления детей с экспонатами.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232489-2EF9-45ED-BE35-0D4DC16E8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71400"/>
            <a:ext cx="9143999" cy="71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63706"/>
      </p:ext>
    </p:extLst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8229600" cy="139903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i="1" u="sng" dirty="0">
                <a:solidFill>
                  <a:srgbClr val="FF0000"/>
                </a:solidFill>
              </a:rPr>
              <a:t/>
            </a:r>
            <a:br>
              <a:rPr lang="ru-RU" sz="1800" i="1" u="sng" dirty="0">
                <a:solidFill>
                  <a:srgbClr val="FF0000"/>
                </a:solidFill>
              </a:rPr>
            </a:br>
            <a:r>
              <a:rPr lang="ru-RU" sz="1800" i="1" u="sng" dirty="0">
                <a:solidFill>
                  <a:srgbClr val="FF0000"/>
                </a:solidFill>
              </a:rPr>
              <a:t/>
            </a:r>
            <a:br>
              <a:rPr lang="ru-RU" sz="1800" i="1" u="sng" dirty="0">
                <a:solidFill>
                  <a:srgbClr val="FF0000"/>
                </a:solidFill>
              </a:rPr>
            </a:br>
            <a:r>
              <a:rPr lang="ru-RU" sz="1800" i="1" u="sng" dirty="0">
                <a:solidFill>
                  <a:srgbClr val="FF0000"/>
                </a:solidFill>
              </a:rPr>
              <a:t/>
            </a:r>
            <a:br>
              <a:rPr lang="ru-RU" sz="1800" i="1" u="sng" dirty="0">
                <a:solidFill>
                  <a:srgbClr val="FF0000"/>
                </a:solidFill>
              </a:rPr>
            </a:br>
            <a:r>
              <a:rPr lang="ru-RU" sz="1800" b="0" i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Речевая деятельность:</a:t>
            </a:r>
            <a:r>
              <a:rPr lang="ru-RU" sz="1800" b="0" i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1800" b="0" i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0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Чтение произведений фольклора на тему народных промыслов;</a:t>
            </a:r>
            <a:br>
              <a:rPr lang="ru-RU" sz="20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0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Разучивание русских народных потешек;</a:t>
            </a:r>
            <a:br>
              <a:rPr lang="ru-RU" sz="20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0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чтение русских народных сказок;</a:t>
            </a:r>
            <a:br>
              <a:rPr lang="ru-RU" sz="20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000" b="0" i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Художественно - творческая деятельность:</a:t>
            </a:r>
            <a:br>
              <a:rPr lang="ru-RU" sz="2000" b="0" i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0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Рассматривание альбомов и наглядно - демонстрационного материала;</a:t>
            </a:r>
            <a:br>
              <a:rPr lang="ru-RU" sz="20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0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Лепка «Волшебные узоры хохломы»</a:t>
            </a:r>
            <a:br>
              <a:rPr lang="ru-RU" sz="20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0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Рисование «Русская Матрёшка»</a:t>
            </a:r>
            <a:br>
              <a:rPr lang="ru-RU" sz="20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0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 :</a:t>
            </a:r>
            <a:r>
              <a:rPr lang="ru-RU" sz="2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</a:t>
            </a:r>
            <a:r>
              <a:rPr lang="ru-RU" sz="20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приобщение детей к декоративно-прикладному искусству России через знакомство с игрушкой – матрёшкой.</a:t>
            </a:r>
            <a:br>
              <a:rPr lang="ru-RU" sz="20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0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4.Творческая деятельность «Роспись Матрешки из гипса. Гжель»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534" y="-158807"/>
            <a:ext cx="9541067" cy="7175614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07154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u="sng" dirty="0">
                <a:solidFill>
                  <a:srgbClr val="FF0000"/>
                </a:solidFill>
                <a:effectLst/>
                <a:latin typeface="Helvetica Neue"/>
              </a:rPr>
              <a:t/>
            </a:r>
            <a:br>
              <a:rPr lang="ru-RU" sz="2000" u="sng" dirty="0">
                <a:solidFill>
                  <a:srgbClr val="FF0000"/>
                </a:solidFill>
                <a:effectLst/>
                <a:latin typeface="Helvetica Neue"/>
              </a:rPr>
            </a:br>
            <a:r>
              <a:rPr lang="ru-RU" sz="2000" u="sng" dirty="0">
                <a:solidFill>
                  <a:srgbClr val="FF0000"/>
                </a:solidFill>
                <a:effectLst/>
                <a:latin typeface="Helvetica Neue"/>
              </a:rPr>
              <a:t/>
            </a:r>
            <a:br>
              <a:rPr lang="ru-RU" sz="2000" u="sng" dirty="0">
                <a:solidFill>
                  <a:srgbClr val="FF0000"/>
                </a:solidFill>
                <a:effectLst/>
                <a:latin typeface="Helvetica Neue"/>
              </a:rPr>
            </a:br>
            <a:r>
              <a:rPr lang="ru-RU" sz="2000" u="sng" dirty="0">
                <a:solidFill>
                  <a:srgbClr val="FF0000"/>
                </a:solidFill>
                <a:effectLst/>
                <a:latin typeface="Helvetica Neue"/>
              </a:rPr>
              <a:t>Игровая деятельность: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>
                <a:solidFill>
                  <a:srgbClr val="000000"/>
                </a:solidFill>
                <a:effectLst/>
                <a:latin typeface="Helvetica Neue"/>
              </a:rPr>
              <a:t>1</a:t>
            </a:r>
            <a:r>
              <a:rPr lang="ru-RU" sz="2000" dirty="0">
                <a:solidFill>
                  <a:schemeClr val="tx1"/>
                </a:solidFill>
                <a:effectLst/>
                <a:latin typeface="Helvetica Neue"/>
              </a:rPr>
              <a:t>. Подвижные народные игры «Гуси-Лебеди» ,«Лохматый пес»,  «Заря-заряница», «Ручеек»;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Helvetica Neue"/>
              </a:rPr>
              <a:t>2. Хороводные народные игры «Каравай»,</a:t>
            </a:r>
            <a:br>
              <a:rPr lang="ru-RU" sz="2000" dirty="0">
                <a:solidFill>
                  <a:schemeClr val="tx1"/>
                </a:solidFill>
                <a:effectLst/>
                <a:latin typeface="Helvetica Neue"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Helvetica Neue"/>
              </a:rPr>
              <a:t>«У медведя во бору»;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Helvetica Neue"/>
              </a:rPr>
              <a:t>3. Сюжетно - ролевая игра «Угостим гостей мы  чаем».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Helvetica Neue"/>
              </a:rPr>
              <a:t>4. Дидактические игры.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u="sng" dirty="0">
                <a:solidFill>
                  <a:srgbClr val="FF0000"/>
                </a:solidFill>
                <a:effectLst/>
                <a:latin typeface="Helvetica Neue"/>
              </a:rPr>
              <a:t>Работа с родителями:</a:t>
            </a:r>
            <a:r>
              <a:rPr lang="ru-RU" sz="2000" u="sng" dirty="0">
                <a:solidFill>
                  <a:srgbClr val="FF0000"/>
                </a:solidFill>
              </a:rPr>
              <a:t/>
            </a:r>
            <a:br>
              <a:rPr lang="ru-RU" sz="2000" u="sng" dirty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effectLst/>
                <a:latin typeface="Helvetica Neue"/>
              </a:rPr>
              <a:t>1. Помощь со сбором предметов народных промыслов для мини-музея;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effectLst/>
                <a:latin typeface="Helvetica Neue"/>
              </a:rPr>
              <a:t>2. Активно интересоваться деятельностью ребенка в группе;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effectLst/>
                <a:latin typeface="Helvetica Neue"/>
              </a:rPr>
              <a:t>3. Помощь в разучивании стихотворений ;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effectLst/>
                <a:latin typeface="Helvetica Neue"/>
              </a:rPr>
              <a:t>4. Посещения Этнографических выставок и музеев с детьми.</a:t>
            </a:r>
            <a:endParaRPr lang="ru-RU" sz="6000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628" y="1285860"/>
            <a:ext cx="36433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/>
              <a:t>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534" y="-158807"/>
            <a:ext cx="9541067" cy="7175614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2094</TotalTime>
  <Words>452</Words>
  <Application>Microsoft Office PowerPoint</Application>
  <PresentationFormat>Экран (4:3)</PresentationFormat>
  <Paragraphs>75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Calibri</vt:lpstr>
      <vt:lpstr>Georgia</vt:lpstr>
      <vt:lpstr>Helvetica Neue</vt:lpstr>
      <vt:lpstr>Times New Roman</vt:lpstr>
      <vt:lpstr>Trebuchet MS</vt:lpstr>
      <vt:lpstr>Воздушный поток</vt:lpstr>
      <vt:lpstr> Муниципальное дошкольное образовательное автономное учреждение  «Детский сад №46 «Фантазёры г.Орска»  Семинар-практикум Мини- музей  «Русские народные промыслы»    Подготовила : воспитатель   Фот Светлана Александровна.  2023 г. </vt:lpstr>
      <vt:lpstr>Презентация PowerPoint</vt:lpstr>
      <vt:lpstr> Цель:  -познакомить с разнообразием декоративно – прикладным искусством и его местом в ДОУ. Задачи:  -Привлечь родителей к культурно – досуговой деятельности Доу; -Расширять познавательный интерес детей с помощью информационной и экскурсионной деятельности; -Обогащение предметно развивающей среды в Доу; -Через декоративно прикладное искусство знакомим детей с историей и традициями народа; -Включить родителей и детей в пополнение экспонатами мини-музей; -Приобщать дошкольников к художественным ценностям; -Побуждать детей видеть красоту предметов народного искусства; -Воспитывать духовно – нравственное развитие детей, формирование патриотических чувств; -Воспитание у дошкольников интереса, гордости к культурным ценностям своего народа, своего края. </vt:lpstr>
      <vt:lpstr>          </vt:lpstr>
      <vt:lpstr> Этапы организации мини – музея «Русские народные промыслы» I этап – постановка цели перед воспитателем;  - родительское собрание;  - консультации;  - индивидуальная работа. </vt:lpstr>
      <vt:lpstr>Презентация PowerPoint</vt:lpstr>
      <vt:lpstr>Презентация PowerPoint</vt:lpstr>
      <vt:lpstr>   Речевая деятельность: 1. Чтение произведений фольклора на тему народных промыслов; 2. Разучивание русских народных потешек; 3. чтение русских народных сказок; Художественно - творческая деятельность: 1. Рассматривание альбомов и наглядно - демонстрационного материала; 2. Лепка «Волшебные узоры хохломы» 3. Рисование «Русская Матрёшка» Цель : приобщение детей к декоративно-прикладному искусству России через знакомство с игрушкой – матрёшкой. 4.Творческая деятельность «Роспись Матрешки из гипса. Гжель»</vt:lpstr>
      <vt:lpstr>  Игровая деятельность: 1. Подвижные народные игры «Гуси-Лебеди» ,«Лохматый пес»,  «Заря-заряница», «Ручеек»; 2. Хороводные народные игры «Каравай», «У медведя во бору»; 3. Сюжетно - ролевая игра «Угостим гостей мы  чаем». 4. Дидактические игры. Работа с родителями:  1. Помощь со сбором предметов народных промыслов для мини-музея; 2. Активно интересоваться деятельностью ребенка в группе; 3. Помощь в разучивании стихотворений ; 4. Посещения Этнографических выставок и музеев с детьми.</vt:lpstr>
      <vt:lpstr>Тематическая беседа  «В Мире росписи»   Цель : Знакомство с культурным наследием России  через традиционные виды росписи (Гжель, Хохлома, Городец).</vt:lpstr>
      <vt:lpstr>Сюжетно - ролевая игра  «Угостим гостей чаем»</vt:lpstr>
      <vt:lpstr>История Русского  народного костюма.</vt:lpstr>
      <vt:lpstr>Работа с родителями.</vt:lpstr>
      <vt:lpstr>Поговорим о Русской Матрешке</vt:lpstr>
      <vt:lpstr> Глиняные и деревянные игрушки             различных промыслов.</vt:lpstr>
      <vt:lpstr>Наглядно-дидактические пособия.</vt:lpstr>
      <vt:lpstr>Русская изба</vt:lpstr>
      <vt:lpstr>Мини – музей  «Русские народные промыслы»</vt:lpstr>
      <vt:lpstr>Мини – Музей  «Русские народные промыслы» </vt:lpstr>
      <vt:lpstr>                 Заключение.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Metodist</cp:lastModifiedBy>
  <cp:revision>181</cp:revision>
  <dcterms:created xsi:type="dcterms:W3CDTF">2012-05-04T15:16:58Z</dcterms:created>
  <dcterms:modified xsi:type="dcterms:W3CDTF">2023-10-25T08:53:37Z</dcterms:modified>
</cp:coreProperties>
</file>