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3"/>
    <p:sldId id="273" r:id="rId4"/>
    <p:sldId id="271" r:id="rId5"/>
    <p:sldId id="270" r:id="rId6"/>
    <p:sldId id="258" r:id="rId7"/>
    <p:sldId id="266" r:id="rId8"/>
    <p:sldId id="274" r:id="rId9"/>
    <p:sldId id="262" r:id="rId10"/>
    <p:sldId id="261" r:id="rId11"/>
    <p:sldId id="263" r:id="rId12"/>
    <p:sldId id="265" r:id="rId13"/>
    <p:sldId id="268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556"/>
    <a:srgbClr val="008000"/>
    <a:srgbClr val="152518"/>
    <a:srgbClr val="000099"/>
    <a:srgbClr val="335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6294D-26E3-4067-99A8-3BFBB42CCA30}" type="doc">
      <dgm:prSet loTypeId="urn:microsoft.com/office/officeart/2005/8/layout/list1" loCatId="list" qsTypeId="urn:microsoft.com/office/officeart/2009/2/quickstyle/3d8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D358A8B-3BC3-4F31-BBEC-C7EC82993E11}">
      <dgm:prSet custT="1"/>
      <dgm:spPr>
        <a:solidFill>
          <a:srgbClr val="92D050"/>
        </a:solidFill>
        <a:sp3d extrusionH="190500" prstMaterial="matte">
          <a:bevelT w="120650" h="38100" prst="divot"/>
          <a:bevelB w="120650" h="57150" prst="relaxedInset"/>
          <a:contourClr>
            <a:schemeClr val="bg1"/>
          </a:contourClr>
        </a:sp3d>
      </dgm:spPr>
      <dgm:t>
        <a:bodyPr/>
        <a:lstStyle/>
        <a:p>
          <a:pPr rtl="0"/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Участники проекта: </a:t>
          </a:r>
        </a:p>
        <a:p>
          <a:pPr rtl="0"/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Воспитанники </a:t>
          </a:r>
          <a:r>
            <a:rPr kumimoji="0" lang="ru-RU" altLang="ru-RU" sz="2400" b="0" i="0" u="none" strike="noStrike" cap="none" normalizeH="0" baseline="0" dirty="0" smtClean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старших </a:t>
          </a: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групп, п</a:t>
          </a: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едагоги</a:t>
          </a:r>
          <a:endParaRPr kumimoji="0" lang="ru-RU" altLang="ru-RU" sz="2400" b="0" i="0" u="none" strike="noStrike" cap="none" normalizeH="0" baseline="0" dirty="0">
            <a:solidFill>
              <a:srgbClr val="152518"/>
            </a:solidFill>
            <a:effectLst/>
          </a:endParaRPr>
        </a:p>
      </dgm:t>
    </dgm:pt>
    <dgm:pt modelId="{6B08C342-6C1D-4C16-ADA2-12E36164459F}" cxnId="{D0A7A769-513F-4825-8559-649D71A96476}" type="parTrans">
      <dgm:prSet/>
      <dgm:spPr/>
      <dgm:t>
        <a:bodyPr/>
        <a:lstStyle/>
        <a:p>
          <a:endParaRPr lang="ru-RU"/>
        </a:p>
      </dgm:t>
    </dgm:pt>
    <dgm:pt modelId="{AA112B01-B0A2-4F76-80FD-9EE62B2398BC}" cxnId="{D0A7A769-513F-4825-8559-649D71A96476}" type="sibTrans">
      <dgm:prSet/>
      <dgm:spPr/>
      <dgm:t>
        <a:bodyPr/>
        <a:lstStyle/>
        <a:p>
          <a:endParaRPr lang="ru-RU"/>
        </a:p>
      </dgm:t>
    </dgm:pt>
    <dgm:pt modelId="{561E51E5-A636-4C4C-8C40-531AD5D0550F}">
      <dgm:prSet phldr="0" custT="1"/>
      <dgm:spPr>
        <a:solidFill>
          <a:srgbClr val="92D050"/>
        </a:solidFill>
        <a:sp3d extrusionH="190500" prstMaterial="matte">
          <a:bevelT w="120650" h="38100" prst="divot"/>
          <a:bevelB w="120650" h="57150" prst="relaxedInset"/>
          <a:contourClr>
            <a:schemeClr val="bg1"/>
          </a:contourClr>
        </a:sp3d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проекта: </a:t>
          </a:r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kumimoji="0" lang="ru-RU" altLang="ru-RU" sz="2400" b="1" i="0" u="none" strike="noStrike" cap="none" normalizeH="0" baseline="0" dirty="0">
            <a:solidFill>
              <a:srgbClr val="152518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Одинцова Екатерина Сергеевна</a:t>
          </a: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музыкальный руководитель</a:t>
          </a:r>
          <a:r>
            <a:rPr sz="2300"/>
            <a:t/>
          </a:r>
          <a:endParaRPr sz="2300"/>
        </a:p>
      </dgm:t>
    </dgm:pt>
    <dgm:pt modelId="{B1DF062A-738D-49E7-AF93-56E61CB250C9}" cxnId="{A420C268-76D1-41E6-B80E-662C31451BE1}" type="parTrans">
      <dgm:prSet/>
      <dgm:spPr/>
      <dgm:t>
        <a:bodyPr/>
        <a:lstStyle/>
        <a:p>
          <a:endParaRPr lang="ru-RU"/>
        </a:p>
      </dgm:t>
    </dgm:pt>
    <dgm:pt modelId="{B502228F-A245-46FE-AEAB-70857454D48D}" cxnId="{A420C268-76D1-41E6-B80E-662C31451BE1}" type="sibTrans">
      <dgm:prSet/>
      <dgm:spPr/>
      <dgm:t>
        <a:bodyPr/>
        <a:lstStyle/>
        <a:p>
          <a:endParaRPr lang="ru-RU"/>
        </a:p>
      </dgm:t>
    </dgm:pt>
    <dgm:pt modelId="{2E666713-72A1-4030-BEA0-50160CAFDF31}">
      <dgm:prSet custT="1"/>
      <dgm:spPr>
        <a:solidFill>
          <a:srgbClr val="92D050"/>
        </a:solidFill>
        <a:sp3d extrusionH="190500" prstMaterial="matte">
          <a:bevelT w="120650" h="38100" prst="riblet"/>
          <a:bevelB w="120650" h="57150" prst="relaxedInset"/>
          <a:contourClr>
            <a:schemeClr val="bg1"/>
          </a:contourClr>
        </a:sp3d>
      </dgm:spPr>
      <dgm:t>
        <a:bodyPr/>
        <a:lstStyle/>
        <a:p>
          <a:pPr rtl="0"/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Сроки реализации проекта: </a:t>
          </a:r>
        </a:p>
        <a:p>
          <a:pPr rtl="0"/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январь – февраль 2025 года</a:t>
          </a:r>
          <a:endParaRPr kumimoji="0" lang="ru-RU" altLang="ru-RU" sz="2400" b="0" i="0" u="none" strike="noStrike" cap="none" normalizeH="0" baseline="0" dirty="0">
            <a:solidFill>
              <a:srgbClr val="152518"/>
            </a:solidFill>
            <a:effectLst/>
          </a:endParaRPr>
        </a:p>
      </dgm:t>
    </dgm:pt>
    <dgm:pt modelId="{140C6DC5-F593-49F1-9F3D-C640CD4C956A}" cxnId="{2A1C201A-0806-4F46-8111-C7326AC60352}" type="parTrans">
      <dgm:prSet/>
      <dgm:spPr/>
      <dgm:t>
        <a:bodyPr/>
        <a:lstStyle/>
        <a:p>
          <a:endParaRPr lang="ru-RU"/>
        </a:p>
      </dgm:t>
    </dgm:pt>
    <dgm:pt modelId="{B32CC561-7A07-4DED-9862-B53C60C5936F}" cxnId="{2A1C201A-0806-4F46-8111-C7326AC60352}" type="sibTrans">
      <dgm:prSet/>
      <dgm:spPr/>
      <dgm:t>
        <a:bodyPr/>
        <a:lstStyle/>
        <a:p>
          <a:endParaRPr lang="ru-RU"/>
        </a:p>
      </dgm:t>
    </dgm:pt>
    <dgm:pt modelId="{C44BA266-1D5C-4D0C-9A28-1643524F10CA}" type="pres">
      <dgm:prSet presAssocID="{A186294D-26E3-4067-99A8-3BFBB42CCA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6D0D7-F68C-4EF2-907A-7F4CEF9FEE21}" type="pres">
      <dgm:prSet presAssocID="{5D358A8B-3BC3-4F31-BBEC-C7EC82993E11}" presName="parentLin" presStyleCnt="0"/>
      <dgm:spPr/>
    </dgm:pt>
    <dgm:pt modelId="{F4B46CD9-7A2F-4A19-A157-C4629A2787DB}" type="pres">
      <dgm:prSet presAssocID="{5D358A8B-3BC3-4F31-BBEC-C7EC82993E11}" presName="parentLeftMargin" presStyleCnt="0"/>
      <dgm:spPr/>
      <dgm:t>
        <a:bodyPr/>
        <a:lstStyle/>
        <a:p>
          <a:endParaRPr lang="ru-RU"/>
        </a:p>
      </dgm:t>
    </dgm:pt>
    <dgm:pt modelId="{2EFC729F-4E91-4953-8EF8-63D41034CDFA}" type="pres">
      <dgm:prSet presAssocID="{5D358A8B-3BC3-4F31-BBEC-C7EC82993E11}" presName="parentText" presStyleLbl="node1" presStyleIdx="0" presStyleCnt="3" custScaleX="107044" custScaleY="203626" custLinFactY="100000" custLinFactNeighborX="-38935" custLinFactNeighborY="184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7818-B11B-4BA1-80AE-871A268835AC}" type="pres">
      <dgm:prSet presAssocID="{5D358A8B-3BC3-4F31-BBEC-C7EC82993E11}" presName="negativeSpace" presStyleCnt="0"/>
      <dgm:spPr/>
    </dgm:pt>
    <dgm:pt modelId="{D0D80030-F52C-44F7-8BED-1E1DC073118D}" type="pres">
      <dgm:prSet presAssocID="{5D358A8B-3BC3-4F31-BBEC-C7EC82993E11}" presName="childText" presStyleLbl="conFgAcc1" presStyleIdx="0" presStyleCnt="3">
        <dgm:presLayoutVars>
          <dgm:bulletEnabled val="1"/>
        </dgm:presLayoutVars>
      </dgm:prSet>
      <dgm:spPr/>
    </dgm:pt>
    <dgm:pt modelId="{4BB8BDD5-7B46-4344-A113-56B10F38B7B1}" type="pres">
      <dgm:prSet presAssocID="{AA112B01-B0A2-4F76-80FD-9EE62B2398BC}" presName="spaceBetweenRectangles" presStyleCnt="0"/>
      <dgm:spPr/>
    </dgm:pt>
    <dgm:pt modelId="{49D7A88B-2C01-41D5-AC4E-F67C3170E54E}" type="pres">
      <dgm:prSet presAssocID="{561E51E5-A636-4C4C-8C40-531AD5D0550F}" presName="parentLin" presStyleCnt="0"/>
      <dgm:spPr/>
    </dgm:pt>
    <dgm:pt modelId="{8CF077D5-49A5-4D18-AD24-38E2A44FCB81}" type="pres">
      <dgm:prSet presAssocID="{561E51E5-A636-4C4C-8C40-531AD5D0550F}" presName="parentLeftMargin" presStyleCnt="0"/>
      <dgm:spPr/>
      <dgm:t>
        <a:bodyPr/>
        <a:lstStyle/>
        <a:p>
          <a:endParaRPr lang="ru-RU"/>
        </a:p>
      </dgm:t>
    </dgm:pt>
    <dgm:pt modelId="{F614216E-8969-4B67-AE77-E6D439A60D6D}" type="pres">
      <dgm:prSet presAssocID="{561E51E5-A636-4C4C-8C40-531AD5D0550F}" presName="parentText" presStyleLbl="node1" presStyleIdx="1" presStyleCnt="3" custScaleX="105617" custScaleY="239841" custLinFactY="-100000" custLinFactNeighborX="-14158" custLinFactNeighborY="-151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20F91-6416-4591-BCA2-3FFC08113B57}" type="pres">
      <dgm:prSet presAssocID="{561E51E5-A636-4C4C-8C40-531AD5D0550F}" presName="negativeSpace" presStyleCnt="0"/>
      <dgm:spPr/>
    </dgm:pt>
    <dgm:pt modelId="{79C76F0B-CDC1-4C93-898F-D452CA5CDD35}" type="pres">
      <dgm:prSet presAssocID="{561E51E5-A636-4C4C-8C40-531AD5D0550F}" presName="childText" presStyleLbl="conFgAcc1" presStyleIdx="1" presStyleCnt="3">
        <dgm:presLayoutVars>
          <dgm:bulletEnabled val="1"/>
        </dgm:presLayoutVars>
      </dgm:prSet>
      <dgm:spPr/>
    </dgm:pt>
    <dgm:pt modelId="{E6C95081-E4D9-4FC2-B68D-92DA90D61901}" type="pres">
      <dgm:prSet presAssocID="{B502228F-A245-46FE-AEAB-70857454D48D}" presName="spaceBetweenRectangles" presStyleCnt="0"/>
      <dgm:spPr/>
    </dgm:pt>
    <dgm:pt modelId="{7B2949F3-4137-46A4-BA87-2FA6BF10D03A}" type="pres">
      <dgm:prSet presAssocID="{2E666713-72A1-4030-BEA0-50160CAFDF31}" presName="parentLin" presStyleCnt="0"/>
      <dgm:spPr/>
    </dgm:pt>
    <dgm:pt modelId="{B8D5CC64-1997-4CB3-8A39-B2CD98271C4D}" type="pres">
      <dgm:prSet presAssocID="{2E666713-72A1-4030-BEA0-50160CAFDF31}" presName="parentLeftMargin" presStyleCnt="0"/>
      <dgm:spPr/>
      <dgm:t>
        <a:bodyPr/>
        <a:lstStyle/>
        <a:p>
          <a:endParaRPr lang="ru-RU"/>
        </a:p>
      </dgm:t>
    </dgm:pt>
    <dgm:pt modelId="{D0B8C2D3-1A4B-4A80-AE21-2226C3C55F7D}" type="pres">
      <dgm:prSet presAssocID="{2E666713-72A1-4030-BEA0-50160CAFDF31}" presName="parentText" presStyleLbl="node1" presStyleIdx="2" presStyleCnt="3" custScaleX="110681" custScaleY="276577" custLinFactNeighborX="-14158" custLinFactNeighborY="-35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614AC-E194-44BE-8881-7ECC5E4AF802}" type="pres">
      <dgm:prSet presAssocID="{2E666713-72A1-4030-BEA0-50160CAFDF31}" presName="negativeSpace" presStyleCnt="0"/>
      <dgm:spPr/>
    </dgm:pt>
    <dgm:pt modelId="{58F38E22-08EF-4A0C-A981-144F44D90C36}" type="pres">
      <dgm:prSet presAssocID="{2E666713-72A1-4030-BEA0-50160CAFDF31}" presName="childText" presStyleLbl="conFgAcc1" presStyleIdx="2" presStyleCnt="3" custLinFactNeighborX="-146" custLinFactNeighborY="5523">
        <dgm:presLayoutVars>
          <dgm:bulletEnabled val="1"/>
        </dgm:presLayoutVars>
      </dgm:prSet>
      <dgm:spPr/>
    </dgm:pt>
  </dgm:ptLst>
  <dgm:cxnLst>
    <dgm:cxn modelId="{D0A7A769-513F-4825-8559-649D71A96476}" srcId="{A186294D-26E3-4067-99A8-3BFBB42CCA30}" destId="{5D358A8B-3BC3-4F31-BBEC-C7EC82993E11}" srcOrd="0" destOrd="0" parTransId="{6B08C342-6C1D-4C16-ADA2-12E36164459F}" sibTransId="{AA112B01-B0A2-4F76-80FD-9EE62B2398BC}"/>
    <dgm:cxn modelId="{A420C268-76D1-41E6-B80E-662C31451BE1}" srcId="{A186294D-26E3-4067-99A8-3BFBB42CCA30}" destId="{561E51E5-A636-4C4C-8C40-531AD5D0550F}" srcOrd="1" destOrd="0" parTransId="{B1DF062A-738D-49E7-AF93-56E61CB250C9}" sibTransId="{B502228F-A245-46FE-AEAB-70857454D48D}"/>
    <dgm:cxn modelId="{2A1C201A-0806-4F46-8111-C7326AC60352}" srcId="{A186294D-26E3-4067-99A8-3BFBB42CCA30}" destId="{2E666713-72A1-4030-BEA0-50160CAFDF31}" srcOrd="2" destOrd="0" parTransId="{140C6DC5-F593-49F1-9F3D-C640CD4C956A}" sibTransId="{B32CC561-7A07-4DED-9862-B53C60C5936F}"/>
    <dgm:cxn modelId="{CC3836F7-369D-4620-BDE8-47D2604B10B2}" type="presOf" srcId="{A186294D-26E3-4067-99A8-3BFBB42CCA30}" destId="{C44BA266-1D5C-4D0C-9A28-1643524F10CA}" srcOrd="0" destOrd="0" presId="urn:microsoft.com/office/officeart/2005/8/layout/list1"/>
    <dgm:cxn modelId="{B6013066-08E5-4045-97E5-C353C90C55FF}" type="presParOf" srcId="{C44BA266-1D5C-4D0C-9A28-1643524F10CA}" destId="{E2A6D0D7-F68C-4EF2-907A-7F4CEF9FEE21}" srcOrd="0" destOrd="0" presId="urn:microsoft.com/office/officeart/2005/8/layout/list1"/>
    <dgm:cxn modelId="{4E976255-1705-45FA-8A4B-54393CAF0567}" type="presParOf" srcId="{E2A6D0D7-F68C-4EF2-907A-7F4CEF9FEE21}" destId="{F4B46CD9-7A2F-4A19-A157-C4629A2787DB}" srcOrd="0" destOrd="0" presId="urn:microsoft.com/office/officeart/2005/8/layout/list1"/>
    <dgm:cxn modelId="{8D14A4B9-4BA3-4921-9170-45755FE125CD}" type="presOf" srcId="{5D358A8B-3BC3-4F31-BBEC-C7EC82993E11}" destId="{F4B46CD9-7A2F-4A19-A157-C4629A2787DB}" srcOrd="0" destOrd="0" presId="urn:microsoft.com/office/officeart/2005/8/layout/list1"/>
    <dgm:cxn modelId="{402B0E59-ADE0-4564-A164-BF2818296B81}" type="presParOf" srcId="{E2A6D0D7-F68C-4EF2-907A-7F4CEF9FEE21}" destId="{2EFC729F-4E91-4953-8EF8-63D41034CDFA}" srcOrd="1" destOrd="0" presId="urn:microsoft.com/office/officeart/2005/8/layout/list1"/>
    <dgm:cxn modelId="{9E1C196C-00BB-4681-B510-A700B4025D95}" type="presOf" srcId="{5D358A8B-3BC3-4F31-BBEC-C7EC82993E11}" destId="{2EFC729F-4E91-4953-8EF8-63D41034CDFA}" srcOrd="0" destOrd="0" presId="urn:microsoft.com/office/officeart/2005/8/layout/list1"/>
    <dgm:cxn modelId="{FDD2657E-D910-47BD-BE99-7B58DF85A550}" type="presParOf" srcId="{C44BA266-1D5C-4D0C-9A28-1643524F10CA}" destId="{29B77818-B11B-4BA1-80AE-871A268835AC}" srcOrd="1" destOrd="0" presId="urn:microsoft.com/office/officeart/2005/8/layout/list1"/>
    <dgm:cxn modelId="{329C54D6-0D7E-4672-8F2C-D02FEBA9BDE7}" type="presParOf" srcId="{C44BA266-1D5C-4D0C-9A28-1643524F10CA}" destId="{D0D80030-F52C-44F7-8BED-1E1DC073118D}" srcOrd="2" destOrd="0" presId="urn:microsoft.com/office/officeart/2005/8/layout/list1"/>
    <dgm:cxn modelId="{DB184F8D-5FB9-402D-A400-15652242FCBF}" type="presParOf" srcId="{C44BA266-1D5C-4D0C-9A28-1643524F10CA}" destId="{4BB8BDD5-7B46-4344-A113-56B10F38B7B1}" srcOrd="3" destOrd="0" presId="urn:microsoft.com/office/officeart/2005/8/layout/list1"/>
    <dgm:cxn modelId="{59601054-CE4B-4768-81EA-3073DACA346B}" type="presParOf" srcId="{C44BA266-1D5C-4D0C-9A28-1643524F10CA}" destId="{49D7A88B-2C01-41D5-AC4E-F67C3170E54E}" srcOrd="4" destOrd="0" presId="urn:microsoft.com/office/officeart/2005/8/layout/list1"/>
    <dgm:cxn modelId="{5C6552DA-0000-478F-9A6E-26A36E28799D}" type="presParOf" srcId="{49D7A88B-2C01-41D5-AC4E-F67C3170E54E}" destId="{8CF077D5-49A5-4D18-AD24-38E2A44FCB81}" srcOrd="0" destOrd="4" presId="urn:microsoft.com/office/officeart/2005/8/layout/list1"/>
    <dgm:cxn modelId="{A5287AD3-D116-48A1-ACE7-F54EA4260791}" type="presOf" srcId="{561E51E5-A636-4C4C-8C40-531AD5D0550F}" destId="{8CF077D5-49A5-4D18-AD24-38E2A44FCB81}" srcOrd="0" destOrd="0" presId="urn:microsoft.com/office/officeart/2005/8/layout/list1"/>
    <dgm:cxn modelId="{5AE8CD94-4277-4A23-ACE9-3601B9E6E962}" type="presParOf" srcId="{49D7A88B-2C01-41D5-AC4E-F67C3170E54E}" destId="{F614216E-8969-4B67-AE77-E6D439A60D6D}" srcOrd="1" destOrd="4" presId="urn:microsoft.com/office/officeart/2005/8/layout/list1"/>
    <dgm:cxn modelId="{A382A4B8-EF13-4E6A-A2CB-BE83EA52FE09}" type="presOf" srcId="{561E51E5-A636-4C4C-8C40-531AD5D0550F}" destId="{F614216E-8969-4B67-AE77-E6D439A60D6D}" srcOrd="0" destOrd="0" presId="urn:microsoft.com/office/officeart/2005/8/layout/list1"/>
    <dgm:cxn modelId="{8EF37F44-DAEE-4304-8DB7-F4A6A7786751}" type="presParOf" srcId="{C44BA266-1D5C-4D0C-9A28-1643524F10CA}" destId="{DB420F91-6416-4591-BCA2-3FFC08113B57}" srcOrd="5" destOrd="0" presId="urn:microsoft.com/office/officeart/2005/8/layout/list1"/>
    <dgm:cxn modelId="{884FF5AA-4FD0-473D-9857-8CD234C7FE6B}" type="presParOf" srcId="{C44BA266-1D5C-4D0C-9A28-1643524F10CA}" destId="{79C76F0B-CDC1-4C93-898F-D452CA5CDD35}" srcOrd="6" destOrd="0" presId="urn:microsoft.com/office/officeart/2005/8/layout/list1"/>
    <dgm:cxn modelId="{1E1FBFC7-54D7-4A55-A000-C4EA00F5AC65}" type="presParOf" srcId="{C44BA266-1D5C-4D0C-9A28-1643524F10CA}" destId="{E6C95081-E4D9-4FC2-B68D-92DA90D61901}" srcOrd="7" destOrd="0" presId="urn:microsoft.com/office/officeart/2005/8/layout/list1"/>
    <dgm:cxn modelId="{78CC345A-011B-4849-8A2D-251FDB64AECE}" type="presParOf" srcId="{C44BA266-1D5C-4D0C-9A28-1643524F10CA}" destId="{7B2949F3-4137-46A4-BA87-2FA6BF10D03A}" srcOrd="8" destOrd="0" presId="urn:microsoft.com/office/officeart/2005/8/layout/list1"/>
    <dgm:cxn modelId="{F03F7DBD-1A8D-49CA-A4D7-4E4AFA64A048}" type="presParOf" srcId="{7B2949F3-4137-46A4-BA87-2FA6BF10D03A}" destId="{B8D5CC64-1997-4CB3-8A39-B2CD98271C4D}" srcOrd="0" destOrd="8" presId="urn:microsoft.com/office/officeart/2005/8/layout/list1"/>
    <dgm:cxn modelId="{B4E9102D-8A9A-4E5B-AEC1-9A7199382EC1}" type="presOf" srcId="{2E666713-72A1-4030-BEA0-50160CAFDF31}" destId="{B8D5CC64-1997-4CB3-8A39-B2CD98271C4D}" srcOrd="0" destOrd="0" presId="urn:microsoft.com/office/officeart/2005/8/layout/list1"/>
    <dgm:cxn modelId="{5A2E5742-89D0-42D2-AEF7-13DC0E6B2E71}" type="presParOf" srcId="{7B2949F3-4137-46A4-BA87-2FA6BF10D03A}" destId="{D0B8C2D3-1A4B-4A80-AE21-2226C3C55F7D}" srcOrd="1" destOrd="8" presId="urn:microsoft.com/office/officeart/2005/8/layout/list1"/>
    <dgm:cxn modelId="{A7C367E0-8CB8-451E-B1A1-0D99395BD5C1}" type="presOf" srcId="{2E666713-72A1-4030-BEA0-50160CAFDF31}" destId="{D0B8C2D3-1A4B-4A80-AE21-2226C3C55F7D}" srcOrd="0" destOrd="0" presId="urn:microsoft.com/office/officeart/2005/8/layout/list1"/>
    <dgm:cxn modelId="{17C5659C-0624-4073-AE76-F4BAFCECEFBB}" type="presParOf" srcId="{C44BA266-1D5C-4D0C-9A28-1643524F10CA}" destId="{596614AC-E194-44BE-8881-7ECC5E4AF802}" srcOrd="9" destOrd="0" presId="urn:microsoft.com/office/officeart/2005/8/layout/list1"/>
    <dgm:cxn modelId="{FFD76486-F196-42EC-8116-A0C79AFCC0A2}" type="presParOf" srcId="{C44BA266-1D5C-4D0C-9A28-1643524F10CA}" destId="{58F38E22-08EF-4A0C-A981-144F44D90C36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388424" cy="5921312"/>
        <a:chOff x="0" y="0"/>
        <a:chExt cx="8388424" cy="5921312"/>
      </a:xfrm>
      <a:scene3d>
        <a:camera prst="perspectiveHeroicExtremeRightFacing" zoom="82000">
          <a:rot lat="21300000" lon="20400000" rev="180000"/>
        </a:camera>
        <a:lightRig rig="morning" dir="t">
          <a:rot lat="0" lon="0" rev="20400000"/>
        </a:lightRig>
      </a:scene3d>
    </dsp:grpSpPr>
    <dsp:sp modelId="{D0D80030-F52C-44F7-8BED-1E1DC073118D}">
      <dsp:nvSpPr>
        <dsp:cNvPr id="5" name="Прямоугольник 4"/>
        <dsp:cNvSpPr/>
      </dsp:nvSpPr>
      <dsp:spPr bwMode="white">
        <a:xfrm>
          <a:off x="0" y="1074930"/>
          <a:ext cx="8388424" cy="579600"/>
        </a:xfrm>
        <a:prstGeom prst="rect">
          <a:avLst/>
        </a:prstGeom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51034" tIns="479044" rIns="651034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074930"/>
        <a:ext cx="8388424" cy="579600"/>
      </dsp:txXfrm>
    </dsp:sp>
    <dsp:sp modelId="{2EFC729F-4E91-4953-8EF8-63D41034CDFA}">
      <dsp:nvSpPr>
        <dsp:cNvPr id="4" name="Скругленный прямоугольник 3"/>
        <dsp:cNvSpPr/>
      </dsp:nvSpPr>
      <dsp:spPr bwMode="white">
        <a:xfrm>
          <a:off x="256120" y="1965725"/>
          <a:ext cx="6285513" cy="1382539"/>
        </a:xfrm>
        <a:prstGeom prst="roundRect">
          <a:avLst/>
        </a:prstGeom>
        <a:solidFill>
          <a:srgbClr val="92D050"/>
        </a:solidFill>
        <a:sp3d extrusionH="190500" prstMaterial="matte">
          <a:bevelT w="120650" h="38100" prst="divot"/>
          <a:bevelB w="120650" h="57150" prst="relaxedInset"/>
          <a:contourClr>
            <a:schemeClr val="bg1"/>
          </a:contourClr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21943" tIns="0" rIns="221943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Участники проекта: </a:t>
          </a:r>
          <a:endParaRPr kumimoji="0" lang="ru-RU" altLang="ru-RU" sz="2400" b="1" i="0" u="none" strike="noStrike" cap="none" normalizeH="0" baseline="0" dirty="0">
            <a:solidFill>
              <a:srgbClr val="152518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Воспитанники </a:t>
          </a:r>
          <a:r>
            <a:rPr kumimoji="0" lang="ru-RU" altLang="ru-RU" sz="2400" b="0" i="0" u="none" strike="noStrike" cap="none" normalizeH="0" baseline="0" dirty="0" smtClean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старших </a:t>
          </a: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групп, п</a:t>
          </a: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едагоги</a:t>
          </a:r>
          <a:endParaRPr kumimoji="0" lang="ru-RU" altLang="ru-RU" sz="2400" b="0" i="0" u="none" strike="noStrike" cap="none" normalizeH="0" baseline="0" dirty="0">
            <a:solidFill>
              <a:srgbClr val="152518"/>
            </a:solidFill>
            <a:effectLst/>
          </a:endParaRPr>
        </a:p>
      </dsp:txBody>
      <dsp:txXfrm>
        <a:off x="256120" y="1965725"/>
        <a:ext cx="6285513" cy="1382539"/>
      </dsp:txXfrm>
    </dsp:sp>
    <dsp:sp modelId="{79C76F0B-CDC1-4C93-898F-D452CA5CDD35}">
      <dsp:nvSpPr>
        <dsp:cNvPr id="8" name="Прямоугольник 7"/>
        <dsp:cNvSpPr/>
      </dsp:nvSpPr>
      <dsp:spPr bwMode="white">
        <a:xfrm>
          <a:off x="0" y="3067674"/>
          <a:ext cx="8388424" cy="579600"/>
        </a:xfrm>
        <a:prstGeom prst="rect">
          <a:avLst/>
        </a:prstGeom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51034" tIns="479044" rIns="651034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067674"/>
        <a:ext cx="8388424" cy="579600"/>
      </dsp:txXfrm>
    </dsp:sp>
    <dsp:sp modelId="{F614216E-8969-4B67-AE77-E6D439A60D6D}">
      <dsp:nvSpPr>
        <dsp:cNvPr id="7" name="Скругленный прямоугольник 6"/>
        <dsp:cNvSpPr/>
      </dsp:nvSpPr>
      <dsp:spPr bwMode="white">
        <a:xfrm>
          <a:off x="360040" y="72008"/>
          <a:ext cx="6201721" cy="1628424"/>
        </a:xfrm>
        <a:prstGeom prst="roundRect">
          <a:avLst/>
        </a:prstGeom>
        <a:solidFill>
          <a:srgbClr val="92D050"/>
        </a:solidFill>
        <a:sp3d extrusionH="190500" prstMaterial="matte">
          <a:bevelT w="120650" h="38100" prst="divot"/>
          <a:bevelB w="120650" h="57150" prst="relaxedInset"/>
          <a:contourClr>
            <a:schemeClr val="bg1"/>
          </a:contourClr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221943" tIns="0" rIns="221943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проекта: </a:t>
          </a:r>
          <a:endParaRPr kumimoji="0" lang="ru-RU" altLang="ru-RU" sz="2400" b="1" i="0" u="none" strike="noStrike" cap="none" normalizeH="0" baseline="0" dirty="0">
            <a:solidFill>
              <a:srgbClr val="152518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Одинцова Екатерина Сергеевна</a:t>
          </a:r>
          <a:r>
            <a:rPr kumimoji="0" lang="ru-RU" altLang="ru-RU" sz="2400" b="0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музыкальный руководитель</a:t>
          </a:r>
          <a:endParaRPr sz="2300"/>
        </a:p>
      </dsp:txBody>
      <dsp:txXfrm>
        <a:off x="360040" y="72008"/>
        <a:ext cx="6201721" cy="1628424"/>
      </dsp:txXfrm>
    </dsp:sp>
    <dsp:sp modelId="{58F38E22-08EF-4A0C-A981-144F44D90C36}">
      <dsp:nvSpPr>
        <dsp:cNvPr id="11" name="Прямоугольник 10"/>
        <dsp:cNvSpPr/>
      </dsp:nvSpPr>
      <dsp:spPr bwMode="white">
        <a:xfrm>
          <a:off x="0" y="5328591"/>
          <a:ext cx="8388424" cy="579600"/>
        </a:xfrm>
        <a:prstGeom prst="rect">
          <a:avLst/>
        </a:prstGeom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51034" tIns="479044" rIns="651034" bIns="163576" anchor="t"/>
        <a:lstStyle>
          <a:lvl1pPr algn="l">
            <a:defRPr sz="23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328591"/>
        <a:ext cx="8388424" cy="579600"/>
      </dsp:txXfrm>
    </dsp:sp>
    <dsp:sp modelId="{D0B8C2D3-1A4B-4A80-AE21-2226C3C55F7D}">
      <dsp:nvSpPr>
        <dsp:cNvPr id="10" name="Скругленный прямоугольник 9"/>
        <dsp:cNvSpPr/>
      </dsp:nvSpPr>
      <dsp:spPr bwMode="white">
        <a:xfrm>
          <a:off x="360040" y="3528393"/>
          <a:ext cx="6499074" cy="1877847"/>
        </a:xfrm>
        <a:prstGeom prst="roundRect">
          <a:avLst/>
        </a:prstGeom>
        <a:solidFill>
          <a:srgbClr val="92D050"/>
        </a:solidFill>
        <a:sp3d extrusionH="190500" prstMaterial="matte">
          <a:bevelT w="120650" h="38100" prst="riblet"/>
          <a:bevelB w="120650" h="57150" prst="relaxedInset"/>
          <a:contourClr>
            <a:schemeClr val="bg1"/>
          </a:contourClr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221943" tIns="0" rIns="221943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Сроки реализации проекта: </a:t>
          </a:r>
          <a:endParaRPr kumimoji="0" lang="ru-RU" altLang="ru-RU" sz="2400" b="1" i="0" u="none" strike="noStrike" cap="none" normalizeH="0" baseline="0" dirty="0">
            <a:solidFill>
              <a:srgbClr val="152518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400" b="1" i="0" u="none" strike="noStrike" cap="none" normalizeH="0" baseline="0" dirty="0">
              <a:solidFill>
                <a:srgbClr val="1525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январь – февраль 2025 года</a:t>
          </a:r>
          <a:endParaRPr kumimoji="0" lang="ru-RU" altLang="ru-RU" sz="2400" b="0" i="0" u="none" strike="noStrike" cap="none" normalizeH="0" baseline="0" dirty="0">
            <a:solidFill>
              <a:srgbClr val="152518"/>
            </a:solidFill>
            <a:effectLst/>
          </a:endParaRPr>
        </a:p>
      </dsp:txBody>
      <dsp:txXfrm>
        <a:off x="360040" y="3528393"/>
        <a:ext cx="6499074" cy="1877847"/>
      </dsp:txXfrm>
    </dsp:sp>
    <dsp:sp modelId="{F4B46CD9-7A2F-4A19-A157-C4629A2787DB}">
      <dsp:nvSpPr>
        <dsp:cNvPr id="3" name="Прямоугольник 2" hidden="1"/>
        <dsp:cNvSpPr/>
      </dsp:nvSpPr>
      <dsp:spPr>
        <a:xfrm>
          <a:off x="0" y="31871"/>
          <a:ext cx="419421" cy="1382539"/>
        </a:xfrm>
        <a:prstGeom prst="rect">
          <a:avLst/>
        </a:prstGeom>
      </dsp:spPr>
      <dsp:txXfrm>
        <a:off x="0" y="31871"/>
        <a:ext cx="419421" cy="1382539"/>
      </dsp:txXfrm>
    </dsp:sp>
    <dsp:sp modelId="{8CF077D5-49A5-4D18-AD24-38E2A44FCB81}">
      <dsp:nvSpPr>
        <dsp:cNvPr id="6" name="Прямоугольник 5" hidden="1"/>
        <dsp:cNvSpPr/>
      </dsp:nvSpPr>
      <dsp:spPr>
        <a:xfrm>
          <a:off x="0" y="1778730"/>
          <a:ext cx="419421" cy="1628424"/>
        </a:xfrm>
        <a:prstGeom prst="rect">
          <a:avLst/>
        </a:prstGeom>
      </dsp:spPr>
      <dsp:txXfrm>
        <a:off x="0" y="1778730"/>
        <a:ext cx="419421" cy="1628424"/>
      </dsp:txXfrm>
    </dsp:sp>
    <dsp:sp modelId="{B8D5CC64-1997-4CB3-8A39-B2CD98271C4D}">
      <dsp:nvSpPr>
        <dsp:cNvPr id="9" name="Прямоугольник 8" hidden="1"/>
        <dsp:cNvSpPr/>
      </dsp:nvSpPr>
      <dsp:spPr>
        <a:xfrm>
          <a:off x="0" y="3771474"/>
          <a:ext cx="419421" cy="1877847"/>
        </a:xfrm>
        <a:prstGeom prst="rect">
          <a:avLst/>
        </a:prstGeom>
      </dsp:spPr>
      <dsp:txXfrm>
        <a:off x="0" y="3771474"/>
        <a:ext cx="419421" cy="187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0A9D-8712-421D-A22C-255A009C656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9CD28-B57F-4C43-8672-656897C7231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nsportal.ru/detskiy-sad/raznoe/2025/01/17/muzykalno-didakticheskaya-igra-pesnya-tanets-marsh" TargetMode="External"/><Relationship Id="rId3" Type="http://schemas.openxmlformats.org/officeDocument/2006/relationships/hyperlink" Target="https://nsportal.ru/detskiy-sad/distantsionnoe-obuchenie/2025/02/03/skazka-okean-kitov" TargetMode="Externa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nsportal.ru/detskiy-sad/distantsionnoe-obuchenie/2025/02/03/interaktivnaya-igra-ugaday-melodiyu" TargetMode="Externa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learningapps.org/watch?v=pfry8x2jj25" TargetMode="External"/><Relationship Id="rId3" Type="http://schemas.openxmlformats.org/officeDocument/2006/relationships/hyperlink" Target="https://nsportal.ru/detskiy-sad/distantsionnoe-obuchenie/2025/02/03/interaktivnaya-igra-naydi-paru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nsportal.ru/albom/2025/02/14/kvest-puteshestvie-v-zakoldovannoe-korolevstvo" TargetMode="Externa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GIF"/><Relationship Id="rId7" Type="http://schemas.openxmlformats.org/officeDocument/2006/relationships/image" Target="../media/image3.GIF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nsportal.ru/detskiy-sad/distantsionnoe-obuchenie/2025/02/04/interaktivnaya-igra-ugaday-ka" TargetMode="External"/><Relationship Id="rId4" Type="http://schemas.openxmlformats.org/officeDocument/2006/relationships/hyperlink" Target="https://nsportal.ru/detskiy-sad/distantsionnoe-obuchenie/2025/02/11/virtualnaya-galereya-kompozitorov" TargetMode="External"/><Relationship Id="rId3" Type="http://schemas.openxmlformats.org/officeDocument/2006/relationships/hyperlink" Target="https://app.emaze.com/mypresentations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692696"/>
            <a:ext cx="61926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152518"/>
                </a:solidFill>
                <a:latin typeface="Jazz Ball" pitchFamily="2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152518"/>
                </a:solidFill>
                <a:effectLst/>
                <a:latin typeface="Jazz Ball" pitchFamily="2" charset="0"/>
              </a:rPr>
              <a:t>Музыкальное воспитание дошкольников посредством ИКТ </a:t>
            </a:r>
            <a:r>
              <a:rPr lang="ru-RU" sz="2400" i="1" dirty="0" smtClean="0">
                <a:solidFill>
                  <a:srgbClr val="152518"/>
                </a:solidFill>
                <a:effectLst/>
                <a:latin typeface="Jazz Ball" pitchFamily="2" charset="0"/>
              </a:rPr>
              <a:t>в </a:t>
            </a:r>
            <a:r>
              <a:rPr lang="ru-RU" sz="2400" i="1" dirty="0">
                <a:solidFill>
                  <a:srgbClr val="152518"/>
                </a:solidFill>
                <a:effectLst/>
                <a:latin typeface="Jazz Ball" pitchFamily="2" charset="0"/>
              </a:rPr>
              <a:t>современной </a:t>
            </a:r>
            <a:r>
              <a:rPr lang="ru-RU" sz="2400" i="1" dirty="0" smtClean="0">
                <a:solidFill>
                  <a:srgbClr val="152518"/>
                </a:solidFill>
                <a:effectLst/>
                <a:latin typeface="Jazz Ball" pitchFamily="2" charset="0"/>
              </a:rPr>
              <a:t>информационной </a:t>
            </a:r>
            <a:r>
              <a:rPr lang="ru-RU" sz="2400" i="1" dirty="0">
                <a:solidFill>
                  <a:srgbClr val="152518"/>
                </a:solidFill>
                <a:effectLst/>
                <a:latin typeface="Jazz Ball" pitchFamily="2" charset="0"/>
              </a:rPr>
              <a:t>образовательной среде</a:t>
            </a:r>
            <a:r>
              <a:rPr lang="ru-RU" sz="2400" i="1" dirty="0" smtClean="0">
                <a:solidFill>
                  <a:srgbClr val="152518"/>
                </a:solidFill>
                <a:effectLst/>
                <a:latin typeface="Jazz Ball" pitchFamily="2" charset="0"/>
              </a:rPr>
              <a:t>»</a:t>
            </a:r>
            <a:endParaRPr lang="ru-RU" sz="2400" i="1" dirty="0" smtClean="0">
              <a:solidFill>
                <a:srgbClr val="152518"/>
              </a:solidFill>
              <a:effectLst/>
              <a:latin typeface="Jazz Ball" pitchFamily="2" charset="0"/>
            </a:endParaRPr>
          </a:p>
          <a:p>
            <a:pPr algn="ctr"/>
            <a:endParaRPr lang="ru-RU" sz="2400" i="1" dirty="0">
              <a:solidFill>
                <a:srgbClr val="152518"/>
              </a:solidFill>
              <a:latin typeface="Jazz Ball" pitchFamily="2" charset="0"/>
            </a:endParaRPr>
          </a:p>
          <a:p>
            <a:pPr algn="ctr"/>
            <a:endParaRPr lang="ru-RU" sz="2400" i="1" dirty="0" smtClean="0">
              <a:solidFill>
                <a:srgbClr val="152518"/>
              </a:solidFill>
              <a:effectLst/>
              <a:latin typeface="Jazz Ball" pitchFamily="2" charset="0"/>
            </a:endParaRPr>
          </a:p>
          <a:p>
            <a:pPr algn="ctr"/>
            <a:r>
              <a:rPr lang="ru-RU" sz="3600" b="1" i="1" dirty="0" smtClean="0">
                <a:solidFill>
                  <a:srgbClr val="152518"/>
                </a:solidFill>
                <a:latin typeface="Jazz Ball" pitchFamily="2" charset="0"/>
              </a:rPr>
              <a:t>ПРОЕКТ</a:t>
            </a:r>
            <a:endParaRPr lang="ru-RU" sz="3600" b="1" i="1" dirty="0" smtClean="0">
              <a:solidFill>
                <a:srgbClr val="152518"/>
              </a:solidFill>
              <a:latin typeface="Jazz Ball" pitchFamily="2" charset="0"/>
            </a:endParaRPr>
          </a:p>
          <a:p>
            <a:pPr algn="ctr"/>
            <a:endParaRPr lang="ru-RU" sz="1400" b="1" i="1" dirty="0">
              <a:solidFill>
                <a:srgbClr val="152518"/>
              </a:solidFill>
              <a:effectLst/>
              <a:latin typeface="Jazz Ball" pitchFamily="2" charset="0"/>
            </a:endParaRPr>
          </a:p>
          <a:p>
            <a:pPr algn="ctr"/>
            <a:r>
              <a:rPr lang="ru-RU" sz="3600" b="1" i="1" dirty="0" smtClean="0">
                <a:solidFill>
                  <a:srgbClr val="152518"/>
                </a:solidFill>
                <a:latin typeface="Jazz Ball" pitchFamily="2" charset="0"/>
                <a:cs typeface="Times New Roman" panose="02020603050405020304" pitchFamily="18" charset="0"/>
              </a:rPr>
              <a:t>«Мир музыки»</a:t>
            </a:r>
            <a:endParaRPr lang="ru-RU" sz="3600" b="1" i="1" dirty="0">
              <a:solidFill>
                <a:srgbClr val="152518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br>
              <a:rPr lang="ru-RU" sz="2400" dirty="0"/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0"/>
            <a:ext cx="76683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№46 Фантазеры» </a:t>
            </a:r>
            <a:endParaRPr lang="ru-RU" sz="2400" i="1" dirty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398333"/>
            <a:ext cx="3600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музыкальный руководитель Одинцова Екатерина Сергеевна</a:t>
            </a:r>
            <a:endParaRPr lang="ru-RU" sz="2000" b="1" i="1" dirty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9841"/>
            <a:ext cx="9144000" cy="6854803"/>
          </a:xfrm>
          <a:prstGeom prst="rect">
            <a:avLst/>
          </a:prstGeom>
          <a:noFill/>
        </p:spPr>
      </p:pic>
      <p:pic>
        <p:nvPicPr>
          <p:cNvPr id="1026" name="Picture 2" descr="H:\ит- педагог 2025 Воспитатель года\видео\океан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8519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8" y="188640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музыкальными жанрами</a:t>
            </a:r>
            <a:endParaRPr lang="ru-RU" sz="32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8298" y="141277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448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8924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7229" y="1464339"/>
            <a:ext cx="4881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«Океан китов»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Сказка "Океан китов" | Презентация к уроку (подготовительная группа): | Образовательная социальная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сеть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Музыкально-дидактическая игра «Песня, танец, марш»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музыкально-дидактическая игра песня танец марш | Презентация к уроку (старшая группа): | Образовательная социальная сеть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18864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музыкальных произведений </a:t>
            </a: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«Долина песен»</a:t>
            </a:r>
            <a:endParaRPr lang="ru-RU" sz="3200" b="1" i="1" dirty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:\ит- педагог 2025 Воспитатель года\ит\квест\82453d3e-04a8-5689-8cae-1db00b68c1e5.png"/>
          <p:cNvPicPr>
            <a:picLocks noChangeAspect="1" noChangeArrowheads="1"/>
          </p:cNvPicPr>
          <p:nvPr/>
        </p:nvPicPr>
        <p:blipFill>
          <a:blip r:embed="rId2" cstate="print"/>
          <a:srcRect l="5857" t="10001" b="13990"/>
          <a:stretch>
            <a:fillRect/>
          </a:stretch>
        </p:blipFill>
        <p:spPr bwMode="auto">
          <a:xfrm>
            <a:off x="0" y="1556792"/>
            <a:ext cx="4059134" cy="3137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227687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«Угадай мелодию»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Интерактивная игра &amp;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quot;Угадай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мелодию&amp;quot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 | Презентация к уроку (подготовительная группа): | Образовательная социальная сеть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5" y="0"/>
            <a:ext cx="6120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endParaRPr lang="ru-RU" sz="3200" b="1" i="1" dirty="0" smtClean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музыкальными </a:t>
            </a: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</a:t>
            </a:r>
            <a:endParaRPr lang="ru-RU" sz="3200" b="1" i="1" dirty="0" smtClean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инструментов»</a:t>
            </a:r>
            <a:endParaRPr lang="ru-RU" sz="3200" b="1" i="1" dirty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https://avatars.mds.yandex.net/i?id=d207154ead34f4ae1401710fd3bb24f1aae30411-127194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5055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2237" y="12687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3520" y="1772816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«Найди пару»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Интерактивная игра "Найди пару" | Тест (подготовительная группа): | Образовательная социальная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сеть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https://learningapps.org/watch?v=pfry8x2jj25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452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188640"/>
            <a:ext cx="594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r>
              <a:rPr lang="ru-RU" sz="3200" b="1" i="1" dirty="0" smtClean="0">
                <a:solidFill>
                  <a:srgbClr val="4B85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Заколдованное королевство»</a:t>
            </a:r>
            <a:endParaRPr lang="ru-RU" sz="3200" b="1" i="1" dirty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:\ит- педагог 2025 Воспитатель года\ит\квест\d77c147e-16d9-5916-bf71-f48860edc92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3" y="1752102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2184103"/>
            <a:ext cx="3995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Квест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"Путешествие в Заколдованное королевство" | Образовательная социальная сеть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04048" y="188640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3200" b="1" u="sng" dirty="0">
              <a:solidFill>
                <a:srgbClr val="335339"/>
              </a:solidFill>
              <a:latin typeface="Jazz Ball" pitchFamily="2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87824" y="3197"/>
            <a:ext cx="6156176" cy="61247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4B85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Заключение:</a:t>
            </a:r>
            <a:endParaRPr lang="ru-RU" sz="3200" b="1" i="1" dirty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опыт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показывает, что использование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информационных 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-тельных технологий: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 обучение ярким, запоминающимся, интересным для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эмоционально положительное отношение к образовательному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процессу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и качество образовательных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усиливает адаптивность системы образования к уровням и особенностям развития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реализованного проекта «Мир музыки»,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достигли поставленной цели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получили ожидаемые результаты.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755577" y="332656"/>
          <a:ext cx="8388424" cy="59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6290" y="1101300"/>
            <a:ext cx="1012054" cy="1140920"/>
          </a:xfrm>
          <a:prstGeom prst="rect">
            <a:avLst/>
          </a:prstGeom>
        </p:spPr>
      </p:pic>
      <p:pic>
        <p:nvPicPr>
          <p:cNvPr id="5" name="Picture 2" descr="C:\Users\1\Desktop\c11b059de18da2056083af3bb55b81f8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3717032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 descr="H:\ит- педагог 2025 Воспитатель года\ит\18082022_noty-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420888"/>
            <a:ext cx="1995493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260648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latin typeface="Jazz Ball" pitchFamily="2" charset="0"/>
                <a:cs typeface="Times New Roman" panose="02020603050405020304" pitchFamily="18" charset="0"/>
              </a:rPr>
              <a:t>Актуальность проекта</a:t>
            </a:r>
            <a:r>
              <a:rPr lang="ru-RU" sz="3200" i="1" dirty="0">
                <a:solidFill>
                  <a:srgbClr val="008000"/>
                </a:solidFill>
                <a:latin typeface="Jazz Ball" pitchFamily="2" charset="0"/>
                <a:cs typeface="Times New Roman" panose="02020603050405020304" pitchFamily="18" charset="0"/>
              </a:rPr>
              <a:t>:</a:t>
            </a:r>
            <a:endParaRPr lang="ru-RU" sz="3200" i="1" dirty="0">
              <a:solidFill>
                <a:srgbClr val="008000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008000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рассматривается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основных путей модернизации системы образования. Это связано не только с развитием техники и технологий, но и, прежде всего, с переменами, которые вызваны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информационного общества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основной ценностью становится информация и умение работать с ней,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и программ, способствующих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человека современного общества.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78" y="-2169"/>
            <a:ext cx="9144000" cy="68548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260648"/>
            <a:ext cx="5940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информационных технологий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социальной потребностью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повышении качества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возраста,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потребностью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использовании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ИКТ.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современном мире, освоение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 неотъемная потребность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музыканты должны идти в ногу со временем, стать для ребёнка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проводником в мир новых технологий музыкального образования. 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620688"/>
            <a:ext cx="55734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latin typeface="Jazz Ball" pitchFamily="2" charset="0"/>
                <a:cs typeface="Times New Roman" panose="02020603050405020304" pitchFamily="18" charset="0"/>
              </a:rPr>
              <a:t>Цель проекта:</a:t>
            </a:r>
            <a:endParaRPr lang="ru-RU" sz="3200" b="1" i="1" dirty="0">
              <a:solidFill>
                <a:srgbClr val="008000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средств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различным видам музыкальной деятельности, активизируя процесс формирования музыкальных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вкус и кругозор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332656"/>
            <a:ext cx="60841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4B8556"/>
                </a:solidFill>
                <a:latin typeface="Jazz Ball" pitchFamily="2" charset="0"/>
                <a:cs typeface="Times New Roman" panose="02020603050405020304" pitchFamily="18" charset="0"/>
              </a:rPr>
              <a:t>Задачи:</a:t>
            </a:r>
            <a:endParaRPr lang="ru-RU" sz="3200" b="1" i="1" dirty="0">
              <a:solidFill>
                <a:srgbClr val="4B8556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Jazz Ball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мультимедийных материалов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проведения музыкальных занятий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применение интерактивных приложений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разным видам музыкальной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формируя восприятие музыки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ИКТ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260648"/>
            <a:ext cx="64442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latin typeface="Jazz Ball" pitchFamily="2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3200" b="1" i="1" dirty="0" smtClean="0">
                <a:solidFill>
                  <a:srgbClr val="008000"/>
                </a:solidFill>
                <a:latin typeface="Jazz Ball" pitchFamily="2" charset="0"/>
                <a:cs typeface="Times New Roman" panose="02020603050405020304" pitchFamily="18" charset="0"/>
              </a:rPr>
              <a:t>:</a:t>
            </a:r>
            <a:endParaRPr lang="ru-RU" sz="3200" b="1" i="1" dirty="0" smtClean="0">
              <a:solidFill>
                <a:srgbClr val="008000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>
              <a:latin typeface="Jazz Ball" pitchFamily="2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знаний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 а также общего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уровня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информатизация 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достижения устойчивых положительных результатов обучения, воспитания и развития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интерактивной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разделам музыкального воспитания и активное использование её, как наглядность, на музыкальных занятиях, тематических беседах, развлечениях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97"/>
            <a:ext cx="9144000" cy="6854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17198"/>
            <a:ext cx="60121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4B8556"/>
                </a:solidFill>
                <a:latin typeface="Jazz Ball" pitchFamily="2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3200" b="1" i="1" dirty="0">
              <a:solidFill>
                <a:srgbClr val="4B8556"/>
              </a:solidFill>
              <a:latin typeface="Jazz Ball" pitchFamily="2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4B85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композиторами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галерея композиторов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Знакомство с музыкальными жанрами «Океан китов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музыкальных произведений «Долина песен»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Знакомство с музыкальными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«Дом инструментов»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Заколдованное королевство»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т- педагог 2025 Воспитатель года\ит\квест\фо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4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7236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8000"/>
                </a:solidFill>
                <a:latin typeface="Jazz Ball" pitchFamily="2" charset="0"/>
                <a:cs typeface="Arial" panose="020B0604020202020204" pitchFamily="34" charset="0"/>
              </a:rPr>
              <a:t>Знакомство с </a:t>
            </a:r>
            <a:r>
              <a:rPr lang="ru-RU" sz="3200" b="1" i="1" dirty="0" smtClean="0">
                <a:solidFill>
                  <a:srgbClr val="008000"/>
                </a:solidFill>
                <a:latin typeface="Jazz Ball" pitchFamily="2" charset="0"/>
                <a:cs typeface="Arial" panose="020B0604020202020204" pitchFamily="34" charset="0"/>
              </a:rPr>
              <a:t>композиторами</a:t>
            </a:r>
            <a:endParaRPr lang="ru-RU" sz="3200" b="1" i="1" dirty="0" smtClean="0">
              <a:solidFill>
                <a:srgbClr val="008000"/>
              </a:solidFill>
              <a:latin typeface="Jazz Ball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744416" cy="449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103439" y="980728"/>
            <a:ext cx="48610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hlinkClick r:id="rId3"/>
            </a:endParaRPr>
          </a:p>
          <a:p>
            <a:r>
              <a:rPr lang="ru-RU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посещение «Виртуальная </a:t>
            </a:r>
            <a:r>
              <a:rPr lang="ru-RU" sz="2400" i="1" dirty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 </a:t>
            </a:r>
            <a:r>
              <a:rPr lang="ru-RU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композиторов»</a:t>
            </a:r>
            <a:endParaRPr lang="ru-RU" sz="2400" i="1" dirty="0" smtClean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i="1" dirty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nsportal.ru/detskiy-sad/distantsionnoe-obuchenie/2025/02/11/virtualnaya-galereya-kompozitorov</a:t>
            </a:r>
            <a:endParaRPr lang="ru-RU" sz="2400" i="1" dirty="0" smtClean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«Угадай-ка</a:t>
            </a:r>
            <a:r>
              <a:rPr lang="ru-RU" sz="2400" i="1" dirty="0" smtClean="0">
                <a:solidFill>
                  <a:srgbClr val="15251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endParaRPr lang="ru-RU" sz="2400" i="1" dirty="0" smtClean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интерактивная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игра "угадай-ка" | Презентация к уроку (подготовительная группа): | Образовательная социальная сеть</a:t>
            </a:r>
            <a:endParaRPr lang="ru-RU" sz="2400" i="1" dirty="0" smtClean="0">
              <a:solidFill>
                <a:srgbClr val="152518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4083</Words>
  <Application>WPS Presentation</Application>
  <PresentationFormat>Экран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Jazz Ball</vt:lpstr>
      <vt:lpstr>Segoe Print</vt:lpstr>
      <vt:lpstr>Times New Roman</vt:lpstr>
      <vt:lpstr>Calibri</vt:lpstr>
      <vt:lpstr>Microsoft YaHei</vt:lpstr>
      <vt:lpstr>Arial Unicode MS</vt:lpstr>
      <vt:lpstr>Business Cooperate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Я</cp:lastModifiedBy>
  <cp:revision>74</cp:revision>
  <dcterms:created xsi:type="dcterms:W3CDTF">2025-02-10T23:29:00Z</dcterms:created>
  <dcterms:modified xsi:type="dcterms:W3CDTF">2025-06-19T09:33:21Z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C7DBD0A398B840E194A7BE903A538F8F_12</vt:lpwstr>
  </property>
  <property fmtid="{D5CDD505-2E9C-101B-9397-08002B2CF9AE}" pid="3" name="KSOProductBuildVer">
    <vt:lpwstr>1049-12.2.0.21546</vt:lpwstr>
  </property>
</Properties>
</file>