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1" r:id="rId3"/>
    <p:sldId id="260" r:id="rId4"/>
    <p:sldId id="257" r:id="rId5"/>
    <p:sldId id="259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76293-27A8-4B04-92E4-66FD349BDDEA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5F2DB-436D-4866-A227-B692C7AAD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6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5F2DB-436D-4866-A227-B692C7AAD06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6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microsoft.com/office/2007/relationships/hdphoto" Target="../media/hdphoto1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dirty="0" smtClean="0">
                <a:solidFill>
                  <a:srgbClr val="111111"/>
                </a:solidFill>
                <a:latin typeface="Arial"/>
              </a:rPr>
              <a:t>Дидактическая игра: «Ново</a:t>
            </a:r>
            <a:r>
              <a:rPr lang="ru-RU" sz="5400" b="1" dirty="0">
                <a:solidFill>
                  <a:srgbClr val="111111"/>
                </a:solidFill>
                <a:latin typeface="Arial"/>
              </a:rPr>
              <a:t>с</a:t>
            </a:r>
            <a:r>
              <a:rPr lang="ru-RU" sz="5400" b="1" dirty="0" smtClean="0">
                <a:solidFill>
                  <a:srgbClr val="111111"/>
                </a:solidFill>
                <a:latin typeface="Arial"/>
              </a:rPr>
              <a:t>елье»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детей 5-6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37085"/>
      </p:ext>
    </p:extLst>
  </p:cSld>
  <p:clrMapOvr>
    <a:masterClrMapping/>
  </p:clrMapOvr>
  <p:transition spd="slow" advTm="372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27">
        <p:circle/>
      </p:transition>
    </mc:Choice>
    <mc:Fallback xmlns="">
      <p:transition spd="slow" advTm="262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rgbClr val="111111"/>
              </a:solidFill>
              <a:latin typeface="Arial"/>
            </a:endParaRPr>
          </a:p>
          <a:p>
            <a:r>
              <a:rPr lang="ru-RU" b="1" u="sng" dirty="0" smtClean="0">
                <a:solidFill>
                  <a:srgbClr val="111111"/>
                </a:solidFill>
                <a:latin typeface="Arial"/>
              </a:rPr>
              <a:t>Цель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: Упражнять детей в классификации, соотнесение существительных мужского, женского, среднего рода; подбирать карточки</a:t>
            </a:r>
          </a:p>
          <a:p>
            <a:r>
              <a:rPr lang="ru-RU" b="1" u="sng" dirty="0">
                <a:solidFill>
                  <a:srgbClr val="111111"/>
                </a:solidFill>
                <a:latin typeface="Arial"/>
              </a:rPr>
              <a:t>Задачи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: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• обогащение словаря путем подбора слов;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• формирование умения детей согласованию существительных с местоимениями </a:t>
            </a:r>
            <a:r>
              <a:rPr lang="ru-RU" dirty="0" err="1">
                <a:solidFill>
                  <a:srgbClr val="111111"/>
                </a:solidFill>
                <a:latin typeface="Arial"/>
              </a:rPr>
              <a:t>он,она,они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;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• развиваем умение различать род притяжательных местоимений мой, моя, мои.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• Развиваем умение подбирать прилагательные с существительными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.</a:t>
            </a:r>
          </a:p>
          <a:p>
            <a:r>
              <a:rPr lang="ru-RU" b="1" u="sng" dirty="0" smtClean="0">
                <a:solidFill>
                  <a:srgbClr val="111111"/>
                </a:solidFill>
                <a:latin typeface="Arial"/>
              </a:rPr>
              <a:t>Правила </a:t>
            </a:r>
            <a:r>
              <a:rPr lang="ru-RU" b="1" u="sng" dirty="0">
                <a:solidFill>
                  <a:srgbClr val="111111"/>
                </a:solidFill>
                <a:latin typeface="Arial"/>
              </a:rPr>
              <a:t>игры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: </a:t>
            </a:r>
            <a:endParaRPr lang="ru-RU" dirty="0" smtClean="0">
              <a:solidFill>
                <a:srgbClr val="111111"/>
              </a:solidFill>
              <a:latin typeface="Arial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заключаются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в правильном подборе участниками карточек с изображениями персонажей и предметов, наименование и названия которых должны быть упорядочены в соответствии с мужским, женскими, средним родами. Карточки размещаются на специальном поле, отдельным для каждого рода. После окончания сортирования карточек по родам, дети должны пояснить сделанный выбор.</a:t>
            </a:r>
          </a:p>
          <a:p>
            <a:r>
              <a:rPr lang="ru-RU" b="1" u="sng" dirty="0">
                <a:solidFill>
                  <a:srgbClr val="111111"/>
                </a:solidFill>
                <a:latin typeface="Arial"/>
              </a:rPr>
              <a:t>Ход игры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: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Детям предлагается разложить картинки в домики под названием "Он", "</a:t>
            </a:r>
            <a:r>
              <a:rPr lang="ru-RU" dirty="0" err="1">
                <a:solidFill>
                  <a:srgbClr val="111111"/>
                </a:solidFill>
                <a:latin typeface="Arial"/>
              </a:rPr>
              <a:t>Она","Оно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". Картинки про которые можно сказать "мой" ребенок кладет в домик под названием "Он", картинки про которые можно сказать "моя" - в домик "Она", "моё" - "Оно".</a:t>
            </a:r>
          </a:p>
          <a:p>
            <a:r>
              <a:rPr lang="ru-RU" b="1" u="sng" dirty="0">
                <a:solidFill>
                  <a:srgbClr val="111111"/>
                </a:solidFill>
                <a:latin typeface="Arial"/>
              </a:rPr>
              <a:t>Усложнение</a:t>
            </a:r>
            <a:r>
              <a:rPr lang="ru-RU" b="1" dirty="0">
                <a:solidFill>
                  <a:srgbClr val="111111"/>
                </a:solidFill>
                <a:latin typeface="Arial"/>
              </a:rPr>
              <a:t>: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 ребенок сам подберет прилагательное к существительному. </a:t>
            </a:r>
            <a:r>
              <a:rPr lang="ru-RU" u="sng" dirty="0">
                <a:solidFill>
                  <a:srgbClr val="111111"/>
                </a:solidFill>
                <a:latin typeface="Arial"/>
              </a:rPr>
              <a:t>Например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: «Это кошка. Она белая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(или милая, или пушистая и т. п)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» значит группа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«ОНА»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«Это солнце. Оно жаркое.»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 значит группа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«ОНО»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, «Это пузыри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7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29">
        <p:circle/>
      </p:transition>
    </mc:Choice>
    <mc:Fallback xmlns="">
      <p:transition spd="slow" advTm="492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48" y="116632"/>
            <a:ext cx="2952567" cy="4176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dk2">
              <a:tint val="40000"/>
              <a:satMod val="3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69" b="41887" l="55738" r="85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70" t="24543" r="14394" b="58009"/>
          <a:stretch/>
        </p:blipFill>
        <p:spPr>
          <a:xfrm>
            <a:off x="2051720" y="4356116"/>
            <a:ext cx="1610994" cy="1378902"/>
          </a:xfrm>
          <a:prstGeom prst="rect">
            <a:avLst/>
          </a:prstGeom>
        </p:spPr>
      </p:pic>
      <p:pic>
        <p:nvPicPr>
          <p:cNvPr id="1026" name="Picture 2" descr="http://zaikinmir.ru/kartinki/images/lisa/lisa-kartinki-1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" b="98600" l="2000" r="96600">
                        <a14:foregroundMark x1="53800" y1="37200" x2="53800" y2="37200"/>
                        <a14:foregroundMark x1="63800" y1="38600" x2="63800" y2="38600"/>
                        <a14:foregroundMark x1="53600" y1="87800" x2="53600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39369"/>
            <a:ext cx="216023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9cda72a123717ca0f1c85f7734f70cf0&amp;n=1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0" b="98750" l="4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3" y="5045567"/>
            <a:ext cx="19335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webmediaconsulting.de/cartoonclipartfree_com/Cliparts_Free/Gegenstaende_Free/Cartoon-Clipart-Free-37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0" b="90000" l="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89" y="5045567"/>
            <a:ext cx="1668523" cy="16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rikolnye-kartinki.ru/img/picture/Aug/17/4a0fa5a4fba8a051c0f548e4e0b964a0/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43" b="100000" l="100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96" y="4823839"/>
            <a:ext cx="1642766" cy="164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04899"/>
      </p:ext>
    </p:extLst>
  </p:cSld>
  <p:clrMapOvr>
    <a:masterClrMapping/>
  </p:clrMapOvr>
  <p:transition spd="slow" advTm="3746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6623E-6 L 0.11806 -0.46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3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4006E-6 L 0.04739 -0.493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2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08" y="112680"/>
            <a:ext cx="2751736" cy="3892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dk2">
              <a:tint val="40000"/>
              <a:satMod val="3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510" b="92219" l="20375" r="41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73306" r="55205" b="7690"/>
          <a:stretch/>
        </p:blipFill>
        <p:spPr>
          <a:xfrm>
            <a:off x="3792133" y="4802705"/>
            <a:ext cx="1559734" cy="15456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5" b="17881" l="16159" r="45902">
                        <a14:foregroundMark x1="30445" y1="16556" x2="30445" y2="16556"/>
                        <a14:foregroundMark x1="30679" y1="14073" x2="30679" y2="14073"/>
                        <a14:foregroundMark x1="30679" y1="12252" x2="30679" y2="12252"/>
                        <a14:foregroundMark x1="30913" y1="11093" x2="30913" y2="11093"/>
                        <a14:foregroundMark x1="30913" y1="10762" x2="30913" y2="1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915" r="53747" b="80522"/>
          <a:stretch/>
        </p:blipFill>
        <p:spPr>
          <a:xfrm>
            <a:off x="6900603" y="4702730"/>
            <a:ext cx="2243397" cy="17456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987" b="69040" l="15457" r="412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51966" r="55916" b="31136"/>
          <a:stretch/>
        </p:blipFill>
        <p:spPr>
          <a:xfrm>
            <a:off x="4970856" y="4946189"/>
            <a:ext cx="1929747" cy="1610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67" b="17219" l="14754" r="46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3615" r="53075" b="80993"/>
          <a:stretch/>
        </p:blipFill>
        <p:spPr>
          <a:xfrm>
            <a:off x="179512" y="4512911"/>
            <a:ext cx="1901953" cy="12961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071" b="88594" l="62096" r="85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30" t="73381" r="12113" b="9716"/>
          <a:stretch/>
        </p:blipFill>
        <p:spPr>
          <a:xfrm>
            <a:off x="1979712" y="5435374"/>
            <a:ext cx="1705159" cy="142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32">
        <p:split orient="vert"/>
      </p:transition>
    </mc:Choice>
    <mc:Fallback xmlns="">
      <p:transition spd="slow" advTm="333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20287E-6 L -0.12518 -0.53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-26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0701E-6 L -0.29791 -0.521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-26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2831395" cy="40050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dk2">
              <a:tint val="40000"/>
              <a:satMod val="3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mikrobot.ru/images/0215/23771926_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72" y="5805264"/>
            <a:ext cx="1691018" cy="9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oziru.com/images/cloud-clipart-cloud-computing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195289" cy="12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3.infourok.ru/uploads/ex/135d/0005b8ac-9e6ec223/hello_html_m340a68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1944216" cy="11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19009.edu35.ru/images/%D0%A2%D1%83%D1%80%D0%BD%D0%B8%D1%80/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333" l="2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322" y="4954673"/>
            <a:ext cx="2126477" cy="17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oziru.com/images/furniture-clipart-cute-10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00" y="4451333"/>
            <a:ext cx="1410091" cy="19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7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84">
        <p:split orient="vert"/>
      </p:transition>
    </mc:Choice>
    <mc:Fallback xmlns="">
      <p:transition spd="slow" advTm="388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3014E-6 L -0.43038 -0.562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8" y="-28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0537E-6 L -0.12778 -0.466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23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56" y="0"/>
            <a:ext cx="3043977" cy="43057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355" y="4305766"/>
            <a:ext cx="9144000" cy="2564904"/>
          </a:xfrm>
          <a:prstGeom prst="rect">
            <a:avLst/>
          </a:prstGeom>
          <a:solidFill>
            <a:schemeClr val="dk2">
              <a:tint val="40000"/>
              <a:satMod val="3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neznayka-spb.ru/wp-content/uploads/2017/03/M206_2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42" y="4652114"/>
            <a:ext cx="1872207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portgids.ru/image/cache/600-600/data/Sg00000344_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0"/>
          <a:stretch/>
        </p:blipFill>
        <p:spPr bwMode="auto">
          <a:xfrm>
            <a:off x="118914" y="4766539"/>
            <a:ext cx="1993404" cy="16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0-tub-ru.yandex.net/i?id=b33e998bf2a144149d6f47f4b8fcb98a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80" y="4510447"/>
            <a:ext cx="1426951" cy="20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alerey-room.ru/images/013207_141764592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95" y="4487796"/>
            <a:ext cx="1871275" cy="19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ytimg.com/vi/RxL7zI7Z-fA/maxresdefaul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11" y="4305766"/>
            <a:ext cx="2293667" cy="17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07">
        <p:circle/>
      </p:transition>
    </mc:Choice>
    <mc:Fallback xmlns="">
      <p:transition spd="slow" advTm="410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36132E-7 L -0.00694 -0.44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220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36132E-7 L 0.01562 -0.430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21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4131"/>
      </p:ext>
    </p:extLst>
  </p:cSld>
  <p:clrMapOvr>
    <a:masterClrMapping/>
  </p:clrMapOvr>
  <p:transition spd="slow" advTm="4345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687">
        <p:circle/>
      </p:transition>
    </mc:Choice>
    <mc:Fallback xmlns="">
      <p:transition spd="slow" advTm="368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353">
        <p:circle/>
      </p:transition>
    </mc:Choice>
    <mc:Fallback xmlns="">
      <p:transition spd="slow" advTm="435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78</TotalTime>
  <Words>14</Words>
  <Application>Microsoft Office PowerPoint</Application>
  <PresentationFormat>Экран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Дидактическая игра: «Новоселье»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56</cp:lastModifiedBy>
  <cp:revision>9</cp:revision>
  <dcterms:created xsi:type="dcterms:W3CDTF">2018-03-11T08:50:39Z</dcterms:created>
  <dcterms:modified xsi:type="dcterms:W3CDTF">2022-03-09T16:56:47Z</dcterms:modified>
</cp:coreProperties>
</file>