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58" r:id="rId6"/>
    <p:sldId id="261" r:id="rId7"/>
    <p:sldId id="259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0166" y="1556792"/>
            <a:ext cx="6172200" cy="13903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 младших дошкольников.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23440" y="188595"/>
            <a:ext cx="6315075" cy="720090"/>
          </a:xfrm>
        </p:spPr>
        <p:txBody>
          <a:bodyPr>
            <a:normAutofit fontScale="80000"/>
          </a:bodyPr>
          <a:lstStyle/>
          <a:p>
            <a:pPr algn="ctr"/>
            <a:r>
              <a:rPr lang="en-US" altLang="en-US" sz="1400" dirty="0"/>
              <a:t>Муниципальное</a:t>
            </a:r>
            <a:r>
              <a:rPr lang="en-US" altLang="ru-RU" sz="1400" dirty="0"/>
              <a:t> </a:t>
            </a:r>
            <a:r>
              <a:rPr lang="en-US" altLang="en-US" sz="1400" dirty="0"/>
              <a:t>дошкольное</a:t>
            </a:r>
            <a:r>
              <a:rPr lang="en-US" altLang="ru-RU" sz="1400" dirty="0"/>
              <a:t> </a:t>
            </a:r>
            <a:r>
              <a:rPr lang="en-US" altLang="en-US" sz="1400" dirty="0"/>
              <a:t>образовательное</a:t>
            </a:r>
            <a:r>
              <a:rPr lang="en-US" altLang="ru-RU" sz="1400" dirty="0"/>
              <a:t> </a:t>
            </a:r>
            <a:r>
              <a:rPr lang="en-US" altLang="en-US" sz="1400" dirty="0"/>
              <a:t>автономное</a:t>
            </a:r>
            <a:r>
              <a:rPr lang="en-US" altLang="ru-RU" sz="1400" dirty="0"/>
              <a:t> </a:t>
            </a:r>
            <a:r>
              <a:rPr lang="en-US" altLang="en-US" sz="1400" dirty="0"/>
              <a:t>учреждение</a:t>
            </a:r>
            <a:r>
              <a:rPr lang="en-US" altLang="ru-RU" sz="1400" dirty="0"/>
              <a:t> </a:t>
            </a:r>
            <a:r>
              <a:rPr lang="en-US" altLang="en-US" sz="1400" dirty="0"/>
              <a:t>«</a:t>
            </a:r>
            <a:r>
              <a:rPr lang="en-US" altLang="en-US" sz="1400" dirty="0"/>
              <a:t>Детский</a:t>
            </a:r>
            <a:r>
              <a:rPr lang="en-US" altLang="ru-RU" sz="1400" dirty="0"/>
              <a:t> </a:t>
            </a:r>
            <a:r>
              <a:rPr lang="en-US" altLang="en-US" sz="1400" dirty="0"/>
              <a:t>сад</a:t>
            </a:r>
            <a:r>
              <a:rPr lang="en-US" altLang="ru-RU" sz="1400" dirty="0"/>
              <a:t> </a:t>
            </a:r>
            <a:r>
              <a:rPr lang="en-US" altLang="en-US" sz="1400" dirty="0"/>
              <a:t>№</a:t>
            </a:r>
            <a:r>
              <a:rPr lang="en-US" altLang="ru-RU" sz="1400" dirty="0"/>
              <a:t> 46 </a:t>
            </a:r>
            <a:r>
              <a:rPr lang="en-US" altLang="en-US" sz="1400" dirty="0"/>
              <a:t>общеразвивающего</a:t>
            </a:r>
            <a:r>
              <a:rPr lang="en-US" altLang="ru-RU" sz="1400" dirty="0"/>
              <a:t> </a:t>
            </a:r>
            <a:r>
              <a:rPr lang="en-US" altLang="en-US" sz="1400" dirty="0"/>
              <a:t>вида</a:t>
            </a:r>
            <a:r>
              <a:rPr lang="en-US" altLang="ru-RU" sz="1400" dirty="0"/>
              <a:t> </a:t>
            </a:r>
            <a:r>
              <a:rPr lang="en-US" altLang="en-US" sz="1400" dirty="0"/>
              <a:t>с</a:t>
            </a:r>
            <a:r>
              <a:rPr lang="en-US" altLang="ru-RU" sz="1400" dirty="0"/>
              <a:t> </a:t>
            </a:r>
            <a:r>
              <a:rPr lang="en-US" altLang="en-US" sz="1400" dirty="0"/>
              <a:t>приоритетным</a:t>
            </a:r>
            <a:r>
              <a:rPr lang="en-US" altLang="ru-RU" sz="1400" dirty="0"/>
              <a:t> </a:t>
            </a:r>
            <a:r>
              <a:rPr lang="en-US" altLang="en-US" sz="1400" dirty="0"/>
              <a:t>осуществлением</a:t>
            </a:r>
            <a:r>
              <a:rPr lang="en-US" altLang="ru-RU" sz="1400" dirty="0"/>
              <a:t> </a:t>
            </a:r>
            <a:r>
              <a:rPr lang="en-US" altLang="en-US" sz="1400" dirty="0"/>
              <a:t>художественно</a:t>
            </a:r>
            <a:r>
              <a:rPr lang="en-US" altLang="ru-RU" sz="1400" dirty="0"/>
              <a:t> – </a:t>
            </a:r>
            <a:r>
              <a:rPr lang="en-US" altLang="en-US" sz="1400" dirty="0"/>
              <a:t>эстетического</a:t>
            </a:r>
            <a:r>
              <a:rPr lang="en-US" altLang="ru-RU" sz="1400" dirty="0"/>
              <a:t> </a:t>
            </a:r>
            <a:r>
              <a:rPr lang="en-US" altLang="en-US" sz="1400" dirty="0"/>
              <a:t>развития</a:t>
            </a:r>
            <a:r>
              <a:rPr lang="en-US" altLang="ru-RU" sz="1400" dirty="0"/>
              <a:t> </a:t>
            </a:r>
            <a:r>
              <a:rPr lang="en-US" altLang="en-US" sz="1400" dirty="0"/>
              <a:t>воспитанников</a:t>
            </a:r>
            <a:r>
              <a:rPr lang="en-US" altLang="ru-RU" sz="1400" dirty="0"/>
              <a:t> </a:t>
            </a:r>
            <a:r>
              <a:rPr lang="en-US" altLang="en-US" sz="1400" dirty="0"/>
              <a:t>«</a:t>
            </a:r>
            <a:r>
              <a:rPr lang="en-US" altLang="en-US" sz="1400" dirty="0"/>
              <a:t>Фантазеры</a:t>
            </a:r>
            <a:r>
              <a:rPr lang="en-US" altLang="en-US" sz="1400" dirty="0"/>
              <a:t>»</a:t>
            </a:r>
            <a:r>
              <a:rPr lang="en-US" altLang="ru-RU" sz="1400" dirty="0"/>
              <a:t> </a:t>
            </a:r>
            <a:r>
              <a:rPr lang="en-US" altLang="en-US" sz="1400" dirty="0"/>
              <a:t>г</a:t>
            </a:r>
            <a:r>
              <a:rPr lang="en-US" altLang="ru-RU" sz="1400" dirty="0"/>
              <a:t>. </a:t>
            </a:r>
            <a:r>
              <a:rPr lang="en-US" altLang="en-US" sz="1400" dirty="0"/>
              <a:t>Орска</a:t>
            </a:r>
            <a:r>
              <a:rPr lang="en-US" altLang="en-US" sz="1400" dirty="0"/>
              <a:t>»</a:t>
            </a:r>
            <a:endParaRPr lang="en-US" altLang="en-US" sz="1400" dirty="0"/>
          </a:p>
        </p:txBody>
      </p:sp>
      <p:pic>
        <p:nvPicPr>
          <p:cNvPr id="17410" name="Picture 2" descr="https://new.dop.mosreg.ru/images/events/cover/a454fd7bbc507fd2e0e5cdc81cdba7b7_big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936202" y="3128525"/>
            <a:ext cx="4363990" cy="2905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4581128"/>
            <a:ext cx="266429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Воспитатель 1 кв. к.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Ефремова Татьяна Владимировна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Здоровьесберегающее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воспитание. Правила хорошего тона.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Ефремова\Desktop\s_d8de9f857b261468591480ad942b01fa.pngs_d8de9f857b261468591480ad942b01fa"/>
          <p:cNvPicPr>
            <a:picLocks noChangeAspect="1" noChangeArrowheads="1"/>
          </p:cNvPicPr>
          <p:nvPr/>
        </p:nvPicPr>
        <p:blipFill>
          <a:blip r:embed="rId1"/>
          <a:srcRect t="15520" b="15520"/>
          <a:stretch>
            <a:fillRect/>
          </a:stretch>
        </p:blipFill>
        <p:spPr bwMode="auto">
          <a:xfrm>
            <a:off x="323215" y="963295"/>
            <a:ext cx="2880360" cy="2220595"/>
          </a:xfrm>
          <a:prstGeom prst="rect">
            <a:avLst/>
          </a:prstGeom>
          <a:noFill/>
        </p:spPr>
      </p:pic>
      <p:pic>
        <p:nvPicPr>
          <p:cNvPr id="23555" name="Picture 3" descr="C:\Users\Ефремова\Desktop\1749052941.jpg1749052941"/>
          <p:cNvPicPr>
            <a:picLocks noChangeAspect="1" noChangeArrowheads="1"/>
          </p:cNvPicPr>
          <p:nvPr/>
        </p:nvPicPr>
        <p:blipFill>
          <a:blip r:embed="rId2"/>
          <a:srcRect l="11777" r="11777"/>
          <a:stretch>
            <a:fillRect/>
          </a:stretch>
        </p:blipFill>
        <p:spPr bwMode="auto">
          <a:xfrm>
            <a:off x="3399761" y="856824"/>
            <a:ext cx="2344478" cy="2304256"/>
          </a:xfrm>
          <a:prstGeom prst="rect">
            <a:avLst/>
          </a:prstGeom>
          <a:noFill/>
        </p:spPr>
      </p:pic>
      <p:pic>
        <p:nvPicPr>
          <p:cNvPr id="23557" name="Picture 5" descr="C:\Users\Ефремова\Desktop\s_bb4dd30909d1100b83ba7fcf421d9ef3.pngs_bb4dd30909d1100b83ba7fcf421d9ef3"/>
          <p:cNvPicPr>
            <a:picLocks noChangeAspect="1" noChangeArrowheads="1"/>
          </p:cNvPicPr>
          <p:nvPr/>
        </p:nvPicPr>
        <p:blipFill>
          <a:blip r:embed="rId3"/>
          <a:srcRect l="14064" r="14064"/>
          <a:stretch>
            <a:fillRect/>
          </a:stretch>
        </p:blipFill>
        <p:spPr bwMode="auto">
          <a:xfrm>
            <a:off x="6300470" y="3721735"/>
            <a:ext cx="2160270" cy="26123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3212976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Спортивное развлечение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Работа с родителями (консультации)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941168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Ежедневная зарядка</a:t>
            </a:r>
            <a:endParaRPr lang="ru-RU" dirty="0" smtClean="0"/>
          </a:p>
          <a:p>
            <a:r>
              <a:rPr lang="ru-RU" dirty="0" smtClean="0"/>
              <a:t>Физкультминутки на занятиях</a:t>
            </a:r>
            <a:endParaRPr lang="ru-RU" dirty="0" smtClean="0"/>
          </a:p>
          <a:p>
            <a:r>
              <a:rPr lang="ru-RU" dirty="0" smtClean="0"/>
              <a:t>Воспитание КГН, правильное питание</a:t>
            </a:r>
            <a:endParaRPr lang="en-US" dirty="0" smtClean="0"/>
          </a:p>
          <a:p>
            <a:r>
              <a:rPr lang="ru-RU" dirty="0" smtClean="0"/>
              <a:t>Скажи «нет» вредным привычкам и </a:t>
            </a:r>
            <a:r>
              <a:rPr lang="ru-RU" dirty="0" err="1" smtClean="0"/>
              <a:t>гаджетам</a:t>
            </a:r>
            <a:endParaRPr lang="ru-RU" dirty="0" smtClean="0"/>
          </a:p>
          <a:p>
            <a:r>
              <a:rPr lang="ru-RU" dirty="0" smtClean="0"/>
              <a:t>Вежливые слова, правила поведения, внешний вид.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Мой любимый детский сад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Ефремова\Desktop\IMG_20231114_111024.jpgIMG_20231114_111024"/>
          <p:cNvPicPr>
            <a:picLocks noChangeAspect="1" noChangeArrowheads="1"/>
          </p:cNvPicPr>
          <p:nvPr/>
        </p:nvPicPr>
        <p:blipFill>
          <a:blip r:embed="rId1"/>
          <a:srcRect t="2871" b="2871"/>
          <a:stretch>
            <a:fillRect/>
          </a:stretch>
        </p:blipFill>
        <p:spPr bwMode="auto">
          <a:xfrm>
            <a:off x="539553" y="1268760"/>
            <a:ext cx="3168352" cy="2242433"/>
          </a:xfrm>
          <a:prstGeom prst="rect">
            <a:avLst/>
          </a:prstGeom>
          <a:noFill/>
        </p:spPr>
      </p:pic>
      <p:pic>
        <p:nvPicPr>
          <p:cNvPr id="22531" name="Picture 3" descr="C:\Users\Ефремова\Desktop\IMG_20231114_111731.jpgIMG_20231114_111731"/>
          <p:cNvPicPr>
            <a:picLocks noChangeAspect="1" noChangeArrowheads="1"/>
          </p:cNvPicPr>
          <p:nvPr/>
        </p:nvPicPr>
        <p:blipFill>
          <a:blip r:embed="rId2"/>
          <a:srcRect l="11396" r="11396"/>
          <a:stretch>
            <a:fillRect/>
          </a:stretch>
        </p:blipFill>
        <p:spPr bwMode="auto">
          <a:xfrm>
            <a:off x="5868032" y="1845338"/>
            <a:ext cx="2376264" cy="2310258"/>
          </a:xfrm>
          <a:prstGeom prst="rect">
            <a:avLst/>
          </a:prstGeom>
          <a:noFill/>
        </p:spPr>
      </p:pic>
      <p:pic>
        <p:nvPicPr>
          <p:cNvPr id="22532" name="Picture 4" descr="C:\Users\Ефремова\Desktop\s_8d5950fade87b1e144430ab7bdfa065d.pngs_8d5950fade87b1e144430ab7bdfa065d"/>
          <p:cNvPicPr>
            <a:picLocks noChangeAspect="1" noChangeArrowheads="1"/>
          </p:cNvPicPr>
          <p:nvPr/>
        </p:nvPicPr>
        <p:blipFill>
          <a:blip r:embed="rId3"/>
          <a:srcRect t="34164" b="34164"/>
          <a:stretch>
            <a:fillRect/>
          </a:stretch>
        </p:blipFill>
        <p:spPr bwMode="auto">
          <a:xfrm>
            <a:off x="3779628" y="116713"/>
            <a:ext cx="3324125" cy="1872208"/>
          </a:xfrm>
          <a:prstGeom prst="rect">
            <a:avLst/>
          </a:prstGeom>
          <a:noFill/>
        </p:spPr>
      </p:pic>
      <p:pic>
        <p:nvPicPr>
          <p:cNvPr id="22533" name="Picture 5" descr="C:\Users\Ефремова\Desktop\IMG_20231114_130741.jpgIMG_20231114_130741"/>
          <p:cNvPicPr>
            <a:picLocks noChangeAspect="1" noChangeArrowheads="1"/>
          </p:cNvPicPr>
          <p:nvPr/>
        </p:nvPicPr>
        <p:blipFill>
          <a:blip r:embed="rId4"/>
          <a:srcRect t="2621" b="2621"/>
          <a:stretch>
            <a:fillRect/>
          </a:stretch>
        </p:blipFill>
        <p:spPr bwMode="auto">
          <a:xfrm>
            <a:off x="5724065" y="4293049"/>
            <a:ext cx="3168353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573016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Художественное творчество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Игровая деятельность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103674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Кто заботится о нас в детском саду.</a:t>
            </a:r>
            <a:endParaRPr lang="ru-RU" dirty="0" smtClean="0"/>
          </a:p>
          <a:p>
            <a:r>
              <a:rPr lang="ru-RU" dirty="0" smtClean="0"/>
              <a:t>Игра-путешествие по территории детского сада.</a:t>
            </a:r>
            <a:endParaRPr lang="ru-RU" dirty="0" smtClean="0"/>
          </a:p>
          <a:p>
            <a:r>
              <a:rPr lang="ru-RU" dirty="0" smtClean="0"/>
              <a:t>Будем дружно мы играть.</a:t>
            </a:r>
            <a:endParaRPr lang="en-US" dirty="0" smtClean="0"/>
          </a:p>
          <a:p>
            <a:r>
              <a:rPr lang="ru-RU" dirty="0" smtClean="0"/>
              <a:t>Совместное оформление группы к праздникам.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уважения к Защитникам Отечества.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Ефремова\Desktop\IMG_20240215_090535.jpgIMG_20240215_090535"/>
          <p:cNvPicPr>
            <a:picLocks noChangeAspect="1" noChangeArrowheads="1"/>
          </p:cNvPicPr>
          <p:nvPr/>
        </p:nvPicPr>
        <p:blipFill>
          <a:blip r:embed="rId1"/>
          <a:srcRect l="2218" r="2218"/>
          <a:stretch>
            <a:fillRect/>
          </a:stretch>
        </p:blipFill>
        <p:spPr bwMode="auto">
          <a:xfrm>
            <a:off x="5420995" y="767080"/>
            <a:ext cx="3345815" cy="2597150"/>
          </a:xfrm>
          <a:prstGeom prst="rect">
            <a:avLst/>
          </a:prstGeom>
          <a:noFill/>
        </p:spPr>
      </p:pic>
      <p:pic>
        <p:nvPicPr>
          <p:cNvPr id="24579" name="Picture 3" descr="C:\Users\Ефремова\Desktop\s_51cc3411ccf1474ef5743520c553224c.pngs_51cc3411ccf1474ef5743520c553224c"/>
          <p:cNvPicPr>
            <a:picLocks noChangeAspect="1" noChangeArrowheads="1"/>
          </p:cNvPicPr>
          <p:nvPr/>
        </p:nvPicPr>
        <p:blipFill>
          <a:blip r:embed="rId2"/>
          <a:srcRect l="17783" r="17783"/>
          <a:stretch>
            <a:fillRect/>
          </a:stretch>
        </p:blipFill>
        <p:spPr bwMode="auto">
          <a:xfrm>
            <a:off x="2987675" y="764540"/>
            <a:ext cx="2232025" cy="3168650"/>
          </a:xfrm>
          <a:prstGeom prst="rect">
            <a:avLst/>
          </a:prstGeom>
          <a:noFill/>
        </p:spPr>
      </p:pic>
      <p:pic>
        <p:nvPicPr>
          <p:cNvPr id="24581" name="Picture 5" descr="C:\Users\Ефремова\Desktop\s_c2cf70fb7fc6e0f2e97363a4a03c1a7c.pngs_c2cf70fb7fc6e0f2e97363a4a03c1a7c"/>
          <p:cNvPicPr>
            <a:picLocks noChangeAspect="1" noChangeArrowheads="1"/>
          </p:cNvPicPr>
          <p:nvPr/>
        </p:nvPicPr>
        <p:blipFill>
          <a:blip r:embed="rId3"/>
          <a:srcRect t="19880" b="19880"/>
          <a:stretch>
            <a:fillRect/>
          </a:stretch>
        </p:blipFill>
        <p:spPr bwMode="auto">
          <a:xfrm>
            <a:off x="320040" y="1398270"/>
            <a:ext cx="2505075" cy="21259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077072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Музыкально-спортивное развлечение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Художественное творчество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4077072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Наша родная армия.</a:t>
            </a:r>
            <a:endParaRPr lang="ru-RU" dirty="0" smtClean="0"/>
          </a:p>
          <a:p>
            <a:r>
              <a:rPr lang="ru-RU" dirty="0" smtClean="0"/>
              <a:t>Сильные, смелые, ловкие.</a:t>
            </a:r>
            <a:endParaRPr lang="ru-RU" dirty="0" smtClean="0"/>
          </a:p>
          <a:p>
            <a:r>
              <a:rPr lang="ru-RU" dirty="0" smtClean="0"/>
              <a:t>Изготовление подарков для пап и дедушек.</a:t>
            </a:r>
            <a:endParaRPr lang="ru-RU" dirty="0" smtClean="0"/>
          </a:p>
          <a:p>
            <a:r>
              <a:rPr lang="ru-RU" dirty="0" smtClean="0"/>
              <a:t>Буду Родине служить.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и уважения к своему народу, его обычаям, традициям.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Ефремова\Desktop\s_5a126f6a47a5d8e5ffd42bd74504c053.pngs_5a126f6a47a5d8e5ffd42bd74504c053"/>
          <p:cNvPicPr>
            <a:picLocks noChangeAspect="1" noChangeArrowheads="1"/>
          </p:cNvPicPr>
          <p:nvPr/>
        </p:nvPicPr>
        <p:blipFill>
          <a:blip r:embed="rId1"/>
          <a:srcRect t="3256" b="3256"/>
          <a:stretch>
            <a:fillRect/>
          </a:stretch>
        </p:blipFill>
        <p:spPr bwMode="auto">
          <a:xfrm>
            <a:off x="5507990" y="836930"/>
            <a:ext cx="3246755" cy="53962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501008"/>
            <a:ext cx="504056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Музыкально-спортивное развлечение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229200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 smtClean="0"/>
              <a:t>Приобщение к истокам народной культуры в процессе знакомства с народными играми, забавами, обычаями</a:t>
            </a:r>
            <a:r>
              <a:rPr lang="en-US" dirty="0" smtClean="0"/>
              <a:t>. </a:t>
            </a:r>
            <a:r>
              <a:rPr lang="ru-RU" dirty="0" smtClean="0"/>
              <a:t>Воспитание доброты и любви друг к другу и окружающему миру.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экологической культуры, гуманного отношения ко всему живому.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6626" name="Picture 2" descr="C:\Users\Ефремова\Desktop\s_c036971af004cb9a99049c6326d54636.pngs_c036971af004cb9a99049c6326d54636"/>
          <p:cNvPicPr>
            <a:picLocks noChangeAspect="1" noChangeArrowheads="1"/>
          </p:cNvPicPr>
          <p:nvPr/>
        </p:nvPicPr>
        <p:blipFill>
          <a:blip r:embed="rId1"/>
          <a:srcRect t="12512" b="12512"/>
          <a:stretch>
            <a:fillRect/>
          </a:stretch>
        </p:blipFill>
        <p:spPr bwMode="auto">
          <a:xfrm>
            <a:off x="457200" y="758190"/>
            <a:ext cx="2430145" cy="2153285"/>
          </a:xfrm>
          <a:prstGeom prst="rect">
            <a:avLst/>
          </a:prstGeom>
          <a:noFill/>
        </p:spPr>
      </p:pic>
      <p:pic>
        <p:nvPicPr>
          <p:cNvPr id="26630" name="Picture 6" descr="C:\Users\Ефремова\Desktop\IMG_20250430_144659.jpgIMG_20250430_144659"/>
          <p:cNvPicPr>
            <a:picLocks noChangeAspect="1" noChangeArrowheads="1"/>
          </p:cNvPicPr>
          <p:nvPr/>
        </p:nvPicPr>
        <p:blipFill>
          <a:blip r:embed="rId2"/>
          <a:srcRect l="6476" r="6476"/>
          <a:stretch>
            <a:fillRect/>
          </a:stretch>
        </p:blipFill>
        <p:spPr bwMode="auto">
          <a:xfrm>
            <a:off x="5072380" y="691515"/>
            <a:ext cx="3003550" cy="25984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3068960"/>
            <a:ext cx="5760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Наблюдения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Работа с родителями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Игровая деятельность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013176"/>
            <a:ext cx="7776864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Беседы о животных и растениях родного края.</a:t>
            </a:r>
            <a:endParaRPr lang="en-US" dirty="0" smtClean="0"/>
          </a:p>
          <a:p>
            <a:r>
              <a:rPr lang="ru-RU" dirty="0" smtClean="0"/>
              <a:t>Закрепление знаний детей о животных и растения.</a:t>
            </a:r>
            <a:endParaRPr lang="ru-RU" dirty="0" smtClean="0"/>
          </a:p>
          <a:p>
            <a:r>
              <a:rPr lang="ru-RU" dirty="0" smtClean="0"/>
              <a:t>Приметы времён года. Огород на окне.</a:t>
            </a:r>
            <a:endParaRPr lang="ru-RU" dirty="0" smtClean="0"/>
          </a:p>
          <a:p>
            <a:r>
              <a:rPr lang="ru-RU" dirty="0" smtClean="0"/>
              <a:t>Мамы и малыши. Кто где живёт?</a:t>
            </a:r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3" name="Изображение 2" descr="s_c96c954454a886aeb90bcced08b4fa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692150"/>
            <a:ext cx="1885950" cy="269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в воспитании духовно-нравственных и эстетических чувств ребёнка.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C:\Users\Ефремова\Desktop\IMG-20250516-WA0025.jpgIMG-20250516-WA0025"/>
          <p:cNvPicPr>
            <a:picLocks noChangeAspect="1" noChangeArrowheads="1"/>
          </p:cNvPicPr>
          <p:nvPr/>
        </p:nvPicPr>
        <p:blipFill>
          <a:blip r:embed="rId1"/>
          <a:srcRect l="2362" r="2362"/>
          <a:stretch>
            <a:fillRect/>
          </a:stretch>
        </p:blipFill>
        <p:spPr bwMode="auto">
          <a:xfrm>
            <a:off x="395605" y="1052830"/>
            <a:ext cx="2687320" cy="2172970"/>
          </a:xfrm>
          <a:prstGeom prst="rect">
            <a:avLst/>
          </a:prstGeom>
          <a:noFill/>
        </p:spPr>
      </p:pic>
      <p:pic>
        <p:nvPicPr>
          <p:cNvPr id="27652" name="Picture 4" descr="C:\Users\Ефремова\Desktop\IMG-20250516-WA0029.jpgIMG-20250516-WA0029"/>
          <p:cNvPicPr>
            <a:picLocks noChangeAspect="1" noChangeArrowheads="1"/>
          </p:cNvPicPr>
          <p:nvPr/>
        </p:nvPicPr>
        <p:blipFill>
          <a:blip r:embed="rId2"/>
          <a:srcRect t="24287" b="24287"/>
          <a:stretch>
            <a:fillRect/>
          </a:stretch>
        </p:blipFill>
        <p:spPr bwMode="auto">
          <a:xfrm>
            <a:off x="3322301" y="1270766"/>
            <a:ext cx="2736304" cy="1876323"/>
          </a:xfrm>
          <a:prstGeom prst="rect">
            <a:avLst/>
          </a:prstGeom>
          <a:noFill/>
        </p:spPr>
      </p:pic>
      <p:pic>
        <p:nvPicPr>
          <p:cNvPr id="27654" name="Picture 6" descr="C:\Users\Ефремова\Desktop\s_796f3f81143bab88dda8e2a2525e2c4d.pngs_796f3f81143bab88dda8e2a2525e2c4d"/>
          <p:cNvPicPr>
            <a:picLocks noChangeAspect="1" noChangeArrowheads="1"/>
          </p:cNvPicPr>
          <p:nvPr/>
        </p:nvPicPr>
        <p:blipFill>
          <a:blip r:embed="rId3"/>
          <a:srcRect l="3607" r="3607"/>
          <a:stretch>
            <a:fillRect/>
          </a:stretch>
        </p:blipFill>
        <p:spPr bwMode="auto">
          <a:xfrm>
            <a:off x="5723999" y="4077454"/>
            <a:ext cx="2841916" cy="23042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3645024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Работа с родителями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Игровая деятельность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9512" y="5301208"/>
            <a:ext cx="556006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Ежедневное чтение художественной литературы</a:t>
            </a:r>
            <a:endParaRPr lang="ru-RU" dirty="0" smtClean="0"/>
          </a:p>
          <a:p>
            <a:r>
              <a:rPr lang="ru-RU" dirty="0" smtClean="0"/>
              <a:t>Беседы по прочтении произведений</a:t>
            </a:r>
            <a:endParaRPr lang="ru-RU" dirty="0" smtClean="0"/>
          </a:p>
          <a:p>
            <a:r>
              <a:rPr lang="ru-RU" dirty="0" smtClean="0"/>
              <a:t>Театрализованные игры</a:t>
            </a:r>
            <a:endParaRPr lang="ru-RU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чувство ответственности и гордости за достижения страны.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9698" name="Picture 2" descr="C:\Users\Ефремова\Desktop\s_c5a7a0ec4a476224e5bb484a00b5d70d.pngs_c5a7a0ec4a476224e5bb484a00b5d70d"/>
          <p:cNvPicPr>
            <a:picLocks noChangeAspect="1" noChangeArrowheads="1"/>
          </p:cNvPicPr>
          <p:nvPr/>
        </p:nvPicPr>
        <p:blipFill>
          <a:blip r:embed="rId1"/>
          <a:srcRect t="14482" b="14482"/>
          <a:stretch>
            <a:fillRect/>
          </a:stretch>
        </p:blipFill>
        <p:spPr bwMode="auto">
          <a:xfrm>
            <a:off x="683260" y="836295"/>
            <a:ext cx="2536190" cy="1944370"/>
          </a:xfrm>
          <a:prstGeom prst="rect">
            <a:avLst/>
          </a:prstGeom>
          <a:noFill/>
        </p:spPr>
      </p:pic>
      <p:pic>
        <p:nvPicPr>
          <p:cNvPr id="29699" name="Picture 3" descr="C:\Users\Ефремова\Desktop\s_353fa55a34d5a3bb09c13cb8ec6cb8d6.pngs_353fa55a34d5a3bb09c13cb8ec6cb8d6"/>
          <p:cNvPicPr>
            <a:picLocks noChangeAspect="1" noChangeArrowheads="1"/>
          </p:cNvPicPr>
          <p:nvPr/>
        </p:nvPicPr>
        <p:blipFill>
          <a:blip r:embed="rId2"/>
          <a:srcRect t="4549" b="4549"/>
          <a:stretch>
            <a:fillRect/>
          </a:stretch>
        </p:blipFill>
        <p:spPr bwMode="auto">
          <a:xfrm>
            <a:off x="3214537" y="957780"/>
            <a:ext cx="2664297" cy="18229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3140968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 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Работа с родителями 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3528" y="4653136"/>
            <a:ext cx="74980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Беседа о первом полёте в космос и первом космонавте Ю.Гагарине</a:t>
            </a:r>
            <a:endParaRPr lang="ru-RU" dirty="0" smtClean="0"/>
          </a:p>
          <a:p>
            <a:r>
              <a:rPr lang="ru-RU" dirty="0" smtClean="0"/>
              <a:t>Рассматривание иллюстраций о родах войск, о ВОВ.</a:t>
            </a:r>
            <a:endParaRPr lang="ru-RU" dirty="0" smtClean="0"/>
          </a:p>
          <a:p>
            <a:r>
              <a:rPr lang="ru-RU" dirty="0" smtClean="0"/>
              <a:t>Формировать у детей патриотические чувства. </a:t>
            </a:r>
            <a:endParaRPr lang="ru-RU" dirty="0" smtClean="0"/>
          </a:p>
          <a:p>
            <a:r>
              <a:rPr lang="ru-RU" dirty="0" smtClean="0"/>
              <a:t>Напомнить детям о том, что спустя много лет люди помнят </a:t>
            </a:r>
            <a:endParaRPr lang="ru-RU" dirty="0" smtClean="0"/>
          </a:p>
          <a:p>
            <a:r>
              <a:rPr lang="ru-RU" dirty="0" smtClean="0"/>
              <a:t>о событиях ВОВ, чтят память погибших.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Изображение 2" descr="s_1c4249c82d114eb7de958ee2abb8255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35" y="582930"/>
            <a:ext cx="2733040" cy="2884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Планируемые результаты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 детей знаний об истории страны, её природных богатствах, символике родной страны, возникновение стойкого интереса к прошлому, настоящему и будущему родного народа, чувства ответственности, гордости, любви и патриотизма.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семьи к патриотическому воспитанию детей.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младшего дошкольного возраста должны: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 рассказывать о семье, семейном быте, традициях; активно участвовать в мероприятиях, готовящихся в группе, в детском саду, в частности, направленных на что, чтобы порадовать взрослых, детей.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рассказывать о желании приобрести в будущем определенную профессию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стать военным, пожарным, милиционером и т. д.)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наблюдениях за растениями, животными, птицами, рыбами и посильном труде по уходу за ними; делиться своими познаниями о живом и не живом: не рвать, не ломать растения, бережно относиться к живым существам, не вредить 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04864"/>
            <a:ext cx="7467600" cy="11430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Введение. Чувство Родины.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возраст, по утверждению психологов – лучший период для формирования любви к Родине. 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 начинается у ребенка с отношения к семье, к самым близким людям - к матери, отцу, бабушке, дедушке. Это корни, связывающие его с родным домом и ближайшим окружением.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начинается с восхищения тем, что видит перед собой малыш, чему он изумляется и что вызывает отклик в его душе. И хотя многие впечатления еще не осознаны им глубоко, но, пропущенные через детское восприятие, они играют огромную роль, в становлении личности патриота.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Концепции патриотического воспитания граждан Российской Федерации (Государственная программа «Патриотическое воспитание граждан Российской Федерации на 2016 - 2020 годы», Постановление Правительства РФ от 01.01.01 г. № 000) говорится: «Патриотизм проявляется в поступках и в деятельности человека. Зарождаясь из любви к своей "малой Родине", патриотические чувства, пройдя через целый ряд, этапов на пути к своей зрелости, поднимаются до общегосударственного патриотического самосознания, до осознанной любви к своему Отечеству».  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 необходимо знать и изучать культуру своих предков. Именно акцент на знание истории народа, его культуры поможет в дальнейшем с уважением и интересом относиться к культурным традициям других народов.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Немалое значение для воспитания у детей интереса и любви к родному краю имеет ближайшее окружение. Постепенно ребенок знакомиться с детским садом, своей семьей, своей улицей, городом, а затем и со страной, ее столицей и символами.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35" name="Picture 11" descr="https://sun1-99.userapi.com/uU4AZB4ye8UcJ4V6K9-dVt1Dl_Vtv9U_VxZ3oQ/H0lF8rKgg7A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393865" y="0"/>
            <a:ext cx="2337753" cy="1484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764704"/>
            <a:ext cx="302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Актуальность.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140968"/>
            <a:ext cx="3767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Формы проведения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484784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Проблема патриотического воспитания подрастающего поколения сегодня одна из наиболее актуальных.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  Ребенок не рождается патриотом, он им становится. Патриотизм – это любовь к своей семье, родному краю, своей стране, чувство гордости и ответственности за родную страну, желание быть частью великой страны.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933056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образовательная деятельность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 Беседы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Художественное творчество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Наблюдение, прогулки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Развлечения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5445224"/>
            <a:ext cx="7200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https://sun1-99.userapi.com/uU4AZB4ye8UcJ4V6K9-dVt1Dl_Vtv9U_VxZ3oQ/H0lF8rKgg7A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393865" y="0"/>
            <a:ext cx="2337753" cy="1484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Цель и задачи.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5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Формировать у детей дошкольного возраста патриотические отношения и чувства к своей семье, родному городу, к природе, культуре на основе исторических и природных особенностей родного края. Воспитание собственного достоинства как представителя своего народа, уважения к прошлому, настоящему, будущему родной страны.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5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гражданской позиции и патриотических чувств, к прошлому, настоящему и будущему, родного края, чувства гордости за свою Родину.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родному дому, земле, где он родился.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и уважения к своему народу, его обычаям, традициям.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экологической культуры, гуманного отношения ко всему живому.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дошкольников чувств уважения и заботы  к Защитникам Отечества.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здорового образа жизни.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уважения к профессиям и труду взрослых.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русским традициям и промыслам.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символами государства (герб, флаг, гимн).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чувство ответственности и гордости за достижения страны.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dirty="0" smtClean="0"/>
            </a:br>
            <a:endParaRPr lang="ru-RU" dirty="0"/>
          </a:p>
        </p:txBody>
      </p:sp>
      <p:pic>
        <p:nvPicPr>
          <p:cNvPr id="7" name="Picture 11" descr="https://sun1-99.userapi.com/uU4AZB4ye8UcJ4V6K9-dVt1Dl_Vtv9U_VxZ3oQ/H0lF8rKgg7A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393865" y="0"/>
            <a:ext cx="2337753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символами государства (герб, флаг, гимн).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3501008"/>
            <a:ext cx="2880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Игровая ситуация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Художественная деятельность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735030"/>
            <a:ext cx="2952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Государственные символы России.</a:t>
            </a:r>
            <a:endParaRPr lang="ru-RU" dirty="0" smtClean="0"/>
          </a:p>
          <a:p>
            <a:r>
              <a:rPr lang="ru-RU" dirty="0" smtClean="0"/>
              <a:t>Широка страна моя родная.</a:t>
            </a:r>
            <a:endParaRPr lang="ru-RU" dirty="0" smtClean="0"/>
          </a:p>
          <a:p>
            <a:r>
              <a:rPr lang="ru-RU" dirty="0" smtClean="0"/>
              <a:t>Москва – главный город нашей Родины.</a:t>
            </a:r>
            <a:endParaRPr lang="ru-RU" dirty="0" smtClean="0"/>
          </a:p>
          <a:p>
            <a:r>
              <a:rPr lang="ru-RU" dirty="0" smtClean="0"/>
              <a:t>Россия – Родина моя.</a:t>
            </a:r>
            <a:endParaRPr lang="ru-RU" dirty="0" smtClean="0"/>
          </a:p>
          <a:p>
            <a:r>
              <a:rPr lang="ru-RU" dirty="0" smtClean="0"/>
              <a:t>Аппликация «Российский флаг»</a:t>
            </a:r>
            <a:endParaRPr lang="ru-RU" dirty="0"/>
          </a:p>
        </p:txBody>
      </p:sp>
      <p:pic>
        <p:nvPicPr>
          <p:cNvPr id="18438" name="Picture 6" descr="C:\Users\Ефремова\Desktop\IMG_20231101_094151.jpgIMG_20231101_094151"/>
          <p:cNvPicPr>
            <a:picLocks noChangeAspect="1" noChangeArrowheads="1"/>
          </p:cNvPicPr>
          <p:nvPr/>
        </p:nvPicPr>
        <p:blipFill>
          <a:blip r:embed="rId1"/>
          <a:srcRect t="65" b="65"/>
          <a:stretch>
            <a:fillRect/>
          </a:stretch>
        </p:blipFill>
        <p:spPr bwMode="auto">
          <a:xfrm>
            <a:off x="2771638" y="621447"/>
            <a:ext cx="3360373" cy="2520280"/>
          </a:xfrm>
          <a:prstGeom prst="rect">
            <a:avLst/>
          </a:prstGeom>
          <a:noFill/>
        </p:spPr>
      </p:pic>
      <p:pic>
        <p:nvPicPr>
          <p:cNvPr id="18439" name="Picture 7" descr="C:\Users\Ефремова\Desktop\s_8061334a3531cfa00749e3c604e754bc.pngs_8061334a3531cfa00749e3c604e754bc"/>
          <p:cNvPicPr>
            <a:picLocks noChangeAspect="1" noChangeArrowheads="1"/>
          </p:cNvPicPr>
          <p:nvPr/>
        </p:nvPicPr>
        <p:blipFill>
          <a:blip r:embed="rId2"/>
          <a:srcRect l="13921" r="13921"/>
          <a:stretch>
            <a:fillRect/>
          </a:stretch>
        </p:blipFill>
        <p:spPr bwMode="auto">
          <a:xfrm>
            <a:off x="2987442" y="3788787"/>
            <a:ext cx="2767257" cy="2880320"/>
          </a:xfrm>
          <a:prstGeom prst="rect">
            <a:avLst/>
          </a:prstGeom>
          <a:noFill/>
        </p:spPr>
      </p:pic>
      <p:pic>
        <p:nvPicPr>
          <p:cNvPr id="18434" name="Picture 2" descr="C:\Users\маргарита\Downloads\20210923_1554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460" y="692785"/>
            <a:ext cx="2108835" cy="2449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620688"/>
            <a:ext cx="7467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и привязанности к старшему поколению.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 descr="C:\Users\Ефремова\Desktop\s_ad55b2ec1aa2451971cbfde321274392.pngs_ad55b2ec1aa2451971cbfde321274392"/>
          <p:cNvPicPr>
            <a:picLocks noChangeAspect="1" noChangeArrowheads="1"/>
          </p:cNvPicPr>
          <p:nvPr/>
        </p:nvPicPr>
        <p:blipFill>
          <a:blip r:embed="rId1"/>
          <a:srcRect t="1599" b="1599"/>
          <a:stretch>
            <a:fillRect/>
          </a:stretch>
        </p:blipFill>
        <p:spPr bwMode="auto">
          <a:xfrm>
            <a:off x="323215" y="764540"/>
            <a:ext cx="3441700" cy="231267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067944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Воспитание у детей доброго, внимательного, уважительного отношения к старшим, стремление помогать им.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32849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Художественное творчество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русским традициям и промыслам.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Ефремова\Desktop\s_1d71b2cfc146502e8e5da615c837e7c5.pngs_1d71b2cfc146502e8e5da615c837e7c5"/>
          <p:cNvPicPr>
            <a:picLocks noChangeAspect="1" noChangeArrowheads="1"/>
          </p:cNvPicPr>
          <p:nvPr/>
        </p:nvPicPr>
        <p:blipFill>
          <a:blip r:embed="rId1"/>
          <a:srcRect t="24573" b="24573"/>
          <a:stretch>
            <a:fillRect/>
          </a:stretch>
        </p:blipFill>
        <p:spPr bwMode="auto">
          <a:xfrm>
            <a:off x="539750" y="1125220"/>
            <a:ext cx="2808605" cy="2665730"/>
          </a:xfrm>
          <a:prstGeom prst="rect">
            <a:avLst/>
          </a:prstGeom>
          <a:noFill/>
        </p:spPr>
      </p:pic>
      <p:pic>
        <p:nvPicPr>
          <p:cNvPr id="19459" name="Picture 3" descr="C:\Users\Ефремова\Desktop\s_fcad66e7588361ee070d6ec40c28605a.pngs_fcad66e7588361ee070d6ec40c28605a"/>
          <p:cNvPicPr>
            <a:picLocks noChangeAspect="1" noChangeArrowheads="1"/>
          </p:cNvPicPr>
          <p:nvPr/>
        </p:nvPicPr>
        <p:blipFill>
          <a:blip r:embed="rId2"/>
          <a:srcRect t="176" b="176"/>
          <a:stretch>
            <a:fillRect/>
          </a:stretch>
        </p:blipFill>
        <p:spPr bwMode="auto">
          <a:xfrm>
            <a:off x="3852101" y="1197179"/>
            <a:ext cx="3240361" cy="24302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22108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Художественное творчество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44522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Формировать понятие о русской народной игрушке.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602128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Русская матрёшка.</a:t>
            </a:r>
            <a:endParaRPr lang="ru-RU" dirty="0" smtClean="0"/>
          </a:p>
          <a:p>
            <a:r>
              <a:rPr lang="ru-RU" dirty="0" smtClean="0"/>
              <a:t>Слушание народных песен, </a:t>
            </a:r>
            <a:r>
              <a:rPr lang="ru-RU" dirty="0" err="1" smtClean="0"/>
              <a:t>закличек</a:t>
            </a:r>
            <a:r>
              <a:rPr lang="ru-RU" dirty="0" smtClean="0"/>
              <a:t>, колядок.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ребёнка любви и привязанности к близким людям.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 descr="C:\Users\Ефремова\Desktop\s_19e96fe43a13a6ffbad2c10b62c9f206.pngs_19e96fe43a13a6ffbad2c10b62c9f206"/>
          <p:cNvPicPr>
            <a:picLocks noChangeAspect="1" noChangeArrowheads="1"/>
          </p:cNvPicPr>
          <p:nvPr/>
        </p:nvPicPr>
        <p:blipFill>
          <a:blip r:embed="rId1"/>
          <a:srcRect t="172" b="172"/>
          <a:stretch>
            <a:fillRect/>
          </a:stretch>
        </p:blipFill>
        <p:spPr bwMode="auto">
          <a:xfrm>
            <a:off x="395290" y="2637437"/>
            <a:ext cx="3264363" cy="2448272"/>
          </a:xfrm>
          <a:prstGeom prst="rect">
            <a:avLst/>
          </a:prstGeom>
          <a:noFill/>
        </p:spPr>
      </p:pic>
      <p:pic>
        <p:nvPicPr>
          <p:cNvPr id="20484" name="Picture 4" descr="C:\Users\Ефремова\Desktop\s_9a6f96cba0d9100ed5cdf9508a8fb588.pngs_9a6f96cba0d9100ed5cdf9508a8fb588"/>
          <p:cNvPicPr>
            <a:picLocks noChangeAspect="1" noChangeArrowheads="1"/>
          </p:cNvPicPr>
          <p:nvPr/>
        </p:nvPicPr>
        <p:blipFill>
          <a:blip r:embed="rId2"/>
          <a:srcRect l="2" r="2"/>
          <a:stretch>
            <a:fillRect/>
          </a:stretch>
        </p:blipFill>
        <p:spPr bwMode="auto">
          <a:xfrm>
            <a:off x="3903345" y="2772410"/>
            <a:ext cx="3239135" cy="23304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43808" y="954594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Художественное творчество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Работа с родителями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103674"/>
            <a:ext cx="4841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Воспитание любви и уважения к близким</a:t>
            </a:r>
            <a:endParaRPr lang="ru-RU" dirty="0" smtClean="0"/>
          </a:p>
          <a:p>
            <a:r>
              <a:rPr lang="ru-RU" dirty="0" smtClean="0"/>
              <a:t>Мама – солнышко моё!</a:t>
            </a:r>
            <a:endParaRPr lang="ru-RU" dirty="0" smtClean="0"/>
          </a:p>
          <a:p>
            <a:r>
              <a:rPr lang="ru-RU" dirty="0" smtClean="0"/>
              <a:t>Участие в выставке работ ко Дню матери</a:t>
            </a:r>
            <a:endParaRPr lang="ru-RU" dirty="0" smtClean="0"/>
          </a:p>
          <a:p>
            <a:r>
              <a:rPr lang="ru-RU" dirty="0" smtClean="0"/>
              <a:t>Изготовление подарков маме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Моя семья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Users\Ефремова\Desktop\s_3de945ca624932296f1f0655eb2e38f4.pngs_3de945ca624932296f1f0655eb2e38f4"/>
          <p:cNvPicPr>
            <a:picLocks noChangeAspect="1" noChangeArrowheads="1"/>
          </p:cNvPicPr>
          <p:nvPr/>
        </p:nvPicPr>
        <p:blipFill>
          <a:blip r:embed="rId1"/>
          <a:srcRect l="6448" r="6448"/>
          <a:stretch>
            <a:fillRect/>
          </a:stretch>
        </p:blipFill>
        <p:spPr bwMode="auto">
          <a:xfrm>
            <a:off x="1403663" y="620559"/>
            <a:ext cx="2664296" cy="2297845"/>
          </a:xfrm>
          <a:prstGeom prst="rect">
            <a:avLst/>
          </a:prstGeom>
          <a:noFill/>
        </p:spPr>
      </p:pic>
      <p:pic>
        <p:nvPicPr>
          <p:cNvPr id="21507" name="Picture 3" descr="C:\Users\Ефремова\Desktop\s_07ea3ff5d848a4087660c7dab0eb9b66.pngs_07ea3ff5d848a4087660c7dab0eb9b66"/>
          <p:cNvPicPr>
            <a:picLocks noChangeAspect="1" noChangeArrowheads="1"/>
          </p:cNvPicPr>
          <p:nvPr/>
        </p:nvPicPr>
        <p:blipFill>
          <a:blip r:embed="rId2"/>
          <a:srcRect l="17141" r="17141"/>
          <a:stretch>
            <a:fillRect/>
          </a:stretch>
        </p:blipFill>
        <p:spPr bwMode="auto">
          <a:xfrm>
            <a:off x="5003800" y="260350"/>
            <a:ext cx="2975610" cy="281495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72408" y="3429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Используемые формы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Непосредственно-образовательная деятельность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Беседа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Художественное творчество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Игровая деятельность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5301208"/>
            <a:ext cx="518477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/>
              <a:t>Семья и родной дом ( рассказ )</a:t>
            </a:r>
            <a:endParaRPr lang="ru-RU" dirty="0" smtClean="0"/>
          </a:p>
          <a:p>
            <a:r>
              <a:rPr lang="ru-RU" dirty="0" smtClean="0"/>
              <a:t>Домашний адрес (с закреплением)</a:t>
            </a:r>
            <a:endParaRPr lang="ru-RU" dirty="0" smtClean="0"/>
          </a:p>
          <a:p>
            <a:r>
              <a:rPr lang="ru-RU" dirty="0" smtClean="0"/>
              <a:t>Пальчиковая гимнастика «Семья»</a:t>
            </a:r>
            <a:endParaRPr lang="ru-RU" dirty="0" smtClean="0"/>
          </a:p>
          <a:p>
            <a:r>
              <a:rPr lang="ru-RU" dirty="0" smtClean="0"/>
              <a:t>Выставка рисунков «Семья глазами ребёнка»</a:t>
            </a: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21510" name="Picture 6" descr="C:\Users\Ефремова\Desktop\s_73540b967c41e9bcb3c17d6ce66ba3af.pngs_73540b967c41e9bcb3c17d6ce66ba3af"/>
          <p:cNvPicPr>
            <a:picLocks noChangeAspect="1" noChangeArrowheads="1"/>
          </p:cNvPicPr>
          <p:nvPr/>
        </p:nvPicPr>
        <p:blipFill>
          <a:blip r:embed="rId3"/>
          <a:srcRect t="6584" b="6584"/>
          <a:stretch>
            <a:fillRect/>
          </a:stretch>
        </p:blipFill>
        <p:spPr bwMode="auto">
          <a:xfrm>
            <a:off x="323528" y="2996694"/>
            <a:ext cx="3090497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8242</Words>
  <Application>WPS Presentation</Application>
  <PresentationFormat>Экран (4:3)</PresentationFormat>
  <Paragraphs>245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Wingdings</vt:lpstr>
      <vt:lpstr>Wingdings 2</vt:lpstr>
      <vt:lpstr>Times New Roman</vt:lpstr>
      <vt:lpstr>Century Schoolbook</vt:lpstr>
      <vt:lpstr>Century</vt:lpstr>
      <vt:lpstr>Microsoft YaHei</vt:lpstr>
      <vt:lpstr>Arial Unicode MS</vt:lpstr>
      <vt:lpstr>Calibri</vt:lpstr>
      <vt:lpstr>Эркер</vt:lpstr>
      <vt:lpstr>Нравственно-патриотическое воспитание  младших дошкольников.</vt:lpstr>
      <vt:lpstr>1. Введение. Чувство Родины.</vt:lpstr>
      <vt:lpstr>PowerPoint 演示文稿</vt:lpstr>
      <vt:lpstr>4. Цель и задачи.</vt:lpstr>
      <vt:lpstr>Знакомство детей с символами государства (герб, флаг, гимн).   </vt:lpstr>
      <vt:lpstr>Воспитание любви и привязанности к старшему поколению.   </vt:lpstr>
      <vt:lpstr>Развитие интереса к русским традициям и промыслам.  </vt:lpstr>
      <vt:lpstr>Воспитание у ребёнка любви и привязанности к близким людям.  </vt:lpstr>
      <vt:lpstr>        Моя семья  </vt:lpstr>
      <vt:lpstr>Здоровьесберегающее воспитание. Правила хорошего тона.  </vt:lpstr>
      <vt:lpstr>   Мой любимый детский сад  </vt:lpstr>
      <vt:lpstr>Воспитание чувства уважения к Защитникам Отечества.  </vt:lpstr>
      <vt:lpstr>Воспитание любви и уважения к своему народу, его обычаям, традициям. </vt:lpstr>
      <vt:lpstr>Формирование основ экологической культуры, гуманного отношения ко всему живому. </vt:lpstr>
      <vt:lpstr>Сказка в воспитании духовно-нравственных и эстетических чувств ребёнка.</vt:lpstr>
      <vt:lpstr>Развивать чувство ответственности и гордости за достижения страны. </vt:lpstr>
      <vt:lpstr>5. Планируемые результаты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Нравственно-патриотическое воспитание дошкольников.</dc:title>
  <dc:creator>маргарита</dc:creator>
  <cp:lastModifiedBy>Татьяна Ефремова</cp:lastModifiedBy>
  <cp:revision>199</cp:revision>
  <dcterms:created xsi:type="dcterms:W3CDTF">2022-03-27T00:14:00Z</dcterms:created>
  <dcterms:modified xsi:type="dcterms:W3CDTF">2025-06-04T17:03:57Z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B91AD3AF657C49FA825A7E9527B21385_12</vt:lpwstr>
  </property>
  <property fmtid="{D5CDD505-2E9C-101B-9397-08002B2CF9AE}" pid="3" name="KSOProductBuildVer">
    <vt:lpwstr>1049-12.2.0.21179</vt:lpwstr>
  </property>
</Properties>
</file>