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0C880FC-2EEB-4CDC-9286-ADB4B34669A3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F0C8876-BDA2-49D2-872C-F258EE400B2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30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80FC-2EEB-4CDC-9286-ADB4B34669A3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8876-BDA2-49D2-872C-F258EE40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80FC-2EEB-4CDC-9286-ADB4B34669A3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8876-BDA2-49D2-872C-F258EE400B2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86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80FC-2EEB-4CDC-9286-ADB4B34669A3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8876-BDA2-49D2-872C-F258EE400B2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65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80FC-2EEB-4CDC-9286-ADB4B34669A3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8876-BDA2-49D2-872C-F258EE40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02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80FC-2EEB-4CDC-9286-ADB4B34669A3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8876-BDA2-49D2-872C-F258EE400B2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77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80FC-2EEB-4CDC-9286-ADB4B34669A3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8876-BDA2-49D2-872C-F258EE400B2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689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80FC-2EEB-4CDC-9286-ADB4B34669A3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8876-BDA2-49D2-872C-F258EE400B2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318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80FC-2EEB-4CDC-9286-ADB4B34669A3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8876-BDA2-49D2-872C-F258EE400B2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8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80FC-2EEB-4CDC-9286-ADB4B34669A3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8876-BDA2-49D2-872C-F258EE40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5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80FC-2EEB-4CDC-9286-ADB4B34669A3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8876-BDA2-49D2-872C-F258EE400B2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85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80FC-2EEB-4CDC-9286-ADB4B34669A3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8876-BDA2-49D2-872C-F258EE40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68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80FC-2EEB-4CDC-9286-ADB4B34669A3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8876-BDA2-49D2-872C-F258EE400B2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2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80FC-2EEB-4CDC-9286-ADB4B34669A3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8876-BDA2-49D2-872C-F258EE400B2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4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80FC-2EEB-4CDC-9286-ADB4B34669A3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8876-BDA2-49D2-872C-F258EE40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4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80FC-2EEB-4CDC-9286-ADB4B34669A3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8876-BDA2-49D2-872C-F258EE400B2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8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80FC-2EEB-4CDC-9286-ADB4B34669A3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8876-BDA2-49D2-872C-F258EE40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6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C880FC-2EEB-4CDC-9286-ADB4B34669A3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0C8876-BDA2-49D2-872C-F258EE40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9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"/>
            <a:ext cx="1183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20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62629" y="135506"/>
            <a:ext cx="893172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Трёхцветный</a:t>
            </a:r>
            <a:r>
              <a:rPr lang="ru-RU" sz="2800" dirty="0">
                <a:solidFill>
                  <a:srgbClr val="4E3B30"/>
                </a:solid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 флаг России был учреждён</a:t>
            </a: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8162" y="180157"/>
            <a:ext cx="1265090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первым 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86711" y="174444"/>
            <a:ext cx="368617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российским</a:t>
            </a:r>
            <a:r>
              <a:rPr lang="ru-RU" dirty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императором 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115" y="716576"/>
            <a:ext cx="703491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Петром I. По указу на российских кораблях стали 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80872" y="706033"/>
            <a:ext cx="256795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поднимать бело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94803" y="716576"/>
            <a:ext cx="86358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сине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349"/>
          <p:cNvSpPr/>
          <p:nvPr/>
        </p:nvSpPr>
        <p:spPr>
          <a:xfrm>
            <a:off x="9266700" y="801318"/>
            <a:ext cx="214220" cy="37465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349"/>
          <p:cNvSpPr/>
          <p:nvPr/>
        </p:nvSpPr>
        <p:spPr>
          <a:xfrm>
            <a:off x="9966119" y="810359"/>
            <a:ext cx="318136" cy="37465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73211" y="723081"/>
            <a:ext cx="221878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расный флаг.</a:t>
            </a:r>
            <a:r>
              <a:rPr lang="ru-RU" dirty="0" smtClean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1781" y="1182774"/>
            <a:ext cx="4891404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флоте по первым буквам цветов 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9612" y="1203185"/>
            <a:ext cx="6549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издавна российский флаг сокращённо называли </a:t>
            </a:r>
            <a:endParaRPr lang="ru-RU" sz="2400" dirty="0"/>
          </a:p>
        </p:txBody>
      </p:sp>
      <p:sp>
        <p:nvSpPr>
          <p:cNvPr id="13" name="Rectangle 361"/>
          <p:cNvSpPr/>
          <p:nvPr/>
        </p:nvSpPr>
        <p:spPr>
          <a:xfrm>
            <a:off x="782563" y="1627017"/>
            <a:ext cx="307023" cy="37465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1194" y="1553658"/>
            <a:ext cx="93211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бесик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tangle 361"/>
          <p:cNvSpPr/>
          <p:nvPr/>
        </p:nvSpPr>
        <p:spPr>
          <a:xfrm>
            <a:off x="1831940" y="1638934"/>
            <a:ext cx="307023" cy="37465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7" name="Picture 363"/>
          <p:cNvPicPr/>
          <p:nvPr/>
        </p:nvPicPr>
        <p:blipFill>
          <a:blip r:embed="rId2"/>
          <a:stretch>
            <a:fillRect/>
          </a:stretch>
        </p:blipFill>
        <p:spPr>
          <a:xfrm>
            <a:off x="2552812" y="1707859"/>
            <a:ext cx="7572375" cy="50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40"/>
          <p:cNvGrpSpPr/>
          <p:nvPr/>
        </p:nvGrpSpPr>
        <p:grpSpPr>
          <a:xfrm>
            <a:off x="214311" y="179704"/>
            <a:ext cx="11977688" cy="6885622"/>
            <a:chOff x="-338466" y="-1"/>
            <a:chExt cx="11978063" cy="6886375"/>
          </a:xfrm>
        </p:grpSpPr>
        <p:sp>
          <p:nvSpPr>
            <p:cNvPr id="3" name="Shape 368"/>
            <p:cNvSpPr/>
            <p:nvPr/>
          </p:nvSpPr>
          <p:spPr>
            <a:xfrm>
              <a:off x="158496" y="902970"/>
              <a:ext cx="8628888" cy="10668"/>
            </a:xfrm>
            <a:custGeom>
              <a:avLst/>
              <a:gdLst/>
              <a:ahLst/>
              <a:cxnLst/>
              <a:rect l="0" t="0" r="0" b="0"/>
              <a:pathLst>
                <a:path w="8628888" h="10668">
                  <a:moveTo>
                    <a:pt x="0" y="0"/>
                  </a:moveTo>
                  <a:lnTo>
                    <a:pt x="8628888" y="1524"/>
                  </a:lnTo>
                  <a:lnTo>
                    <a:pt x="8628888" y="10668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" name="Shape 369"/>
            <p:cNvSpPr/>
            <p:nvPr/>
          </p:nvSpPr>
          <p:spPr>
            <a:xfrm>
              <a:off x="158496" y="902970"/>
              <a:ext cx="8628888" cy="10668"/>
            </a:xfrm>
            <a:custGeom>
              <a:avLst/>
              <a:gdLst/>
              <a:ahLst/>
              <a:cxnLst/>
              <a:rect l="0" t="0" r="0" b="0"/>
              <a:pathLst>
                <a:path w="8628888" h="10668">
                  <a:moveTo>
                    <a:pt x="0" y="0"/>
                  </a:moveTo>
                  <a:lnTo>
                    <a:pt x="8628888" y="1524"/>
                  </a:lnTo>
                  <a:lnTo>
                    <a:pt x="8628888" y="10668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" name="Shape 370"/>
            <p:cNvSpPr/>
            <p:nvPr/>
          </p:nvSpPr>
          <p:spPr>
            <a:xfrm>
              <a:off x="158496" y="909066"/>
              <a:ext cx="8628888" cy="12192"/>
            </a:xfrm>
            <a:custGeom>
              <a:avLst/>
              <a:gdLst/>
              <a:ahLst/>
              <a:cxnLst/>
              <a:rect l="0" t="0" r="0" b="0"/>
              <a:pathLst>
                <a:path w="8628888" h="12192">
                  <a:moveTo>
                    <a:pt x="0" y="0"/>
                  </a:moveTo>
                  <a:lnTo>
                    <a:pt x="8628888" y="3048"/>
                  </a:lnTo>
                  <a:lnTo>
                    <a:pt x="8628888" y="12192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5166"/>
            <p:cNvSpPr/>
            <p:nvPr/>
          </p:nvSpPr>
          <p:spPr>
            <a:xfrm>
              <a:off x="-338466" y="83101"/>
              <a:ext cx="11978063" cy="1434940"/>
            </a:xfrm>
            <a:custGeom>
              <a:avLst/>
              <a:gdLst/>
              <a:ahLst/>
              <a:cxnLst/>
              <a:rect l="0" t="0" r="0" b="0"/>
              <a:pathLst>
                <a:path w="8429244" h="1071372">
                  <a:moveTo>
                    <a:pt x="0" y="0"/>
                  </a:moveTo>
                  <a:lnTo>
                    <a:pt x="8429244" y="0"/>
                  </a:lnTo>
                  <a:lnTo>
                    <a:pt x="8429244" y="1071372"/>
                  </a:lnTo>
                  <a:lnTo>
                    <a:pt x="0" y="1071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algn="ctr"/>
              <a:endParaRPr lang="ru-RU" dirty="0"/>
            </a:p>
          </p:txBody>
        </p:sp>
        <p:sp>
          <p:nvSpPr>
            <p:cNvPr id="7" name="Shape 372"/>
            <p:cNvSpPr/>
            <p:nvPr/>
          </p:nvSpPr>
          <p:spPr>
            <a:xfrm>
              <a:off x="-124145" y="0"/>
              <a:ext cx="11763742" cy="1518041"/>
            </a:xfrm>
            <a:custGeom>
              <a:avLst/>
              <a:gdLst/>
              <a:ahLst/>
              <a:cxnLst/>
              <a:rect l="0" t="0" r="0" b="0"/>
              <a:pathLst>
                <a:path w="8429244" h="1071372">
                  <a:moveTo>
                    <a:pt x="0" y="1071372"/>
                  </a:moveTo>
                  <a:lnTo>
                    <a:pt x="8429244" y="1071372"/>
                  </a:lnTo>
                  <a:lnTo>
                    <a:pt x="8429244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B076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Rectangle 375"/>
            <p:cNvSpPr/>
            <p:nvPr/>
          </p:nvSpPr>
          <p:spPr>
            <a:xfrm>
              <a:off x="-137545" y="-1"/>
              <a:ext cx="11672364" cy="4563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День государственного флага РФ был установлен 20 августа 1994 года </a:t>
              </a:r>
              <a:endPara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0" name="Rectangle 378"/>
            <p:cNvSpPr/>
            <p:nvPr/>
          </p:nvSpPr>
          <p:spPr>
            <a:xfrm>
              <a:off x="1256266" y="370179"/>
              <a:ext cx="8592576" cy="52516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указом</a:t>
              </a:r>
              <a:r>
                <a:rPr lang="ru-RU" sz="2000" b="1" dirty="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2800" b="1" dirty="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президента </a:t>
              </a:r>
              <a:r>
                <a:rPr lang="ru-RU" sz="2800" b="1" dirty="0" smtClean="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России и ежегодно отмечается</a:t>
              </a:r>
              <a:endPara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3826"/>
            <p:cNvSpPr/>
            <p:nvPr/>
          </p:nvSpPr>
          <p:spPr>
            <a:xfrm>
              <a:off x="3616034" y="761061"/>
              <a:ext cx="560494" cy="4213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22</a:t>
              </a:r>
              <a:endPara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3827"/>
            <p:cNvSpPr/>
            <p:nvPr/>
          </p:nvSpPr>
          <p:spPr>
            <a:xfrm>
              <a:off x="4068833" y="742360"/>
              <a:ext cx="1321487" cy="3890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 smtClean="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августа</a:t>
              </a:r>
              <a:endPara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3" name="Picture 38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7159" y="1601142"/>
              <a:ext cx="11086812" cy="5285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464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66"/>
          <p:cNvGrpSpPr/>
          <p:nvPr/>
        </p:nvGrpSpPr>
        <p:grpSpPr>
          <a:xfrm>
            <a:off x="485776" y="215265"/>
            <a:ext cx="11129962" cy="6427470"/>
            <a:chOff x="0" y="0"/>
            <a:chExt cx="9884766" cy="6427470"/>
          </a:xfrm>
        </p:grpSpPr>
        <p:sp>
          <p:nvSpPr>
            <p:cNvPr id="3" name="Shape 390"/>
            <p:cNvSpPr/>
            <p:nvPr/>
          </p:nvSpPr>
          <p:spPr>
            <a:xfrm>
              <a:off x="158496" y="831342"/>
              <a:ext cx="8628888" cy="10668"/>
            </a:xfrm>
            <a:custGeom>
              <a:avLst/>
              <a:gdLst/>
              <a:ahLst/>
              <a:cxnLst/>
              <a:rect l="0" t="0" r="0" b="0"/>
              <a:pathLst>
                <a:path w="8628888" h="10668">
                  <a:moveTo>
                    <a:pt x="0" y="0"/>
                  </a:moveTo>
                  <a:lnTo>
                    <a:pt x="8628888" y="1524"/>
                  </a:lnTo>
                  <a:lnTo>
                    <a:pt x="8628888" y="10668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" name="Shape 391"/>
            <p:cNvSpPr/>
            <p:nvPr/>
          </p:nvSpPr>
          <p:spPr>
            <a:xfrm>
              <a:off x="158496" y="831342"/>
              <a:ext cx="8628888" cy="10668"/>
            </a:xfrm>
            <a:custGeom>
              <a:avLst/>
              <a:gdLst/>
              <a:ahLst/>
              <a:cxnLst/>
              <a:rect l="0" t="0" r="0" b="0"/>
              <a:pathLst>
                <a:path w="8628888" h="10668">
                  <a:moveTo>
                    <a:pt x="0" y="0"/>
                  </a:moveTo>
                  <a:lnTo>
                    <a:pt x="8628888" y="1524"/>
                  </a:lnTo>
                  <a:lnTo>
                    <a:pt x="8628888" y="10668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" name="Shape 392"/>
            <p:cNvSpPr/>
            <p:nvPr/>
          </p:nvSpPr>
          <p:spPr>
            <a:xfrm>
              <a:off x="158496" y="837438"/>
              <a:ext cx="8628888" cy="12192"/>
            </a:xfrm>
            <a:custGeom>
              <a:avLst/>
              <a:gdLst/>
              <a:ahLst/>
              <a:cxnLst/>
              <a:rect l="0" t="0" r="0" b="0"/>
              <a:pathLst>
                <a:path w="8628888" h="12192">
                  <a:moveTo>
                    <a:pt x="0" y="0"/>
                  </a:moveTo>
                  <a:lnTo>
                    <a:pt x="8628888" y="3048"/>
                  </a:lnTo>
                  <a:lnTo>
                    <a:pt x="8628888" y="12192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5168"/>
            <p:cNvSpPr/>
            <p:nvPr/>
          </p:nvSpPr>
          <p:spPr>
            <a:xfrm>
              <a:off x="762" y="0"/>
              <a:ext cx="9655261" cy="784860"/>
            </a:xfrm>
            <a:custGeom>
              <a:avLst/>
              <a:gdLst/>
              <a:ahLst/>
              <a:cxnLst/>
              <a:rect l="0" t="0" r="0" b="0"/>
              <a:pathLst>
                <a:path w="8502396" h="784860">
                  <a:moveTo>
                    <a:pt x="0" y="0"/>
                  </a:moveTo>
                  <a:lnTo>
                    <a:pt x="8502396" y="0"/>
                  </a:lnTo>
                  <a:lnTo>
                    <a:pt x="8502396" y="784860"/>
                  </a:lnTo>
                  <a:lnTo>
                    <a:pt x="0" y="7848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algn="ctr"/>
              <a:endParaRPr lang="ru-RU" dirty="0"/>
            </a:p>
          </p:txBody>
        </p:sp>
        <p:sp>
          <p:nvSpPr>
            <p:cNvPr id="7" name="Shape 394"/>
            <p:cNvSpPr/>
            <p:nvPr/>
          </p:nvSpPr>
          <p:spPr>
            <a:xfrm>
              <a:off x="762" y="0"/>
              <a:ext cx="9655261" cy="784860"/>
            </a:xfrm>
            <a:custGeom>
              <a:avLst/>
              <a:gdLst/>
              <a:ahLst/>
              <a:cxnLst/>
              <a:rect l="0" t="0" r="0" b="0"/>
              <a:pathLst>
                <a:path w="8502396" h="784860">
                  <a:moveTo>
                    <a:pt x="0" y="784860"/>
                  </a:moveTo>
                  <a:lnTo>
                    <a:pt x="8502396" y="784860"/>
                  </a:lnTo>
                  <a:lnTo>
                    <a:pt x="8502396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B076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Rectangle 397"/>
            <p:cNvSpPr/>
            <p:nvPr/>
          </p:nvSpPr>
          <p:spPr>
            <a:xfrm>
              <a:off x="477926" y="209016"/>
              <a:ext cx="3891556" cy="4223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Как используется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400"/>
            <p:cNvSpPr/>
            <p:nvPr/>
          </p:nvSpPr>
          <p:spPr>
            <a:xfrm>
              <a:off x="3406140" y="217273"/>
              <a:ext cx="6249883" cy="4078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700" b="1" dirty="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Государственный флаг России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2" name="Picture 40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998982"/>
              <a:ext cx="9884766" cy="5428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9706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35"/>
          <p:cNvGrpSpPr/>
          <p:nvPr/>
        </p:nvGrpSpPr>
        <p:grpSpPr>
          <a:xfrm>
            <a:off x="471487" y="321627"/>
            <a:ext cx="11387137" cy="6214745"/>
            <a:chOff x="0" y="0"/>
            <a:chExt cx="8715756" cy="6214872"/>
          </a:xfrm>
        </p:grpSpPr>
        <p:pic>
          <p:nvPicPr>
            <p:cNvPr id="3" name="Picture 40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430268" cy="6214872"/>
            </a:xfrm>
            <a:prstGeom prst="rect">
              <a:avLst/>
            </a:prstGeom>
          </p:spPr>
        </p:pic>
        <p:pic>
          <p:nvPicPr>
            <p:cNvPr id="4" name="Picture 4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501896" y="0"/>
              <a:ext cx="4213860" cy="6214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368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6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320992"/>
            <a:ext cx="11272837" cy="62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13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439"/>
          <p:cNvGrpSpPr/>
          <p:nvPr/>
        </p:nvGrpSpPr>
        <p:grpSpPr>
          <a:xfrm>
            <a:off x="1525524" y="14289"/>
            <a:ext cx="9364790" cy="1014412"/>
            <a:chOff x="110490" y="0"/>
            <a:chExt cx="8858250" cy="1110087"/>
          </a:xfrm>
        </p:grpSpPr>
        <p:sp>
          <p:nvSpPr>
            <p:cNvPr id="4" name="Shape 421"/>
            <p:cNvSpPr/>
            <p:nvPr/>
          </p:nvSpPr>
          <p:spPr>
            <a:xfrm>
              <a:off x="339852" y="761238"/>
              <a:ext cx="8628888" cy="10668"/>
            </a:xfrm>
            <a:custGeom>
              <a:avLst/>
              <a:gdLst/>
              <a:ahLst/>
              <a:cxnLst/>
              <a:rect l="0" t="0" r="0" b="0"/>
              <a:pathLst>
                <a:path w="8628888" h="10668">
                  <a:moveTo>
                    <a:pt x="0" y="0"/>
                  </a:moveTo>
                  <a:lnTo>
                    <a:pt x="8628888" y="1524"/>
                  </a:lnTo>
                  <a:lnTo>
                    <a:pt x="8628888" y="10668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" name="Shape 422"/>
            <p:cNvSpPr/>
            <p:nvPr/>
          </p:nvSpPr>
          <p:spPr>
            <a:xfrm>
              <a:off x="339852" y="761238"/>
              <a:ext cx="8628888" cy="10668"/>
            </a:xfrm>
            <a:custGeom>
              <a:avLst/>
              <a:gdLst/>
              <a:ahLst/>
              <a:cxnLst/>
              <a:rect l="0" t="0" r="0" b="0"/>
              <a:pathLst>
                <a:path w="8628888" h="10668">
                  <a:moveTo>
                    <a:pt x="0" y="0"/>
                  </a:moveTo>
                  <a:lnTo>
                    <a:pt x="8628888" y="1524"/>
                  </a:lnTo>
                  <a:lnTo>
                    <a:pt x="8628888" y="10668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423"/>
            <p:cNvSpPr/>
            <p:nvPr/>
          </p:nvSpPr>
          <p:spPr>
            <a:xfrm>
              <a:off x="339852" y="767334"/>
              <a:ext cx="8628888" cy="12192"/>
            </a:xfrm>
            <a:custGeom>
              <a:avLst/>
              <a:gdLst/>
              <a:ahLst/>
              <a:cxnLst/>
              <a:rect l="0" t="0" r="0" b="0"/>
              <a:pathLst>
                <a:path w="8628888" h="12192">
                  <a:moveTo>
                    <a:pt x="0" y="0"/>
                  </a:moveTo>
                  <a:lnTo>
                    <a:pt x="8628888" y="3048"/>
                  </a:lnTo>
                  <a:lnTo>
                    <a:pt x="8628888" y="12192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425"/>
            <p:cNvSpPr/>
            <p:nvPr/>
          </p:nvSpPr>
          <p:spPr>
            <a:xfrm>
              <a:off x="110490" y="71628"/>
              <a:ext cx="8215884" cy="1001268"/>
            </a:xfrm>
            <a:custGeom>
              <a:avLst/>
              <a:gdLst/>
              <a:ahLst/>
              <a:cxnLst/>
              <a:rect l="0" t="0" r="0" b="0"/>
              <a:pathLst>
                <a:path w="8215884" h="1001268">
                  <a:moveTo>
                    <a:pt x="0" y="1001268"/>
                  </a:moveTo>
                  <a:lnTo>
                    <a:pt x="8215884" y="1001268"/>
                  </a:lnTo>
                  <a:lnTo>
                    <a:pt x="8215884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B076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5170"/>
            <p:cNvSpPr/>
            <p:nvPr/>
          </p:nvSpPr>
          <p:spPr>
            <a:xfrm>
              <a:off x="110490" y="71628"/>
              <a:ext cx="8215884" cy="1001268"/>
            </a:xfrm>
            <a:custGeom>
              <a:avLst/>
              <a:gdLst/>
              <a:ahLst/>
              <a:cxnLst/>
              <a:rect l="0" t="0" r="0" b="0"/>
              <a:pathLst>
                <a:path w="8215884" h="1001268">
                  <a:moveTo>
                    <a:pt x="0" y="0"/>
                  </a:moveTo>
                  <a:lnTo>
                    <a:pt x="8215884" y="0"/>
                  </a:lnTo>
                  <a:lnTo>
                    <a:pt x="8215884" y="1001268"/>
                  </a:lnTo>
                  <a:lnTo>
                    <a:pt x="0" y="1001268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427"/>
            <p:cNvSpPr/>
            <p:nvPr/>
          </p:nvSpPr>
          <p:spPr>
            <a:xfrm>
              <a:off x="110490" y="71628"/>
              <a:ext cx="8215884" cy="1001268"/>
            </a:xfrm>
            <a:custGeom>
              <a:avLst/>
              <a:gdLst/>
              <a:ahLst/>
              <a:cxnLst/>
              <a:rect l="0" t="0" r="0" b="0"/>
              <a:pathLst>
                <a:path w="8215884" h="1001268">
                  <a:moveTo>
                    <a:pt x="0" y="1001268"/>
                  </a:moveTo>
                  <a:lnTo>
                    <a:pt x="8215884" y="1001268"/>
                  </a:lnTo>
                  <a:lnTo>
                    <a:pt x="8215884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A5644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5171"/>
            <p:cNvSpPr/>
            <p:nvPr/>
          </p:nvSpPr>
          <p:spPr>
            <a:xfrm>
              <a:off x="130302" y="37191"/>
              <a:ext cx="8686800" cy="1072896"/>
            </a:xfrm>
            <a:custGeom>
              <a:avLst/>
              <a:gdLst/>
              <a:ahLst/>
              <a:cxnLst/>
              <a:rect l="0" t="0" r="0" b="0"/>
              <a:pathLst>
                <a:path w="8686800" h="1072896">
                  <a:moveTo>
                    <a:pt x="0" y="0"/>
                  </a:moveTo>
                  <a:lnTo>
                    <a:pt x="8686800" y="0"/>
                  </a:lnTo>
                  <a:lnTo>
                    <a:pt x="8686800" y="1072896"/>
                  </a:lnTo>
                  <a:lnTo>
                    <a:pt x="0" y="1072896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594"/>
            <p:cNvSpPr/>
            <p:nvPr/>
          </p:nvSpPr>
          <p:spPr>
            <a:xfrm>
              <a:off x="130302" y="0"/>
              <a:ext cx="8686800" cy="1072896"/>
            </a:xfrm>
            <a:custGeom>
              <a:avLst/>
              <a:gdLst/>
              <a:ahLst/>
              <a:cxnLst/>
              <a:rect l="0" t="0" r="0" b="0"/>
              <a:pathLst>
                <a:path w="8686800" h="1072896">
                  <a:moveTo>
                    <a:pt x="0" y="1072896"/>
                  </a:moveTo>
                  <a:lnTo>
                    <a:pt x="8686800" y="1072896"/>
                  </a:lnTo>
                  <a:lnTo>
                    <a:pt x="8686800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B076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2" name="Picture 59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5548" y="444246"/>
              <a:ext cx="558546" cy="418338"/>
            </a:xfrm>
            <a:prstGeom prst="rect">
              <a:avLst/>
            </a:prstGeom>
          </p:spPr>
        </p:pic>
      </p:grpSp>
      <p:sp>
        <p:nvSpPr>
          <p:cNvPr id="2" name="Надпись 4"/>
          <p:cNvSpPr txBox="1"/>
          <p:nvPr/>
        </p:nvSpPr>
        <p:spPr>
          <a:xfrm>
            <a:off x="1758696" y="-4835"/>
            <a:ext cx="8267700" cy="4762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Гимн </a:t>
            </a:r>
            <a:r>
              <a:rPr lang="ru-RU" sz="2800" dirty="0"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главная песня страны, посвящённая Родине.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03827" y="379650"/>
            <a:ext cx="7779694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такой же символ государства, как флаг и герб</a:t>
            </a:r>
            <a:endParaRPr lang="ru-RU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427" y="910244"/>
            <a:ext cx="11701462" cy="5692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Clr>
                <a:srgbClr val="F0A22E"/>
              </a:buClr>
              <a:buSzPts val="1950"/>
              <a:buFont typeface="Wingdings" panose="05000000000000000000" pitchFamily="2" charset="2"/>
              <a:buChar char="Ø"/>
            </a:pPr>
            <a:r>
              <a:rPr lang="ru-RU" sz="2400" b="1" u="none" strike="noStrike" dirty="0" smtClean="0">
                <a:solidFill>
                  <a:srgbClr val="4E3B3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 2" panose="05020102010507070707" pitchFamily="18" charset="2"/>
              </a:rPr>
              <a:t> Гимн </a:t>
            </a:r>
            <a:r>
              <a:rPr lang="ru-RU" sz="2000" dirty="0">
                <a:solidFill>
                  <a:srgbClr val="4E3B3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Wingdings 2" panose="05020102010507070707" pitchFamily="18" charset="2"/>
              </a:rPr>
              <a:t>- музыкальное произведение, музыкальный опознавательный знак государства, его официальный символ.</a:t>
            </a:r>
            <a:endParaRPr lang="ru-RU" sz="20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Wingdings 2" panose="05020102010507070707" pitchFamily="18" charset="2"/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pPr marL="342900" algn="just">
              <a:lnSpc>
                <a:spcPct val="107000"/>
              </a:lnSpc>
              <a:spcAft>
                <a:spcPts val="840"/>
              </a:spcAft>
            </a:pPr>
            <a:r>
              <a:rPr lang="ru-RU" sz="20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 гимн Российской Федерации представляет собой песню, музыку которой написал композитор А. В. Александров, а слова — поэт С. В. Михалков.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700" b="0" dirty="0" smtClean="0">
                <a:solidFill>
                  <a:srgbClr val="F0A22E"/>
                </a:solidFill>
                <a:effectLst/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 </a:t>
            </a:r>
            <a:r>
              <a:rPr lang="ru-RU" sz="2400" b="1" dirty="0" smtClean="0"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используется Государственный гимн России</a:t>
            </a:r>
          </a:p>
          <a:p>
            <a:pPr marL="339725" indent="-349250" algn="just">
              <a:lnSpc>
                <a:spcPct val="121000"/>
              </a:lnSpc>
              <a:spcAft>
                <a:spcPts val="30"/>
              </a:spcAft>
            </a:pPr>
            <a:r>
              <a:rPr lang="ru-RU" sz="20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официальных случаях он обычно исполняется духовым или симфоническим оркестром, а если при этом используются слова, то участвует смешанный хор.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310"/>
              </a:spcAft>
              <a:tabLst>
                <a:tab pos="482600" algn="ctr"/>
                <a:tab pos="1220470" algn="ctr"/>
                <a:tab pos="2173605" algn="ctr"/>
                <a:tab pos="3085465" algn="ctr"/>
                <a:tab pos="4157345" algn="ctr"/>
                <a:tab pos="5394325" algn="ctr"/>
                <a:tab pos="6483985" algn="ctr"/>
                <a:tab pos="8505825" algn="r"/>
              </a:tabLs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ru-RU" sz="20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	это	отнюдь	не	исключает	иного	состава	музыкантов.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algn="just">
              <a:lnSpc>
                <a:spcPct val="121000"/>
              </a:lnSpc>
              <a:spcAft>
                <a:spcPts val="30"/>
              </a:spcAft>
            </a:pPr>
            <a:r>
              <a:rPr lang="ru-RU" sz="20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Гимн обязательно звучит в важнейшие для страны дни: при открытии и закрытии торжественных собраний, посвященных государственным праздникам, при наступлении Нового года, а также в официальных ситуациях: при вступлении в должность Президента Российской Федерации, открытии сессий и заседаний палат Федерального Собрания, при встрече официальных иностранных делегаций и т. п. Закон устанавливает случаи, когда гимн должен использоваться обязательно, но он не ограничивает свободу граждан России пользоваться своим гимном. Мы можем исполнять гимн всегда, когда чувствуем к тому потребность, когда хотим подчеркнуть, что мы граждане своей страны.</a:t>
            </a:r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19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12"/>
          <p:cNvPicPr/>
          <p:nvPr/>
        </p:nvPicPr>
        <p:blipFill>
          <a:blip r:embed="rId2"/>
          <a:stretch>
            <a:fillRect/>
          </a:stretch>
        </p:blipFill>
        <p:spPr>
          <a:xfrm>
            <a:off x="514350" y="171450"/>
            <a:ext cx="11187113" cy="6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9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18"/>
          <p:cNvPicPr/>
          <p:nvPr/>
        </p:nvPicPr>
        <p:blipFill>
          <a:blip r:embed="rId2"/>
          <a:stretch>
            <a:fillRect/>
          </a:stretch>
        </p:blipFill>
        <p:spPr>
          <a:xfrm>
            <a:off x="528638" y="228600"/>
            <a:ext cx="11172825" cy="63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175"/>
          <p:cNvSpPr/>
          <p:nvPr/>
        </p:nvSpPr>
        <p:spPr>
          <a:xfrm>
            <a:off x="3243263" y="193357"/>
            <a:ext cx="6457950" cy="692468"/>
          </a:xfrm>
          <a:custGeom>
            <a:avLst/>
            <a:gdLst/>
            <a:ahLst/>
            <a:cxnLst/>
            <a:rect l="0" t="0" r="0" b="0"/>
            <a:pathLst>
              <a:path w="4928616" h="856488">
                <a:moveTo>
                  <a:pt x="0" y="0"/>
                </a:moveTo>
                <a:lnTo>
                  <a:pt x="4928616" y="0"/>
                </a:lnTo>
                <a:lnTo>
                  <a:pt x="4928616" y="856488"/>
                </a:lnTo>
                <a:lnTo>
                  <a:pt x="0" y="856488"/>
                </a:lnTo>
                <a:lnTo>
                  <a:pt x="0" y="0"/>
                </a:lnTo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F0A22E"/>
          </a:fillRef>
          <a:effectRef idx="0">
            <a:scrgbClr r="0" g="0" b="0"/>
          </a:effectRef>
          <a:fontRef idx="none"/>
        </p:style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Стихи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символах России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адпись 6"/>
          <p:cNvSpPr txBox="1"/>
          <p:nvPr/>
        </p:nvSpPr>
        <p:spPr>
          <a:xfrm>
            <a:off x="756610" y="742443"/>
            <a:ext cx="3562350" cy="4810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Флаг России </a:t>
            </a:r>
            <a:r>
              <a:rPr lang="ru-RU" sz="2400" b="1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три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</a:t>
            </a:r>
            <a:r>
              <a:rPr lang="ru-RU" sz="24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лор</a:t>
            </a:r>
            <a:endParaRPr lang="ru-RU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1987" y="1136497"/>
            <a:ext cx="3910013" cy="565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Флаг России — </a:t>
            </a:r>
            <a:r>
              <a:rPr lang="ru-RU" sz="20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триколор</a:t>
            </a: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Три полоски ловит взор.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у каждой новый цвет,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 у цвета свой секрет.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Снизу красный — самый яркий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Цвет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побед в сраженьях жарких,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Русской кровью что добыты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народом не забыты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середине флага — синий,.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Словно Волга по равнине…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Синеву родимых рек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Любит русский человек.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Сверху, словно облака,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Цвет снегов и молока.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Чистый белый — мира цвет,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Говорит он: «Войнам нет!»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И. Агеева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640"/>
          <p:cNvPicPr/>
          <p:nvPr/>
        </p:nvPicPr>
        <p:blipFill>
          <a:blip r:embed="rId2"/>
          <a:stretch>
            <a:fillRect/>
          </a:stretch>
        </p:blipFill>
        <p:spPr>
          <a:xfrm>
            <a:off x="3429000" y="4644073"/>
            <a:ext cx="2286000" cy="12846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49820" y="788602"/>
            <a:ext cx="1440523" cy="3886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Герб России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72238" y="1136497"/>
            <a:ext cx="3886200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России величавый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гербе орёл двуглавый,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Чтоб на запад и восток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 смотреть бы сразу мог.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Сильный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мудрый он и гордый.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России дух свободный.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(В. Степанов)</a:t>
            </a:r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678"/>
          <p:cNvPicPr/>
          <p:nvPr/>
        </p:nvPicPr>
        <p:blipFill>
          <a:blip r:embed="rId3"/>
          <a:stretch>
            <a:fillRect/>
          </a:stretch>
        </p:blipFill>
        <p:spPr>
          <a:xfrm>
            <a:off x="9990137" y="1366837"/>
            <a:ext cx="1212850" cy="17856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261686" y="3487802"/>
            <a:ext cx="167372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Гимн России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43613" y="3859827"/>
            <a:ext cx="4024313" cy="258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0170">
              <a:lnSpc>
                <a:spcPct val="92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Мотив и гордый, и знакомый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90170">
              <a:lnSpc>
                <a:spcPct val="92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Звучит по радио с утра.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90170">
              <a:lnSpc>
                <a:spcPct val="92000"/>
              </a:lnSpc>
              <a:spcAft>
                <a:spcPts val="20"/>
              </a:spcAft>
            </a:pPr>
            <a:r>
              <a:rPr lang="ru-RU" sz="20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 просыпается страна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 звуки Гимна — знак особый. </a:t>
            </a:r>
            <a:endParaRPr lang="ru-RU" sz="2000" dirty="0" smtClean="0">
              <a:solidFill>
                <a:srgbClr val="26262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нам не стоит забывать —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9017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звуке Гимна 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9017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Надо встать.</a:t>
            </a:r>
            <a:endParaRPr lang="ru-RU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(А. Александров)</a:t>
            </a:r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Picture 633"/>
          <p:cNvPicPr/>
          <p:nvPr/>
        </p:nvPicPr>
        <p:blipFill>
          <a:blip r:embed="rId4"/>
          <a:stretch>
            <a:fillRect/>
          </a:stretch>
        </p:blipFill>
        <p:spPr>
          <a:xfrm>
            <a:off x="9990137" y="3764416"/>
            <a:ext cx="1549401" cy="21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3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20"/>
          <p:cNvGrpSpPr/>
          <p:nvPr/>
        </p:nvGrpSpPr>
        <p:grpSpPr>
          <a:xfrm>
            <a:off x="381000" y="163195"/>
            <a:ext cx="11480800" cy="6531902"/>
            <a:chOff x="95572" y="0"/>
            <a:chExt cx="8833544" cy="6531902"/>
          </a:xfrm>
        </p:grpSpPr>
        <p:sp>
          <p:nvSpPr>
            <p:cNvPr id="3" name="Shape 33"/>
            <p:cNvSpPr/>
            <p:nvPr/>
          </p:nvSpPr>
          <p:spPr>
            <a:xfrm>
              <a:off x="300228" y="864146"/>
              <a:ext cx="8628888" cy="10668"/>
            </a:xfrm>
            <a:custGeom>
              <a:avLst/>
              <a:gdLst/>
              <a:ahLst/>
              <a:cxnLst/>
              <a:rect l="0" t="0" r="0" b="0"/>
              <a:pathLst>
                <a:path w="8628888" h="10668">
                  <a:moveTo>
                    <a:pt x="0" y="0"/>
                  </a:moveTo>
                  <a:lnTo>
                    <a:pt x="8628888" y="1524"/>
                  </a:lnTo>
                  <a:lnTo>
                    <a:pt x="8628888" y="10668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" name="Shape 34"/>
            <p:cNvSpPr/>
            <p:nvPr/>
          </p:nvSpPr>
          <p:spPr>
            <a:xfrm>
              <a:off x="300228" y="864146"/>
              <a:ext cx="8628888" cy="10668"/>
            </a:xfrm>
            <a:custGeom>
              <a:avLst/>
              <a:gdLst/>
              <a:ahLst/>
              <a:cxnLst/>
              <a:rect l="0" t="0" r="0" b="0"/>
              <a:pathLst>
                <a:path w="8628888" h="10668">
                  <a:moveTo>
                    <a:pt x="0" y="0"/>
                  </a:moveTo>
                  <a:lnTo>
                    <a:pt x="8628888" y="1524"/>
                  </a:lnTo>
                  <a:lnTo>
                    <a:pt x="8628888" y="10668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" name="Shape 35"/>
            <p:cNvSpPr/>
            <p:nvPr/>
          </p:nvSpPr>
          <p:spPr>
            <a:xfrm>
              <a:off x="300228" y="870242"/>
              <a:ext cx="8628888" cy="12192"/>
            </a:xfrm>
            <a:custGeom>
              <a:avLst/>
              <a:gdLst/>
              <a:ahLst/>
              <a:cxnLst/>
              <a:rect l="0" t="0" r="0" b="0"/>
              <a:pathLst>
                <a:path w="8628888" h="12192">
                  <a:moveTo>
                    <a:pt x="0" y="0"/>
                  </a:moveTo>
                  <a:lnTo>
                    <a:pt x="8628888" y="3048"/>
                  </a:lnTo>
                  <a:lnTo>
                    <a:pt x="8628888" y="12192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6" name="Picture 3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572" y="888530"/>
              <a:ext cx="8618660" cy="5643372"/>
            </a:xfrm>
            <a:prstGeom prst="rect">
              <a:avLst/>
            </a:prstGeom>
          </p:spPr>
        </p:pic>
        <p:sp>
          <p:nvSpPr>
            <p:cNvPr id="7" name="Shape 5152"/>
            <p:cNvSpPr/>
            <p:nvPr/>
          </p:nvSpPr>
          <p:spPr>
            <a:xfrm>
              <a:off x="2071878" y="317792"/>
              <a:ext cx="4572000" cy="786384"/>
            </a:xfrm>
            <a:custGeom>
              <a:avLst/>
              <a:gdLst/>
              <a:ahLst/>
              <a:cxnLst/>
              <a:rect l="0" t="0" r="0" b="0"/>
              <a:pathLst>
                <a:path w="4572000" h="786384">
                  <a:moveTo>
                    <a:pt x="0" y="0"/>
                  </a:moveTo>
                  <a:lnTo>
                    <a:pt x="4572000" y="0"/>
                  </a:lnTo>
                  <a:lnTo>
                    <a:pt x="4572000" y="786384"/>
                  </a:lnTo>
                  <a:lnTo>
                    <a:pt x="0" y="78638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39"/>
            <p:cNvSpPr/>
            <p:nvPr/>
          </p:nvSpPr>
          <p:spPr>
            <a:xfrm>
              <a:off x="2071878" y="317792"/>
              <a:ext cx="4572000" cy="786384"/>
            </a:xfrm>
            <a:custGeom>
              <a:avLst/>
              <a:gdLst/>
              <a:ahLst/>
              <a:cxnLst/>
              <a:rect l="0" t="0" r="0" b="0"/>
              <a:pathLst>
                <a:path w="4572000" h="786384">
                  <a:moveTo>
                    <a:pt x="0" y="786384"/>
                  </a:moveTo>
                  <a:lnTo>
                    <a:pt x="4572000" y="786384"/>
                  </a:lnTo>
                  <a:lnTo>
                    <a:pt x="4572000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B076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9" name="Picture 4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988820" y="0"/>
              <a:ext cx="4659630" cy="1015784"/>
            </a:xfrm>
            <a:prstGeom prst="rect">
              <a:avLst/>
            </a:prstGeom>
          </p:spPr>
        </p:pic>
        <p:pic>
          <p:nvPicPr>
            <p:cNvPr id="10" name="Picture 4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046732" y="111315"/>
              <a:ext cx="4539234" cy="1012673"/>
            </a:xfrm>
            <a:prstGeom prst="rect">
              <a:avLst/>
            </a:prstGeom>
          </p:spPr>
        </p:pic>
        <p:pic>
          <p:nvPicPr>
            <p:cNvPr id="11" name="Picture 499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067052" y="27470"/>
              <a:ext cx="4507993" cy="862584"/>
            </a:xfrm>
            <a:prstGeom prst="rect">
              <a:avLst/>
            </a:prstGeom>
          </p:spPr>
        </p:pic>
        <p:sp>
          <p:nvSpPr>
            <p:cNvPr id="12" name="Shape 46"/>
            <p:cNvSpPr/>
            <p:nvPr/>
          </p:nvSpPr>
          <p:spPr>
            <a:xfrm>
              <a:off x="2071878" y="32804"/>
              <a:ext cx="4500372" cy="856488"/>
            </a:xfrm>
            <a:custGeom>
              <a:avLst/>
              <a:gdLst/>
              <a:ahLst/>
              <a:cxnLst/>
              <a:rect l="0" t="0" r="0" b="0"/>
              <a:pathLst>
                <a:path w="4500372" h="856488">
                  <a:moveTo>
                    <a:pt x="0" y="856488"/>
                  </a:moveTo>
                  <a:lnTo>
                    <a:pt x="4500372" y="856488"/>
                  </a:lnTo>
                  <a:lnTo>
                    <a:pt x="4500372" y="0"/>
                  </a:lnTo>
                  <a:lnTo>
                    <a:pt x="0" y="0"/>
                  </a:lnTo>
                  <a:close/>
                </a:path>
              </a:pathLst>
            </a:custGeom>
            <a:ln w="10668" cap="flat">
              <a:round/>
            </a:ln>
          </p:spPr>
          <p:style>
            <a:lnRef idx="1">
              <a:srgbClr val="F0A22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3" name="Picture 48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22932" y="582206"/>
              <a:ext cx="1626870" cy="418338"/>
            </a:xfrm>
            <a:prstGeom prst="rect">
              <a:avLst/>
            </a:prstGeom>
          </p:spPr>
        </p:pic>
        <p:sp>
          <p:nvSpPr>
            <p:cNvPr id="14" name="Rectangle 49"/>
            <p:cNvSpPr/>
            <p:nvPr/>
          </p:nvSpPr>
          <p:spPr>
            <a:xfrm>
              <a:off x="2345182" y="349341"/>
              <a:ext cx="1576918" cy="422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>
                  <a:solidFill>
                    <a:srgbClr val="40404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Россия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5" name="Picture 5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310128" y="582206"/>
              <a:ext cx="617982" cy="418338"/>
            </a:xfrm>
            <a:prstGeom prst="rect">
              <a:avLst/>
            </a:prstGeom>
          </p:spPr>
        </p:pic>
        <p:sp>
          <p:nvSpPr>
            <p:cNvPr id="16" name="Rectangle 52"/>
            <p:cNvSpPr/>
            <p:nvPr/>
          </p:nvSpPr>
          <p:spPr>
            <a:xfrm>
              <a:off x="3532632" y="349341"/>
              <a:ext cx="236136" cy="422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>
                  <a:solidFill>
                    <a:srgbClr val="40404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–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7" name="Picture 54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3576828" y="582206"/>
              <a:ext cx="2937510" cy="418338"/>
            </a:xfrm>
            <a:prstGeom prst="rect">
              <a:avLst/>
            </a:prstGeom>
          </p:spPr>
        </p:pic>
        <p:sp>
          <p:nvSpPr>
            <p:cNvPr id="18" name="Rectangle 55"/>
            <p:cNvSpPr/>
            <p:nvPr/>
          </p:nvSpPr>
          <p:spPr>
            <a:xfrm>
              <a:off x="3799332" y="343620"/>
              <a:ext cx="3321492" cy="4296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>
                  <a:solidFill>
                    <a:srgbClr val="40404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огромная страна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3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19"/>
          <p:cNvGrpSpPr/>
          <p:nvPr/>
        </p:nvGrpSpPr>
        <p:grpSpPr>
          <a:xfrm>
            <a:off x="1702435" y="286384"/>
            <a:ext cx="8787130" cy="6285051"/>
            <a:chOff x="211836" y="0"/>
            <a:chExt cx="8787384" cy="6285738"/>
          </a:xfrm>
        </p:grpSpPr>
        <p:sp>
          <p:nvSpPr>
            <p:cNvPr id="3" name="Shape 60"/>
            <p:cNvSpPr/>
            <p:nvPr/>
          </p:nvSpPr>
          <p:spPr>
            <a:xfrm>
              <a:off x="370332" y="689610"/>
              <a:ext cx="8628888" cy="10668"/>
            </a:xfrm>
            <a:custGeom>
              <a:avLst/>
              <a:gdLst/>
              <a:ahLst/>
              <a:cxnLst/>
              <a:rect l="0" t="0" r="0" b="0"/>
              <a:pathLst>
                <a:path w="8628888" h="10668">
                  <a:moveTo>
                    <a:pt x="0" y="0"/>
                  </a:moveTo>
                  <a:lnTo>
                    <a:pt x="8628888" y="1524"/>
                  </a:lnTo>
                  <a:lnTo>
                    <a:pt x="8628888" y="10668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" name="Shape 61"/>
            <p:cNvSpPr/>
            <p:nvPr/>
          </p:nvSpPr>
          <p:spPr>
            <a:xfrm>
              <a:off x="370332" y="689610"/>
              <a:ext cx="8628888" cy="10668"/>
            </a:xfrm>
            <a:custGeom>
              <a:avLst/>
              <a:gdLst/>
              <a:ahLst/>
              <a:cxnLst/>
              <a:rect l="0" t="0" r="0" b="0"/>
              <a:pathLst>
                <a:path w="8628888" h="10668">
                  <a:moveTo>
                    <a:pt x="0" y="0"/>
                  </a:moveTo>
                  <a:lnTo>
                    <a:pt x="8628888" y="1524"/>
                  </a:lnTo>
                  <a:lnTo>
                    <a:pt x="8628888" y="10668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" name="Shape 62"/>
            <p:cNvSpPr/>
            <p:nvPr/>
          </p:nvSpPr>
          <p:spPr>
            <a:xfrm>
              <a:off x="370332" y="695706"/>
              <a:ext cx="8628888" cy="12192"/>
            </a:xfrm>
            <a:custGeom>
              <a:avLst/>
              <a:gdLst/>
              <a:ahLst/>
              <a:cxnLst/>
              <a:rect l="0" t="0" r="0" b="0"/>
              <a:pathLst>
                <a:path w="8628888" h="12192">
                  <a:moveTo>
                    <a:pt x="0" y="0"/>
                  </a:moveTo>
                  <a:lnTo>
                    <a:pt x="8628888" y="3048"/>
                  </a:lnTo>
                  <a:lnTo>
                    <a:pt x="8628888" y="12192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5154"/>
            <p:cNvSpPr/>
            <p:nvPr/>
          </p:nvSpPr>
          <p:spPr>
            <a:xfrm>
              <a:off x="212598" y="0"/>
              <a:ext cx="8572500" cy="1071372"/>
            </a:xfrm>
            <a:custGeom>
              <a:avLst/>
              <a:gdLst/>
              <a:ahLst/>
              <a:cxnLst/>
              <a:rect l="0" t="0" r="0" b="0"/>
              <a:pathLst>
                <a:path w="8572500" h="1071372">
                  <a:moveTo>
                    <a:pt x="0" y="0"/>
                  </a:moveTo>
                  <a:lnTo>
                    <a:pt x="8572500" y="0"/>
                  </a:lnTo>
                  <a:lnTo>
                    <a:pt x="8572500" y="1071372"/>
                  </a:lnTo>
                  <a:lnTo>
                    <a:pt x="0" y="1071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6C78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64"/>
            <p:cNvSpPr/>
            <p:nvPr/>
          </p:nvSpPr>
          <p:spPr>
            <a:xfrm>
              <a:off x="212598" y="0"/>
              <a:ext cx="8572500" cy="1071372"/>
            </a:xfrm>
            <a:custGeom>
              <a:avLst/>
              <a:gdLst/>
              <a:ahLst/>
              <a:cxnLst/>
              <a:rect l="0" t="0" r="0" b="0"/>
              <a:pathLst>
                <a:path w="8572500" h="1071372">
                  <a:moveTo>
                    <a:pt x="0" y="1071372"/>
                  </a:moveTo>
                  <a:lnTo>
                    <a:pt x="8572500" y="1071372"/>
                  </a:lnTo>
                  <a:lnTo>
                    <a:pt x="8572500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B076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8" name="Picture 6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855720" y="1213866"/>
              <a:ext cx="5000244" cy="5001768"/>
            </a:xfrm>
            <a:prstGeom prst="rect">
              <a:avLst/>
            </a:prstGeom>
          </p:spPr>
        </p:pic>
        <p:sp>
          <p:nvSpPr>
            <p:cNvPr id="9" name="Rectangle 69"/>
            <p:cNvSpPr/>
            <p:nvPr/>
          </p:nvSpPr>
          <p:spPr>
            <a:xfrm>
              <a:off x="296583" y="75752"/>
              <a:ext cx="8702298" cy="4923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У каждой страны есть главный город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0" name="Picture 7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42532" y="395491"/>
              <a:ext cx="704850" cy="474713"/>
            </a:xfrm>
            <a:prstGeom prst="rect">
              <a:avLst/>
            </a:prstGeom>
          </p:spPr>
        </p:pic>
        <p:sp>
          <p:nvSpPr>
            <p:cNvPr id="11" name="Rectangle 72"/>
            <p:cNvSpPr/>
            <p:nvPr/>
          </p:nvSpPr>
          <p:spPr>
            <a:xfrm>
              <a:off x="6795262" y="123377"/>
              <a:ext cx="270594" cy="4923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–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75"/>
            <p:cNvSpPr/>
            <p:nvPr/>
          </p:nvSpPr>
          <p:spPr>
            <a:xfrm>
              <a:off x="7032450" y="110884"/>
              <a:ext cx="1966135" cy="483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b="1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столица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3" name="Picture 7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325612" y="395491"/>
              <a:ext cx="602729" cy="474713"/>
            </a:xfrm>
            <a:prstGeom prst="rect">
              <a:avLst/>
            </a:prstGeom>
          </p:spPr>
        </p:pic>
        <p:sp>
          <p:nvSpPr>
            <p:cNvPr id="14" name="Rectangle 78"/>
            <p:cNvSpPr/>
            <p:nvPr/>
          </p:nvSpPr>
          <p:spPr>
            <a:xfrm>
              <a:off x="8578596" y="42956"/>
              <a:ext cx="135297" cy="5990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81"/>
            <p:cNvSpPr/>
            <p:nvPr/>
          </p:nvSpPr>
          <p:spPr>
            <a:xfrm>
              <a:off x="334518" y="554407"/>
              <a:ext cx="3838270" cy="4926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Столица России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6" name="Picture 8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985516" y="883171"/>
              <a:ext cx="636270" cy="474713"/>
            </a:xfrm>
            <a:prstGeom prst="rect">
              <a:avLst/>
            </a:prstGeom>
          </p:spPr>
        </p:pic>
        <p:sp>
          <p:nvSpPr>
            <p:cNvPr id="17" name="Rectangle 84"/>
            <p:cNvSpPr/>
            <p:nvPr/>
          </p:nvSpPr>
          <p:spPr>
            <a:xfrm>
              <a:off x="3237611" y="530364"/>
              <a:ext cx="180355" cy="5995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8" name="Picture 86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223260" y="883171"/>
              <a:ext cx="1829562" cy="474713"/>
            </a:xfrm>
            <a:prstGeom prst="rect">
              <a:avLst/>
            </a:prstGeom>
          </p:spPr>
        </p:pic>
        <p:sp>
          <p:nvSpPr>
            <p:cNvPr id="19" name="Rectangle 87"/>
            <p:cNvSpPr/>
            <p:nvPr/>
          </p:nvSpPr>
          <p:spPr>
            <a:xfrm>
              <a:off x="3475355" y="617408"/>
              <a:ext cx="1766677" cy="4839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b="1" i="1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Москва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0" name="Picture 89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552188" y="883171"/>
              <a:ext cx="602742" cy="474713"/>
            </a:xfrm>
            <a:prstGeom prst="rect">
              <a:avLst/>
            </a:prstGeom>
          </p:spPr>
        </p:pic>
        <p:sp>
          <p:nvSpPr>
            <p:cNvPr id="21" name="Rectangle 90"/>
            <p:cNvSpPr/>
            <p:nvPr/>
          </p:nvSpPr>
          <p:spPr>
            <a:xfrm>
              <a:off x="4804537" y="530364"/>
              <a:ext cx="135398" cy="5995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i="1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2" name="Picture 92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11836" y="1928622"/>
              <a:ext cx="3500628" cy="435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419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87"/>
          <p:cNvGrpSpPr/>
          <p:nvPr/>
        </p:nvGrpSpPr>
        <p:grpSpPr>
          <a:xfrm>
            <a:off x="1738312" y="285433"/>
            <a:ext cx="9272774" cy="6287262"/>
            <a:chOff x="0" y="0"/>
            <a:chExt cx="9273179" cy="6287262"/>
          </a:xfrm>
        </p:grpSpPr>
        <p:sp>
          <p:nvSpPr>
            <p:cNvPr id="3" name="Shape 97"/>
            <p:cNvSpPr/>
            <p:nvPr/>
          </p:nvSpPr>
          <p:spPr>
            <a:xfrm>
              <a:off x="86868" y="761238"/>
              <a:ext cx="8628888" cy="10668"/>
            </a:xfrm>
            <a:custGeom>
              <a:avLst/>
              <a:gdLst/>
              <a:ahLst/>
              <a:cxnLst/>
              <a:rect l="0" t="0" r="0" b="0"/>
              <a:pathLst>
                <a:path w="8628888" h="10668">
                  <a:moveTo>
                    <a:pt x="0" y="0"/>
                  </a:moveTo>
                  <a:lnTo>
                    <a:pt x="8628888" y="1524"/>
                  </a:lnTo>
                  <a:lnTo>
                    <a:pt x="8628888" y="10668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" name="Shape 98"/>
            <p:cNvSpPr/>
            <p:nvPr/>
          </p:nvSpPr>
          <p:spPr>
            <a:xfrm>
              <a:off x="86868" y="761238"/>
              <a:ext cx="8628888" cy="10668"/>
            </a:xfrm>
            <a:custGeom>
              <a:avLst/>
              <a:gdLst/>
              <a:ahLst/>
              <a:cxnLst/>
              <a:rect l="0" t="0" r="0" b="0"/>
              <a:pathLst>
                <a:path w="8628888" h="10668">
                  <a:moveTo>
                    <a:pt x="0" y="0"/>
                  </a:moveTo>
                  <a:lnTo>
                    <a:pt x="8628888" y="1524"/>
                  </a:lnTo>
                  <a:lnTo>
                    <a:pt x="8628888" y="10668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" name="Shape 99"/>
            <p:cNvSpPr/>
            <p:nvPr/>
          </p:nvSpPr>
          <p:spPr>
            <a:xfrm>
              <a:off x="86868" y="767334"/>
              <a:ext cx="8628888" cy="12192"/>
            </a:xfrm>
            <a:custGeom>
              <a:avLst/>
              <a:gdLst/>
              <a:ahLst/>
              <a:cxnLst/>
              <a:rect l="0" t="0" r="0" b="0"/>
              <a:pathLst>
                <a:path w="8628888" h="12192">
                  <a:moveTo>
                    <a:pt x="0" y="0"/>
                  </a:moveTo>
                  <a:lnTo>
                    <a:pt x="8628888" y="3048"/>
                  </a:lnTo>
                  <a:lnTo>
                    <a:pt x="8628888" y="12192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5156"/>
            <p:cNvSpPr/>
            <p:nvPr/>
          </p:nvSpPr>
          <p:spPr>
            <a:xfrm>
              <a:off x="858774" y="0"/>
              <a:ext cx="7286244" cy="1001268"/>
            </a:xfrm>
            <a:custGeom>
              <a:avLst/>
              <a:gdLst/>
              <a:ahLst/>
              <a:cxnLst/>
              <a:rect l="0" t="0" r="0" b="0"/>
              <a:pathLst>
                <a:path w="7286244" h="1001268">
                  <a:moveTo>
                    <a:pt x="0" y="0"/>
                  </a:moveTo>
                  <a:lnTo>
                    <a:pt x="7286244" y="0"/>
                  </a:lnTo>
                  <a:lnTo>
                    <a:pt x="7286244" y="1001268"/>
                  </a:lnTo>
                  <a:lnTo>
                    <a:pt x="0" y="100126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101"/>
            <p:cNvSpPr/>
            <p:nvPr/>
          </p:nvSpPr>
          <p:spPr>
            <a:xfrm>
              <a:off x="858774" y="0"/>
              <a:ext cx="7286244" cy="1001268"/>
            </a:xfrm>
            <a:custGeom>
              <a:avLst/>
              <a:gdLst/>
              <a:ahLst/>
              <a:cxnLst/>
              <a:rect l="0" t="0" r="0" b="0"/>
              <a:pathLst>
                <a:path w="7286244" h="1001268">
                  <a:moveTo>
                    <a:pt x="0" y="1001268"/>
                  </a:moveTo>
                  <a:lnTo>
                    <a:pt x="7286244" y="1001268"/>
                  </a:lnTo>
                  <a:lnTo>
                    <a:pt x="7286244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B076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8" name="Picture 10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500372" y="713994"/>
              <a:ext cx="3858768" cy="5573268"/>
            </a:xfrm>
            <a:prstGeom prst="rect">
              <a:avLst/>
            </a:prstGeom>
          </p:spPr>
        </p:pic>
        <p:pic>
          <p:nvPicPr>
            <p:cNvPr id="9" name="Picture 10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56994"/>
              <a:ext cx="3357372" cy="4358640"/>
            </a:xfrm>
            <a:prstGeom prst="rect">
              <a:avLst/>
            </a:prstGeom>
          </p:spPr>
        </p:pic>
        <p:pic>
          <p:nvPicPr>
            <p:cNvPr id="10" name="Picture 10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263140" y="397002"/>
              <a:ext cx="3772662" cy="473202"/>
            </a:xfrm>
            <a:prstGeom prst="rect">
              <a:avLst/>
            </a:prstGeom>
          </p:spPr>
        </p:pic>
        <p:sp>
          <p:nvSpPr>
            <p:cNvPr id="11" name="Rectangle 108"/>
            <p:cNvSpPr/>
            <p:nvPr/>
          </p:nvSpPr>
          <p:spPr>
            <a:xfrm>
              <a:off x="2515870" y="123758"/>
              <a:ext cx="4352773" cy="4923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Президент России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2" name="Picture 11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535168" y="397002"/>
              <a:ext cx="636270" cy="473202"/>
            </a:xfrm>
            <a:prstGeom prst="rect">
              <a:avLst/>
            </a:prstGeom>
          </p:spPr>
        </p:pic>
        <p:sp>
          <p:nvSpPr>
            <p:cNvPr id="13" name="Rectangle 111"/>
            <p:cNvSpPr/>
            <p:nvPr/>
          </p:nvSpPr>
          <p:spPr>
            <a:xfrm>
              <a:off x="5788406" y="43337"/>
              <a:ext cx="180219" cy="5990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4" name="Picture 11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005840" y="884682"/>
              <a:ext cx="6526531" cy="473202"/>
            </a:xfrm>
            <a:prstGeom prst="rect">
              <a:avLst/>
            </a:prstGeom>
          </p:spPr>
        </p:pic>
        <p:sp>
          <p:nvSpPr>
            <p:cNvPr id="15" name="Rectangle 114"/>
            <p:cNvSpPr/>
            <p:nvPr/>
          </p:nvSpPr>
          <p:spPr>
            <a:xfrm>
              <a:off x="1258189" y="617995"/>
              <a:ext cx="8014990" cy="483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b="1" i="1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Владимир Владимирович Путин.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86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94"/>
          <p:cNvGrpSpPr/>
          <p:nvPr/>
        </p:nvGrpSpPr>
        <p:grpSpPr>
          <a:xfrm>
            <a:off x="711200" y="2778125"/>
            <a:ext cx="9867900" cy="4079240"/>
            <a:chOff x="0" y="0"/>
            <a:chExt cx="8869972" cy="4079404"/>
          </a:xfrm>
        </p:grpSpPr>
        <p:pic>
          <p:nvPicPr>
            <p:cNvPr id="3" name="Picture 125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-762455">
              <a:off x="256392" y="757179"/>
              <a:ext cx="3673036" cy="2740090"/>
            </a:xfrm>
            <a:prstGeom prst="rect">
              <a:avLst/>
            </a:prstGeom>
          </p:spPr>
        </p:pic>
        <p:pic>
          <p:nvPicPr>
            <p:cNvPr id="4" name="Picture 127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450687">
              <a:off x="6341454" y="135174"/>
              <a:ext cx="2303742" cy="3590238"/>
            </a:xfrm>
            <a:prstGeom prst="rect">
              <a:avLst/>
            </a:prstGeom>
          </p:spPr>
        </p:pic>
        <p:pic>
          <p:nvPicPr>
            <p:cNvPr id="5" name="Picture 14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581502" y="650404"/>
              <a:ext cx="2644140" cy="3429000"/>
            </a:xfrm>
            <a:prstGeom prst="rect">
              <a:avLst/>
            </a:prstGeom>
          </p:spPr>
        </p:pic>
      </p:grpSp>
      <p:sp>
        <p:nvSpPr>
          <p:cNvPr id="6" name="Надпись 1"/>
          <p:cNvSpPr txBox="1">
            <a:spLocks noChangeArrowheads="1"/>
          </p:cNvSpPr>
          <p:nvPr/>
        </p:nvSpPr>
        <p:spPr bwMode="auto">
          <a:xfrm>
            <a:off x="1514475" y="457200"/>
            <a:ext cx="8801100" cy="1411406"/>
          </a:xfrm>
          <a:prstGeom prst="rect">
            <a:avLst/>
          </a:prstGeom>
          <a:solidFill>
            <a:srgbClr val="DAA6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У каждой страны есть свои государственные символы. Это флаг, герб и гимн.      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6041" y="0"/>
            <a:ext cx="135641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96041" y="-81409"/>
            <a:ext cx="135641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38550" algn="l"/>
              </a:tabLst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4E3B30"/>
              </a:solidFill>
              <a:effectLst/>
              <a:latin typeface="Calibri" panose="020F0502020204030204" pitchFamily="34" charset="0"/>
              <a:ea typeface="Franklin Gothic"/>
              <a:cs typeface="Franklin Gothi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38550" algn="l"/>
              </a:tabLst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4E3B30"/>
                </a:solidFill>
                <a:effectLst/>
                <a:latin typeface="Calibri" panose="020F0502020204030204" pitchFamily="34" charset="0"/>
                <a:ea typeface="Franklin Gothic"/>
                <a:cs typeface="Franklin Gothic"/>
              </a:rPr>
              <a:t>	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724709"/>
            <a:ext cx="9181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4E3B30"/>
              </a:solidFill>
              <a:latin typeface="Times New Roman" panose="02020603050405020304" pitchFamily="18" charset="0"/>
              <a:ea typeface="Franklin Gothic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4E3B30"/>
                </a:solid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Символы </a:t>
            </a:r>
            <a:r>
              <a:rPr lang="ru-RU" sz="2400" b="1" dirty="0">
                <a:solidFill>
                  <a:srgbClr val="4E3B30"/>
                </a:solid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— это условные знаки или изображения. Они отражают историю государства и его народа.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1485900" y="228600"/>
            <a:ext cx="9272402" cy="523875"/>
          </a:xfrm>
          <a:prstGeom prst="rect">
            <a:avLst/>
          </a:prstGeom>
          <a:solidFill>
            <a:srgbClr val="DAA600"/>
          </a:solidFill>
          <a:ln w="6350">
            <a:solidFill>
              <a:srgbClr val="C4591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Герб - это главный символ каждого государства.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14438" y="981075"/>
            <a:ext cx="9305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современного герба выполнил художник Евгений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rgbClr val="4E3B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Ухналев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4E3B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4010"/>
          <p:cNvGrpSpPr/>
          <p:nvPr/>
        </p:nvGrpSpPr>
        <p:grpSpPr>
          <a:xfrm>
            <a:off x="529273" y="1671340"/>
            <a:ext cx="9144000" cy="4615160"/>
            <a:chOff x="0" y="0"/>
            <a:chExt cx="9144000" cy="4430269"/>
          </a:xfrm>
        </p:grpSpPr>
        <p:sp>
          <p:nvSpPr>
            <p:cNvPr id="7" name="Shape 146"/>
            <p:cNvSpPr/>
            <p:nvPr/>
          </p:nvSpPr>
          <p:spPr>
            <a:xfrm>
              <a:off x="515112" y="3845052"/>
              <a:ext cx="8628888" cy="12192"/>
            </a:xfrm>
            <a:custGeom>
              <a:avLst/>
              <a:gdLst/>
              <a:ahLst/>
              <a:cxnLst/>
              <a:rect l="0" t="0" r="0" b="0"/>
              <a:pathLst>
                <a:path w="8628888" h="12192">
                  <a:moveTo>
                    <a:pt x="0" y="0"/>
                  </a:moveTo>
                  <a:lnTo>
                    <a:pt x="8628888" y="3048"/>
                  </a:lnTo>
                  <a:lnTo>
                    <a:pt x="8628888" y="12192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8" name="Picture 24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929128" cy="4430269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3458401" y="1442740"/>
            <a:ext cx="79858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Двуглавый орёл, охраняя государство, смотрит на запад и восток, так как народы России живут в двух частях света - в Европе и Азии. Корона на голове орла - символ законности. Скипетр (золотой жезл) и держава (золотой шар) - древнерусские символы власти и его защиты. На груди орла - красный щит, на котором изображён всадник - святой Георгий Победоносец на коне. Копьём всадник поражает дракона, что символизирует победу добра над </a:t>
            </a:r>
            <a:r>
              <a:rPr lang="ru-RU" sz="2800" dirty="0" smtClean="0">
                <a:solidFill>
                  <a:srgbClr val="4E3B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злом.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2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05"/>
          <p:cNvGrpSpPr/>
          <p:nvPr/>
        </p:nvGrpSpPr>
        <p:grpSpPr>
          <a:xfrm>
            <a:off x="2643187" y="900113"/>
            <a:ext cx="7929563" cy="5486401"/>
            <a:chOff x="0" y="181355"/>
            <a:chExt cx="8628888" cy="6071616"/>
          </a:xfrm>
        </p:grpSpPr>
        <p:sp>
          <p:nvSpPr>
            <p:cNvPr id="3" name="Shape 255"/>
            <p:cNvSpPr/>
            <p:nvPr/>
          </p:nvSpPr>
          <p:spPr>
            <a:xfrm>
              <a:off x="0" y="441960"/>
              <a:ext cx="8628888" cy="10668"/>
            </a:xfrm>
            <a:custGeom>
              <a:avLst/>
              <a:gdLst/>
              <a:ahLst/>
              <a:cxnLst/>
              <a:rect l="0" t="0" r="0" b="0"/>
              <a:pathLst>
                <a:path w="8628888" h="10668">
                  <a:moveTo>
                    <a:pt x="0" y="0"/>
                  </a:moveTo>
                  <a:lnTo>
                    <a:pt x="8628888" y="1524"/>
                  </a:lnTo>
                  <a:lnTo>
                    <a:pt x="8628888" y="10668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" name="Shape 256"/>
            <p:cNvSpPr/>
            <p:nvPr/>
          </p:nvSpPr>
          <p:spPr>
            <a:xfrm>
              <a:off x="0" y="441960"/>
              <a:ext cx="8628888" cy="10668"/>
            </a:xfrm>
            <a:custGeom>
              <a:avLst/>
              <a:gdLst/>
              <a:ahLst/>
              <a:cxnLst/>
              <a:rect l="0" t="0" r="0" b="0"/>
              <a:pathLst>
                <a:path w="8628888" h="10668">
                  <a:moveTo>
                    <a:pt x="0" y="0"/>
                  </a:moveTo>
                  <a:lnTo>
                    <a:pt x="8628888" y="1524"/>
                  </a:lnTo>
                  <a:lnTo>
                    <a:pt x="8628888" y="10668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" name="Shape 257"/>
            <p:cNvSpPr/>
            <p:nvPr/>
          </p:nvSpPr>
          <p:spPr>
            <a:xfrm>
              <a:off x="0" y="448056"/>
              <a:ext cx="8628888" cy="12192"/>
            </a:xfrm>
            <a:custGeom>
              <a:avLst/>
              <a:gdLst/>
              <a:ahLst/>
              <a:cxnLst/>
              <a:rect l="0" t="0" r="0" b="0"/>
              <a:pathLst>
                <a:path w="8628888" h="12192">
                  <a:moveTo>
                    <a:pt x="0" y="0"/>
                  </a:moveTo>
                  <a:lnTo>
                    <a:pt x="8628888" y="3048"/>
                  </a:lnTo>
                  <a:lnTo>
                    <a:pt x="8628888" y="12192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6" name="Picture 26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84504" y="181355"/>
              <a:ext cx="6144768" cy="6071616"/>
            </a:xfrm>
            <a:prstGeom prst="rect">
              <a:avLst/>
            </a:prstGeom>
          </p:spPr>
        </p:pic>
      </p:grpSp>
      <p:sp>
        <p:nvSpPr>
          <p:cNvPr id="7" name="Надпись 3"/>
          <p:cNvSpPr txBox="1">
            <a:spLocks noChangeArrowheads="1"/>
          </p:cNvSpPr>
          <p:nvPr/>
        </p:nvSpPr>
        <p:spPr bwMode="auto">
          <a:xfrm>
            <a:off x="4927600" y="142875"/>
            <a:ext cx="2695575" cy="590550"/>
          </a:xfrm>
          <a:prstGeom prst="rect">
            <a:avLst/>
          </a:prstGeom>
          <a:solidFill>
            <a:srgbClr val="DAA600"/>
          </a:soli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ГЕРБ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3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12"/>
          <p:cNvGrpSpPr/>
          <p:nvPr/>
        </p:nvGrpSpPr>
        <p:grpSpPr>
          <a:xfrm>
            <a:off x="1999297" y="0"/>
            <a:ext cx="9016366" cy="6427470"/>
            <a:chOff x="0" y="0"/>
            <a:chExt cx="10477130" cy="6427470"/>
          </a:xfrm>
        </p:grpSpPr>
        <p:sp>
          <p:nvSpPr>
            <p:cNvPr id="3" name="Shape 269"/>
            <p:cNvSpPr/>
            <p:nvPr/>
          </p:nvSpPr>
          <p:spPr>
            <a:xfrm>
              <a:off x="307848" y="831342"/>
              <a:ext cx="8628888" cy="10668"/>
            </a:xfrm>
            <a:custGeom>
              <a:avLst/>
              <a:gdLst/>
              <a:ahLst/>
              <a:cxnLst/>
              <a:rect l="0" t="0" r="0" b="0"/>
              <a:pathLst>
                <a:path w="8628888" h="10668">
                  <a:moveTo>
                    <a:pt x="0" y="0"/>
                  </a:moveTo>
                  <a:lnTo>
                    <a:pt x="8628888" y="1524"/>
                  </a:lnTo>
                  <a:lnTo>
                    <a:pt x="8628888" y="10668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" name="Shape 270"/>
            <p:cNvSpPr/>
            <p:nvPr/>
          </p:nvSpPr>
          <p:spPr>
            <a:xfrm>
              <a:off x="307848" y="831342"/>
              <a:ext cx="8628888" cy="10668"/>
            </a:xfrm>
            <a:custGeom>
              <a:avLst/>
              <a:gdLst/>
              <a:ahLst/>
              <a:cxnLst/>
              <a:rect l="0" t="0" r="0" b="0"/>
              <a:pathLst>
                <a:path w="8628888" h="10668">
                  <a:moveTo>
                    <a:pt x="0" y="0"/>
                  </a:moveTo>
                  <a:lnTo>
                    <a:pt x="8628888" y="1524"/>
                  </a:lnTo>
                  <a:lnTo>
                    <a:pt x="8628888" y="10668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5162"/>
            <p:cNvSpPr/>
            <p:nvPr/>
          </p:nvSpPr>
          <p:spPr>
            <a:xfrm>
              <a:off x="8382" y="0"/>
              <a:ext cx="8714232" cy="784860"/>
            </a:xfrm>
            <a:custGeom>
              <a:avLst/>
              <a:gdLst/>
              <a:ahLst/>
              <a:cxnLst/>
              <a:rect l="0" t="0" r="0" b="0"/>
              <a:pathLst>
                <a:path w="8714232" h="784860">
                  <a:moveTo>
                    <a:pt x="0" y="0"/>
                  </a:moveTo>
                  <a:lnTo>
                    <a:pt x="8714232" y="0"/>
                  </a:lnTo>
                  <a:lnTo>
                    <a:pt x="8714232" y="784860"/>
                  </a:lnTo>
                  <a:lnTo>
                    <a:pt x="0" y="7848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273"/>
            <p:cNvSpPr/>
            <p:nvPr/>
          </p:nvSpPr>
          <p:spPr>
            <a:xfrm>
              <a:off x="8382" y="0"/>
              <a:ext cx="8714232" cy="784860"/>
            </a:xfrm>
            <a:custGeom>
              <a:avLst/>
              <a:gdLst/>
              <a:ahLst/>
              <a:cxnLst/>
              <a:rect l="0" t="0" r="0" b="0"/>
              <a:pathLst>
                <a:path w="8714232" h="784860">
                  <a:moveTo>
                    <a:pt x="0" y="784860"/>
                  </a:moveTo>
                  <a:lnTo>
                    <a:pt x="8714232" y="784860"/>
                  </a:lnTo>
                  <a:lnTo>
                    <a:pt x="8714232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B076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Rectangle 276"/>
            <p:cNvSpPr/>
            <p:nvPr/>
          </p:nvSpPr>
          <p:spPr>
            <a:xfrm>
              <a:off x="188976" y="185117"/>
              <a:ext cx="835091" cy="36223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Герб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279"/>
            <p:cNvSpPr/>
            <p:nvPr/>
          </p:nvSpPr>
          <p:spPr>
            <a:xfrm>
              <a:off x="893369" y="160974"/>
              <a:ext cx="9583761" cy="82709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dirty="0" smtClean="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изображается </a:t>
              </a:r>
              <a:r>
                <a:rPr lang="ru-RU" sz="2400" dirty="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 государственных флагах, печатях, бланках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2" name="Picture 28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750558"/>
              <a:ext cx="7184898" cy="357391"/>
            </a:xfrm>
            <a:prstGeom prst="rect">
              <a:avLst/>
            </a:prstGeom>
          </p:spPr>
        </p:pic>
        <p:sp>
          <p:nvSpPr>
            <p:cNvPr id="13" name="Rectangle 282"/>
            <p:cNvSpPr/>
            <p:nvPr/>
          </p:nvSpPr>
          <p:spPr>
            <a:xfrm>
              <a:off x="188976" y="545754"/>
              <a:ext cx="9056813" cy="36913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dirty="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официальных </a:t>
              </a:r>
              <a:r>
                <a:rPr lang="ru-RU" sz="2400" dirty="0" smtClean="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бумаг</a:t>
              </a:r>
              <a:r>
                <a:rPr lang="ru-RU" sz="2400" dirty="0">
                  <a:solidFill>
                    <a:srgbClr val="4E3B3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на деньгах и почтовых марках.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4" name="Picture 28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49352" y="1142238"/>
              <a:ext cx="8430768" cy="5285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77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13"/>
          <p:cNvGrpSpPr/>
          <p:nvPr/>
        </p:nvGrpSpPr>
        <p:grpSpPr>
          <a:xfrm>
            <a:off x="1774825" y="0"/>
            <a:ext cx="8928100" cy="1304241"/>
            <a:chOff x="0" y="0"/>
            <a:chExt cx="8928354" cy="1071372"/>
          </a:xfrm>
        </p:grpSpPr>
        <p:sp>
          <p:nvSpPr>
            <p:cNvPr id="3" name="Shape 289"/>
            <p:cNvSpPr/>
            <p:nvPr/>
          </p:nvSpPr>
          <p:spPr>
            <a:xfrm>
              <a:off x="299466" y="902970"/>
              <a:ext cx="8628888" cy="10668"/>
            </a:xfrm>
            <a:custGeom>
              <a:avLst/>
              <a:gdLst/>
              <a:ahLst/>
              <a:cxnLst/>
              <a:rect l="0" t="0" r="0" b="0"/>
              <a:pathLst>
                <a:path w="8628888" h="10668">
                  <a:moveTo>
                    <a:pt x="0" y="0"/>
                  </a:moveTo>
                  <a:lnTo>
                    <a:pt x="8628888" y="1524"/>
                  </a:lnTo>
                  <a:lnTo>
                    <a:pt x="8628888" y="10668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" name="Shape 290"/>
            <p:cNvSpPr/>
            <p:nvPr/>
          </p:nvSpPr>
          <p:spPr>
            <a:xfrm>
              <a:off x="299466" y="902970"/>
              <a:ext cx="8628888" cy="10668"/>
            </a:xfrm>
            <a:custGeom>
              <a:avLst/>
              <a:gdLst/>
              <a:ahLst/>
              <a:cxnLst/>
              <a:rect l="0" t="0" r="0" b="0"/>
              <a:pathLst>
                <a:path w="8628888" h="10668">
                  <a:moveTo>
                    <a:pt x="0" y="0"/>
                  </a:moveTo>
                  <a:lnTo>
                    <a:pt x="8628888" y="1524"/>
                  </a:lnTo>
                  <a:lnTo>
                    <a:pt x="8628888" y="10668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" name="Shape 291"/>
            <p:cNvSpPr/>
            <p:nvPr/>
          </p:nvSpPr>
          <p:spPr>
            <a:xfrm>
              <a:off x="299466" y="909066"/>
              <a:ext cx="8628888" cy="12192"/>
            </a:xfrm>
            <a:custGeom>
              <a:avLst/>
              <a:gdLst/>
              <a:ahLst/>
              <a:cxnLst/>
              <a:rect l="0" t="0" r="0" b="0"/>
              <a:pathLst>
                <a:path w="8628888" h="12192">
                  <a:moveTo>
                    <a:pt x="0" y="0"/>
                  </a:moveTo>
                  <a:lnTo>
                    <a:pt x="8628888" y="3048"/>
                  </a:lnTo>
                  <a:lnTo>
                    <a:pt x="8628888" y="12192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Shape 5164"/>
            <p:cNvSpPr/>
            <p:nvPr/>
          </p:nvSpPr>
          <p:spPr>
            <a:xfrm>
              <a:off x="0" y="0"/>
              <a:ext cx="8714232" cy="1071372"/>
            </a:xfrm>
            <a:custGeom>
              <a:avLst/>
              <a:gdLst/>
              <a:ahLst/>
              <a:cxnLst/>
              <a:rect l="0" t="0" r="0" b="0"/>
              <a:pathLst>
                <a:path w="8714232" h="1071372">
                  <a:moveTo>
                    <a:pt x="0" y="0"/>
                  </a:moveTo>
                  <a:lnTo>
                    <a:pt x="8714232" y="0"/>
                  </a:lnTo>
                  <a:lnTo>
                    <a:pt x="8714232" y="1071372"/>
                  </a:lnTo>
                  <a:lnTo>
                    <a:pt x="0" y="1071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A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293"/>
            <p:cNvSpPr/>
            <p:nvPr/>
          </p:nvSpPr>
          <p:spPr>
            <a:xfrm>
              <a:off x="0" y="0"/>
              <a:ext cx="8714232" cy="1071372"/>
            </a:xfrm>
            <a:custGeom>
              <a:avLst/>
              <a:gdLst/>
              <a:ahLst/>
              <a:cxnLst/>
              <a:rect l="0" t="0" r="0" b="0"/>
              <a:pathLst>
                <a:path w="8714232" h="1071372">
                  <a:moveTo>
                    <a:pt x="0" y="1071372"/>
                  </a:moveTo>
                  <a:lnTo>
                    <a:pt x="8714232" y="1071372"/>
                  </a:lnTo>
                  <a:lnTo>
                    <a:pt x="8714232" y="0"/>
                  </a:lnTo>
                  <a:lnTo>
                    <a:pt x="0" y="0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B076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8" name="Picture 29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827526" y="326911"/>
              <a:ext cx="794766" cy="419849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2074282" y="243374"/>
            <a:ext cx="8169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Государственный флаг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— это опознавательный знак государства, его официальный символ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74825" y="1425479"/>
            <a:ext cx="9197975" cy="187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lnSpc>
                <a:spcPct val="105000"/>
              </a:lnSpc>
              <a:spcAft>
                <a:spcPts val="0"/>
              </a:spcAft>
              <a:buClr>
                <a:srgbClr val="F0A22E"/>
              </a:buClr>
              <a:buSzPts val="1950"/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4E3B3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каждого государства свой флаг. Размеры флага, его цветовая гамма устанавливаются верховной властью страны. На флаге России горизонтальные полосы белого, синего и красн</a:t>
            </a:r>
            <a:r>
              <a:rPr lang="ru-RU" sz="2800" b="1" dirty="0">
                <a:solidFill>
                  <a:srgbClr val="4E3B3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4E3B3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 цветов</a:t>
            </a:r>
            <a:r>
              <a:rPr lang="ru-RU" sz="2800" dirty="0">
                <a:solidFill>
                  <a:srgbClr val="4E3B3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Franklin Gothic"/>
                <a:cs typeface="Times New Roman" panose="02020603050405020304" pitchFamily="18" charset="0"/>
              </a:rPr>
              <a:t>. </a:t>
            </a:r>
            <a:endParaRPr lang="ru-RU" sz="28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Wingdings 2" panose="05020102010507070707" pitchFamily="18" charset="2"/>
              <a:cs typeface="Times New Roman" panose="02020603050405020304" pitchFamily="18" charset="0"/>
            </a:endParaRPr>
          </a:p>
        </p:txBody>
      </p:sp>
      <p:pic>
        <p:nvPicPr>
          <p:cNvPr id="18" name="Picture 307"/>
          <p:cNvPicPr/>
          <p:nvPr/>
        </p:nvPicPr>
        <p:blipFill>
          <a:blip r:embed="rId3"/>
          <a:stretch>
            <a:fillRect/>
          </a:stretch>
        </p:blipFill>
        <p:spPr>
          <a:xfrm>
            <a:off x="2892240" y="3543935"/>
            <a:ext cx="6214745" cy="314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07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545</Words>
  <Application>Microsoft Office PowerPoint</Application>
  <PresentationFormat>Широкоэкранный</PresentationFormat>
  <Paragraphs>93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Franklin Gothic</vt:lpstr>
      <vt:lpstr>Garamond</vt:lpstr>
      <vt:lpstr>Times New Roman</vt:lpstr>
      <vt:lpstr>Wingdings</vt:lpstr>
      <vt:lpstr>Wingdings 2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6</cp:revision>
  <dcterms:created xsi:type="dcterms:W3CDTF">2024-09-19T03:00:50Z</dcterms:created>
  <dcterms:modified xsi:type="dcterms:W3CDTF">2024-09-19T03:51:42Z</dcterms:modified>
</cp:coreProperties>
</file>