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72" r:id="rId3"/>
    <p:sldId id="265" r:id="rId4"/>
    <p:sldId id="271" r:id="rId5"/>
    <p:sldId id="281" r:id="rId6"/>
    <p:sldId id="269" r:id="rId7"/>
    <p:sldId id="283" r:id="rId8"/>
    <p:sldId id="270" r:id="rId9"/>
    <p:sldId id="276" r:id="rId10"/>
    <p:sldId id="275" r:id="rId11"/>
    <p:sldId id="274" r:id="rId12"/>
    <p:sldId id="277" r:id="rId13"/>
    <p:sldId id="278" r:id="rId14"/>
    <p:sldId id="279" r:id="rId15"/>
    <p:sldId id="273" r:id="rId16"/>
    <p:sldId id="280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125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7A7342F-C0C9-4619-A999-AA1B002B9AA5}" type="datetimeFigureOut">
              <a:rPr lang="ru-RU" smtClean="0"/>
              <a:pPr/>
              <a:t>26.03.2025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C77A3EA-6D50-45D5-BA9C-B8AD834F914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7A7342F-C0C9-4619-A999-AA1B002B9AA5}" type="datetimeFigureOut">
              <a:rPr lang="ru-RU" smtClean="0"/>
              <a:pPr/>
              <a:t>26.03.2025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C77A3EA-6D50-45D5-BA9C-B8AD834F91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7A7342F-C0C9-4619-A999-AA1B002B9AA5}" type="datetimeFigureOut">
              <a:rPr lang="ru-RU" smtClean="0"/>
              <a:pPr/>
              <a:t>26.03.2025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C77A3EA-6D50-45D5-BA9C-B8AD834F91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7A7342F-C0C9-4619-A999-AA1B002B9AA5}" type="datetimeFigureOut">
              <a:rPr lang="ru-RU" smtClean="0"/>
              <a:pPr/>
              <a:t>26.03.2025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C77A3EA-6D50-45D5-BA9C-B8AD834F91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7A7342F-C0C9-4619-A999-AA1B002B9AA5}" type="datetimeFigureOut">
              <a:rPr lang="ru-RU" smtClean="0"/>
              <a:pPr/>
              <a:t>26.03.2025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C77A3EA-6D50-45D5-BA9C-B8AD834F914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7A7342F-C0C9-4619-A999-AA1B002B9AA5}" type="datetimeFigureOut">
              <a:rPr lang="ru-RU" smtClean="0"/>
              <a:pPr/>
              <a:t>26.03.2025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C77A3EA-6D50-45D5-BA9C-B8AD834F91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7A7342F-C0C9-4619-A999-AA1B002B9AA5}" type="datetimeFigureOut">
              <a:rPr lang="ru-RU" smtClean="0"/>
              <a:pPr/>
              <a:t>26.03.2025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C77A3EA-6D50-45D5-BA9C-B8AD834F91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7A7342F-C0C9-4619-A999-AA1B002B9AA5}" type="datetimeFigureOut">
              <a:rPr lang="ru-RU" smtClean="0"/>
              <a:pPr/>
              <a:t>26.03.2025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C77A3EA-6D50-45D5-BA9C-B8AD834F91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7A7342F-C0C9-4619-A999-AA1B002B9AA5}" type="datetimeFigureOut">
              <a:rPr lang="ru-RU" smtClean="0"/>
              <a:pPr/>
              <a:t>26.03.2025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C77A3EA-6D50-45D5-BA9C-B8AD834F914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7A7342F-C0C9-4619-A999-AA1B002B9AA5}" type="datetimeFigureOut">
              <a:rPr lang="ru-RU" smtClean="0"/>
              <a:pPr/>
              <a:t>26.03.2025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C77A3EA-6D50-45D5-BA9C-B8AD834F91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7A7342F-C0C9-4619-A999-AA1B002B9AA5}" type="datetimeFigureOut">
              <a:rPr lang="ru-RU" smtClean="0"/>
              <a:pPr/>
              <a:t>26.03.2025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C77A3EA-6D50-45D5-BA9C-B8AD834F914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A7A7342F-C0C9-4619-A999-AA1B002B9AA5}" type="datetimeFigureOut">
              <a:rPr lang="ru-RU" smtClean="0"/>
              <a:pPr/>
              <a:t>26.03.2025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0C77A3EA-6D50-45D5-BA9C-B8AD834F914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1538" y="714356"/>
            <a:ext cx="7851648" cy="642942"/>
          </a:xfrm>
        </p:spPr>
        <p:txBody>
          <a:bodyPr>
            <a:normAutofit/>
          </a:bodyPr>
          <a:lstStyle/>
          <a:p>
            <a:pPr algn="ctr"/>
            <a:r>
              <a:rPr lang="ru-RU" sz="16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муниципальное дошкольное  образовательное автономное учреждение </a:t>
            </a:r>
            <a:br>
              <a:rPr lang="ru-RU" sz="16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«Детский сад № 123 «Гармония» комбинированного вида г.Орска»</a:t>
            </a:r>
            <a:endParaRPr lang="ru-RU" sz="1600" b="0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00100" y="2071678"/>
            <a:ext cx="7602310" cy="4071966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Пальчиковые игры как средство развития речи детей дошкольного возраста.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sz="1600" dirty="0" smtClean="0"/>
          </a:p>
          <a:p>
            <a:pPr algn="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Подготовила воспитатель: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Дюсембаева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А.К.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/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г..Орск,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2025 г.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aizha\Downloads\image-25-03-25-08-07-3.heic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607191" y="1893083"/>
            <a:ext cx="4643470" cy="328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428728" y="214290"/>
            <a:ext cx="721523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Игры с пальчиками со  стихотворным сопровождением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1928802"/>
            <a:ext cx="4445002" cy="3333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1538" y="214290"/>
            <a:ext cx="7358114" cy="100013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Игры манипуляции</a:t>
            </a:r>
          </a:p>
        </p:txBody>
      </p:sp>
      <p:pic>
        <p:nvPicPr>
          <p:cNvPr id="4" name="Рисунок 3" descr="C:\Users\aizha\Downloads\image-25-03-25-08-07-6.heic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036082" y="2750340"/>
            <a:ext cx="3857653" cy="40719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785794"/>
            <a:ext cx="2849554" cy="2137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18562" y="785794"/>
            <a:ext cx="3103189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1538" y="142852"/>
            <a:ext cx="7643866" cy="1143008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Пальчиковые игры с элементами </a:t>
            </a:r>
            <a:r>
              <a:rPr lang="ru-RU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самомассажа</a:t>
            </a:r>
            <a:endParaRPr lang="ru-RU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1800" u="sng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Су-Джок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эластичные кольца, мячик – ежик, крупы</a:t>
            </a:r>
            <a:r>
              <a:rPr lang="ru-RU" sz="1800" u="sng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4" name="Рисунок 3" descr="C:\Users\aizha\Downloads\image-25-03-25-08-07.heic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214678" y="3000372"/>
            <a:ext cx="3286148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636" y="1571612"/>
            <a:ext cx="2571768" cy="3429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2976" y="1643050"/>
            <a:ext cx="2518190" cy="3357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42976" y="214290"/>
            <a:ext cx="7572428" cy="114300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Пальчиковые игры на основе сказок</a:t>
            </a:r>
          </a:p>
          <a:p>
            <a:pPr>
              <a:buNone/>
            </a:pPr>
            <a:r>
              <a:rPr lang="ru-RU" sz="1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pPr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aizha\Downloads\image-25-03-25-08-07-7.heic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535885" y="1393017"/>
            <a:ext cx="3786214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928669"/>
            <a:ext cx="2786082" cy="37147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Picture backgroun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68" y="4643446"/>
            <a:ext cx="3235791" cy="207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1538" y="142852"/>
            <a:ext cx="7715304" cy="135732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Кинезиологические</a:t>
            </a:r>
            <a:r>
              <a:rPr lang="ru-RU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игры</a:t>
            </a:r>
          </a:p>
        </p:txBody>
      </p:sp>
      <p:pic>
        <p:nvPicPr>
          <p:cNvPr id="4" name="Рисунок 3" descr="C:\Users\aizha\Downloads\image-25-03-25-08-07-2.heic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785786" y="1142984"/>
            <a:ext cx="3429024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aizha\Downloads\image-25-03-25-08-07-1.heic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893603" y="1250141"/>
            <a:ext cx="3429024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43306" y="4072338"/>
            <a:ext cx="2802080" cy="27856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14414" y="142852"/>
            <a:ext cx="7498080" cy="2071702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Систематическая работа по развитию мелкой моторики и речи у детей с</a:t>
            </a:r>
          </a:p>
          <a:p>
            <a:pPr algn="just">
              <a:buNone/>
            </a:pP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использованием пальчиковых игр, дает свои результаты. Регулярно</a:t>
            </a:r>
          </a:p>
          <a:p>
            <a:pPr algn="just">
              <a:buNone/>
            </a:pP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выполняя данные упражнения речь ребенка станет правильной и четкой,</a:t>
            </a:r>
          </a:p>
          <a:p>
            <a:pPr algn="just">
              <a:buNone/>
            </a:pP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 ладошки и пальчики станут гибкими, сильными и активными.</a:t>
            </a:r>
          </a:p>
          <a:p>
            <a:pPr algn="just">
              <a:buNone/>
            </a:pP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Играйте и развивайте речь! </a:t>
            </a:r>
          </a:p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2571744"/>
            <a:ext cx="3000396" cy="4000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4" y="2571744"/>
            <a:ext cx="2964677" cy="39529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3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36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488" y="2428868"/>
            <a:ext cx="4747729" cy="3168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dirty="0" smtClean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«Движения руки всегда тесно связаны с речью и способствуют ее развитию».</a:t>
            </a:r>
          </a:p>
          <a:p>
            <a:endParaRPr lang="ru-RU" dirty="0" smtClean="0">
              <a:solidFill>
                <a:schemeClr val="tx2">
                  <a:lumMod val="9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r>
              <a:rPr lang="ru-RU" dirty="0" smtClean="0">
                <a:solidFill>
                  <a:schemeClr val="tx2">
                    <a:lumMod val="9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В.М. Бехтерев</a:t>
            </a:r>
          </a:p>
          <a:p>
            <a:endParaRPr lang="ru-RU" dirty="0"/>
          </a:p>
        </p:txBody>
      </p:sp>
      <p:pic>
        <p:nvPicPr>
          <p:cNvPr id="5" name="Picture 8" descr="Веселые пальчик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3357562"/>
            <a:ext cx="2786082" cy="28557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0"/>
            <a:ext cx="7498080" cy="1143000"/>
          </a:xfrm>
        </p:spPr>
        <p:txBody>
          <a:bodyPr>
            <a:normAutofit/>
          </a:bodyPr>
          <a:lstStyle/>
          <a:p>
            <a:pPr algn="ctr"/>
            <a:r>
              <a:rPr lang="ru-RU" sz="3200" b="1" u="sng" dirty="0" smtClean="0">
                <a:latin typeface="Times New Roman" pitchFamily="18" charset="0"/>
                <a:cs typeface="Times New Roman" pitchFamily="18" charset="0"/>
              </a:rPr>
              <a:t>Актуальность</a:t>
            </a:r>
            <a:endParaRPr lang="ru-RU" sz="32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0100" y="1142984"/>
            <a:ext cx="8001056" cy="271464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 каждым годом растет число детей, имеющих отклонения в развитии речи. А</a:t>
            </a:r>
          </a:p>
          <a:p>
            <a:pPr>
              <a:buNone/>
            </a:pPr>
            <a:r>
              <a:rPr lang="ru-RU" sz="1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речь, как мы знаем, один из наиболее мощных факторов и стимулов развития </a:t>
            </a:r>
          </a:p>
          <a:p>
            <a:pPr>
              <a:buNone/>
            </a:pPr>
            <a:r>
              <a:rPr lang="ru-RU" sz="1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ребенка в целом.  Отставание в развитии речи осложняет организацию жизни </a:t>
            </a:r>
          </a:p>
          <a:p>
            <a:pPr>
              <a:buNone/>
            </a:pPr>
            <a:r>
              <a:rPr lang="ru-RU" sz="1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детей в группе. Слабое развитие мелкой моторики не позволяет</a:t>
            </a:r>
          </a:p>
          <a:p>
            <a:pPr>
              <a:buNone/>
            </a:pPr>
            <a:r>
              <a:rPr lang="ru-RU" sz="1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организовывать разнообразную игровую деятельность. Поэтому речевые</a:t>
            </a:r>
          </a:p>
          <a:p>
            <a:pPr>
              <a:buNone/>
            </a:pPr>
            <a:r>
              <a:rPr lang="ru-RU" sz="1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отклонения необходимо своевременно выявлять и исправлять. Одним из</a:t>
            </a:r>
          </a:p>
          <a:p>
            <a:pPr>
              <a:buNone/>
            </a:pPr>
            <a:r>
              <a:rPr lang="ru-RU" sz="1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вариантов развивающих игр являются пальчиковые игры.</a:t>
            </a:r>
          </a:p>
          <a:p>
            <a:endParaRPr lang="ru-RU" dirty="0"/>
          </a:p>
        </p:txBody>
      </p:sp>
      <p:pic>
        <p:nvPicPr>
          <p:cNvPr id="12290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48" y="3857628"/>
            <a:ext cx="4693818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42976" y="214290"/>
            <a:ext cx="7498080" cy="421484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u="sng" dirty="0" smtClean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Цель: </a:t>
            </a:r>
          </a:p>
          <a:p>
            <a:pPr>
              <a:buNone/>
            </a:pP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формировать у детей основы речевой моторики на основе пальчиковых</a:t>
            </a:r>
          </a:p>
          <a:p>
            <a:pPr>
              <a:buNone/>
            </a:pP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игр.</a:t>
            </a:r>
            <a:endParaRPr lang="ru-RU" sz="1800" dirty="0" smtClean="0">
              <a:solidFill>
                <a:schemeClr val="tx2">
                  <a:lumMod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b="1" u="sng" dirty="0" smtClean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>
              <a:buFont typeface="Arial" pitchFamily="34" charset="0"/>
              <a:buChar char="•"/>
            </a:pPr>
            <a:r>
              <a:rPr lang="ru-RU" sz="1800" dirty="0" smtClean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сочетать игры и упражнения для тренировки пальцев с речевой деятельностью детей;</a:t>
            </a:r>
          </a:p>
          <a:p>
            <a:pPr>
              <a:buFont typeface="Arial" pitchFamily="34" charset="0"/>
              <a:buChar char="•"/>
            </a:pPr>
            <a:r>
              <a:rPr lang="ru-RU" sz="1800" dirty="0" smtClean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развивать  мелкой моторики и координации движений рук у детей дошкольного возраста через пальчиковые игры и упражнения; </a:t>
            </a:r>
          </a:p>
          <a:p>
            <a:pPr>
              <a:buFont typeface="Arial" pitchFamily="34" charset="0"/>
              <a:buChar char="•"/>
            </a:pPr>
            <a:r>
              <a:rPr lang="ru-RU" sz="1800" dirty="0" smtClean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создавать эмоционально-комфортную обстановку в общении со сверстниками и взрослыми</a:t>
            </a:r>
            <a:r>
              <a:rPr lang="ru-RU" sz="2400" dirty="0" smtClean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1266" name="Picture 2" descr="Picture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4572000" y="4000504"/>
            <a:ext cx="4051606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u="sng" dirty="0" smtClean="0">
                <a:latin typeface="Times New Roman" pitchFamily="18" charset="0"/>
                <a:cs typeface="Times New Roman" pitchFamily="18" charset="0"/>
              </a:rPr>
              <a:t>Для успешного решения этих задач подобрала литературу:</a:t>
            </a:r>
            <a:endParaRPr lang="ru-RU" sz="3200" b="1" u="sn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Picture background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2928934"/>
            <a:ext cx="1428760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5" descr="Picture background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16" y="2000240"/>
            <a:ext cx="1643074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Picture background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58082" y="2000240"/>
            <a:ext cx="1571636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29256" y="3071810"/>
            <a:ext cx="1542474" cy="2508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142852"/>
            <a:ext cx="7498080" cy="1143000"/>
          </a:xfrm>
        </p:spPr>
        <p:txBody>
          <a:bodyPr>
            <a:normAutofit/>
          </a:bodyPr>
          <a:lstStyle/>
          <a:p>
            <a:pPr algn="ctr"/>
            <a:r>
              <a:rPr lang="ru-RU" sz="3200" b="1" u="sng" dirty="0" smtClean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Что же такое пальчиковые игры?</a:t>
            </a:r>
            <a:endParaRPr lang="ru-RU" sz="32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1538" y="1071546"/>
            <a:ext cx="7929618" cy="5500726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1800" dirty="0" smtClean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Пальчиковые игры - это показ, инсценировка каких-либо рифмованных</a:t>
            </a:r>
          </a:p>
          <a:p>
            <a:pPr algn="just">
              <a:buNone/>
            </a:pPr>
            <a:r>
              <a:rPr lang="ru-RU" sz="1800" dirty="0" smtClean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историй, сказок при помощи пальцев рук. </a:t>
            </a:r>
          </a:p>
          <a:p>
            <a:pPr algn="ctr">
              <a:buNone/>
            </a:pPr>
            <a:r>
              <a:rPr lang="ru-RU" sz="2800" b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Учеными была выявлена закономерность:</a:t>
            </a:r>
          </a:p>
          <a:p>
            <a:pPr>
              <a:buNone/>
            </a:pPr>
            <a:endParaRPr lang="ru-RU" sz="18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8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ЕСЛИ</a:t>
            </a:r>
            <a:r>
              <a:rPr lang="ru-RU" sz="1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развитие движений пальцев соответствует возрасту,</a:t>
            </a:r>
          </a:p>
          <a:p>
            <a:pPr>
              <a:buNone/>
            </a:pPr>
            <a:endParaRPr lang="ru-RU" sz="18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endParaRPr lang="ru-RU" sz="18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endParaRPr lang="ru-RU" sz="18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endParaRPr lang="ru-RU" sz="18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r>
              <a:rPr lang="ru-RU" sz="1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ТО </a:t>
            </a:r>
            <a:r>
              <a:rPr lang="ru-RU" sz="1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 речевое развитие находится в пределах нормы и наоборот</a:t>
            </a:r>
            <a:r>
              <a:rPr lang="ru-RU" sz="1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8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Выгнутая вправо стрелка 4"/>
          <p:cNvSpPr/>
          <p:nvPr/>
        </p:nvSpPr>
        <p:spPr>
          <a:xfrm>
            <a:off x="7572396" y="2357430"/>
            <a:ext cx="1357322" cy="142876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2"/>
              </a:solidFill>
            </a:endParaRPr>
          </a:p>
        </p:txBody>
      </p:sp>
      <p:sp>
        <p:nvSpPr>
          <p:cNvPr id="7" name="Выгнутая влево стрелка 6"/>
          <p:cNvSpPr/>
          <p:nvPr/>
        </p:nvSpPr>
        <p:spPr>
          <a:xfrm>
            <a:off x="1071538" y="3714752"/>
            <a:ext cx="1214446" cy="1643074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200" b="1" u="sng" dirty="0" smtClean="0">
                <a:latin typeface="Times New Roman" pitchFamily="18" charset="0"/>
                <a:cs typeface="Times New Roman" pitchFamily="18" charset="0"/>
              </a:rPr>
              <a:t>В первую очередь была собрана развивающая среда для пальчиковых игр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56" y="1643050"/>
            <a:ext cx="6357982" cy="47684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1538" y="142852"/>
            <a:ext cx="6786610" cy="3643338"/>
          </a:xfrm>
        </p:spPr>
        <p:txBody>
          <a:bodyPr>
            <a:norm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800" b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своей работе я использовала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800" b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следующие виды</a:t>
            </a:r>
            <a:r>
              <a:rPr lang="ru-RU" sz="2800" b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lang="ru-RU" sz="2800" b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пальчиковых игр</a:t>
            </a:r>
            <a:r>
              <a:rPr lang="ru-RU" u="sng" dirty="0" smtClean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  <a:endParaRPr lang="ru-RU" u="sng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пальчиковые игры с предметами;</a:t>
            </a:r>
            <a:endParaRPr lang="ru-RU" sz="1800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активные игры со стихотворным сопровождением;</a:t>
            </a:r>
            <a:endParaRPr lang="ru-RU" sz="1800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игры - манипуляции;</a:t>
            </a:r>
            <a:endParaRPr lang="ru-RU" sz="1800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пальчиковые</a:t>
            </a:r>
            <a:r>
              <a:rPr lang="ru-RU" sz="1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lang="ru-RU" sz="1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игры с элементами </a:t>
            </a:r>
            <a:r>
              <a:rPr lang="ru-RU" sz="18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самомассажа</a:t>
            </a:r>
            <a:r>
              <a:rPr lang="ru-RU" sz="1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;</a:t>
            </a:r>
            <a:endParaRPr lang="ru-RU" sz="1800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пальчиковые</a:t>
            </a:r>
            <a:r>
              <a:rPr lang="ru-RU" sz="1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lang="ru-RU" sz="1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игры на основе сказок;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8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кинезиологические</a:t>
            </a:r>
            <a:r>
              <a:rPr lang="ru-RU" sz="1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игры.</a:t>
            </a:r>
            <a:endParaRPr lang="ru-RU" sz="1800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buNone/>
            </a:pPr>
            <a:endParaRPr lang="ru-RU" dirty="0"/>
          </a:p>
        </p:txBody>
      </p:sp>
      <p:pic>
        <p:nvPicPr>
          <p:cNvPr id="9218" name="Picture 2" descr="Picture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2857496"/>
            <a:ext cx="5753100" cy="38290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1538" y="142852"/>
            <a:ext cx="7572428" cy="107157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800" b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Пальчиковые игры с предметами</a:t>
            </a:r>
          </a:p>
          <a:p>
            <a:pPr algn="ctr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камешки, бусинки, прищепки, пластилин, карандаши, конструктор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aizha\Downloads\image-25-03-25-08-07-4.heic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714348" y="1357298"/>
            <a:ext cx="3357586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7950" y="1071546"/>
            <a:ext cx="2625347" cy="3500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2977" y="4419600"/>
            <a:ext cx="2357454" cy="23791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00826" y="4627575"/>
            <a:ext cx="2357454" cy="2165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868" y="2143117"/>
            <a:ext cx="2946818" cy="3929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547</TotalTime>
  <Words>305</Words>
  <Application>Microsoft Office PowerPoint</Application>
  <PresentationFormat>Экран (4:3)</PresentationFormat>
  <Paragraphs>64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Солнцестояние</vt:lpstr>
      <vt:lpstr>муниципальное дошкольное  образовательное автономное учреждение  «Детский сад № 123 «Гармония» комбинированного вида г.Орска»</vt:lpstr>
      <vt:lpstr>Слайд 2</vt:lpstr>
      <vt:lpstr>Актуальность</vt:lpstr>
      <vt:lpstr>Слайд 4</vt:lpstr>
      <vt:lpstr>Для успешного решения этих задач подобрала литературу:</vt:lpstr>
      <vt:lpstr>Что же такое пальчиковые игры?</vt:lpstr>
      <vt:lpstr>В первую очередь была собрана развивающая среда для пальчиковых игр: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дошкольное  образовательное автономное учреждение  «Детский сад № 123 «Гармония» комбинированного вида г.Орска»</dc:title>
  <dc:creator>Айжан Дюсембаева</dc:creator>
  <cp:lastModifiedBy>1</cp:lastModifiedBy>
  <cp:revision>44</cp:revision>
  <dcterms:created xsi:type="dcterms:W3CDTF">2025-01-19T12:32:26Z</dcterms:created>
  <dcterms:modified xsi:type="dcterms:W3CDTF">2025-03-26T04:46:11Z</dcterms:modified>
</cp:coreProperties>
</file>