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4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0000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581" autoAdjust="0"/>
  </p:normalViewPr>
  <p:slideViewPr>
    <p:cSldViewPr>
      <p:cViewPr varScale="1">
        <p:scale>
          <a:sx n="87" d="100"/>
          <a:sy n="87" d="100"/>
        </p:scale>
        <p:origin x="-106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89" y="230"/>
              <a:ext cx="1859" cy="3630"/>
              <a:chOff x="3007" y="773"/>
              <a:chExt cx="1859" cy="3630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3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8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6" y="2162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7" y="972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0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0" y="1323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07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8" y="119"/>
              <a:ext cx="356" cy="608"/>
              <a:chOff x="1732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32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91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5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6" y="3303"/>
              <a:ext cx="500" cy="500"/>
              <a:chOff x="1727" y="871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71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9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1002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63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3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793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793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08F60-E2AE-4AB2-8F53-C9BBF5549A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A61BF-5B49-4E18-96D7-1FB6977F5E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C2A61-E49C-48FB-8387-DB80F6ED8C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FD067-57B5-4BF4-BF32-8C8AA141FA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510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03663"/>
            <a:ext cx="4038600" cy="21526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9DC3A-5743-45BF-9AA5-85FD6366F6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61105-8F7A-4C47-919B-24986C4C86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7CD62-2423-40A3-B539-EE64FD5C64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5CFFE-16B3-4E4D-A658-340A089C71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5BE2F-DBED-4C11-8248-5481D60DA4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5F9D6-7F51-4ACE-B719-58C55D2DF3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A56BC-059A-4F70-B3B1-2520BF671D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0EC6D-0D12-4031-BACD-1881D85F50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7E667-36C4-4029-A02A-E571949022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36867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3686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7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7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3687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36874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75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76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77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78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36880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6881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6882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1" y="1723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36884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85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86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36888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89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90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36892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93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894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36895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896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897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898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899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900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901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902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903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904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905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906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907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908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690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691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91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91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CF272354-3019-4694-B8AF-5A6252DEFD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</p:sldLayoutIdLst>
  <p:transition spd="med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692150"/>
            <a:ext cx="6192837" cy="1709738"/>
          </a:xfrm>
        </p:spPr>
        <p:txBody>
          <a:bodyPr/>
          <a:lstStyle/>
          <a:p>
            <a:pPr eaLnBrk="1" hangingPunct="1">
              <a:defRPr/>
            </a:pPr>
            <a:r>
              <a:rPr lang="ru-RU" sz="8000" dirty="0" smtClean="0">
                <a:solidFill>
                  <a:srgbClr val="000099"/>
                </a:solidFill>
                <a:latin typeface="Monotype Corsiva" pitchFamily="66" charset="0"/>
              </a:rPr>
              <a:t>День </a:t>
            </a:r>
            <a:r>
              <a:rPr lang="ru-RU" sz="8000" dirty="0" smtClean="0">
                <a:solidFill>
                  <a:srgbClr val="000099"/>
                </a:solidFill>
                <a:latin typeface="Monotype Corsiva" pitchFamily="66" charset="0"/>
              </a:rPr>
              <a:t>Матери</a:t>
            </a:r>
            <a:endParaRPr lang="ru-RU" sz="8000" dirty="0" smtClean="0">
              <a:solidFill>
                <a:srgbClr val="000099"/>
              </a:solidFill>
              <a:latin typeface="Monotype Corsiva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03575" y="2714620"/>
            <a:ext cx="5940425" cy="16700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 dirty="0" smtClean="0">
                <a:latin typeface="Monotype Corsiva" pitchFamily="66" charset="0"/>
              </a:rPr>
              <a:t>Этот праздник - </a:t>
            </a:r>
            <a:r>
              <a:rPr lang="ru-RU" sz="2800" dirty="0" err="1" smtClean="0">
                <a:latin typeface="Monotype Corsiva" pitchFamily="66" charset="0"/>
              </a:rPr>
              <a:t>праздник</a:t>
            </a:r>
            <a:r>
              <a:rPr lang="ru-RU" sz="2800" dirty="0" smtClean="0">
                <a:latin typeface="Monotype Corsiva" pitchFamily="66" charset="0"/>
              </a:rPr>
              <a:t> вечности: из поколения в поколение для каждого человека мама – самый главный человек в жизни.</a:t>
            </a:r>
            <a:r>
              <a:rPr lang="ru-RU" sz="2800" dirty="0" smtClean="0"/>
              <a:t> </a:t>
            </a:r>
          </a:p>
        </p:txBody>
      </p:sp>
      <p:pic>
        <p:nvPicPr>
          <p:cNvPr id="15364" name="Picture 5" descr="мама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50" y="3860800"/>
            <a:ext cx="3952875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0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Documents and Settings\User\Мои документы\Мои рисунки\мама\0d876a0156f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3" y="0"/>
            <a:ext cx="78581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Documents and Settings\User\Мои документы\Мои рисунки\мама\t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500063"/>
            <a:ext cx="85725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3" descr="C:\Documents and Settings\User\Мои документы\Мои рисунки\мама\0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59075" y="50800"/>
            <a:ext cx="3598863" cy="680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 descr="C:\Documents and Settings\User\Мои документы\Мои рисунки\мама\00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88" y="0"/>
            <a:ext cx="85725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5" descr="C:\Documents and Settings\User\Мои документы\Мои рисунки\мама\00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88" y="28575"/>
            <a:ext cx="8466137" cy="682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6" descr="C:\Documents and Settings\User\Мои документы\Мои рисунки\мама\005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00188" y="-34925"/>
            <a:ext cx="5929312" cy="718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7" descr="C:\Documents and Settings\User\Мои документы\Мои рисунки\мама\006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188" y="0"/>
            <a:ext cx="878681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8" descr="C:\Documents and Settings\User\Мои документы\Мои рисунки\мама\007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00125" y="0"/>
            <a:ext cx="7164388" cy="721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3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5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7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9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1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3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364537" cy="2087563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smtClean="0"/>
              <a:t> </a:t>
            </a:r>
            <a:r>
              <a:rPr lang="ru-RU" sz="3600" smtClean="0">
                <a:solidFill>
                  <a:srgbClr val="000099"/>
                </a:solidFill>
                <a:latin typeface="Monotype Corsiva" pitchFamily="66" charset="0"/>
              </a:rPr>
              <a:t>Сколько бы хороших, добрых слов ни было сказано мамам, сколько бы поводов для этого ни придумали, лишними они не будут: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2636838"/>
            <a:ext cx="7561262" cy="34194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3600" b="1" i="1" smtClean="0"/>
              <a:t>	</a:t>
            </a:r>
            <a:r>
              <a:rPr lang="ru-RU" sz="3600" b="1" i="1" smtClean="0">
                <a:solidFill>
                  <a:srgbClr val="3333CC"/>
                </a:solidFill>
                <a:latin typeface="Monotype Corsiva" pitchFamily="66" charset="0"/>
              </a:rPr>
              <a:t>«Спасибо вам!.. И пусть каждой из вас почаще говорят теплые слова ваши любимые дети! Пусть на их лицах светится улыбка и радостные искорки сверкают в глазах, когда вы вместе!»</a:t>
            </a:r>
          </a:p>
        </p:txBody>
      </p:sp>
      <p:pic>
        <p:nvPicPr>
          <p:cNvPr id="26628" name="Picture 7" descr="a5f1f7b41d71db7931215b4e32206fa5"/>
          <p:cNvPicPr>
            <a:picLocks noChangeAspect="1" noChangeArrowheads="1" noCro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779838" y="5373688"/>
            <a:ext cx="1387475" cy="1060450"/>
          </a:xfr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76250"/>
            <a:ext cx="8820150" cy="201930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200" dirty="0" smtClean="0">
                <a:solidFill>
                  <a:srgbClr val="000099"/>
                </a:solidFill>
                <a:latin typeface="Monotype Corsiva" pitchFamily="66" charset="0"/>
              </a:rPr>
              <a:t>Новый праздник - День Матери - постепенно приживается в России.</a:t>
            </a:r>
            <a:br>
              <a:rPr lang="ru-RU" sz="3200" dirty="0" smtClean="0">
                <a:solidFill>
                  <a:srgbClr val="000099"/>
                </a:solidFill>
                <a:latin typeface="Monotype Corsiva" pitchFamily="66" charset="0"/>
              </a:rPr>
            </a:br>
            <a:r>
              <a:rPr lang="ru-RU" sz="3200" dirty="0" smtClean="0">
                <a:solidFill>
                  <a:srgbClr val="000099"/>
                </a:solidFill>
                <a:latin typeface="Monotype Corsiva" pitchFamily="66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Monotype Corsiva" pitchFamily="66" charset="0"/>
              </a:rPr>
              <a:t>Основанный Президентом </a:t>
            </a:r>
            <a:r>
              <a:rPr lang="ru-RU" sz="3200" b="1" smtClean="0">
                <a:solidFill>
                  <a:srgbClr val="000099"/>
                </a:solidFill>
                <a:latin typeface="Monotype Corsiva" pitchFamily="66" charset="0"/>
              </a:rPr>
              <a:t>Российской Федерации </a:t>
            </a:r>
            <a:br>
              <a:rPr lang="ru-RU" sz="3200" b="1" smtClean="0">
                <a:solidFill>
                  <a:srgbClr val="000099"/>
                </a:solidFill>
                <a:latin typeface="Monotype Corsiva" pitchFamily="66" charset="0"/>
              </a:rPr>
            </a:br>
            <a:r>
              <a:rPr lang="ru-RU" sz="3200" b="1" smtClean="0">
                <a:solidFill>
                  <a:srgbClr val="000099"/>
                </a:solidFill>
                <a:latin typeface="Monotype Corsiva" pitchFamily="66" charset="0"/>
              </a:rPr>
              <a:t>30 </a:t>
            </a:r>
            <a:r>
              <a:rPr lang="ru-RU" sz="3200" b="1" dirty="0" smtClean="0">
                <a:solidFill>
                  <a:srgbClr val="000099"/>
                </a:solidFill>
                <a:latin typeface="Monotype Corsiva" pitchFamily="66" charset="0"/>
              </a:rPr>
              <a:t>января 1998 года</a:t>
            </a:r>
            <a:r>
              <a:rPr lang="ru-RU" sz="3200" dirty="0" smtClean="0">
                <a:solidFill>
                  <a:srgbClr val="000099"/>
                </a:solidFill>
                <a:latin typeface="Monotype Corsiva" pitchFamily="66" charset="0"/>
              </a:rPr>
              <a:t>, он празднуется в последнее воскресенье ноября.</a:t>
            </a:r>
            <a:r>
              <a:rPr lang="ru-RU" dirty="0" smtClean="0"/>
              <a:t>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636838"/>
            <a:ext cx="4495800" cy="42211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/>
            </a:r>
            <a:br>
              <a:rPr lang="ru-RU" sz="1800" smtClean="0"/>
            </a:br>
            <a:r>
              <a:rPr lang="ru-RU" smtClean="0">
                <a:latin typeface="Monotype Corsiva" pitchFamily="66" charset="0"/>
              </a:rPr>
              <a:t>И хотя этот праздник отмечается всего восьмой год, но во все времена мама была и остается самым главным и близким человеком для каждого из нас.</a:t>
            </a:r>
            <a:r>
              <a:rPr lang="ru-RU" smtClean="0"/>
              <a:t> </a:t>
            </a:r>
            <a:br>
              <a:rPr lang="ru-RU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1400" smtClean="0"/>
              <a:t/>
            </a:r>
            <a:br>
              <a:rPr lang="ru-RU" sz="1400" smtClean="0"/>
            </a:br>
            <a:endParaRPr lang="ru-RU" sz="1400" smtClean="0"/>
          </a:p>
        </p:txBody>
      </p:sp>
      <p:pic>
        <p:nvPicPr>
          <p:cNvPr id="16388" name="Picture 4" descr="i(9)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932363" y="2997200"/>
            <a:ext cx="3971925" cy="2886075"/>
          </a:xfr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243888" cy="131445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000099"/>
                </a:solidFill>
                <a:latin typeface="Monotype Corsiva" pitchFamily="66" charset="0"/>
              </a:rPr>
              <a:t>Официальное объяснение этого праздника таково.</a:t>
            </a:r>
            <a:r>
              <a:rPr lang="ru-RU" sz="4000" smtClean="0"/>
              <a:t>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125538"/>
            <a:ext cx="7931150" cy="59055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>
                <a:latin typeface="Monotype Corsiva" pitchFamily="66" charset="0"/>
              </a:rPr>
              <a:t>	День матери отвечает лучшим традициям отношения россиян к материнству, объединяет все слои российского общества на идеях добра и почитания женщины-Матери. Кроме того, как считают многие, необходимо повышать статус женщины-матери. </a:t>
            </a:r>
          </a:p>
          <a:p>
            <a:pPr eaLnBrk="1" hangingPunct="1">
              <a:buFontTx/>
              <a:buNone/>
            </a:pPr>
            <a:r>
              <a:rPr lang="ru-RU" sz="2800" smtClean="0">
                <a:latin typeface="Monotype Corsiva" pitchFamily="66" charset="0"/>
              </a:rPr>
              <a:t>	День матери - праздник сравнительно молодой. </a:t>
            </a:r>
          </a:p>
          <a:p>
            <a:pPr eaLnBrk="1" hangingPunct="1">
              <a:buFontTx/>
              <a:buNone/>
            </a:pPr>
            <a:r>
              <a:rPr lang="ru-RU" sz="2800" smtClean="0">
                <a:latin typeface="Monotype Corsiva" pitchFamily="66" charset="0"/>
              </a:rPr>
              <a:t>	Он еще не имеет установившихся традиций, в семейном кругу его мало кто отмечает. Но, надеемся, что со временем значение этого дня возрастет, потому что по смыслу и содержанию это самый святой праздник. </a:t>
            </a:r>
            <a:br>
              <a:rPr lang="ru-RU" sz="2800" smtClean="0">
                <a:latin typeface="Monotype Corsiva" pitchFamily="66" charset="0"/>
              </a:rPr>
            </a:br>
            <a:r>
              <a:rPr lang="ru-RU" sz="2800" smtClean="0">
                <a:latin typeface="Monotype Corsiva" pitchFamily="66" charset="0"/>
              </a:rPr>
              <a:t/>
            </a:r>
            <a:br>
              <a:rPr lang="ru-RU" sz="2800" smtClean="0">
                <a:latin typeface="Monotype Corsiva" pitchFamily="66" charset="0"/>
              </a:rPr>
            </a:br>
            <a:endParaRPr lang="ru-RU" sz="2800" smtClean="0">
              <a:latin typeface="Monotype Corsiva" pitchFamily="66" charset="0"/>
            </a:endParaRPr>
          </a:p>
        </p:txBody>
      </p:sp>
      <p:pic>
        <p:nvPicPr>
          <p:cNvPr id="17412" name="Picture 7" descr="i(10)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 rot="344878">
            <a:off x="7164388" y="5229225"/>
            <a:ext cx="1766887" cy="1355725"/>
          </a:xfrm>
        </p:spPr>
      </p:pic>
    </p:spTree>
  </p:cSld>
  <p:clrMapOvr>
    <a:masterClrMapping/>
  </p:clrMapOvr>
  <p:transition spd="med">
    <p:newsflash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63713" y="260350"/>
            <a:ext cx="6121400" cy="65976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>
                <a:latin typeface="Monotype Corsiva" pitchFamily="66" charset="0"/>
              </a:rPr>
              <a:t>Во многих странах мира отмечают День матери. Например, США, Мальта, Дания, Финляндия, Германия, Италия, Турция, Австралия, Япония, Бельгия, Украина, Эстония празднуют его         	во второе воскресенье мая,  Греция - 9 мая, а Белоруссия - 14 октября.</a:t>
            </a:r>
            <a:r>
              <a:rPr lang="ru-RU" sz="2800" smtClean="0"/>
              <a:t> </a:t>
            </a:r>
            <a:r>
              <a:rPr lang="ru-RU" sz="2800" smtClean="0">
                <a:latin typeface="Monotype Corsiva" pitchFamily="66" charset="0"/>
              </a:rPr>
              <a:t>	</a:t>
            </a:r>
          </a:p>
        </p:txBody>
      </p:sp>
      <p:pic>
        <p:nvPicPr>
          <p:cNvPr id="18435" name="Picture 8" descr="i(28)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 rot="20876381">
            <a:off x="395288" y="3573463"/>
            <a:ext cx="2125662" cy="2701925"/>
          </a:xfrm>
        </p:spPr>
      </p:pic>
      <p:pic>
        <p:nvPicPr>
          <p:cNvPr id="18436" name="Picture 5" descr="C:\Documents and Settings\User\Мои документы\Мои рисунки\мама\im14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1460272" flipV="1">
            <a:off x="6165850" y="4675188"/>
            <a:ext cx="2474913" cy="196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-242888"/>
            <a:ext cx="8243887" cy="1314451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b="1" dirty="0" smtClean="0">
                <a:solidFill>
                  <a:srgbClr val="000099"/>
                </a:solidFill>
                <a:latin typeface="Monotype Corsiva" pitchFamily="66" charset="0"/>
              </a:rPr>
              <a:t>День Матери в</a:t>
            </a:r>
            <a:r>
              <a:rPr lang="ru-RU" sz="5400" b="1" dirty="0" smtClean="0">
                <a:solidFill>
                  <a:srgbClr val="000099"/>
                </a:solidFill>
              </a:rPr>
              <a:t> </a:t>
            </a:r>
            <a:r>
              <a:rPr lang="ru-RU" sz="5400" b="1" dirty="0" smtClean="0">
                <a:solidFill>
                  <a:srgbClr val="000099"/>
                </a:solidFill>
                <a:latin typeface="Monotype Corsiva" pitchFamily="66" charset="0"/>
              </a:rPr>
              <a:t>Китае.</a:t>
            </a:r>
            <a:r>
              <a:rPr lang="ru-RU" dirty="0" smtClean="0">
                <a:latin typeface="Monotype Corsiva" pitchFamily="66" charset="0"/>
              </a:rPr>
              <a:t>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63938" y="1484313"/>
            <a:ext cx="5184775" cy="50403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	</a:t>
            </a:r>
            <a:r>
              <a:rPr lang="ru-RU" sz="2400" smtClean="0">
                <a:solidFill>
                  <a:srgbClr val="000099"/>
                </a:solidFill>
                <a:latin typeface="Monotype Corsiva" pitchFamily="66" charset="0"/>
              </a:rPr>
              <a:t>День матери - праздник, ежегодно отмечаемый в Китае во второе воскресенье мая. </a:t>
            </a:r>
            <a:br>
              <a:rPr lang="ru-RU" sz="2400" smtClean="0">
                <a:solidFill>
                  <a:srgbClr val="000099"/>
                </a:solidFill>
                <a:latin typeface="Monotype Corsiva" pitchFamily="66" charset="0"/>
              </a:rPr>
            </a:br>
            <a:r>
              <a:rPr lang="ru-RU" sz="2400" smtClean="0">
                <a:solidFill>
                  <a:srgbClr val="000099"/>
                </a:solidFill>
                <a:latin typeface="Monotype Corsiva" pitchFamily="66" charset="0"/>
              </a:rPr>
              <a:t/>
            </a:r>
            <a:br>
              <a:rPr lang="ru-RU" sz="2400" smtClean="0">
                <a:solidFill>
                  <a:srgbClr val="000099"/>
                </a:solidFill>
                <a:latin typeface="Monotype Corsiva" pitchFamily="66" charset="0"/>
              </a:rPr>
            </a:br>
            <a:r>
              <a:rPr lang="ru-RU" sz="2400" smtClean="0">
                <a:solidFill>
                  <a:srgbClr val="000099"/>
                </a:solidFill>
                <a:latin typeface="Monotype Corsiva" pitchFamily="66" charset="0"/>
              </a:rPr>
              <a:t>Это день памяти о матерях, когда воздается должное их труду и бескорыстной жертве ради блага своих детей. В День матери китайцы поздравляют своих матерей, преподносят им цветы и подарки. </a:t>
            </a:r>
            <a:br>
              <a:rPr lang="ru-RU" sz="2400" smtClean="0">
                <a:solidFill>
                  <a:srgbClr val="000099"/>
                </a:solidFill>
                <a:latin typeface="Monotype Corsiva" pitchFamily="66" charset="0"/>
              </a:rPr>
            </a:br>
            <a:r>
              <a:rPr lang="ru-RU" sz="2400" smtClean="0">
                <a:solidFill>
                  <a:srgbClr val="000099"/>
                </a:solidFill>
                <a:latin typeface="Monotype Corsiva" pitchFamily="66" charset="0"/>
              </a:rPr>
              <a:t/>
            </a:r>
            <a:br>
              <a:rPr lang="ru-RU" sz="2400" smtClean="0">
                <a:solidFill>
                  <a:srgbClr val="000099"/>
                </a:solidFill>
                <a:latin typeface="Monotype Corsiva" pitchFamily="66" charset="0"/>
              </a:rPr>
            </a:br>
            <a:r>
              <a:rPr lang="ru-RU" sz="2400" smtClean="0">
                <a:solidFill>
                  <a:srgbClr val="000099"/>
                </a:solidFill>
                <a:latin typeface="Monotype Corsiva" pitchFamily="66" charset="0"/>
              </a:rPr>
              <a:t>В некоторых городах взрослые дети устраивают для матерей утренники с постановками, накрывают стол с обильным угощением для всех присутствующих.</a:t>
            </a:r>
          </a:p>
        </p:txBody>
      </p:sp>
      <p:pic>
        <p:nvPicPr>
          <p:cNvPr id="19460" name="Picture 4" descr="ja5720i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1188" y="1341438"/>
            <a:ext cx="2159000" cy="2403475"/>
          </a:xfrm>
        </p:spPr>
      </p:pic>
      <p:pic>
        <p:nvPicPr>
          <p:cNvPr id="19461" name="Picture 6" descr="k5652i"/>
          <p:cNvPicPr>
            <a:picLocks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 rot="21106213">
            <a:off x="468313" y="3716338"/>
            <a:ext cx="2549525" cy="2836862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  <p:bldP spid="4198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260350"/>
            <a:ext cx="8351837" cy="5589588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	</a:t>
            </a:r>
            <a:r>
              <a:rPr lang="ru-RU" sz="4000" smtClean="0">
                <a:latin typeface="Monotype Corsiva" pitchFamily="66" charset="0"/>
              </a:rPr>
              <a:t>Матерей всегда отличали щедрость души, преданность, самопожертвование, любовь и великое терпение. И сегодня они бережно хранят семейный очаг, учат детей добру, взаимопониманию, нравственности.</a:t>
            </a:r>
            <a:r>
              <a:rPr lang="ru-RU" smtClean="0">
                <a:latin typeface="Monotype Corsiva" pitchFamily="66" charset="0"/>
              </a:rPr>
              <a:t> </a:t>
            </a:r>
          </a:p>
        </p:txBody>
      </p:sp>
      <p:pic>
        <p:nvPicPr>
          <p:cNvPr id="20483" name="Picture 6" descr="мама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597280">
            <a:off x="200025" y="4171950"/>
            <a:ext cx="3168650" cy="2376488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20484" name="Picture 7" descr="i(1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13546">
            <a:off x="6099175" y="3433763"/>
            <a:ext cx="2030413" cy="305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33375"/>
            <a:ext cx="8002588" cy="51117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4000" b="1" smtClean="0"/>
              <a:t>	</a:t>
            </a:r>
            <a:r>
              <a:rPr lang="ru-RU" sz="4800" b="1" smtClean="0">
                <a:latin typeface="Monotype Corsiva" pitchFamily="66" charset="0"/>
              </a:rPr>
              <a:t>Становясь матерью, женщина открывает в себе лучшие качества: доброту, любовь и заботу</a:t>
            </a:r>
            <a:r>
              <a:rPr lang="ru-RU" sz="4800" smtClean="0">
                <a:latin typeface="Monotype Corsiva" pitchFamily="66" charset="0"/>
              </a:rPr>
              <a:t>.</a:t>
            </a:r>
            <a:br>
              <a:rPr lang="ru-RU" sz="4800" smtClean="0">
                <a:latin typeface="Monotype Corsiva" pitchFamily="66" charset="0"/>
              </a:rPr>
            </a:b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pic>
        <p:nvPicPr>
          <p:cNvPr id="21507" name="Picture 4" descr="Мама5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1188" y="3429000"/>
            <a:ext cx="2784475" cy="2941638"/>
          </a:xfrm>
        </p:spPr>
      </p:pic>
      <p:pic>
        <p:nvPicPr>
          <p:cNvPr id="21508" name="Picture 13" descr="i(3)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 rot="445247">
            <a:off x="4725988" y="3921125"/>
            <a:ext cx="3600450" cy="2382838"/>
          </a:xfr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476250"/>
            <a:ext cx="8137525" cy="5867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/>
              <a:t>	</a:t>
            </a:r>
            <a:r>
              <a:rPr lang="ru-RU" sz="3600" smtClean="0">
                <a:latin typeface="Monotype Corsiva" pitchFamily="66" charset="0"/>
              </a:rPr>
              <a:t>Среди многочисленных праздников, отмечаемых в нашей стране, День Матери занимает особое место. Это праздник, к которому никто не может остаться равнодушным. В этот день хочется сказать слова благодарности всем Матерям, которые дарят детям любовь, добро, нежность и ласку.</a:t>
            </a:r>
            <a:r>
              <a:rPr lang="ru-RU" sz="3600" smtClean="0"/>
              <a:t> </a:t>
            </a:r>
          </a:p>
        </p:txBody>
      </p:sp>
      <p:pic>
        <p:nvPicPr>
          <p:cNvPr id="22531" name="Picture 4" descr="C:\Documents and Settings\User\Мои документы\Мои рисунки\мама\18976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94350" y="4416425"/>
            <a:ext cx="2344738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Содержимое 2"/>
          <p:cNvSpPr>
            <a:spLocks noGrp="1"/>
          </p:cNvSpPr>
          <p:nvPr>
            <p:ph sz="half" idx="1"/>
          </p:nvPr>
        </p:nvSpPr>
        <p:spPr>
          <a:xfrm>
            <a:off x="0" y="357188"/>
            <a:ext cx="4495800" cy="5699125"/>
          </a:xfrm>
        </p:spPr>
        <p:txBody>
          <a:bodyPr/>
          <a:lstStyle/>
          <a:p>
            <a:r>
              <a:rPr lang="ru-RU" sz="1800" smtClean="0"/>
              <a:t>Я – мама. Это много или мало? </a:t>
            </a:r>
            <a:br>
              <a:rPr lang="ru-RU" sz="1800" smtClean="0"/>
            </a:br>
            <a:r>
              <a:rPr lang="ru-RU" sz="1800" smtClean="0"/>
              <a:t>Я – мама. Это счастье или крест? </a:t>
            </a:r>
            <a:br>
              <a:rPr lang="ru-RU" sz="1800" smtClean="0"/>
            </a:br>
            <a:r>
              <a:rPr lang="ru-RU" sz="1800" smtClean="0"/>
              <a:t>И </a:t>
            </a:r>
            <a:br>
              <a:rPr lang="ru-RU" sz="1800" smtClean="0"/>
            </a:br>
            <a:r>
              <a:rPr lang="ru-RU" sz="1800" smtClean="0"/>
              <a:t>невозможно все начать сначала, </a:t>
            </a:r>
            <a:br>
              <a:rPr lang="ru-RU" sz="1800" smtClean="0"/>
            </a:br>
            <a:r>
              <a:rPr lang="ru-RU" sz="1800" smtClean="0"/>
              <a:t>И я молюсь теперь за то, что есть: </a:t>
            </a:r>
            <a:br>
              <a:rPr lang="ru-RU" sz="1800" smtClean="0"/>
            </a:br>
            <a:r>
              <a:rPr lang="ru-RU" sz="1800" smtClean="0"/>
              <a:t>За плач ночной, за молоко, пеленки, </a:t>
            </a:r>
            <a:br>
              <a:rPr lang="ru-RU" sz="1800" smtClean="0"/>
            </a:br>
            <a:r>
              <a:rPr lang="ru-RU" sz="1800" smtClean="0"/>
              <a:t>За первый шаг, за первые слова. </a:t>
            </a:r>
            <a:br>
              <a:rPr lang="ru-RU" sz="1800" smtClean="0"/>
            </a:br>
            <a:r>
              <a:rPr lang="ru-RU" sz="1800" smtClean="0"/>
              <a:t>За всех детей. За каждого ребенка. </a:t>
            </a:r>
            <a:br>
              <a:rPr lang="ru-RU" sz="1800" smtClean="0"/>
            </a:br>
            <a:r>
              <a:rPr lang="ru-RU" sz="1800" smtClean="0"/>
              <a:t>Я – мама! И поэтому права. </a:t>
            </a:r>
            <a:br>
              <a:rPr lang="ru-RU" sz="1800" smtClean="0"/>
            </a:b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>Я – целый мир. Я – жизни возрожденье. </a:t>
            </a:r>
            <a:br>
              <a:rPr lang="ru-RU" sz="1800" smtClean="0"/>
            </a:br>
            <a:r>
              <a:rPr lang="ru-RU" sz="1800" smtClean="0"/>
              <a:t>И я весь свет хотела бы обнять. </a:t>
            </a:r>
            <a:br>
              <a:rPr lang="ru-RU" sz="1800" smtClean="0"/>
            </a:br>
            <a:r>
              <a:rPr lang="ru-RU" sz="1800" smtClean="0"/>
              <a:t>Я – мама. Мама! Это наслажденье </a:t>
            </a:r>
            <a:br>
              <a:rPr lang="ru-RU" sz="1800" smtClean="0"/>
            </a:br>
            <a:r>
              <a:rPr lang="ru-RU" sz="1800" smtClean="0"/>
              <a:t>Никто не в силах у меня отнять</a:t>
            </a:r>
          </a:p>
          <a:p>
            <a:endParaRPr lang="ru-RU" sz="1600" smtClean="0"/>
          </a:p>
        </p:txBody>
      </p:sp>
      <p:pic>
        <p:nvPicPr>
          <p:cNvPr id="25602" name="Picture 2" descr="C:\Documents and Settings\User\Мои документы\Мои рисунки\мама\year-of-family-1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00563" y="1857375"/>
            <a:ext cx="4429125" cy="3779838"/>
          </a:xfr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Шары">
  <a:themeElements>
    <a:clrScheme name="Шары 9">
      <a:dk1>
        <a:srgbClr val="000000"/>
      </a:dk1>
      <a:lt1>
        <a:srgbClr val="FFFFFF"/>
      </a:lt1>
      <a:dk2>
        <a:srgbClr val="000000"/>
      </a:dk2>
      <a:lt2>
        <a:srgbClr val="FFCC99"/>
      </a:lt2>
      <a:accent1>
        <a:srgbClr val="FF9900"/>
      </a:accent1>
      <a:accent2>
        <a:srgbClr val="FF99CC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8AB9"/>
      </a:accent6>
      <a:hlink>
        <a:srgbClr val="FF9999"/>
      </a:hlink>
      <a:folHlink>
        <a:srgbClr val="FFFF99"/>
      </a:folHlink>
    </a:clrScheme>
    <a:fontScheme name="Шар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114</Words>
  <Application>Microsoft Office PowerPoint</Application>
  <PresentationFormat>Экран (4:3)</PresentationFormat>
  <Paragraphs>17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Monotype Corsiva</vt:lpstr>
      <vt:lpstr>Arial</vt:lpstr>
      <vt:lpstr>Verdana</vt:lpstr>
      <vt:lpstr>Calibri</vt:lpstr>
      <vt:lpstr>Шары</vt:lpstr>
      <vt:lpstr>День Матери</vt:lpstr>
      <vt:lpstr>Новый праздник - День Матери - постепенно приживается в России.  Основанный Президентом Российской Федерации  30 января 1998 года, он празднуется в последнее воскресенье ноября. </vt:lpstr>
      <vt:lpstr>Официальное объяснение этого праздника таково. </vt:lpstr>
      <vt:lpstr>Слайд 4</vt:lpstr>
      <vt:lpstr>День Матери в Китае. </vt:lpstr>
      <vt:lpstr>Слайд 6</vt:lpstr>
      <vt:lpstr>Слайд 7</vt:lpstr>
      <vt:lpstr>Слайд 8</vt:lpstr>
      <vt:lpstr>Слайд 9</vt:lpstr>
      <vt:lpstr>Слайд 10</vt:lpstr>
      <vt:lpstr>Слайд 11</vt:lpstr>
      <vt:lpstr> Сколько бы хороших, добрых слов ни было сказано мамам, сколько бы поводов для этого ни придумали, лишними они не будут:</vt:lpstr>
    </vt:vector>
  </TitlesOfParts>
  <Company>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День Матери.</dc:title>
  <dc:creator>name</dc:creator>
  <cp:lastModifiedBy>Admin</cp:lastModifiedBy>
  <cp:revision>17</cp:revision>
  <dcterms:created xsi:type="dcterms:W3CDTF">2008-11-27T12:24:30Z</dcterms:created>
  <dcterms:modified xsi:type="dcterms:W3CDTF">2011-11-23T12:13:33Z</dcterms:modified>
</cp:coreProperties>
</file>