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59" r:id="rId5"/>
    <p:sldId id="269" r:id="rId6"/>
    <p:sldId id="270" r:id="rId7"/>
    <p:sldId id="271" r:id="rId8"/>
    <p:sldId id="258" r:id="rId9"/>
    <p:sldId id="268" r:id="rId10"/>
    <p:sldId id="261" r:id="rId11"/>
    <p:sldId id="272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47602" autoAdjust="0"/>
  </p:normalViewPr>
  <p:slideViewPr>
    <p:cSldViewPr>
      <p:cViewPr varScale="1">
        <p:scale>
          <a:sx n="73" d="100"/>
          <a:sy n="7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D66794-EA21-43B7-B8D1-BBA3ADA7A8C6}" type="datetimeFigureOut">
              <a:rPr lang="ru-RU" smtClean="0"/>
              <a:pPr/>
              <a:t>16.01.2026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4393C8-F737-4C95-AE79-62BEC41A40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861048"/>
            <a:ext cx="6478488" cy="1558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cs typeface="Kartika" panose="02020503030404060203" pitchFamily="18" charset="0"/>
              </a:rPr>
              <a:t>   Обобщение опыта </a:t>
            </a:r>
            <a:br>
              <a:rPr lang="ru-RU" sz="2000" dirty="0" smtClean="0">
                <a:solidFill>
                  <a:schemeClr val="accent2"/>
                </a:solidFill>
                <a:cs typeface="Kartika" panose="02020503030404060203" pitchFamily="18" charset="0"/>
              </a:rPr>
            </a:br>
            <a:r>
              <a:rPr lang="ru-RU" sz="2000" dirty="0" smtClean="0">
                <a:solidFill>
                  <a:schemeClr val="accent2"/>
                </a:solidFill>
                <a:cs typeface="Kartika" panose="02020503030404060203" pitchFamily="18" charset="0"/>
              </a:rPr>
              <a:t>  по первой годовой задаче :</a:t>
            </a:r>
            <a:br>
              <a:rPr lang="ru-RU" sz="2000" dirty="0" smtClean="0">
                <a:solidFill>
                  <a:schemeClr val="accent2"/>
                </a:solidFill>
                <a:cs typeface="Kartika" panose="02020503030404060203" pitchFamily="18" charset="0"/>
              </a:rPr>
            </a:br>
            <a:r>
              <a:rPr lang="ru-RU" sz="2000" dirty="0" smtClean="0">
                <a:solidFill>
                  <a:schemeClr val="accent2"/>
                </a:solidFill>
                <a:cs typeface="Kartika" panose="02020503030404060203" pitchFamily="18" charset="0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cs typeface="Kartika" panose="02020503030404060203" pitchFamily="18" charset="0"/>
              </a:rPr>
            </a:br>
            <a:r>
              <a:rPr lang="ru-RU" sz="2000" dirty="0" smtClean="0"/>
              <a:t>создание условий для формирования у дошкольников основ гражданственности , патриотических чувств и уважения к прошлому 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настоящему и будущему на основе изучения традиций,  художественной литературы ,культурного наследия  малой  Родины в соответствии с ФГОС ДО.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>
                <a:solidFill>
                  <a:schemeClr val="accent2"/>
                </a:solidFill>
                <a:cs typeface="Kartika" panose="02020503030404060203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cs typeface="Kartika" panose="02020503030404060203" pitchFamily="18" charset="0"/>
              </a:rPr>
            </a:br>
            <a:r>
              <a:rPr lang="ru-RU" dirty="0" smtClean="0">
                <a:solidFill>
                  <a:schemeClr val="accent2"/>
                </a:solidFill>
                <a:cs typeface="Kartika" panose="02020503030404060203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cs typeface="Kartika" panose="02020503030404060203" pitchFamily="18" charset="0"/>
              </a:rPr>
            </a:br>
            <a:endParaRPr lang="ru-RU" dirty="0">
              <a:solidFill>
                <a:schemeClr val="accent2"/>
              </a:solidFill>
              <a:cs typeface="Kartika" panose="020205030304040602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4653136"/>
            <a:ext cx="216024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Воспитатель: </a:t>
            </a:r>
          </a:p>
          <a:p>
            <a:r>
              <a:rPr lang="ru-RU" dirty="0" smtClean="0"/>
              <a:t>1 кв.категории</a:t>
            </a:r>
          </a:p>
          <a:p>
            <a:r>
              <a:rPr lang="ru-RU" dirty="0" smtClean="0"/>
              <a:t>Устимович В.В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69773"/>
            <a:ext cx="521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МДОАУ  «Детский сад № 46»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г. Орск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2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«Труд взрослых» 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Admin\Desktop\qKLC-8MJv0g0jjFnkLQPpXJi7Tr4v7cReZmEFJhvXKJdHT_cZ7LerUSgQClfqRNe1C-fm35eBmt4HT7oA2Po6Gk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5"/>
            <a:ext cx="4111763" cy="5480209"/>
          </a:xfrm>
          <a:prstGeom prst="rect">
            <a:avLst/>
          </a:prstGeom>
          <a:noFill/>
        </p:spPr>
      </p:pic>
      <p:pic>
        <p:nvPicPr>
          <p:cNvPr id="2051" name="Picture 3" descr="C:\Users\Admin\Desktop\7pRekPRqjpqNL-t2EJ1mXdjbNCx9zXdT4ymGUKidp0EdbneiUjaHY4pVtdfc7BiISc_N8cpF7syMAWpw_Tq48BZ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5"/>
            <a:ext cx="3240360" cy="2664295"/>
          </a:xfrm>
          <a:prstGeom prst="rect">
            <a:avLst/>
          </a:prstGeom>
          <a:noFill/>
        </p:spPr>
      </p:pic>
      <p:pic>
        <p:nvPicPr>
          <p:cNvPr id="2052" name="Picture 4" descr="C:\Users\Admin\Desktop\9APzvodxXFLev8_oTA1mSBqN6dmoCWM1IKjwkqyDEj0xGTEOQ5_oq4FMMXjPYWbMulVa5DS7mWi3T-Yr57kMiGX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320384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57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Работа с родителями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hhnsPGChvkLWDd_g4mg704UKo6BWgs6Jdo1ukqgnoBXKCaoOCQ7qnBURx-KR3Cx86sQYlmT3xj9bdar0ExKYtonz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744416" cy="2808312"/>
          </a:xfrm>
          <a:prstGeom prst="rect">
            <a:avLst/>
          </a:prstGeom>
          <a:noFill/>
        </p:spPr>
      </p:pic>
      <p:pic>
        <p:nvPicPr>
          <p:cNvPr id="1027" name="Picture 3" descr="C:\Users\Admin\Desktop\7PpPux837NgE7CghW8U_54kGD6bG0DVZriLvbMT4iuIRBQ5xmzQBs6zN76Tu0Jb78ksMCK9aMN0AicHtmghhtJ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4716016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УГОЛОК НРАВСТВЕННО-ПАТРИОТИЧЕСКОГО ВОСПИТАНИЯ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_bQgKRhkCw6LNpA-mSE31t8_IlGLKjHGFhmpirY9grTYVluhr6m2hhp7QsvURuZY_-eJYSiASlb-_YS245QRoY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173712" cy="4956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2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439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3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0080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подрастающего поколения – одна из самых актуальных задач нашего времени.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Родина, Отчизна, Отечество, Отчий край. Так мы называем землю, на которой родились. И нет ничего дороже у человека.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Чувство Родины начинается с восхищения тем, что видит перед собой малыш, чему он изумляется и что вызывает отклик в его душе. И хотя многие впечатления еще не осознаны им глубоко, но, пропущенные через детское восприятие, они играют огромную роль в становлении личности патриота.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же такое патриотизм?</a:t>
            </a:r>
            <a:r>
              <a:rPr lang="ru-RU" dirty="0" smtClean="0"/>
              <a:t> 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Admin\Desktop\project_1525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16973" cy="4581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64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Базой патриотического воспитания является нравственное, эстетическое, трудовое, умственное воспитание маленького человека.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37204e52-2584-5976-9334-3d3f0d3d61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88832" cy="452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Прививать любовь к Родине, родному городу, детскому саду, семье, родным людям. 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Побуждать детей к выполнению общественно значимых заданий, к добрым делам для семьи, родного дома, детского сада. 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Формировать у детей проявление сострадания, заботливости, внимательности к родным и близким, друзьям и сверстникам, к тем, кто о них заботится. 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Воспитывать бережное отношение к природе и всему живому. 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Воспитывать уважение к труду. 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Ориентировать родителей на патриотическое воспитание детей.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1620157846_32-phonoteka_org-p-fon-dlya-prezentatsii-patrioticheskoe-vosp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348880"/>
            <a:ext cx="4958791" cy="42765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«Вместе дружная семья» 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«Детский сад» 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«Труд взрослых»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«Вместе дружная семья»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Admin\Desktop\mV2sJEj2hNGeVh5IEwsCWirCOp0lSgtHQ65DBRN0ZbtZ09NRPJ8LKjv4OenfswPacrbNKmAfVsSAlTOQHUV3ajP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742267" cy="2806700"/>
          </a:xfrm>
          <a:prstGeom prst="rect">
            <a:avLst/>
          </a:prstGeom>
          <a:noFill/>
        </p:spPr>
      </p:pic>
      <p:pic>
        <p:nvPicPr>
          <p:cNvPr id="1027" name="Picture 3" descr="C:\Users\Admin\Desktop\jSBa0vLqG6zPf-LKBt8JGasjFtdTpolapY34nxyXB5bOmoktWxyzLZwQQ1tM3DiK6TQZPSNSIJ9FvAu0AWCChp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463819" cy="3347864"/>
          </a:xfrm>
          <a:prstGeom prst="rect">
            <a:avLst/>
          </a:prstGeom>
          <a:noFill/>
        </p:spPr>
      </p:pic>
      <p:pic>
        <p:nvPicPr>
          <p:cNvPr id="1028" name="Picture 4" descr="C:\Users\Admin\Desktop\-1KaVyyujSb10k4v2-N0mvU_5o3OU5BeQlzH7I4_3QIEZfMyVa9yCO-guXk8UI6DeoZxzhwP_vzjNExm5vhNeXn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119669" cy="2339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73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«Детский сад» </a:t>
            </a:r>
            <a:endParaRPr lang="ru-RU" dirty="0"/>
          </a:p>
        </p:txBody>
      </p:sp>
      <p:pic>
        <p:nvPicPr>
          <p:cNvPr id="3074" name="Picture 2" descr="C:\Users\Admin\Desktop\acllEsEU2-4CM96Ji9ddpCC-ZoKBnzLXSO4ErYfAz1EBZLb6kB8KKoVcNo-e1UDWFnNlYTXGwwNw5cUpbaldqt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320480" cy="3312368"/>
          </a:xfrm>
          <a:prstGeom prst="rect">
            <a:avLst/>
          </a:prstGeom>
          <a:noFill/>
        </p:spPr>
      </p:pic>
      <p:pic>
        <p:nvPicPr>
          <p:cNvPr id="3075" name="Picture 3" descr="C:\Users\Admin\Desktop\yAhV04X1C0apNn8fXDt368sGhBP-PwYk_OhlyKXpuwnqxVHFicPWjhykHUbsT1fIcERwKymIpm7lQaI-8zAX3V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960440" cy="318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410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519</TotalTime>
  <Words>164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 Обобщение опыта    по первой годовой задаче :  создание условий для формирования у дошкольников основ гражданственности , патриотических чувств и уважения к прошлому , настоящему и будущему на основе изучения традиций,  художественной литературы ,культурного наследия  малой  Родины в соответствии с ФГОС ДО.   </vt:lpstr>
      <vt:lpstr>Слайд 2</vt:lpstr>
      <vt:lpstr>Слайд 3</vt:lpstr>
      <vt:lpstr>Что же такое патриотизм? </vt:lpstr>
      <vt:lpstr>Базой патриотического воспитания является нравственное, эстетическое, трудовое, умственное воспитание маленького человека. </vt:lpstr>
      <vt:lpstr>Задачи:</vt:lpstr>
      <vt:lpstr>Блоки: </vt:lpstr>
      <vt:lpstr> «Вместе дружная семья»»</vt:lpstr>
      <vt:lpstr>«Детский сад» </vt:lpstr>
      <vt:lpstr>«Труд взрослых»  </vt:lpstr>
      <vt:lpstr>Работа с родителями </vt:lpstr>
      <vt:lpstr>УГОЛОК НРАВСТВЕННО-ПАТРИОТИЧЕСКОГО ВОСПИТАНИЯ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ПАТРИОТИЧЕСКОГО ВОСПИТАНИЯ  вторая младшая группа</dc:title>
  <dc:creator>Админ</dc:creator>
  <cp:lastModifiedBy>Admin</cp:lastModifiedBy>
  <cp:revision>38</cp:revision>
  <dcterms:created xsi:type="dcterms:W3CDTF">2018-01-31T15:21:47Z</dcterms:created>
  <dcterms:modified xsi:type="dcterms:W3CDTF">2026-01-16T05:15:59Z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429510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