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5" r:id="rId6"/>
    <p:sldId id="266" r:id="rId7"/>
    <p:sldId id="263" r:id="rId8"/>
    <p:sldId id="261" r:id="rId9"/>
    <p:sldId id="264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346F-522F-41BF-AC8B-AC9168896FF2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4ABD-925F-413A-8AF8-BD83FB453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346F-522F-41BF-AC8B-AC9168896FF2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4ABD-925F-413A-8AF8-BD83FB453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346F-522F-41BF-AC8B-AC9168896FF2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4ABD-925F-413A-8AF8-BD83FB453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346F-522F-41BF-AC8B-AC9168896FF2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4ABD-925F-413A-8AF8-BD83FB453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346F-522F-41BF-AC8B-AC9168896FF2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4ABD-925F-413A-8AF8-BD83FB453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346F-522F-41BF-AC8B-AC9168896FF2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4ABD-925F-413A-8AF8-BD83FB453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346F-522F-41BF-AC8B-AC9168896FF2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4ABD-925F-413A-8AF8-BD83FB453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346F-522F-41BF-AC8B-AC9168896FF2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4ABD-925F-413A-8AF8-BD83FB453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346F-522F-41BF-AC8B-AC9168896FF2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4ABD-925F-413A-8AF8-BD83FB453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346F-522F-41BF-AC8B-AC9168896FF2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4ABD-925F-413A-8AF8-BD83FB453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346F-522F-41BF-AC8B-AC9168896FF2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4ABD-925F-413A-8AF8-BD83FB453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9346F-522F-41BF-AC8B-AC9168896FF2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C4ABD-925F-413A-8AF8-BD83FB453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pn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3.pn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.pinimg.com/originals/8b/c4/3d/8bc43d7960d6cdf704a73069d654e5cb.jpg"/>
          <p:cNvPicPr/>
          <p:nvPr/>
        </p:nvPicPr>
        <p:blipFill>
          <a:blip r:embed="rId2" cstate="print"/>
          <a:srcRect r="19685" b="119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224135"/>
          </a:xfrm>
        </p:spPr>
        <p:txBody>
          <a:bodyPr>
            <a:normAutofit/>
          </a:bodyPr>
          <a:lstStyle/>
          <a:p>
            <a:r>
              <a:rPr lang="ru-RU" sz="1600" b="1" i="1" dirty="0" smtClean="0"/>
              <a:t>Муниципальное дошкольное образовательное автономное учреждение </a:t>
            </a:r>
            <a:br>
              <a:rPr lang="ru-RU" sz="1600" b="1" i="1" dirty="0" smtClean="0"/>
            </a:br>
            <a:r>
              <a:rPr lang="ru-RU" sz="1600" b="1" i="1" dirty="0" smtClean="0"/>
              <a:t>«Детский сад № 46 </a:t>
            </a:r>
            <a:r>
              <a:rPr lang="ru-RU" sz="1600" b="1" i="1" dirty="0" err="1" smtClean="0"/>
              <a:t>общеразвивающего</a:t>
            </a:r>
            <a:r>
              <a:rPr lang="ru-RU" sz="1600" b="1" i="1" dirty="0" smtClean="0"/>
              <a:t> вида с приоритетным осуществлением художественно-эстетического развития воспитанников «Фантазеры» г. Орка»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628800"/>
            <a:ext cx="7632848" cy="5040560"/>
          </a:xfrm>
        </p:spPr>
        <p:txBody>
          <a:bodyPr>
            <a:normAutofit fontScale="47500" lnSpcReduction="20000"/>
          </a:bodyPr>
          <a:lstStyle/>
          <a:p>
            <a:endParaRPr lang="en-US" sz="1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endParaRPr lang="ru-RU" sz="11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РАЗВИТИЮ РЕЧИ</a:t>
            </a:r>
            <a:endParaRPr lang="ru-RU" sz="11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«Волшебная </a:t>
            </a:r>
            <a:r>
              <a:rPr lang="ru-RU" sz="9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страна»</a:t>
            </a:r>
            <a:endParaRPr lang="ru-RU" sz="9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5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5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5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5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Устимович Виктория Владимировна</a:t>
            </a:r>
            <a:endParaRPr lang="ru-RU" sz="5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4" descr="https://i.pinimg.com/originals/02/e7/fe/02e7fe7cf118297aff2b06e86e447c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6776"/>
            <a:ext cx="9144000" cy="69847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260648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«Четвёртый лишний»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содействовать развитию связной речи, зрительного внимания и логического мышления.</a:t>
            </a:r>
            <a:endParaRPr lang="ru-RU" dirty="0"/>
          </a:p>
        </p:txBody>
      </p:sp>
      <p:pic>
        <p:nvPicPr>
          <p:cNvPr id="5" name="Рисунок 4" descr="1vGl7FPovQ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72816"/>
            <a:ext cx="1601842" cy="2133156"/>
          </a:xfrm>
          <a:prstGeom prst="rect">
            <a:avLst/>
          </a:prstGeom>
        </p:spPr>
      </p:pic>
      <p:pic>
        <p:nvPicPr>
          <p:cNvPr id="6" name="Рисунок 5" descr="bR3-Rr4_ff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1772816"/>
            <a:ext cx="1366561" cy="2160240"/>
          </a:xfrm>
          <a:prstGeom prst="rect">
            <a:avLst/>
          </a:prstGeom>
        </p:spPr>
      </p:pic>
      <p:pic>
        <p:nvPicPr>
          <p:cNvPr id="7" name="Рисунок 6" descr="dH094QG5dE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1772816"/>
            <a:ext cx="1491686" cy="1944216"/>
          </a:xfrm>
          <a:prstGeom prst="rect">
            <a:avLst/>
          </a:prstGeom>
        </p:spPr>
      </p:pic>
      <p:pic>
        <p:nvPicPr>
          <p:cNvPr id="8" name="Рисунок 7" descr="E7P8tUcRw6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1700808"/>
            <a:ext cx="1462356" cy="2016224"/>
          </a:xfrm>
          <a:prstGeom prst="rect">
            <a:avLst/>
          </a:prstGeom>
        </p:spPr>
      </p:pic>
      <p:pic>
        <p:nvPicPr>
          <p:cNvPr id="9" name="Рисунок 8" descr="HKjuSO04oV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776" y="4149080"/>
            <a:ext cx="1651450" cy="2232248"/>
          </a:xfrm>
          <a:prstGeom prst="rect">
            <a:avLst/>
          </a:prstGeom>
        </p:spPr>
      </p:pic>
      <p:pic>
        <p:nvPicPr>
          <p:cNvPr id="10" name="Рисунок 9" descr="KXlkiCr6xl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5856" y="4005064"/>
            <a:ext cx="1455477" cy="2132856"/>
          </a:xfrm>
          <a:prstGeom prst="rect">
            <a:avLst/>
          </a:prstGeom>
        </p:spPr>
      </p:pic>
      <p:pic>
        <p:nvPicPr>
          <p:cNvPr id="11" name="Рисунок 10" descr="luwJ8OROZz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08304" y="1700808"/>
            <a:ext cx="1478924" cy="2160240"/>
          </a:xfrm>
          <a:prstGeom prst="rect">
            <a:avLst/>
          </a:prstGeom>
        </p:spPr>
      </p:pic>
      <p:pic>
        <p:nvPicPr>
          <p:cNvPr id="12" name="Рисунок 11" descr="LZAToQq0GYI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76256" y="4149080"/>
            <a:ext cx="1894550" cy="2204864"/>
          </a:xfrm>
          <a:prstGeom prst="rect">
            <a:avLst/>
          </a:prstGeom>
        </p:spPr>
      </p:pic>
      <p:pic>
        <p:nvPicPr>
          <p:cNvPr id="13" name="Рисунок 12" descr="OmuzfVPO_FQ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76056" y="3933056"/>
            <a:ext cx="1667723" cy="2420888"/>
          </a:xfrm>
          <a:prstGeom prst="rect">
            <a:avLst/>
          </a:prstGeom>
        </p:spPr>
      </p:pic>
      <p:pic>
        <p:nvPicPr>
          <p:cNvPr id="14" name="Рисунок 13" descr="plUfGrLGZO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835696" y="4293096"/>
            <a:ext cx="1347184" cy="20608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i.pinimg.com/originals/8b/c4/3d/8bc43d7960d6cdf704a73069d654e5cb.jpg"/>
          <p:cNvPicPr/>
          <p:nvPr/>
        </p:nvPicPr>
        <p:blipFill>
          <a:blip r:embed="rId2" cstate="print"/>
          <a:srcRect r="19685" b="119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99592" y="26064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.pinimg.com/originals/02/e7/fe/02e7fe7cf118297aff2b06e86e447c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"Чудо – книгу открываю, все что знаю, вспоминаю».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12" descr="http://getdrawings.com/vectors/tinkerbell-vector-4.png"/>
          <p:cNvPicPr>
            <a:picLocks noChangeAspect="1" noChangeArrowheads="1"/>
          </p:cNvPicPr>
          <p:nvPr/>
        </p:nvPicPr>
        <p:blipFill>
          <a:blip r:embed="rId3" cstate="print"/>
          <a:srcRect l="38616" t="3124" r="22768" b="14078"/>
          <a:stretch>
            <a:fillRect/>
          </a:stretch>
        </p:blipFill>
        <p:spPr bwMode="auto">
          <a:xfrm>
            <a:off x="7164288" y="476672"/>
            <a:ext cx="1260819" cy="2088232"/>
          </a:xfrm>
          <a:prstGeom prst="rect">
            <a:avLst/>
          </a:prstGeom>
          <a:noFill/>
        </p:spPr>
      </p:pic>
      <p:pic>
        <p:nvPicPr>
          <p:cNvPr id="10" name="Рисунок 9" descr="1atrUxLq5O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916832"/>
            <a:ext cx="2960179" cy="380849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11" name="Рисунок 10" descr="95VLPLqsgG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4539295" y="1229457"/>
            <a:ext cx="3854450" cy="494116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настасия\Desktop\sakura-vishnya-derevo-vetoc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превратить </a:t>
            </a: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любое занятие в увлекательное путешествие по систематизации знаний и умений речевого развития детей.</a:t>
            </a:r>
            <a:b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i.pinimg.com/originals/02/e7/fe/02e7fe7cf118297aff2b06e86e447c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43408"/>
            <a:ext cx="8445624" cy="710140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Картотека</a:t>
            </a:r>
            <a:b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Дидактических игр для активизации и развития речи дошкольников.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----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Дидактическая игра: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«Сравни медвежат»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учить различать предметы(игрушки) по характерным признакам.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----------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Дидактическая игра: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«Назови части целого"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формировать умение выделять и называть части предметов и объектов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Например: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-тело, голова, лапы, когти, хвост,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----------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Дидактическая игра: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«Кукла весёлая и грустная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познакомить детей с противоположными состояниями : весёлый – грустный.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----------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Дидактическая игра: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«Кого и что можно гладить?"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познакомить детей с многозначным глаголом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«гладить»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i="1" dirty="0" smtClean="0">
                <a:solidFill>
                  <a:srgbClr val="C00000"/>
                </a:solidFill>
              </a:rPr>
              <a:t>-----------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Дидактическая игра: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«Кто больше увидит и назовёт?"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выделять и обозначать словом внешние признаки предмета.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----------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«Ручка-ножка»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познакомить с разными значениями слов « ручка» , «ножка».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----------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Дидактическая игра: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«Что напутал Буратино»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находить ошибки в описании и исправлять их.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Например: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утёнка синий клюв и маленькие лапы, он кричит «мяу».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----------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«Сравни кукол?»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учить детей соотносить предметы с разными характеристиками.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-----------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Дидактическая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: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«Про кого я говорю?» </a:t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Цель: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наблюдательность , умение ориентироваться на основные признаки описываемого объекта.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------------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Дидактическая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: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«Исправь ошибку?»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Цель: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учить видеть несоответствие изображённых на рисунке признаков знакомых объектов и назвать их.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082" name="AutoShape 10" descr="https://cdn1.flamp.ru/91373765933cf96826681692e438845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 descr="http://getdrawings.com/vectors/tinkerbell-vector-4.png"/>
          <p:cNvPicPr>
            <a:picLocks noChangeAspect="1" noChangeArrowheads="1"/>
          </p:cNvPicPr>
          <p:nvPr/>
        </p:nvPicPr>
        <p:blipFill>
          <a:blip r:embed="rId3" cstate="print"/>
          <a:srcRect l="38616" t="3124" r="22768" b="14078"/>
          <a:stretch>
            <a:fillRect/>
          </a:stretch>
        </p:blipFill>
        <p:spPr bwMode="auto">
          <a:xfrm>
            <a:off x="7668344" y="1052736"/>
            <a:ext cx="1260819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4" descr="https://i.pinimg.com/originals/02/e7/fe/02e7fe7cf118297aff2b06e86e447c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9512" y="908720"/>
            <a:ext cx="8445624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----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Дидактическая игра: «Сравни зверей»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Цель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учить сравнивать разных животных,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выделяя противоположные признаки.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----------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Дидактическая игра: «Как сказать по другому»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Цель: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заменять многозначные слова в словосочетаниях.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----------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Дидактическая игра: «Какая кукла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Цель: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учить называть разнообразные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признаки внешнего вида игрушки или объекта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----------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Дидактическая игра: «У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гадай игрушку»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Цель: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обогатить предметный словарь,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славь прилагательных, формировать умение находить предмет, ориентируясь на его признаки и действия.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-----------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Дидактическая игра: «Отгадай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предмет по названию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его частей»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Цель: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формировать умение определять и называть предмет,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ориентируясь на части этого предмета.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----------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Дидактическая игра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«Скажи какой»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Цель: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учить выделять и называть признаки предмета.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----------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Дидактическая игра: «Кто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больше слов скажет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Цель: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назвать качество, признаки и действия животных, обращая внимание не только на внешний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вид героев, но и черты характера.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https://i.pinimg.com/originals/02/e7/fe/02e7fe7cf118297aff2b06e86e447c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N6_zpfzMm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501008"/>
            <a:ext cx="2460979" cy="2988332"/>
          </a:xfrm>
          <a:prstGeom prst="rect">
            <a:avLst/>
          </a:prstGeom>
        </p:spPr>
      </p:pic>
      <p:pic>
        <p:nvPicPr>
          <p:cNvPr id="5" name="Рисунок 4" descr="m_qwkc82d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3573016"/>
            <a:ext cx="2501278" cy="2952328"/>
          </a:xfrm>
          <a:prstGeom prst="rect">
            <a:avLst/>
          </a:prstGeom>
        </p:spPr>
      </p:pic>
      <p:pic>
        <p:nvPicPr>
          <p:cNvPr id="6" name="Рисунок 5" descr="vaiiNe5cLn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476672"/>
            <a:ext cx="2160240" cy="2708920"/>
          </a:xfrm>
          <a:prstGeom prst="rect">
            <a:avLst/>
          </a:prstGeom>
        </p:spPr>
      </p:pic>
      <p:pic>
        <p:nvPicPr>
          <p:cNvPr id="7" name="Рисунок 6" descr="xSdkrhS_C2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1369391" y="510929"/>
            <a:ext cx="2732811" cy="237626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27784" y="3068960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i.pinimg.com/originals/02/e7/fe/02e7fe7cf118297aff2b06e86e447c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47248" cy="338437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«Что изменилось? »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развитие внимания, связной речи , умение описывать предметы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pic>
        <p:nvPicPr>
          <p:cNvPr id="15" name="Picture 12" descr="http://getdrawings.com/vectors/tinkerbell-vector-4.png"/>
          <p:cNvPicPr>
            <a:picLocks noChangeAspect="1" noChangeArrowheads="1"/>
          </p:cNvPicPr>
          <p:nvPr/>
        </p:nvPicPr>
        <p:blipFill>
          <a:blip r:embed="rId3" cstate="print"/>
          <a:srcRect l="38616" t="3124" r="22768" b="14078"/>
          <a:stretch>
            <a:fillRect/>
          </a:stretch>
        </p:blipFill>
        <p:spPr bwMode="auto">
          <a:xfrm>
            <a:off x="7812360" y="188640"/>
            <a:ext cx="1224136" cy="2027476"/>
          </a:xfrm>
          <a:prstGeom prst="rect">
            <a:avLst/>
          </a:prstGeom>
          <a:noFill/>
        </p:spPr>
      </p:pic>
      <p:pic>
        <p:nvPicPr>
          <p:cNvPr id="16" name="Рисунок 15" descr="1_u0fDq1hh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348880"/>
            <a:ext cx="2376264" cy="2389539"/>
          </a:xfrm>
          <a:prstGeom prst="rect">
            <a:avLst/>
          </a:prstGeom>
        </p:spPr>
      </p:pic>
      <p:pic>
        <p:nvPicPr>
          <p:cNvPr id="20" name="Рисунок 19" descr="-2LrVB6ygn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3501008"/>
            <a:ext cx="2160240" cy="2168270"/>
          </a:xfrm>
          <a:prstGeom prst="rect">
            <a:avLst/>
          </a:prstGeom>
        </p:spPr>
      </p:pic>
      <p:pic>
        <p:nvPicPr>
          <p:cNvPr id="21" name="Рисунок 20" descr="3_JYWW_Tyf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2276872"/>
            <a:ext cx="2054962" cy="2016224"/>
          </a:xfrm>
          <a:prstGeom prst="rect">
            <a:avLst/>
          </a:prstGeom>
        </p:spPr>
      </p:pic>
      <p:pic>
        <p:nvPicPr>
          <p:cNvPr id="22" name="Рисунок 21" descr="9PV-mOPIPa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435537"/>
            <a:ext cx="2426254" cy="2422463"/>
          </a:xfrm>
          <a:prstGeom prst="rect">
            <a:avLst/>
          </a:prstGeom>
        </p:spPr>
      </p:pic>
      <p:pic>
        <p:nvPicPr>
          <p:cNvPr id="23" name="Рисунок 22" descr="dDfHukGjgu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39952" y="3501008"/>
            <a:ext cx="2037582" cy="2052787"/>
          </a:xfrm>
          <a:prstGeom prst="rect">
            <a:avLst/>
          </a:prstGeom>
        </p:spPr>
      </p:pic>
      <p:pic>
        <p:nvPicPr>
          <p:cNvPr id="24" name="Рисунок 23" descr="i9LWwOUXIF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16016" y="4725144"/>
            <a:ext cx="2119032" cy="2132856"/>
          </a:xfrm>
          <a:prstGeom prst="rect">
            <a:avLst/>
          </a:prstGeom>
        </p:spPr>
      </p:pic>
      <p:pic>
        <p:nvPicPr>
          <p:cNvPr id="25" name="Рисунок 24" descr="Q4qRkeTYxtI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00192" y="2204864"/>
            <a:ext cx="2016224" cy="2186037"/>
          </a:xfrm>
          <a:prstGeom prst="rect">
            <a:avLst/>
          </a:prstGeom>
        </p:spPr>
      </p:pic>
      <p:pic>
        <p:nvPicPr>
          <p:cNvPr id="26" name="Рисунок 25" descr="xwwJehOmXz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48264" y="3717032"/>
            <a:ext cx="1937023" cy="20095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.pinimg.com/originals/02/e7/fe/02e7fe7cf118297aff2b06e86e447c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4776"/>
          </a:xfrm>
          <a:prstGeom prst="rect">
            <a:avLst/>
          </a:prstGeom>
          <a:noFill/>
        </p:spPr>
      </p:pic>
      <p:pic>
        <p:nvPicPr>
          <p:cNvPr id="11" name="Picture 12" descr="http://getdrawings.com/vectors/tinkerbell-vector-4.png"/>
          <p:cNvPicPr>
            <a:picLocks noChangeAspect="1" noChangeArrowheads="1"/>
          </p:cNvPicPr>
          <p:nvPr/>
        </p:nvPicPr>
        <p:blipFill>
          <a:blip r:embed="rId3" cstate="print"/>
          <a:srcRect l="38616" t="3124" r="22768" b="14078"/>
          <a:stretch>
            <a:fillRect/>
          </a:stretch>
        </p:blipFill>
        <p:spPr bwMode="auto">
          <a:xfrm>
            <a:off x="6948264" y="908720"/>
            <a:ext cx="1260819" cy="2088232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792163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«Из какой я сказки? »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содействовать формированию развития связной речи, зрительного восприятия , речевого слуха, памяти и мышления.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pic>
        <p:nvPicPr>
          <p:cNvPr id="12" name="Рисунок 11" descr="CxGDMoFC2e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132856"/>
            <a:ext cx="1728192" cy="2270618"/>
          </a:xfrm>
          <a:prstGeom prst="rect">
            <a:avLst/>
          </a:prstGeom>
        </p:spPr>
      </p:pic>
      <p:pic>
        <p:nvPicPr>
          <p:cNvPr id="13" name="Рисунок 12" descr="GxnQPsWl8F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3933056"/>
            <a:ext cx="1876597" cy="2492896"/>
          </a:xfrm>
          <a:prstGeom prst="rect">
            <a:avLst/>
          </a:prstGeom>
        </p:spPr>
      </p:pic>
      <p:pic>
        <p:nvPicPr>
          <p:cNvPr id="16" name="Рисунок 15" descr="nIJmA0ZCAz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2060848"/>
            <a:ext cx="1728736" cy="2276872"/>
          </a:xfrm>
          <a:prstGeom prst="rect">
            <a:avLst/>
          </a:prstGeom>
        </p:spPr>
      </p:pic>
      <p:pic>
        <p:nvPicPr>
          <p:cNvPr id="17" name="Рисунок 16" descr="tcSW3jhPjj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4005064"/>
            <a:ext cx="1872208" cy="2444964"/>
          </a:xfrm>
          <a:prstGeom prst="rect">
            <a:avLst/>
          </a:prstGeom>
        </p:spPr>
      </p:pic>
      <p:pic>
        <p:nvPicPr>
          <p:cNvPr id="18" name="Рисунок 17" descr="TnV5xMJfC4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68144" y="2060848"/>
            <a:ext cx="1958152" cy="2304256"/>
          </a:xfrm>
          <a:prstGeom prst="rect">
            <a:avLst/>
          </a:prstGeom>
        </p:spPr>
      </p:pic>
      <p:pic>
        <p:nvPicPr>
          <p:cNvPr id="19" name="Рисунок 18" descr="vG6vEyvlz8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92280" y="4005064"/>
            <a:ext cx="1906662" cy="24225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i.pinimg.com/originals/02/e7/fe/02e7fe7cf118297aff2b06e86e447c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6776"/>
            <a:ext cx="9144000" cy="6984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/>
          </a:p>
        </p:txBody>
      </p:sp>
      <p:pic>
        <p:nvPicPr>
          <p:cNvPr id="5" name="Picture 12" descr="http://getdrawings.com/vectors/tinkerbell-vector-4.png"/>
          <p:cNvPicPr>
            <a:picLocks noChangeAspect="1" noChangeArrowheads="1"/>
          </p:cNvPicPr>
          <p:nvPr/>
        </p:nvPicPr>
        <p:blipFill>
          <a:blip r:embed="rId3" cstate="print"/>
          <a:srcRect l="38616" t="3124" r="22768" b="14078"/>
          <a:stretch>
            <a:fillRect/>
          </a:stretch>
        </p:blipFill>
        <p:spPr bwMode="auto">
          <a:xfrm>
            <a:off x="7380312" y="548680"/>
            <a:ext cx="1260819" cy="20882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27584" y="260648"/>
            <a:ext cx="79928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«Найди пару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активизация словаря, развития связной речи, внимания, мышления.</a:t>
            </a:r>
            <a:endParaRPr lang="ru-RU" dirty="0"/>
          </a:p>
        </p:txBody>
      </p:sp>
      <p:pic>
        <p:nvPicPr>
          <p:cNvPr id="8" name="Рисунок 7" descr="8oj5NY_69i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05064"/>
            <a:ext cx="1640334" cy="1628800"/>
          </a:xfrm>
          <a:prstGeom prst="rect">
            <a:avLst/>
          </a:prstGeom>
        </p:spPr>
      </p:pic>
      <p:pic>
        <p:nvPicPr>
          <p:cNvPr id="9" name="Рисунок 8" descr="c60X5XgJL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1" y="2564904"/>
            <a:ext cx="1695585" cy="1656184"/>
          </a:xfrm>
          <a:prstGeom prst="rect">
            <a:avLst/>
          </a:prstGeom>
        </p:spPr>
      </p:pic>
      <p:pic>
        <p:nvPicPr>
          <p:cNvPr id="10" name="Рисунок 9" descr="DsssuHJass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2636912"/>
            <a:ext cx="1512168" cy="1532027"/>
          </a:xfrm>
          <a:prstGeom prst="rect">
            <a:avLst/>
          </a:prstGeom>
        </p:spPr>
      </p:pic>
      <p:pic>
        <p:nvPicPr>
          <p:cNvPr id="11" name="Рисунок 10" descr="GWFwGe49flQ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484784"/>
            <a:ext cx="1585176" cy="1607503"/>
          </a:xfrm>
          <a:prstGeom prst="rect">
            <a:avLst/>
          </a:prstGeom>
        </p:spPr>
      </p:pic>
      <p:pic>
        <p:nvPicPr>
          <p:cNvPr id="12" name="Рисунок 11" descr="lvgXXJnHw1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4048" y="1556792"/>
            <a:ext cx="1584176" cy="1574274"/>
          </a:xfrm>
          <a:prstGeom prst="rect">
            <a:avLst/>
          </a:prstGeom>
        </p:spPr>
      </p:pic>
      <p:pic>
        <p:nvPicPr>
          <p:cNvPr id="13" name="Рисунок 12" descr="qqMuiVOcc2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92280" y="1412776"/>
            <a:ext cx="1710160" cy="1700808"/>
          </a:xfrm>
          <a:prstGeom prst="rect">
            <a:avLst/>
          </a:prstGeom>
        </p:spPr>
      </p:pic>
      <p:pic>
        <p:nvPicPr>
          <p:cNvPr id="14" name="Рисунок 13" descr="RDX2DCVhvGY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75656" y="2636912"/>
            <a:ext cx="1707505" cy="1628800"/>
          </a:xfrm>
          <a:prstGeom prst="rect">
            <a:avLst/>
          </a:prstGeom>
        </p:spPr>
      </p:pic>
      <p:pic>
        <p:nvPicPr>
          <p:cNvPr id="15" name="Рисунок 14" descr="TnNpQkN3YHQ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699791" y="1556792"/>
            <a:ext cx="1534953" cy="1512168"/>
          </a:xfrm>
          <a:prstGeom prst="rect">
            <a:avLst/>
          </a:prstGeom>
        </p:spPr>
      </p:pic>
      <p:pic>
        <p:nvPicPr>
          <p:cNvPr id="16" name="Рисунок 15" descr="w5DvA3ePdvQ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43808" y="4077072"/>
            <a:ext cx="1656184" cy="1645832"/>
          </a:xfrm>
          <a:prstGeom prst="rect">
            <a:avLst/>
          </a:prstGeom>
        </p:spPr>
      </p:pic>
      <p:pic>
        <p:nvPicPr>
          <p:cNvPr id="17" name="Рисунок 16" descr="w5y0nG5hN9g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480895" y="4221088"/>
            <a:ext cx="1663105" cy="1628800"/>
          </a:xfrm>
          <a:prstGeom prst="rect">
            <a:avLst/>
          </a:prstGeom>
        </p:spPr>
      </p:pic>
      <p:pic>
        <p:nvPicPr>
          <p:cNvPr id="18" name="Рисунок 17" descr="XLbxOVzKzjU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48064" y="4149080"/>
            <a:ext cx="1783966" cy="1772816"/>
          </a:xfrm>
          <a:prstGeom prst="rect">
            <a:avLst/>
          </a:prstGeom>
        </p:spPr>
      </p:pic>
      <p:pic>
        <p:nvPicPr>
          <p:cNvPr id="19" name="Рисунок 18" descr="YiZY6adXHI8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35696" y="5229200"/>
            <a:ext cx="1430659" cy="14127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72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дошкольное образовательное автономное учреждение  «Детский сад № 46 общеразвивающего вида с приоритетным осуществлением художественно-эстетического развития воспитанников «Фантазеры» г. Орка» </vt:lpstr>
      <vt:lpstr>"Чудо – книгу открываю, все что знаю, вспоминаю». </vt:lpstr>
      <vt:lpstr>Цель: превратить любое занятие в увлекательное путешествие по систематизации знаний и умений речевого развития детей. </vt:lpstr>
      <vt:lpstr>Картотека Дидактических игр для активизации и развития речи дошкольников. ----Дидактическая игра: «Сравни медвежат» Цель: учить различать предметы(игрушки) по характерным признакам. ----------Дидактическая игра: «Назови части целого" Цель: формировать умение выделять и называть части предметов и объектов Например: кот-тело, голова, лапы, когти, хвост, и т.д ----------Дидактическая игра: «Кукла весёлая и грустная» Цель: познакомить детей с противоположными состояниями : весёлый – грустный. ----------Дидактическая игра: «Кого и что можно гладить?" Цель: познакомить детей с многозначным глаголом «гладить» -----------Дидактическая игра: «Кто больше увидит и назовёт?" Цель: выделять и обозначать словом внешние признаки предмета. ----------Дидактическая игра : «Ручка-ножка» Цель: познакомить с разными значениями слов « ручка» , «ножка». ----------Дидактическая игра: «Что напутал Буратино» Цель: находить ошибки в описании и исправлять их. Например: У утёнка синий клюв и маленькие лапы, он кричит «мяу». ----------Дидактическая игра : «Сравни кукол?» Цель: учить детей соотносить предметы с разными характеристиками.  -----------Дидактическая игра : «Про кого я говорю?»   Цель: развивать наблюдательность , умение ориентироваться на основные признаки описываемого объекта.  ------------Дидактическая игра : «Исправь ошибку?»   Цель: учить видеть несоответствие изображённых на рисунке признаков знакомых объектов и назвать их. </vt:lpstr>
      <vt:lpstr>Слайд 5</vt:lpstr>
      <vt:lpstr>Слайд 6</vt:lpstr>
      <vt:lpstr>Дидактическая игра  «Что изменилось? » Цель: развитие внимания, связной речи , умение описывать предметы  </vt:lpstr>
      <vt:lpstr>Дидактическая игра  «Из какой я сказки? » Цель: содействовать формированию развития связной речи, зрительного восприятия , речевого слуха, памяти и мышления. </vt:lpstr>
      <vt:lpstr>.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Admin</cp:lastModifiedBy>
  <cp:revision>50</cp:revision>
  <dcterms:created xsi:type="dcterms:W3CDTF">2020-12-05T19:52:33Z</dcterms:created>
  <dcterms:modified xsi:type="dcterms:W3CDTF">2022-03-09T19:48:27Z</dcterms:modified>
</cp:coreProperties>
</file>