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60" r:id="rId4"/>
    <p:sldId id="258" r:id="rId5"/>
    <p:sldId id="259"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36" y="1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6000" cap="all" baseline="0">
                <a:solidFill>
                  <a:schemeClr val="tx2"/>
                </a:solidFill>
              </a:defRPr>
            </a:lvl1pPr>
          </a:lstStyle>
          <a:p>
            <a:r>
              <a:rPr lang="fr-FR"/>
              <a:t>Modifiez le style du titre</a:t>
            </a:r>
            <a:endParaRPr lang="en-US" dirty="0"/>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978D10DE-41B0-42AD-8C39-457505FC54E0}" type="datetimeFigureOut">
              <a:rPr lang="fr-FR" smtClean="0"/>
              <a:t>02/02/2023</a:t>
            </a:fld>
            <a:endParaRPr lang="fr-FR"/>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endParaRPr lang="fr-F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3F78218A-DF3F-4E1F-91D7-4C15CC26B68C}" type="slidenum">
              <a:rPr lang="fr-FR" smtClean="0"/>
              <a:t>‹N°›</a:t>
            </a:fld>
            <a:endParaRPr lang="fr-FR"/>
          </a:p>
        </p:txBody>
      </p:sp>
      <p:grpSp>
        <p:nvGrpSpPr>
          <p:cNvPr id="8" name="Group 7"/>
          <p:cNvGrpSpPr/>
          <p:nvPr/>
        </p:nvGrpSpPr>
        <p:grpSpPr>
          <a:xfrm>
            <a:off x="564643" y="744469"/>
            <a:ext cx="8005589" cy="5349671"/>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2665598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78D10DE-41B0-42AD-8C39-457505FC54E0}" type="datetimeFigureOut">
              <a:rPr lang="fr-FR" smtClean="0"/>
              <a:t>02/02/2023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F78218A-DF3F-4E1F-91D7-4C15CC26B68C}" type="slidenum">
              <a:rPr lang="fr-FR" smtClean="0"/>
              <a:t>‹N°›</a:t>
            </a:fld>
            <a:endParaRPr lang="fr-FR"/>
          </a:p>
        </p:txBody>
      </p:sp>
    </p:spTree>
    <p:extLst>
      <p:ext uri="{BB962C8B-B14F-4D97-AF65-F5344CB8AC3E}">
        <p14:creationId xmlns:p14="http://schemas.microsoft.com/office/powerpoint/2010/main" val="1628458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0797" y="624156"/>
            <a:ext cx="1490950" cy="5243244"/>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028700" y="624156"/>
            <a:ext cx="5724525" cy="5243244"/>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78D10DE-41B0-42AD-8C39-457505FC54E0}" type="datetimeFigureOut">
              <a:rPr lang="fr-FR" smtClean="0"/>
              <a:t>02/02/2023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F78218A-DF3F-4E1F-91D7-4C15CC26B68C}" type="slidenum">
              <a:rPr lang="fr-FR" smtClean="0"/>
              <a:t>‹N°›</a:t>
            </a:fld>
            <a:endParaRPr lang="fr-FR"/>
          </a:p>
        </p:txBody>
      </p:sp>
    </p:spTree>
    <p:extLst>
      <p:ext uri="{BB962C8B-B14F-4D97-AF65-F5344CB8AC3E}">
        <p14:creationId xmlns:p14="http://schemas.microsoft.com/office/powerpoint/2010/main" val="3400883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78D10DE-41B0-42AD-8C39-457505FC54E0}" type="datetimeFigureOut">
              <a:rPr lang="fr-FR" smtClean="0"/>
              <a:t>02/02/2023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F78218A-DF3F-4E1F-91D7-4C15CC26B68C}" type="slidenum">
              <a:rPr lang="fr-FR" smtClean="0"/>
              <a:t>‹N°›</a:t>
            </a:fld>
            <a:endParaRPr lang="fr-FR"/>
          </a:p>
        </p:txBody>
      </p:sp>
    </p:spTree>
    <p:extLst>
      <p:ext uri="{BB962C8B-B14F-4D97-AF65-F5344CB8AC3E}">
        <p14:creationId xmlns:p14="http://schemas.microsoft.com/office/powerpoint/2010/main" val="1799850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6000" cap="all" baseline="0">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978D10DE-41B0-42AD-8C39-457505FC54E0}" type="datetimeFigureOut">
              <a:rPr lang="fr-FR" smtClean="0"/>
              <a:t>02/02/2023</a:t>
            </a:fld>
            <a:endParaRPr lang="fr-FR"/>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lang="fr-F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3F78218A-DF3F-4E1F-91D7-4C15CC26B68C}" type="slidenum">
              <a:rPr lang="fr-FR" smtClean="0"/>
              <a:t>‹N°›</a:t>
            </a:fld>
            <a:endParaRPr lang="fr-FR"/>
          </a:p>
        </p:txBody>
      </p:sp>
      <p:sp>
        <p:nvSpPr>
          <p:cNvPr id="7" name="Freeform 6"/>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bg2"/>
          </a:solidFill>
          <a:ln w="0">
            <a:noFill/>
            <a:prstDash val="solid"/>
            <a:round/>
            <a:headEnd/>
            <a:tailEnd/>
          </a:ln>
        </p:spPr>
      </p:sp>
      <p:sp>
        <p:nvSpPr>
          <p:cNvPr id="8" name="Freeform 7"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6301271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fr-FR"/>
              <a:t>Modifiez le style du titre</a:t>
            </a:r>
            <a:endParaRPr lang="en-US" dirty="0"/>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978D10DE-41B0-42AD-8C39-457505FC54E0}" type="datetimeFigureOut">
              <a:rPr lang="fr-FR" smtClean="0"/>
              <a:t>02/02/2023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F78218A-DF3F-4E1F-91D7-4C15CC26B68C}" type="slidenum">
              <a:rPr lang="fr-FR" smtClean="0"/>
              <a:t>‹N°›</a:t>
            </a:fld>
            <a:endParaRPr lang="fr-FR"/>
          </a:p>
        </p:txBody>
      </p:sp>
    </p:spTree>
    <p:extLst>
      <p:ext uri="{BB962C8B-B14F-4D97-AF65-F5344CB8AC3E}">
        <p14:creationId xmlns:p14="http://schemas.microsoft.com/office/powerpoint/2010/main" val="4180017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1028700" y="2340230"/>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4" name="Content Placeholder 3"/>
          <p:cNvSpPr>
            <a:spLocks noGrp="1"/>
          </p:cNvSpPr>
          <p:nvPr>
            <p:ph sz="half" idx="2"/>
          </p:nvPr>
        </p:nvSpPr>
        <p:spPr>
          <a:xfrm>
            <a:off x="1028700" y="3305208"/>
            <a:ext cx="3335839"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893760" y="2349754"/>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6" name="Content Placeholder 5"/>
          <p:cNvSpPr>
            <a:spLocks noGrp="1"/>
          </p:cNvSpPr>
          <p:nvPr>
            <p:ph sz="quarter" idx="4"/>
          </p:nvPr>
        </p:nvSpPr>
        <p:spPr>
          <a:xfrm>
            <a:off x="4893760" y="3305208"/>
            <a:ext cx="3335840"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978D10DE-41B0-42AD-8C39-457505FC54E0}" type="datetimeFigureOut">
              <a:rPr lang="fr-FR" smtClean="0"/>
              <a:t>02/02/2023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3F78218A-DF3F-4E1F-91D7-4C15CC26B68C}" type="slidenum">
              <a:rPr lang="fr-FR" smtClean="0"/>
              <a:t>‹N°›</a:t>
            </a:fld>
            <a:endParaRPr lang="fr-FR"/>
          </a:p>
        </p:txBody>
      </p:sp>
    </p:spTree>
    <p:extLst>
      <p:ext uri="{BB962C8B-B14F-4D97-AF65-F5344CB8AC3E}">
        <p14:creationId xmlns:p14="http://schemas.microsoft.com/office/powerpoint/2010/main" val="381170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978D10DE-41B0-42AD-8C39-457505FC54E0}" type="datetimeFigureOut">
              <a:rPr lang="fr-FR" smtClean="0"/>
              <a:t>02/02/2023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3F78218A-DF3F-4E1F-91D7-4C15CC26B68C}" type="slidenum">
              <a:rPr lang="fr-FR" smtClean="0"/>
              <a:t>‹N°›</a:t>
            </a:fld>
            <a:endParaRPr lang="fr-FR"/>
          </a:p>
        </p:txBody>
      </p:sp>
    </p:spTree>
    <p:extLst>
      <p:ext uri="{BB962C8B-B14F-4D97-AF65-F5344CB8AC3E}">
        <p14:creationId xmlns:p14="http://schemas.microsoft.com/office/powerpoint/2010/main" val="3366842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8D10DE-41B0-42AD-8C39-457505FC54E0}" type="datetimeFigureOut">
              <a:rPr lang="fr-FR" smtClean="0"/>
              <a:t>02/02/2023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3F78218A-DF3F-4E1F-91D7-4C15CC26B68C}" type="slidenum">
              <a:rPr lang="fr-FR" smtClean="0"/>
              <a:t>‹N°›</a:t>
            </a:fld>
            <a:endParaRPr lang="fr-FR"/>
          </a:p>
        </p:txBody>
      </p:sp>
    </p:spTree>
    <p:extLst>
      <p:ext uri="{BB962C8B-B14F-4D97-AF65-F5344CB8AC3E}">
        <p14:creationId xmlns:p14="http://schemas.microsoft.com/office/powerpoint/2010/main" val="2812378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400" baseline="0">
                <a:solidFill>
                  <a:schemeClr val="tx2"/>
                </a:solidFill>
              </a:defRPr>
            </a:lvl1pPr>
          </a:lstStyle>
          <a:p>
            <a:r>
              <a:rPr lang="fr-FR"/>
              <a:t>Modifiez le style du titre</a:t>
            </a:r>
            <a:endParaRPr lang="en-US" dirty="0"/>
          </a:p>
        </p:txBody>
      </p:sp>
      <p:sp>
        <p:nvSpPr>
          <p:cNvPr id="3" name="Content Placeholder 2"/>
          <p:cNvSpPr>
            <a:spLocks noGrp="1"/>
          </p:cNvSpPr>
          <p:nvPr>
            <p:ph idx="1"/>
          </p:nvPr>
        </p:nvSpPr>
        <p:spPr>
          <a:xfrm>
            <a:off x="4692015" y="685801"/>
            <a:ext cx="3909060" cy="5175250"/>
          </a:xfrm>
        </p:spPr>
        <p:txBody>
          <a:bodyPr/>
          <a:lstStyle>
            <a:lvl1pPr>
              <a:defRPr sz="1500"/>
            </a:lvl1pPr>
            <a:lvl2pPr>
              <a:defRPr sz="1500"/>
            </a:lvl2pPr>
            <a:lvl3pPr>
              <a:defRPr sz="1350"/>
            </a:lvl3pPr>
            <a:lvl4pPr>
              <a:defRPr sz="1350"/>
            </a:lvl4pPr>
            <a:lvl5pPr>
              <a:defRPr sz="1200"/>
            </a:lvl5pPr>
            <a:lvl6pPr>
              <a:defRPr sz="1200"/>
            </a:lvl6pPr>
            <a:lvl7pPr>
              <a:defRPr sz="1200"/>
            </a:lvl7pPr>
            <a:lvl8pPr>
              <a:defRPr sz="1200"/>
            </a:lvl8pPr>
            <a:lvl9pPr>
              <a:defRPr sz="12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42925" y="2856344"/>
            <a:ext cx="2891790" cy="3011056"/>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978D10DE-41B0-42AD-8C39-457505FC54E0}" type="datetimeFigureOut">
              <a:rPr lang="fr-FR" smtClean="0"/>
              <a:t>02/02/2023</a:t>
            </a:fld>
            <a:endParaRPr lang="fr-FR"/>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fr-F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3F78218A-DF3F-4E1F-91D7-4C15CC26B68C}" type="slidenum">
              <a:rPr lang="fr-FR" smtClean="0"/>
              <a:t>‹N°›</a:t>
            </a:fld>
            <a:endParaRPr lang="fr-FR"/>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208279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400" baseline="0"/>
            </a:lvl1pPr>
          </a:lstStyle>
          <a:p>
            <a:r>
              <a:rPr lang="fr-FR"/>
              <a:t>Modifiez le style du titre</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542925" y="2855968"/>
            <a:ext cx="2891790" cy="3011432"/>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978D10DE-41B0-42AD-8C39-457505FC54E0}" type="datetimeFigureOut">
              <a:rPr lang="fr-FR" smtClean="0"/>
              <a:t>02/02/2023</a:t>
            </a:fld>
            <a:endParaRPr lang="fr-FR"/>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fr-F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3F78218A-DF3F-4E1F-91D7-4C15CC26B68C}" type="slidenum">
              <a:rPr lang="fr-FR" smtClean="0"/>
              <a:t>‹N°›</a:t>
            </a:fld>
            <a:endParaRPr lang="fr-FR"/>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045444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000" baseline="0">
                <a:solidFill>
                  <a:schemeClr val="tx2"/>
                </a:solidFill>
              </a:defRPr>
            </a:lvl1pPr>
          </a:lstStyle>
          <a:p>
            <a:fld id="{978D10DE-41B0-42AD-8C39-457505FC54E0}" type="datetimeFigureOut">
              <a:rPr lang="fr-FR" smtClean="0"/>
              <a:t>02/02/2023</a:t>
            </a:fld>
            <a:endParaRPr lang="fr-FR"/>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000" baseline="0">
                <a:solidFill>
                  <a:schemeClr val="tx2"/>
                </a:solidFill>
              </a:defRPr>
            </a:lvl1pPr>
          </a:lstStyle>
          <a:p>
            <a:endParaRPr lang="fr-FR"/>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000" baseline="0">
                <a:solidFill>
                  <a:schemeClr val="tx2"/>
                </a:solidFill>
              </a:defRPr>
            </a:lvl1pPr>
          </a:lstStyle>
          <a:p>
            <a:fld id="{3F78218A-DF3F-4E1F-91D7-4C15CC26B68C}" type="slidenum">
              <a:rPr lang="fr-FR" smtClean="0"/>
              <a:t>‹N°›</a:t>
            </a:fld>
            <a:endParaRPr lang="fr-FR"/>
          </a:p>
        </p:txBody>
      </p:sp>
      <p:sp>
        <p:nvSpPr>
          <p:cNvPr id="9" name="Rectangle 8"/>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10047329"/>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6858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6912">
          <p15:clr>
            <a:srgbClr val="F26B43"/>
          </p15:clr>
        </p15:guide>
        <p15:guide id="2" pos="936">
          <p15:clr>
            <a:srgbClr val="F26B43"/>
          </p15:clr>
        </p15:guide>
        <p15:guide id="3" pos="864">
          <p15:clr>
            <a:srgbClr val="F26B43"/>
          </p15:clr>
        </p15:guide>
        <p15:guide id="0" orient="horz" pos="1368">
          <p15:clr>
            <a:srgbClr val="F26B43"/>
          </p15:clr>
        </p15:guide>
        <p15:guide id="4" orient="horz" pos="1440">
          <p15:clr>
            <a:srgbClr val="F26B43"/>
          </p15:clr>
        </p15:guide>
        <p15:guide id="5" orient="horz" pos="3696">
          <p15:clr>
            <a:srgbClr val="F26B43"/>
          </p15:clr>
        </p15:guide>
        <p15:guide id="6" orient="horz" pos="432">
          <p15:clr>
            <a:srgbClr val="F26B43"/>
          </p15:clr>
        </p15:guide>
        <p15:guide id="7" orient="horz" pos="1512">
          <p15:clr>
            <a:srgbClr val="F26B43"/>
          </p15:clr>
        </p15:guide>
        <p15:guide id="8" pos="5184">
          <p15:clr>
            <a:srgbClr val="F26B43"/>
          </p15:clr>
        </p15:guide>
        <p15:guide id="9" pos="702">
          <p15:clr>
            <a:srgbClr val="F26B43"/>
          </p15:clr>
        </p15:guide>
        <p15:guide id="10" pos="64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lapresse.ca/auteurs/stephane-laporte"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30millionsdamis.fr/actualites/article/20616-le-scandale-de-la-chasse-en-enclos-denonce-par-les-chasseurs-eux-memes/?gclid=EAIaIQobChMItu-owrH2_AIVh4xoCR3ScQv-EAAYAiAAEgIX4fD_BwE" TargetMode="External"/><Relationship Id="rId2" Type="http://schemas.openxmlformats.org/officeDocument/2006/relationships/hyperlink" Target="https://www.francetvinfo.fr/replay-radio/le-choix-franceinfo/c-est-du-ball-trap-sur-cible-vivante-quand-la-chasse-en-enclos-choque-meme-parmi-les-chasseurs_4275567.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lesechos.fr/2018/07/derriere-la-critique-de-nord-stream-2-le-marche-du-gnl-975489" TargetMode="External"/><Relationship Id="rId2" Type="http://schemas.openxmlformats.org/officeDocument/2006/relationships/hyperlink" Target="https://www.lesechos.fr/@thibaut-madelin" TargetMode="External"/><Relationship Id="rId1" Type="http://schemas.openxmlformats.org/officeDocument/2006/relationships/slideLayout" Target="../slideLayouts/slideLayout2.xml"/><Relationship Id="rId4" Type="http://schemas.openxmlformats.org/officeDocument/2006/relationships/hyperlink" Target="https://fr.wikipedia.org/wiki/Sabotage_des_gazoducs_Nord_Stream"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a:t>Analyse de texte</a:t>
            </a:r>
          </a:p>
        </p:txBody>
      </p:sp>
      <p:sp>
        <p:nvSpPr>
          <p:cNvPr id="3" name="Sous-titre 2"/>
          <p:cNvSpPr>
            <a:spLocks noGrp="1"/>
          </p:cNvSpPr>
          <p:nvPr>
            <p:ph type="subTitle" idx="1"/>
          </p:nvPr>
        </p:nvSpPr>
        <p:spPr/>
        <p:txBody>
          <a:bodyPr/>
          <a:lstStyle/>
          <a:p>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Identifier la nature du texte</a:t>
            </a:r>
          </a:p>
        </p:txBody>
      </p:sp>
      <p:sp>
        <p:nvSpPr>
          <p:cNvPr id="3" name="Espace réservé du contenu 2"/>
          <p:cNvSpPr>
            <a:spLocks noGrp="1"/>
          </p:cNvSpPr>
          <p:nvPr>
            <p:ph idx="1"/>
          </p:nvPr>
        </p:nvSpPr>
        <p:spPr>
          <a:xfrm>
            <a:off x="611560" y="1385886"/>
            <a:ext cx="3312368" cy="3555281"/>
          </a:xfrm>
        </p:spPr>
        <p:txBody>
          <a:bodyPr>
            <a:normAutofit/>
          </a:bodyPr>
          <a:lstStyle/>
          <a:p>
            <a:r>
              <a:rPr lang="fr-FR" dirty="0"/>
              <a:t>La nature du texte est la première indication qu’il faut prendre en compte</a:t>
            </a:r>
          </a:p>
          <a:p>
            <a:endParaRPr lang="fr-FR" dirty="0"/>
          </a:p>
          <a:p>
            <a:r>
              <a:rPr lang="fr-FR" dirty="0"/>
              <a:t>Un article de presse (information) n’a pas le même objectif qu’un poème (esthétique) ou qu’une fiction (narration).</a:t>
            </a:r>
          </a:p>
          <a:p>
            <a:pPr lvl="2"/>
            <a:endParaRPr lang="fr-FR" dirty="0"/>
          </a:p>
          <a:p>
            <a:pPr lvl="2"/>
            <a:endParaRPr lang="fr-FR" dirty="0"/>
          </a:p>
          <a:p>
            <a:pPr lvl="2">
              <a:buNone/>
            </a:pPr>
            <a:endParaRPr lang="fr-FR" dirty="0"/>
          </a:p>
          <a:p>
            <a:pPr lvl="2"/>
            <a:endParaRPr lang="fr-FR" dirty="0"/>
          </a:p>
        </p:txBody>
      </p:sp>
      <p:sp>
        <p:nvSpPr>
          <p:cNvPr id="4" name="Rectangle 3">
            <a:extLst>
              <a:ext uri="{FF2B5EF4-FFF2-40B4-BE49-F238E27FC236}">
                <a16:creationId xmlns:a16="http://schemas.microsoft.com/office/drawing/2014/main" id="{20E1067F-4989-417D-B635-C33A57C50F2F}"/>
              </a:ext>
            </a:extLst>
          </p:cNvPr>
          <p:cNvSpPr/>
          <p:nvPr/>
        </p:nvSpPr>
        <p:spPr>
          <a:xfrm>
            <a:off x="3923928" y="2701142"/>
            <a:ext cx="5028592" cy="4062651"/>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a:spAutoFit/>
          </a:bodyPr>
          <a:lstStyle/>
          <a:p>
            <a:pPr algn="ctr"/>
            <a:r>
              <a:rPr lang="fr-FR" sz="2400" dirty="0"/>
              <a:t>À mon ami Alfred T.</a:t>
            </a:r>
          </a:p>
          <a:p>
            <a:endParaRPr lang="fr-FR" dirty="0"/>
          </a:p>
          <a:p>
            <a:endParaRPr lang="fr-FR" dirty="0"/>
          </a:p>
          <a:p>
            <a:r>
              <a:rPr lang="fr-FR" dirty="0"/>
              <a:t>Dans mes jours de malheur, Alfred, seul entre mille,</a:t>
            </a:r>
          </a:p>
          <a:p>
            <a:r>
              <a:rPr lang="fr-FR" dirty="0"/>
              <a:t>Tu m'es resté fidèle où tant d'autres m'ont fui.</a:t>
            </a:r>
          </a:p>
          <a:p>
            <a:r>
              <a:rPr lang="fr-FR" dirty="0"/>
              <a:t>Le bonheur m'a prêté plus d'un lien fragile ;</a:t>
            </a:r>
          </a:p>
          <a:p>
            <a:r>
              <a:rPr lang="fr-FR" dirty="0"/>
              <a:t>Mais c'est l'adversité qui m'a fait un ami.</a:t>
            </a:r>
          </a:p>
          <a:p>
            <a:endParaRPr lang="fr-FR" dirty="0"/>
          </a:p>
          <a:p>
            <a:r>
              <a:rPr lang="fr-FR" dirty="0"/>
              <a:t>[…]</a:t>
            </a:r>
          </a:p>
          <a:p>
            <a:endParaRPr lang="fr-FR" dirty="0"/>
          </a:p>
          <a:p>
            <a:pPr algn="r"/>
            <a:r>
              <a:rPr lang="fr-FR" dirty="0"/>
              <a:t>Recueil : Premières poésies, Alfred de Musset</a:t>
            </a:r>
          </a:p>
          <a:p>
            <a:pPr algn="r"/>
            <a:r>
              <a:rPr lang="fr-FR" dirty="0"/>
              <a:t>(1852)</a:t>
            </a:r>
          </a:p>
          <a:p>
            <a:endParaRPr lang="fr-FR" dirty="0"/>
          </a:p>
        </p:txBody>
      </p:sp>
      <p:sp>
        <p:nvSpPr>
          <p:cNvPr id="5" name="ZoneTexte 4">
            <a:extLst>
              <a:ext uri="{FF2B5EF4-FFF2-40B4-BE49-F238E27FC236}">
                <a16:creationId xmlns:a16="http://schemas.microsoft.com/office/drawing/2014/main" id="{0C3C97D5-672F-4A26-A129-582748C37ED9}"/>
              </a:ext>
            </a:extLst>
          </p:cNvPr>
          <p:cNvSpPr txBox="1"/>
          <p:nvPr/>
        </p:nvSpPr>
        <p:spPr>
          <a:xfrm>
            <a:off x="5220074" y="1484784"/>
            <a:ext cx="2016222" cy="830997"/>
          </a:xfrm>
          <a:prstGeom prst="rect">
            <a:avLst/>
          </a:prstGeom>
          <a:noFill/>
        </p:spPr>
        <p:txBody>
          <a:bodyPr wrap="square" rtlCol="0">
            <a:spAutoFit/>
          </a:bodyPr>
          <a:lstStyle/>
          <a:p>
            <a:pPr algn="ctr"/>
            <a:r>
              <a:rPr lang="fr-FR" sz="4800" dirty="0">
                <a:solidFill>
                  <a:srgbClr val="00B0F0"/>
                </a:solidFill>
                <a:effectLst>
                  <a:outerShdw blurRad="38100" dist="38100" dir="2700000" algn="tl">
                    <a:srgbClr val="000000">
                      <a:alpha val="43137"/>
                    </a:srgbClr>
                  </a:outerShdw>
                </a:effectLst>
              </a:rPr>
              <a:t>QUOI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F202E8E8-4D57-43C6-B35D-BA85765257EF}"/>
              </a:ext>
            </a:extLst>
          </p:cNvPr>
          <p:cNvSpPr>
            <a:spLocks noChangeArrowheads="1"/>
          </p:cNvSpPr>
          <p:nvPr/>
        </p:nvSpPr>
        <p:spPr bwMode="auto">
          <a:xfrm>
            <a:off x="755576" y="576005"/>
            <a:ext cx="7776864" cy="5940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fr-FR" altLang="fr-FR" sz="3600" b="1" i="0" u="none" strike="noStrike" cap="none" normalizeH="0" baseline="0" dirty="0">
                <a:ln>
                  <a:noFill/>
                </a:ln>
                <a:solidFill>
                  <a:schemeClr val="tx1"/>
                </a:solidFill>
                <a:effectLst/>
                <a:latin typeface="Arial" panose="020B0604020202020204" pitchFamily="34" charset="0"/>
              </a:rPr>
              <a:t>La Journée </a:t>
            </a:r>
          </a:p>
          <a:p>
            <a:pPr marL="0" marR="0" lvl="0" indent="0" defTabSz="914400" rtl="0" eaLnBrk="0" fontAlgn="base" latinLnBrk="0" hangingPunct="0">
              <a:lnSpc>
                <a:spcPct val="100000"/>
              </a:lnSpc>
              <a:spcBef>
                <a:spcPct val="0"/>
              </a:spcBef>
              <a:spcAft>
                <a:spcPct val="0"/>
              </a:spcAft>
              <a:buClrTx/>
              <a:buSzTx/>
              <a:buFontTx/>
              <a:buNone/>
              <a:tabLst/>
            </a:pPr>
            <a:r>
              <a:rPr kumimoji="0" lang="fr-FR" altLang="fr-FR" sz="3600" b="1" i="0" u="none" strike="noStrike" cap="none" normalizeH="0" baseline="0" dirty="0">
                <a:ln>
                  <a:noFill/>
                </a:ln>
                <a:solidFill>
                  <a:schemeClr val="tx1"/>
                </a:solidFill>
                <a:effectLst/>
                <a:latin typeface="Arial" panose="020B0604020202020204" pitchFamily="34" charset="0"/>
              </a:rPr>
              <a:t>internationale </a:t>
            </a:r>
          </a:p>
          <a:p>
            <a:pPr marL="0" marR="0" lvl="0" indent="0" defTabSz="914400" rtl="0" eaLnBrk="0" fontAlgn="base" latinLnBrk="0" hangingPunct="0">
              <a:lnSpc>
                <a:spcPct val="100000"/>
              </a:lnSpc>
              <a:spcBef>
                <a:spcPct val="0"/>
              </a:spcBef>
              <a:spcAft>
                <a:spcPct val="0"/>
              </a:spcAft>
              <a:buClrTx/>
              <a:buSzTx/>
              <a:buFontTx/>
              <a:buNone/>
              <a:tabLst/>
            </a:pPr>
            <a:r>
              <a:rPr kumimoji="0" lang="fr-FR" altLang="fr-FR" sz="3600" b="1" i="0" u="none" strike="noStrike" cap="none" normalizeH="0" baseline="0" dirty="0">
                <a:ln>
                  <a:noFill/>
                </a:ln>
                <a:solidFill>
                  <a:schemeClr val="tx1"/>
                </a:solidFill>
                <a:effectLst/>
                <a:latin typeface="Arial" panose="020B0604020202020204" pitchFamily="34" charset="0"/>
              </a:rPr>
              <a:t>de l’amitié </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600" b="0" i="0" u="none" strike="noStrike" cap="none" normalizeH="0" baseline="0" dirty="0">
                <a:ln>
                  <a:noFill/>
                </a:ln>
                <a:solidFill>
                  <a:schemeClr val="tx1"/>
                </a:solidFill>
                <a:effectLst/>
                <a:latin typeface="Arial" panose="020B0604020202020204" pitchFamily="34" charset="0"/>
              </a:rPr>
              <a:t>  </a:t>
            </a:r>
            <a:r>
              <a:rPr kumimoji="0" lang="fr-FR" altLang="fr-FR" sz="1600" b="0" i="0" u="none" strike="noStrike" cap="none" normalizeH="0" baseline="0" dirty="0">
                <a:ln>
                  <a:noFill/>
                </a:ln>
                <a:solidFill>
                  <a:schemeClr val="tx1"/>
                </a:solidFill>
                <a:effectLst/>
                <a:latin typeface="Arial" panose="020B0604020202020204" pitchFamily="34" charset="0"/>
              </a:rPr>
              <a:t> </a:t>
            </a:r>
            <a:endParaRPr kumimoji="0" lang="fr-FR" altLang="fr-FR"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chemeClr val="tx1"/>
                </a:solidFill>
                <a:effectLst/>
                <a:latin typeface="Arial" panose="020B0604020202020204" pitchFamily="34" charset="0"/>
              </a:rPr>
              <a:t>PHOTO HUGO-SÉBASTIEN AUBERT, </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chemeClr val="tx1"/>
                </a:solidFill>
                <a:effectLst/>
                <a:latin typeface="Arial" panose="020B0604020202020204" pitchFamily="34" charset="0"/>
              </a:rPr>
              <a:t>ARCHIVES LA PRESSE</a:t>
            </a:r>
          </a:p>
          <a:p>
            <a:pPr marL="0" marR="0" lvl="0" indent="0" algn="l" defTabSz="914400" rtl="0" eaLnBrk="0" fontAlgn="base" latinLnBrk="0" hangingPunct="0">
              <a:lnSpc>
                <a:spcPct val="100000"/>
              </a:lnSpc>
              <a:spcBef>
                <a:spcPct val="0"/>
              </a:spcBef>
              <a:spcAft>
                <a:spcPct val="0"/>
              </a:spcAft>
              <a:buClrTx/>
              <a:buSzTx/>
              <a:buFontTx/>
              <a:buNone/>
              <a:tabLst/>
            </a:pPr>
            <a:endParaRPr lang="fr-FR" altLang="fr-FR" sz="1400"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chemeClr val="tx1"/>
                </a:solidFill>
                <a:effectLst/>
                <a:latin typeface="Arial" panose="020B0604020202020204" pitchFamily="34" charset="0"/>
              </a:rPr>
              <a:t>C’est d’abord un lieu qui nous fait connaître des amis, puis ce sont les amis qui nous font connaître des lieux. Des lieux qui nous feront toujours penser à eux.</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chemeClr val="tx1"/>
                </a:solidFill>
                <a:effectLst/>
                <a:latin typeface="Arial" panose="020B0604020202020204" pitchFamily="34" charset="0"/>
                <a:hlinkClick r:id="rId2"/>
              </a:rPr>
              <a:t>  </a:t>
            </a:r>
            <a:r>
              <a:rPr kumimoji="0" lang="fr-FR" altLang="fr-FR" sz="1600" b="0" i="0" u="none" strike="noStrike" cap="none" normalizeH="0" baseline="0" dirty="0">
                <a:ln>
                  <a:noFill/>
                </a:ln>
                <a:solidFill>
                  <a:schemeClr val="tx1"/>
                </a:solidFill>
                <a:effectLst/>
                <a:latin typeface="Arial" panose="020B0604020202020204" pitchFamily="34" charset="0"/>
              </a:rPr>
              <a:t> </a:t>
            </a:r>
            <a:endParaRPr kumimoji="0" lang="fr-FR" altLang="fr-FR" sz="1400" b="0" i="0" u="none" strike="noStrike" cap="none" normalizeH="0" baseline="0" dirty="0">
              <a:ln>
                <a:noFill/>
              </a:ln>
              <a:solidFill>
                <a:schemeClr val="tx1"/>
              </a:solidFill>
              <a:effectLst/>
              <a:latin typeface="Arial" panose="020B0604020202020204" pitchFamily="34" charset="0"/>
            </a:endParaRPr>
          </a:p>
          <a:p>
            <a:pPr defTabSz="914400" eaLnBrk="0" fontAlgn="base" hangingPunct="0">
              <a:spcBef>
                <a:spcPct val="0"/>
              </a:spcBef>
              <a:spcAft>
                <a:spcPct val="0"/>
              </a:spcAft>
            </a:pPr>
            <a:r>
              <a:rPr kumimoji="0" lang="fr-FR" altLang="fr-FR" sz="1400" b="0" i="0" u="none" strike="noStrike" cap="none" normalizeH="0" baseline="0" dirty="0">
                <a:ln>
                  <a:noFill/>
                </a:ln>
                <a:solidFill>
                  <a:schemeClr val="tx1"/>
                </a:solidFill>
                <a:effectLst/>
                <a:latin typeface="Arial" panose="020B0604020202020204" pitchFamily="34" charset="0"/>
                <a:hlinkClick r:id="rId2"/>
              </a:rPr>
              <a:t>Stéphane Laporte Collaboration spéciale </a:t>
            </a:r>
            <a:r>
              <a:rPr lang="fr-FR" altLang="fr-FR" sz="1400" dirty="0">
                <a:latin typeface="Arial" panose="020B0604020202020204" pitchFamily="34" charset="0"/>
              </a:rPr>
              <a:t>Publié le 30 juill. 2022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1" i="0" u="none" strike="noStrike" cap="none" normalizeH="0" baseline="0" dirty="0">
                <a:ln>
                  <a:noFill/>
                </a:ln>
                <a:solidFill>
                  <a:schemeClr val="tx1"/>
                </a:solidFill>
                <a:effectLst/>
                <a:latin typeface="Arial" panose="020B0604020202020204" pitchFamily="34" charset="0"/>
              </a:rPr>
              <a:t>C’est aujourd’hui la Journée internationale de l’amitié. Vous ne le saviez pas ? Il faut croire que la journée est aussi discrète que l’ami vrai.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chemeClr val="tx1"/>
                </a:solidFill>
                <a:effectLst/>
                <a:latin typeface="Arial" panose="020B0604020202020204" pitchFamily="34" charset="0"/>
              </a:rPr>
              <a:t>  </a:t>
            </a:r>
            <a:r>
              <a:rPr kumimoji="0" lang="fr-FR" altLang="fr-FR" sz="1600" b="0" i="0" u="none" strike="noStrike" cap="none" normalizeH="0" baseline="0" dirty="0">
                <a:ln>
                  <a:noFill/>
                </a:ln>
                <a:solidFill>
                  <a:schemeClr val="tx1"/>
                </a:solidFill>
                <a:effectLst/>
                <a:latin typeface="Arial" panose="020B0604020202020204" pitchFamily="34" charset="0"/>
              </a:rPr>
              <a:t> </a:t>
            </a:r>
            <a:endParaRPr kumimoji="0" lang="fr-FR" altLang="fr-FR" sz="14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tabLst/>
            </a:pPr>
            <a:r>
              <a:rPr kumimoji="0" lang="fr-FR" altLang="fr-FR" sz="1400" b="0" i="0" u="none" strike="noStrike" cap="none" normalizeH="0" baseline="0" dirty="0">
                <a:ln>
                  <a:noFill/>
                </a:ln>
                <a:solidFill>
                  <a:schemeClr val="tx1"/>
                </a:solidFill>
                <a:effectLst/>
                <a:latin typeface="Arial" panose="020B0604020202020204" pitchFamily="34" charset="0"/>
              </a:rPr>
              <a:t>L’Assemblée générale des Nations unies a proclamé le 30 juillet Journée internationale de l’amitié, pour rappeler que l’amitié entre les peuples, les pays, les cultures et les individus inspire les efforts de paix et offre l’occasion de jeter des ponts entre les communautés. C’est une formulation très diplomatique de l’amitié. Il y aurait des façons beaucoup plus émotives de la définir. </a:t>
            </a:r>
          </a:p>
        </p:txBody>
      </p:sp>
      <p:sp>
        <p:nvSpPr>
          <p:cNvPr id="5" name="AutoShape 2" descr="https://mobile-img.lpcdn.ca/v2/924x/r3996/e38d0b86ac463b77b5fdac9bb4c4642e.jpg">
            <a:extLst>
              <a:ext uri="{FF2B5EF4-FFF2-40B4-BE49-F238E27FC236}">
                <a16:creationId xmlns:a16="http://schemas.microsoft.com/office/drawing/2014/main" id="{71E13A39-471C-4E28-BE00-1CF9140CA8A8}"/>
              </a:ext>
            </a:extLst>
          </p:cNvPr>
          <p:cNvSpPr>
            <a:spLocks noChangeAspect="1" noChangeArrowheads="1"/>
          </p:cNvSpPr>
          <p:nvPr/>
        </p:nvSpPr>
        <p:spPr bwMode="auto">
          <a:xfrm>
            <a:off x="120649" y="-1409701"/>
            <a:ext cx="5136505" cy="513650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7" name="AutoShape 4" descr="Partager">
            <a:extLst>
              <a:ext uri="{FF2B5EF4-FFF2-40B4-BE49-F238E27FC236}">
                <a16:creationId xmlns:a16="http://schemas.microsoft.com/office/drawing/2014/main" id="{FC180F9D-919B-4020-A6F7-67F861A09F93}"/>
              </a:ext>
            </a:extLst>
          </p:cNvPr>
          <p:cNvSpPr>
            <a:spLocks noChangeAspect="1" noChangeArrowheads="1"/>
          </p:cNvSpPr>
          <p:nvPr/>
        </p:nvSpPr>
        <p:spPr bwMode="auto">
          <a:xfrm>
            <a:off x="155574" y="541337"/>
            <a:ext cx="5136505" cy="513650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8" name="Image 7">
            <a:extLst>
              <a:ext uri="{FF2B5EF4-FFF2-40B4-BE49-F238E27FC236}">
                <a16:creationId xmlns:a16="http://schemas.microsoft.com/office/drawing/2014/main" id="{FA482C91-BF4F-4D63-BE88-EC267B3AB904}"/>
              </a:ext>
            </a:extLst>
          </p:cNvPr>
          <p:cNvPicPr>
            <a:picLocks noChangeAspect="1"/>
          </p:cNvPicPr>
          <p:nvPr/>
        </p:nvPicPr>
        <p:blipFill rotWithShape="1">
          <a:blip r:embed="rId3"/>
          <a:srcRect l="61812" t="36468" r="17713" b="14820"/>
          <a:stretch/>
        </p:blipFill>
        <p:spPr>
          <a:xfrm>
            <a:off x="4932040" y="188640"/>
            <a:ext cx="3886175" cy="2690429"/>
          </a:xfrm>
          <a:prstGeom prst="rect">
            <a:avLst/>
          </a:prstGeom>
        </p:spPr>
      </p:pic>
    </p:spTree>
    <p:extLst>
      <p:ext uri="{BB962C8B-B14F-4D97-AF65-F5344CB8AC3E}">
        <p14:creationId xmlns:p14="http://schemas.microsoft.com/office/powerpoint/2010/main" val="33786970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L’auteur ? </a:t>
            </a:r>
          </a:p>
        </p:txBody>
      </p:sp>
      <p:sp>
        <p:nvSpPr>
          <p:cNvPr id="3" name="Espace réservé du contenu 2"/>
          <p:cNvSpPr>
            <a:spLocks noGrp="1"/>
          </p:cNvSpPr>
          <p:nvPr>
            <p:ph idx="1"/>
          </p:nvPr>
        </p:nvSpPr>
        <p:spPr/>
        <p:txBody>
          <a:bodyPr>
            <a:normAutofit fontScale="92500" lnSpcReduction="10000"/>
          </a:bodyPr>
          <a:lstStyle/>
          <a:p>
            <a:r>
              <a:rPr lang="fr-FR" dirty="0"/>
              <a:t>Connaitre l’auteur permet de faire le lien entre sa démarche et ses idées.</a:t>
            </a:r>
          </a:p>
          <a:p>
            <a:endParaRPr lang="fr-FR" dirty="0"/>
          </a:p>
          <a:p>
            <a:pPr lvl="2"/>
            <a:r>
              <a:rPr lang="fr-FR" dirty="0"/>
              <a:t>Un député qui écrit une loi le fait en fonction de ses convictions.</a:t>
            </a:r>
          </a:p>
          <a:p>
            <a:endParaRPr lang="fr-FR" dirty="0"/>
          </a:p>
          <a:p>
            <a:pPr lvl="2"/>
            <a:r>
              <a:rPr lang="fr-FR" dirty="0"/>
              <a:t>Un journaliste doit relayer la vérité à ses lecteurs.</a:t>
            </a:r>
          </a:p>
          <a:p>
            <a:endParaRPr lang="fr-FR" dirty="0"/>
          </a:p>
          <a:p>
            <a:pPr lvl="2"/>
            <a:r>
              <a:rPr lang="fr-FR" dirty="0"/>
              <a:t>Un scientifique doit être rigoureux dans son analyse.</a:t>
            </a:r>
          </a:p>
          <a:p>
            <a:pPr lvl="2"/>
            <a:endParaRPr lang="fr-FR" dirty="0"/>
          </a:p>
          <a:p>
            <a:pPr lvl="2"/>
            <a:r>
              <a:rPr lang="fr-FR" dirty="0"/>
              <a:t>Un auteur de roman peut raconter ce qui lui plait…</a:t>
            </a:r>
          </a:p>
        </p:txBody>
      </p:sp>
      <p:sp>
        <p:nvSpPr>
          <p:cNvPr id="4" name="Rectangle 3">
            <a:extLst>
              <a:ext uri="{FF2B5EF4-FFF2-40B4-BE49-F238E27FC236}">
                <a16:creationId xmlns:a16="http://schemas.microsoft.com/office/drawing/2014/main" id="{DEFC2FA9-F894-4679-8569-37726C6CA1E9}"/>
              </a:ext>
            </a:extLst>
          </p:cNvPr>
          <p:cNvSpPr/>
          <p:nvPr/>
        </p:nvSpPr>
        <p:spPr>
          <a:xfrm>
            <a:off x="5796136" y="1024384"/>
            <a:ext cx="1564852" cy="830997"/>
          </a:xfrm>
          <a:prstGeom prst="rect">
            <a:avLst/>
          </a:prstGeom>
        </p:spPr>
        <p:txBody>
          <a:bodyPr wrap="none">
            <a:spAutoFit/>
          </a:bodyPr>
          <a:lstStyle/>
          <a:p>
            <a:pPr algn="ctr"/>
            <a:r>
              <a:rPr lang="fr-FR" sz="4800" dirty="0">
                <a:solidFill>
                  <a:srgbClr val="00B0F0"/>
                </a:solidFill>
                <a:effectLst>
                  <a:outerShdw blurRad="38100" dist="38100" dir="2700000" algn="tl">
                    <a:srgbClr val="000000">
                      <a:alpha val="43137"/>
                    </a:srgbClr>
                  </a:outerShdw>
                </a:effectLst>
              </a:rPr>
              <a:t>QUI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dirty="0"/>
              <a:t>Identifier le thème et la thèse ?</a:t>
            </a:r>
          </a:p>
        </p:txBody>
      </p:sp>
      <p:sp>
        <p:nvSpPr>
          <p:cNvPr id="3" name="Espace réservé du contenu 2"/>
          <p:cNvSpPr>
            <a:spLocks noGrp="1"/>
          </p:cNvSpPr>
          <p:nvPr>
            <p:ph idx="1"/>
          </p:nvPr>
        </p:nvSpPr>
        <p:spPr>
          <a:xfrm>
            <a:off x="936648" y="1772816"/>
            <a:ext cx="7523783" cy="4248472"/>
          </a:xfrm>
        </p:spPr>
        <p:txBody>
          <a:bodyPr/>
          <a:lstStyle/>
          <a:p>
            <a:pPr algn="just"/>
            <a:r>
              <a:rPr lang="fr-FR" sz="2400" dirty="0"/>
              <a:t>Le sujet du texte doit être identifier rapidement et compris :</a:t>
            </a:r>
          </a:p>
          <a:p>
            <a:pPr algn="just"/>
            <a:endParaRPr lang="fr-FR" sz="2400" dirty="0"/>
          </a:p>
          <a:p>
            <a:pPr lvl="2" algn="just"/>
            <a:r>
              <a:rPr lang="fr-FR" sz="2000" dirty="0"/>
              <a:t>Le thème doit être en lien avec ce que l’on recherche et pas seulement avoir des « mots communs ».</a:t>
            </a:r>
          </a:p>
          <a:p>
            <a:pPr lvl="2" algn="just"/>
            <a:endParaRPr lang="fr-FR" sz="2000" dirty="0"/>
          </a:p>
          <a:p>
            <a:pPr lvl="2" algn="just"/>
            <a:r>
              <a:rPr lang="fr-FR" sz="2000" dirty="0"/>
              <a:t>La thèse correspond à l’opinion de l’auteur, son point de vue, ce qu’il veut démontrer, les idées qu’il va soutenir, pour lesquelles il va argumenter…</a:t>
            </a:r>
          </a:p>
          <a:p>
            <a:pPr lvl="2" algn="just"/>
            <a:endParaRPr lang="fr-FR" dirty="0"/>
          </a:p>
          <a:p>
            <a:pPr lvl="2" algn="just"/>
            <a:endParaRPr lang="fr-FR" dirty="0"/>
          </a:p>
        </p:txBody>
      </p:sp>
      <p:sp>
        <p:nvSpPr>
          <p:cNvPr id="4" name="Rectangle 3">
            <a:extLst>
              <a:ext uri="{FF2B5EF4-FFF2-40B4-BE49-F238E27FC236}">
                <a16:creationId xmlns:a16="http://schemas.microsoft.com/office/drawing/2014/main" id="{9C51D353-063D-44F6-860A-851A5B303B2B}"/>
              </a:ext>
            </a:extLst>
          </p:cNvPr>
          <p:cNvSpPr/>
          <p:nvPr/>
        </p:nvSpPr>
        <p:spPr>
          <a:xfrm>
            <a:off x="1119058" y="5190291"/>
            <a:ext cx="3435556" cy="830997"/>
          </a:xfrm>
          <a:prstGeom prst="rect">
            <a:avLst/>
          </a:prstGeom>
        </p:spPr>
        <p:txBody>
          <a:bodyPr wrap="none">
            <a:spAutoFit/>
          </a:bodyPr>
          <a:lstStyle/>
          <a:p>
            <a:pPr algn="ctr"/>
            <a:r>
              <a:rPr lang="fr-FR" sz="4800" dirty="0">
                <a:solidFill>
                  <a:srgbClr val="00B0F0"/>
                </a:solidFill>
                <a:effectLst>
                  <a:outerShdw blurRad="38100" dist="38100" dir="2700000" algn="tl">
                    <a:srgbClr val="000000">
                      <a:alpha val="43137"/>
                    </a:srgbClr>
                  </a:outerShdw>
                </a:effectLst>
              </a:rPr>
              <a:t>POURQUOI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67ECB7-F567-4314-B72A-F6120A72A62E}"/>
              </a:ext>
            </a:extLst>
          </p:cNvPr>
          <p:cNvSpPr>
            <a:spLocks noGrp="1"/>
          </p:cNvSpPr>
          <p:nvPr>
            <p:ph type="title"/>
          </p:nvPr>
        </p:nvSpPr>
        <p:spPr>
          <a:xfrm>
            <a:off x="1028700" y="476672"/>
            <a:ext cx="7200900" cy="1695028"/>
          </a:xfrm>
        </p:spPr>
        <p:txBody>
          <a:bodyPr>
            <a:normAutofit fontScale="90000"/>
          </a:bodyPr>
          <a:lstStyle/>
          <a:p>
            <a:r>
              <a:rPr lang="fr-FR" b="1" dirty="0"/>
              <a:t>Le scandale de la chasse en enclos dénoncé par les chasseurs eux-mêmes !</a:t>
            </a:r>
            <a:br>
              <a:rPr lang="fr-FR" b="1" dirty="0"/>
            </a:br>
            <a:endParaRPr lang="fr-FR" dirty="0"/>
          </a:p>
        </p:txBody>
      </p:sp>
      <p:sp>
        <p:nvSpPr>
          <p:cNvPr id="3" name="Espace réservé du contenu 2">
            <a:extLst>
              <a:ext uri="{FF2B5EF4-FFF2-40B4-BE49-F238E27FC236}">
                <a16:creationId xmlns:a16="http://schemas.microsoft.com/office/drawing/2014/main" id="{355510CA-9ED5-4DF0-8E8D-2E6500DEB311}"/>
              </a:ext>
            </a:extLst>
          </p:cNvPr>
          <p:cNvSpPr>
            <a:spLocks noGrp="1"/>
          </p:cNvSpPr>
          <p:nvPr>
            <p:ph idx="1"/>
          </p:nvPr>
        </p:nvSpPr>
        <p:spPr>
          <a:xfrm>
            <a:off x="1036166" y="2567384"/>
            <a:ext cx="7200900" cy="3581400"/>
          </a:xfrm>
        </p:spPr>
        <p:txBody>
          <a:bodyPr>
            <a:normAutofit fontScale="77500" lnSpcReduction="20000"/>
          </a:bodyPr>
          <a:lstStyle/>
          <a:p>
            <a:pPr algn="just"/>
            <a:r>
              <a:rPr lang="fr-FR" dirty="0"/>
              <a:t>En France, près de 100 000 animaux sont détenus en captivité, pour être chassés ! La chasse en enclos, décriée de longue date par les associations de protection animale, est aujourd’hui dénoncée… par certains chasseurs eux-mêmes ! Fort de ce constat, 30millionsdamis.fr demande aux gouvernement d’interdire, au plus vite, cette pratique cruelle, dangereuse et injustifiable au regard de la prétendue « régulation ».</a:t>
            </a:r>
          </a:p>
          <a:p>
            <a:pPr algn="just"/>
            <a:r>
              <a:rPr lang="fr-FR" dirty="0"/>
              <a:t>Près de 300 sangliers et cervidés abattus en trois heures, dans un domaine du Loiret, il y a quelques semaines ! Une « régulation », vraiment ? Au micro de </a:t>
            </a:r>
            <a:r>
              <a:rPr lang="fr-FR" i="1" dirty="0">
                <a:hlinkClick r:id="rId2"/>
              </a:rPr>
              <a:t>France Info</a:t>
            </a:r>
            <a:r>
              <a:rPr lang="fr-FR" dirty="0"/>
              <a:t>, Raymond Louis, Président de l’association des amis des chemins de Sologne – et lui-même chasseur – fustige la chasse en enclos, ce loisir qu’il qualifie de « </a:t>
            </a:r>
            <a:r>
              <a:rPr lang="fr-FR" i="1" dirty="0"/>
              <a:t>ball-trap sur cible vivante</a:t>
            </a:r>
            <a:r>
              <a:rPr lang="fr-FR" dirty="0"/>
              <a:t> » (12/02/2021).</a:t>
            </a:r>
          </a:p>
          <a:p>
            <a:pPr algn="just"/>
            <a:r>
              <a:rPr lang="fr-FR" dirty="0"/>
              <a:t>Riche d’une superficie de 5 000 kilomètres carrés, la forêt Solognote recouvre aujourd’hui « </a:t>
            </a:r>
            <a:r>
              <a:rPr lang="fr-FR" i="1" dirty="0"/>
              <a:t>une mosaïque géante d’enclos de chasse privés, où des milliers d’animaux sauvages se retrouvent pris au piège, derrière plus de 3 500 kilomètres de grillage</a:t>
            </a:r>
            <a:r>
              <a:rPr lang="fr-FR" dirty="0"/>
              <a:t> », explique de son côté l’Association pour la Protection des animaux sauvages (</a:t>
            </a:r>
            <a:r>
              <a:rPr lang="fr-FR" dirty="0" err="1"/>
              <a:t>Aspas</a:t>
            </a:r>
            <a:r>
              <a:rPr lang="fr-FR" dirty="0"/>
              <a:t>).</a:t>
            </a:r>
          </a:p>
          <a:p>
            <a:pPr algn="just"/>
            <a:endParaRPr lang="fr-FR" dirty="0"/>
          </a:p>
        </p:txBody>
      </p:sp>
      <p:sp>
        <p:nvSpPr>
          <p:cNvPr id="4" name="Rectangle 3">
            <a:extLst>
              <a:ext uri="{FF2B5EF4-FFF2-40B4-BE49-F238E27FC236}">
                <a16:creationId xmlns:a16="http://schemas.microsoft.com/office/drawing/2014/main" id="{28147A38-FAD5-4FA2-9B61-4BEFD2135284}"/>
              </a:ext>
            </a:extLst>
          </p:cNvPr>
          <p:cNvSpPr/>
          <p:nvPr/>
        </p:nvSpPr>
        <p:spPr>
          <a:xfrm>
            <a:off x="1259632" y="6021288"/>
            <a:ext cx="7478018" cy="646331"/>
          </a:xfrm>
          <a:prstGeom prst="rect">
            <a:avLst/>
          </a:prstGeom>
        </p:spPr>
        <p:txBody>
          <a:bodyPr wrap="square">
            <a:spAutoFit/>
          </a:bodyPr>
          <a:lstStyle/>
          <a:p>
            <a:r>
              <a:rPr lang="fr-FR" sz="1200" dirty="0">
                <a:hlinkClick r:id="rId3"/>
              </a:rPr>
              <a:t>https://www.30millionsdamis.fr/actualites/article/20616-le-scandale-de-la-chasse-en-enclos-denonce-par-les-chasseurs-eux-memes/?gclid=EAIaIQobChMItu-owrH2_AIVh4xoCR3ScQv-EAAYAiAAEgIX4fD_BwE</a:t>
            </a:r>
            <a:endParaRPr lang="fr-FR" sz="1200" dirty="0"/>
          </a:p>
          <a:p>
            <a:endParaRPr lang="fr-FR" sz="1200" dirty="0"/>
          </a:p>
        </p:txBody>
      </p:sp>
      <p:grpSp>
        <p:nvGrpSpPr>
          <p:cNvPr id="13" name="Groupe 12">
            <a:extLst>
              <a:ext uri="{FF2B5EF4-FFF2-40B4-BE49-F238E27FC236}">
                <a16:creationId xmlns:a16="http://schemas.microsoft.com/office/drawing/2014/main" id="{7E28F3B3-D6F0-412C-A8BD-83612BE05E74}"/>
              </a:ext>
            </a:extLst>
          </p:cNvPr>
          <p:cNvGrpSpPr/>
          <p:nvPr/>
        </p:nvGrpSpPr>
        <p:grpSpPr>
          <a:xfrm>
            <a:off x="4427984" y="476672"/>
            <a:ext cx="4309666" cy="1510427"/>
            <a:chOff x="4427984" y="476672"/>
            <a:chExt cx="4309666" cy="1510427"/>
          </a:xfrm>
        </p:grpSpPr>
        <p:sp>
          <p:nvSpPr>
            <p:cNvPr id="5" name="Ellipse 4">
              <a:extLst>
                <a:ext uri="{FF2B5EF4-FFF2-40B4-BE49-F238E27FC236}">
                  <a16:creationId xmlns:a16="http://schemas.microsoft.com/office/drawing/2014/main" id="{E0074AA3-38EC-4E90-B033-8A0F652F5876}"/>
                </a:ext>
              </a:extLst>
            </p:cNvPr>
            <p:cNvSpPr/>
            <p:nvPr/>
          </p:nvSpPr>
          <p:spPr>
            <a:xfrm>
              <a:off x="4427984" y="476672"/>
              <a:ext cx="2232248" cy="648072"/>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 name="Connecteur droit 6">
              <a:extLst>
                <a:ext uri="{FF2B5EF4-FFF2-40B4-BE49-F238E27FC236}">
                  <a16:creationId xmlns:a16="http://schemas.microsoft.com/office/drawing/2014/main" id="{76F875A3-1247-41C0-B7F3-6B06D4228006}"/>
                </a:ext>
              </a:extLst>
            </p:cNvPr>
            <p:cNvCxnSpPr>
              <a:cxnSpLocks/>
              <a:stCxn id="5" idx="5"/>
              <a:endCxn id="9" idx="1"/>
            </p:cNvCxnSpPr>
            <p:nvPr/>
          </p:nvCxnSpPr>
          <p:spPr>
            <a:xfrm>
              <a:off x="6333327" y="1029836"/>
              <a:ext cx="1407025" cy="63409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9" name="ZoneTexte 8">
              <a:extLst>
                <a:ext uri="{FF2B5EF4-FFF2-40B4-BE49-F238E27FC236}">
                  <a16:creationId xmlns:a16="http://schemas.microsoft.com/office/drawing/2014/main" id="{9A85BD4F-639C-45D6-9548-51D0BFD0B9D9}"/>
                </a:ext>
              </a:extLst>
            </p:cNvPr>
            <p:cNvSpPr txBox="1"/>
            <p:nvPr/>
          </p:nvSpPr>
          <p:spPr>
            <a:xfrm>
              <a:off x="7740352" y="1340768"/>
              <a:ext cx="997298" cy="646331"/>
            </a:xfrm>
            <a:prstGeom prst="rect">
              <a:avLst/>
            </a:prstGeom>
            <a:noFill/>
            <a:ln w="38100">
              <a:solidFill>
                <a:srgbClr val="C00000"/>
              </a:solidFill>
            </a:ln>
          </p:spPr>
          <p:txBody>
            <a:bodyPr wrap="square" rtlCol="0">
              <a:spAutoFit/>
            </a:bodyPr>
            <a:lstStyle/>
            <a:p>
              <a:pPr algn="ctr"/>
              <a:r>
                <a:rPr lang="fr-FR" dirty="0"/>
                <a:t>Thème = sujet </a:t>
              </a:r>
            </a:p>
          </p:txBody>
        </p:sp>
      </p:grpSp>
      <p:grpSp>
        <p:nvGrpSpPr>
          <p:cNvPr id="29" name="Groupe 28">
            <a:extLst>
              <a:ext uri="{FF2B5EF4-FFF2-40B4-BE49-F238E27FC236}">
                <a16:creationId xmlns:a16="http://schemas.microsoft.com/office/drawing/2014/main" id="{C975FBF8-29A7-442D-9E86-6DE3A760FD02}"/>
              </a:ext>
            </a:extLst>
          </p:cNvPr>
          <p:cNvGrpSpPr/>
          <p:nvPr/>
        </p:nvGrpSpPr>
        <p:grpSpPr>
          <a:xfrm>
            <a:off x="755576" y="1029835"/>
            <a:ext cx="5912098" cy="2283728"/>
            <a:chOff x="755576" y="1029835"/>
            <a:chExt cx="5912098" cy="2283728"/>
          </a:xfrm>
        </p:grpSpPr>
        <p:cxnSp>
          <p:nvCxnSpPr>
            <p:cNvPr id="15" name="Connecteur droit 14">
              <a:extLst>
                <a:ext uri="{FF2B5EF4-FFF2-40B4-BE49-F238E27FC236}">
                  <a16:creationId xmlns:a16="http://schemas.microsoft.com/office/drawing/2014/main" id="{95FAF74D-E008-48CC-A200-8D206CD738AB}"/>
                </a:ext>
              </a:extLst>
            </p:cNvPr>
            <p:cNvCxnSpPr>
              <a:cxnSpLocks/>
            </p:cNvCxnSpPr>
            <p:nvPr/>
          </p:nvCxnSpPr>
          <p:spPr>
            <a:xfrm>
              <a:off x="1036166" y="1029836"/>
              <a:ext cx="2743746"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8" name="Connecteur droit 17">
              <a:extLst>
                <a:ext uri="{FF2B5EF4-FFF2-40B4-BE49-F238E27FC236}">
                  <a16:creationId xmlns:a16="http://schemas.microsoft.com/office/drawing/2014/main" id="{6BB46FD0-20AD-41D8-84DB-27672263F930}"/>
                </a:ext>
              </a:extLst>
            </p:cNvPr>
            <p:cNvCxnSpPr>
              <a:cxnSpLocks/>
            </p:cNvCxnSpPr>
            <p:nvPr/>
          </p:nvCxnSpPr>
          <p:spPr>
            <a:xfrm>
              <a:off x="5004048" y="3284984"/>
              <a:ext cx="1663626"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sp>
          <p:nvSpPr>
            <p:cNvPr id="20" name="ZoneTexte 19">
              <a:extLst>
                <a:ext uri="{FF2B5EF4-FFF2-40B4-BE49-F238E27FC236}">
                  <a16:creationId xmlns:a16="http://schemas.microsoft.com/office/drawing/2014/main" id="{55F673E6-4B65-4FAB-8A3B-00ED6C6E73D6}"/>
                </a:ext>
              </a:extLst>
            </p:cNvPr>
            <p:cNvSpPr txBox="1"/>
            <p:nvPr/>
          </p:nvSpPr>
          <p:spPr>
            <a:xfrm>
              <a:off x="755576" y="2171700"/>
              <a:ext cx="1663626" cy="923330"/>
            </a:xfrm>
            <a:prstGeom prst="rect">
              <a:avLst/>
            </a:prstGeom>
            <a:solidFill>
              <a:schemeClr val="accent2">
                <a:lumMod val="20000"/>
                <a:lumOff val="80000"/>
              </a:schemeClr>
            </a:solidFill>
            <a:ln w="38100">
              <a:solidFill>
                <a:srgbClr val="00B050"/>
              </a:solidFill>
            </a:ln>
          </p:spPr>
          <p:txBody>
            <a:bodyPr wrap="square" rtlCol="0">
              <a:spAutoFit/>
            </a:bodyPr>
            <a:lstStyle/>
            <a:p>
              <a:r>
                <a:rPr lang="fr-FR" dirty="0"/>
                <a:t>Thèse = avis de l’auteur (ici orienté !)</a:t>
              </a:r>
            </a:p>
          </p:txBody>
        </p:sp>
        <p:cxnSp>
          <p:nvCxnSpPr>
            <p:cNvPr id="22" name="Connecteur droit 21">
              <a:extLst>
                <a:ext uri="{FF2B5EF4-FFF2-40B4-BE49-F238E27FC236}">
                  <a16:creationId xmlns:a16="http://schemas.microsoft.com/office/drawing/2014/main" id="{47FAEA2E-3B27-4B64-913A-F993B441A862}"/>
                </a:ext>
              </a:extLst>
            </p:cNvPr>
            <p:cNvCxnSpPr>
              <a:cxnSpLocks/>
              <a:endCxn id="20" idx="0"/>
            </p:cNvCxnSpPr>
            <p:nvPr/>
          </p:nvCxnSpPr>
          <p:spPr>
            <a:xfrm flipH="1">
              <a:off x="1587389" y="1029835"/>
              <a:ext cx="839279" cy="1141865"/>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5" name="Connecteur droit 24">
              <a:extLst>
                <a:ext uri="{FF2B5EF4-FFF2-40B4-BE49-F238E27FC236}">
                  <a16:creationId xmlns:a16="http://schemas.microsoft.com/office/drawing/2014/main" id="{98D7EB63-2A1F-4F5F-8B03-84D3170B0C76}"/>
                </a:ext>
              </a:extLst>
            </p:cNvPr>
            <p:cNvCxnSpPr>
              <a:cxnSpLocks/>
              <a:endCxn id="20" idx="3"/>
            </p:cNvCxnSpPr>
            <p:nvPr/>
          </p:nvCxnSpPr>
          <p:spPr>
            <a:xfrm flipH="1" flipV="1">
              <a:off x="2419202" y="2633365"/>
              <a:ext cx="2584846" cy="680198"/>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456004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ircle(in)">
                                      <p:cBhvr>
                                        <p:cTn id="7" dur="20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9"/>
                                        </p:tgtEl>
                                        <p:attrNameLst>
                                          <p:attrName>style.visibility</p:attrName>
                                        </p:attrNameLst>
                                      </p:cBhvr>
                                      <p:to>
                                        <p:strVal val="visible"/>
                                      </p:to>
                                    </p:set>
                                    <p:animEffect transition="in" filter="fade">
                                      <p:cBhvr>
                                        <p:cTn id="12"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DDD508-771A-402D-96CC-08D9C7943772}"/>
              </a:ext>
            </a:extLst>
          </p:cNvPr>
          <p:cNvSpPr>
            <a:spLocks noGrp="1"/>
          </p:cNvSpPr>
          <p:nvPr>
            <p:ph type="title"/>
          </p:nvPr>
        </p:nvSpPr>
        <p:spPr/>
        <p:txBody>
          <a:bodyPr/>
          <a:lstStyle/>
          <a:p>
            <a:r>
              <a:rPr lang="fr-FR" dirty="0"/>
              <a:t>La date ?</a:t>
            </a:r>
          </a:p>
        </p:txBody>
      </p:sp>
      <p:sp>
        <p:nvSpPr>
          <p:cNvPr id="3" name="Espace réservé du contenu 2">
            <a:extLst>
              <a:ext uri="{FF2B5EF4-FFF2-40B4-BE49-F238E27FC236}">
                <a16:creationId xmlns:a16="http://schemas.microsoft.com/office/drawing/2014/main" id="{90C4CC20-58F3-4B9C-9567-1C653E06EDF7}"/>
              </a:ext>
            </a:extLst>
          </p:cNvPr>
          <p:cNvSpPr>
            <a:spLocks noGrp="1"/>
          </p:cNvSpPr>
          <p:nvPr>
            <p:ph idx="1"/>
          </p:nvPr>
        </p:nvSpPr>
        <p:spPr>
          <a:xfrm>
            <a:off x="1028700" y="2286000"/>
            <a:ext cx="3255268" cy="3663280"/>
          </a:xfrm>
        </p:spPr>
        <p:txBody>
          <a:bodyPr/>
          <a:lstStyle/>
          <a:p>
            <a:r>
              <a:rPr lang="fr-FR" dirty="0"/>
              <a:t>Pour la recherche documentaire, la date est un élément important :</a:t>
            </a:r>
          </a:p>
          <a:p>
            <a:endParaRPr lang="fr-FR" dirty="0"/>
          </a:p>
          <a:p>
            <a:r>
              <a:rPr lang="fr-FR" dirty="0"/>
              <a:t>Un fait n’est pas forcément vrai de manière définitive, il peut évoluer en fonction d’autres éléments.</a:t>
            </a:r>
          </a:p>
        </p:txBody>
      </p:sp>
      <p:sp>
        <p:nvSpPr>
          <p:cNvPr id="4" name="ZoneTexte 3">
            <a:extLst>
              <a:ext uri="{FF2B5EF4-FFF2-40B4-BE49-F238E27FC236}">
                <a16:creationId xmlns:a16="http://schemas.microsoft.com/office/drawing/2014/main" id="{D918B865-56DC-460F-9F78-6D10842DC200}"/>
              </a:ext>
            </a:extLst>
          </p:cNvPr>
          <p:cNvSpPr txBox="1"/>
          <p:nvPr/>
        </p:nvSpPr>
        <p:spPr>
          <a:xfrm>
            <a:off x="4139952" y="329823"/>
            <a:ext cx="4680520" cy="6247864"/>
          </a:xfrm>
          <a:prstGeom prst="rect">
            <a:avLst/>
          </a:prstGeom>
          <a:noFill/>
        </p:spPr>
        <p:txBody>
          <a:bodyPr wrap="square" rtlCol="0">
            <a:spAutoFit/>
          </a:bodyPr>
          <a:lstStyle/>
          <a:p>
            <a:r>
              <a:rPr lang="fr-FR" sz="2000" b="1" dirty="0"/>
              <a:t>Derrière la critique de Nord Stream 2, le marché du GNL</a:t>
            </a:r>
          </a:p>
          <a:p>
            <a:r>
              <a:rPr lang="fr-FR" sz="1200" dirty="0"/>
              <a:t>En tirant à boulets rouges sur le projet de gazoduc russe, Donald Trump vole au secours de l'Europe de l'Est. Mais il a aussi en tête les intérêts du gaz naturel américain.</a:t>
            </a:r>
          </a:p>
          <a:p>
            <a:r>
              <a:rPr lang="fr-FR" sz="1200" dirty="0"/>
              <a:t>Par </a:t>
            </a:r>
            <a:r>
              <a:rPr lang="fr-FR" sz="1200" dirty="0">
                <a:hlinkClick r:id="rId2"/>
              </a:rPr>
              <a:t>Thibaut Madelin</a:t>
            </a:r>
            <a:r>
              <a:rPr lang="fr-FR" sz="1200" dirty="0"/>
              <a:t>, Publié le 12 juil. 2018 à 01:01</a:t>
            </a:r>
          </a:p>
          <a:p>
            <a:endParaRPr lang="fr-FR" sz="1200" dirty="0"/>
          </a:p>
          <a:p>
            <a:pPr algn="just"/>
            <a:r>
              <a:rPr lang="fr-FR" sz="1600" dirty="0"/>
              <a:t>Controversé depuis sa naissance, y compris dans l'Union européenne (UE), le projet gazier Nord Stream 2 est la bête noire de Donald Trump. « </a:t>
            </a:r>
            <a:r>
              <a:rPr lang="fr-FR" sz="1600" i="1" dirty="0"/>
              <a:t>L'Allemagne est prisonnière de la Russie parce qu'elle tire une grande partie de son énergie de la Russie</a:t>
            </a:r>
            <a:r>
              <a:rPr lang="fr-FR" sz="1600" dirty="0"/>
              <a:t> », s'est plaint mercredi le président américain lors du sommet de l'Otan, reprochant au pays d'accroître sa dépendance avec ce nouveau gazoduc. […] </a:t>
            </a:r>
          </a:p>
          <a:p>
            <a:pPr algn="just"/>
            <a:endParaRPr lang="fr-FR" sz="1600" dirty="0"/>
          </a:p>
          <a:p>
            <a:pPr algn="just"/>
            <a:r>
              <a:rPr lang="fr-FR" sz="1600" dirty="0"/>
              <a:t>En Allemagne, où ses promoteurs tablent sur la création de 13.000 emplois sur 31.000 au total, le projet fait l'objet de vifs débats.</a:t>
            </a:r>
          </a:p>
          <a:p>
            <a:pPr algn="just"/>
            <a:endParaRPr lang="fr-FR" sz="1600" dirty="0"/>
          </a:p>
          <a:p>
            <a:pPr algn="just"/>
            <a:r>
              <a:rPr lang="fr-FR" sz="1600" dirty="0"/>
              <a:t>L'administration américaine […] voit le gaz russe comme une concurrence au gaz naturel liquéfié (GNL) que les Etats-Unis produisent à partir de gaz de schiste et veulent de plus en plus exporter.</a:t>
            </a:r>
          </a:p>
          <a:p>
            <a:endParaRPr lang="fr-FR" sz="1200" dirty="0"/>
          </a:p>
        </p:txBody>
      </p:sp>
      <p:sp>
        <p:nvSpPr>
          <p:cNvPr id="5" name="Rectangle 4">
            <a:extLst>
              <a:ext uri="{FF2B5EF4-FFF2-40B4-BE49-F238E27FC236}">
                <a16:creationId xmlns:a16="http://schemas.microsoft.com/office/drawing/2014/main" id="{F1B2645F-CF44-403D-815D-C255ACAA14C6}"/>
              </a:ext>
            </a:extLst>
          </p:cNvPr>
          <p:cNvSpPr/>
          <p:nvPr/>
        </p:nvSpPr>
        <p:spPr>
          <a:xfrm>
            <a:off x="1335013" y="5949280"/>
            <a:ext cx="2498626" cy="830997"/>
          </a:xfrm>
          <a:prstGeom prst="rect">
            <a:avLst/>
          </a:prstGeom>
        </p:spPr>
        <p:txBody>
          <a:bodyPr wrap="square">
            <a:spAutoFit/>
          </a:bodyPr>
          <a:lstStyle/>
          <a:p>
            <a:r>
              <a:rPr lang="fr-FR" sz="1200" dirty="0">
                <a:hlinkClick r:id="rId3"/>
              </a:rPr>
              <a:t>https://www.lesechos.fr/2018/07/derriere-la-critique-de-nord-stream-2-le-marche-du-gnl-975489</a:t>
            </a:r>
            <a:endParaRPr lang="fr-FR" sz="1200" dirty="0"/>
          </a:p>
          <a:p>
            <a:endParaRPr lang="fr-FR" sz="1200" dirty="0"/>
          </a:p>
        </p:txBody>
      </p:sp>
      <p:sp>
        <p:nvSpPr>
          <p:cNvPr id="6" name="ZoneTexte 5">
            <a:extLst>
              <a:ext uri="{FF2B5EF4-FFF2-40B4-BE49-F238E27FC236}">
                <a16:creationId xmlns:a16="http://schemas.microsoft.com/office/drawing/2014/main" id="{E49BAF23-4447-41F1-81FD-296686138E2B}"/>
              </a:ext>
            </a:extLst>
          </p:cNvPr>
          <p:cNvSpPr txBox="1"/>
          <p:nvPr/>
        </p:nvSpPr>
        <p:spPr>
          <a:xfrm>
            <a:off x="914400" y="2025426"/>
            <a:ext cx="7816676" cy="3847207"/>
          </a:xfrm>
          <a:prstGeom prst="rect">
            <a:avLst/>
          </a:prstGeom>
          <a:solidFill>
            <a:schemeClr val="accent2">
              <a:lumMod val="20000"/>
              <a:lumOff val="80000"/>
            </a:schemeClr>
          </a:solidFill>
        </p:spPr>
        <p:txBody>
          <a:bodyPr wrap="square" rtlCol="0">
            <a:spAutoFit/>
          </a:bodyPr>
          <a:lstStyle/>
          <a:p>
            <a:r>
              <a:rPr lang="fr-FR" sz="2800" dirty="0"/>
              <a:t>Incidents</a:t>
            </a:r>
          </a:p>
          <a:p>
            <a:endParaRPr lang="fr-FR" dirty="0"/>
          </a:p>
          <a:p>
            <a:pPr algn="just"/>
            <a:r>
              <a:rPr lang="fr-FR" dirty="0"/>
              <a:t>Le 26 septembre 2022, en mer Baltique, deux explosions occasionnent d'importantes fuites de gaz. La première, sur Nord Stream 2 est découverte au sud-est de l'île danoise de Bornholm. Plusieurs heures plus tard, deux autres fuites sont découvertes sur Nord Stream 1 au nord-est de l’île. Les fuites sont situées dans les eaux internationales (ne faisant pas partie de la mer territoriale d'une nation), mais dans les zones économiques du Danemark et de la Suède. </a:t>
            </a:r>
          </a:p>
          <a:p>
            <a:endParaRPr lang="fr-FR" dirty="0"/>
          </a:p>
          <a:p>
            <a:r>
              <a:rPr lang="fr-FR" dirty="0"/>
              <a:t>Extrait de l’article </a:t>
            </a:r>
            <a:r>
              <a:rPr lang="fr-FR" dirty="0" err="1"/>
              <a:t>wikipedia</a:t>
            </a:r>
            <a:r>
              <a:rPr lang="fr-FR" dirty="0"/>
              <a:t> :</a:t>
            </a:r>
          </a:p>
          <a:p>
            <a:r>
              <a:rPr lang="fr-FR" dirty="0">
                <a:hlinkClick r:id="rId4"/>
              </a:rPr>
              <a:t>https://fr.wikipedia.org/wiki/Sabotage_des_gazoducs_Nord_Stream</a:t>
            </a:r>
            <a:endParaRPr lang="fr-FR" dirty="0"/>
          </a:p>
          <a:p>
            <a:endParaRPr lang="fr-FR" dirty="0"/>
          </a:p>
        </p:txBody>
      </p:sp>
      <p:sp>
        <p:nvSpPr>
          <p:cNvPr id="9" name="Rectangle 8">
            <a:extLst>
              <a:ext uri="{FF2B5EF4-FFF2-40B4-BE49-F238E27FC236}">
                <a16:creationId xmlns:a16="http://schemas.microsoft.com/office/drawing/2014/main" id="{009A171E-160C-49ED-87BA-7E23D7F9297F}"/>
              </a:ext>
            </a:extLst>
          </p:cNvPr>
          <p:cNvSpPr/>
          <p:nvPr/>
        </p:nvSpPr>
        <p:spPr>
          <a:xfrm>
            <a:off x="897148" y="1200556"/>
            <a:ext cx="2532745" cy="830997"/>
          </a:xfrm>
          <a:prstGeom prst="rect">
            <a:avLst/>
          </a:prstGeom>
        </p:spPr>
        <p:txBody>
          <a:bodyPr wrap="none">
            <a:spAutoFit/>
          </a:bodyPr>
          <a:lstStyle/>
          <a:p>
            <a:pPr algn="ctr"/>
            <a:r>
              <a:rPr lang="fr-FR" sz="4800" dirty="0">
                <a:solidFill>
                  <a:srgbClr val="00B0F0"/>
                </a:solidFill>
                <a:effectLst>
                  <a:outerShdw blurRad="38100" dist="38100" dir="2700000" algn="tl">
                    <a:srgbClr val="000000">
                      <a:alpha val="43137"/>
                    </a:srgbClr>
                  </a:outerShdw>
                </a:effectLst>
              </a:rPr>
              <a:t>QUAND ?</a:t>
            </a:r>
          </a:p>
        </p:txBody>
      </p:sp>
    </p:spTree>
    <p:extLst>
      <p:ext uri="{BB962C8B-B14F-4D97-AF65-F5344CB8AC3E}">
        <p14:creationId xmlns:p14="http://schemas.microsoft.com/office/powerpoint/2010/main" val="1362133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B6AFAE-1982-4A27-B876-5746153C5C1A}"/>
              </a:ext>
            </a:extLst>
          </p:cNvPr>
          <p:cNvSpPr>
            <a:spLocks noGrp="1"/>
          </p:cNvSpPr>
          <p:nvPr>
            <p:ph type="title"/>
          </p:nvPr>
        </p:nvSpPr>
        <p:spPr/>
        <p:txBody>
          <a:bodyPr/>
          <a:lstStyle/>
          <a:p>
            <a:r>
              <a:rPr lang="fr-FR" dirty="0"/>
              <a:t>Enfin, les infos !</a:t>
            </a:r>
          </a:p>
        </p:txBody>
      </p:sp>
      <p:sp>
        <p:nvSpPr>
          <p:cNvPr id="3" name="Espace réservé du contenu 2">
            <a:extLst>
              <a:ext uri="{FF2B5EF4-FFF2-40B4-BE49-F238E27FC236}">
                <a16:creationId xmlns:a16="http://schemas.microsoft.com/office/drawing/2014/main" id="{DDC3ADAF-6EDF-47B7-9853-FC7CA1B1A906}"/>
              </a:ext>
            </a:extLst>
          </p:cNvPr>
          <p:cNvSpPr>
            <a:spLocks noGrp="1"/>
          </p:cNvSpPr>
          <p:nvPr>
            <p:ph idx="1"/>
          </p:nvPr>
        </p:nvSpPr>
        <p:spPr/>
        <p:txBody>
          <a:bodyPr/>
          <a:lstStyle/>
          <a:p>
            <a:r>
              <a:rPr lang="fr-FR" dirty="0"/>
              <a:t>(Là, ça se complique…)</a:t>
            </a:r>
          </a:p>
          <a:p>
            <a:endParaRPr lang="fr-FR" dirty="0"/>
          </a:p>
          <a:p>
            <a:r>
              <a:rPr lang="fr-FR" dirty="0"/>
              <a:t>Il faut réussir à trier les éléments importants d’un texte en le questionnant : </a:t>
            </a:r>
          </a:p>
          <a:p>
            <a:pPr lvl="1"/>
            <a:endParaRPr lang="fr-FR" i="1"/>
          </a:p>
          <a:p>
            <a:pPr lvl="1"/>
            <a:r>
              <a:rPr lang="fr-FR" i="1"/>
              <a:t>De </a:t>
            </a:r>
            <a:r>
              <a:rPr lang="fr-FR" i="1" dirty="0"/>
              <a:t>quoi parle l’auteur / Comment fait-il pour expliquer son propos? / …</a:t>
            </a:r>
          </a:p>
          <a:p>
            <a:endParaRPr lang="fr-FR" dirty="0"/>
          </a:p>
          <a:p>
            <a:endParaRPr lang="fr-FR" dirty="0"/>
          </a:p>
        </p:txBody>
      </p:sp>
      <p:sp>
        <p:nvSpPr>
          <p:cNvPr id="4" name="Rectangle 3">
            <a:extLst>
              <a:ext uri="{FF2B5EF4-FFF2-40B4-BE49-F238E27FC236}">
                <a16:creationId xmlns:a16="http://schemas.microsoft.com/office/drawing/2014/main" id="{E40F7437-0F2C-42DD-9099-85422FF672E0}"/>
              </a:ext>
            </a:extLst>
          </p:cNvPr>
          <p:cNvSpPr/>
          <p:nvPr/>
        </p:nvSpPr>
        <p:spPr>
          <a:xfrm>
            <a:off x="5007254" y="1196752"/>
            <a:ext cx="3429145" cy="830997"/>
          </a:xfrm>
          <a:prstGeom prst="rect">
            <a:avLst/>
          </a:prstGeom>
        </p:spPr>
        <p:txBody>
          <a:bodyPr wrap="none">
            <a:spAutoFit/>
          </a:bodyPr>
          <a:lstStyle/>
          <a:p>
            <a:pPr algn="ctr"/>
            <a:r>
              <a:rPr lang="fr-FR" sz="4800" dirty="0">
                <a:solidFill>
                  <a:srgbClr val="00B0F0"/>
                </a:solidFill>
                <a:effectLst>
                  <a:outerShdw blurRad="38100" dist="38100" dir="2700000" algn="tl">
                    <a:srgbClr val="000000">
                      <a:alpha val="43137"/>
                    </a:srgbClr>
                  </a:outerShdw>
                </a:effectLst>
              </a:rPr>
              <a:t>COMMENT ?</a:t>
            </a:r>
          </a:p>
        </p:txBody>
      </p:sp>
    </p:spTree>
    <p:extLst>
      <p:ext uri="{BB962C8B-B14F-4D97-AF65-F5344CB8AC3E}">
        <p14:creationId xmlns:p14="http://schemas.microsoft.com/office/powerpoint/2010/main" val="1667172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Rognage">
  <a:themeElements>
    <a:clrScheme name="Rognage">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Rognage">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ogna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Cadrage</Template>
  <TotalTime>75</TotalTime>
  <Words>1043</Words>
  <Application>Microsoft Office PowerPoint</Application>
  <PresentationFormat>Affichage à l'écran (4:3)</PresentationFormat>
  <Paragraphs>89</Paragraphs>
  <Slides>8</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8</vt:i4>
      </vt:variant>
    </vt:vector>
  </HeadingPairs>
  <TitlesOfParts>
    <vt:vector size="11" baseType="lpstr">
      <vt:lpstr>Arial</vt:lpstr>
      <vt:lpstr>Franklin Gothic Book</vt:lpstr>
      <vt:lpstr>Rognage</vt:lpstr>
      <vt:lpstr>Analyse de texte</vt:lpstr>
      <vt:lpstr>Identifier la nature du texte</vt:lpstr>
      <vt:lpstr>Présentation PowerPoint</vt:lpstr>
      <vt:lpstr>L’auteur ? </vt:lpstr>
      <vt:lpstr>Identifier le thème et la thèse ?</vt:lpstr>
      <vt:lpstr>Le scandale de la chasse en enclos dénoncé par les chasseurs eux-mêmes ! </vt:lpstr>
      <vt:lpstr>La date ?</vt:lpstr>
      <vt:lpstr>Enfin, les infos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Analyse de texte</dc:title>
  <dc:creator>Thomas Lascaux</dc:creator>
  <cp:lastModifiedBy>LASCAUX THOMAS</cp:lastModifiedBy>
  <cp:revision>9</cp:revision>
  <dcterms:created xsi:type="dcterms:W3CDTF">2023-02-01T08:07:21Z</dcterms:created>
  <dcterms:modified xsi:type="dcterms:W3CDTF">2023-02-02T10:59:30Z</dcterms:modified>
</cp:coreProperties>
</file>