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png" ContentType="image/png"/>
  <Override PartName="/ppt/media/image4.jpeg" ContentType="image/jpe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9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6400" cy="5294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0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03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6400" cy="5294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4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47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6400" cy="5294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8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9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91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7466400" cy="5294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575f6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8762760" y="0"/>
            <a:ext cx="36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Line 2"/>
          <p:cNvSpPr/>
          <p:nvPr/>
        </p:nvSpPr>
        <p:spPr>
          <a:xfrm>
            <a:off x="759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Line 3"/>
          <p:cNvSpPr/>
          <p:nvPr/>
        </p:nvSpPr>
        <p:spPr>
          <a:xfrm>
            <a:off x="8991360" y="0"/>
            <a:ext cx="36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8839080" y="0"/>
            <a:ext cx="303840" cy="685692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Line 5"/>
          <p:cNvSpPr/>
          <p:nvPr/>
        </p:nvSpPr>
        <p:spPr>
          <a:xfrm>
            <a:off x="8915400" y="0"/>
            <a:ext cx="36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 hidden="1"/>
          <p:cNvSpPr/>
          <p:nvPr/>
        </p:nvSpPr>
        <p:spPr>
          <a:xfrm>
            <a:off x="8156520" y="5715000"/>
            <a:ext cx="547560" cy="547560"/>
          </a:xfrm>
          <a:prstGeom prst="ellipse">
            <a:avLst/>
          </a:prstGeom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380880" y="0"/>
            <a:ext cx="608400" cy="685692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" name="CustomShape 8"/>
          <p:cNvSpPr/>
          <p:nvPr/>
        </p:nvSpPr>
        <p:spPr>
          <a:xfrm>
            <a:off x="276480" y="0"/>
            <a:ext cx="103680" cy="685692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990720" y="0"/>
            <a:ext cx="180720" cy="685692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1141200" y="0"/>
            <a:ext cx="229320" cy="685692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" name="Line 11"/>
          <p:cNvSpPr/>
          <p:nvPr/>
        </p:nvSpPr>
        <p:spPr>
          <a:xfrm>
            <a:off x="10620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  <a:alpha val="7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Line 12"/>
          <p:cNvSpPr/>
          <p:nvPr/>
        </p:nvSpPr>
        <p:spPr>
          <a:xfrm>
            <a:off x="91440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20000"/>
                <a:alpha val="8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Line 13"/>
          <p:cNvSpPr/>
          <p:nvPr/>
        </p:nvSpPr>
        <p:spPr>
          <a:xfrm>
            <a:off x="85392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Line 14"/>
          <p:cNvSpPr/>
          <p:nvPr/>
        </p:nvSpPr>
        <p:spPr>
          <a:xfrm>
            <a:off x="1726560" y="0"/>
            <a:ext cx="360" cy="6858000"/>
          </a:xfrm>
          <a:prstGeom prst="line">
            <a:avLst/>
          </a:prstGeom>
          <a:ln w="28440">
            <a:solidFill>
              <a:schemeClr val="accent1">
                <a:tint val="60000"/>
                <a:alpha val="82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Line 15"/>
          <p:cNvSpPr/>
          <p:nvPr/>
        </p:nvSpPr>
        <p:spPr>
          <a:xfrm>
            <a:off x="1066680" y="0"/>
            <a:ext cx="360" cy="6858000"/>
          </a:xfrm>
          <a:prstGeom prst="line">
            <a:avLst/>
          </a:prstGeom>
          <a:ln w="936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" name="CustomShape 16"/>
          <p:cNvSpPr/>
          <p:nvPr/>
        </p:nvSpPr>
        <p:spPr>
          <a:xfrm>
            <a:off x="1219320" y="0"/>
            <a:ext cx="75240" cy="685692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6" name="CustomShape 17"/>
          <p:cNvSpPr/>
          <p:nvPr/>
        </p:nvSpPr>
        <p:spPr>
          <a:xfrm>
            <a:off x="609480" y="3429000"/>
            <a:ext cx="1294200" cy="1294200"/>
          </a:xfrm>
          <a:prstGeom prst="ellipse">
            <a:avLst/>
          </a:prstGeom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1324800" y="4866840"/>
            <a:ext cx="640440" cy="640440"/>
          </a:xfrm>
          <a:prstGeom prst="ellipse">
            <a:avLst/>
          </a:prstGeom>
          <a:ln w="28440"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" name="CustomShape 19"/>
          <p:cNvSpPr/>
          <p:nvPr/>
        </p:nvSpPr>
        <p:spPr>
          <a:xfrm>
            <a:off x="1091160" y="5500800"/>
            <a:ext cx="136080" cy="136080"/>
          </a:xfrm>
          <a:prstGeom prst="ellipse">
            <a:avLst/>
          </a:prstGeom>
          <a:ln w="12600"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9" name="CustomShape 20"/>
          <p:cNvSpPr/>
          <p:nvPr/>
        </p:nvSpPr>
        <p:spPr>
          <a:xfrm>
            <a:off x="1664280" y="5791320"/>
            <a:ext cx="273240" cy="273240"/>
          </a:xfrm>
          <a:prstGeom prst="ellipse">
            <a:avLst/>
          </a:prstGeom>
          <a:ln w="12600"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0" name="CustomShape 21"/>
          <p:cNvSpPr/>
          <p:nvPr/>
        </p:nvSpPr>
        <p:spPr>
          <a:xfrm>
            <a:off x="1879200" y="4479840"/>
            <a:ext cx="364680" cy="364680"/>
          </a:xfrm>
          <a:prstGeom prst="ellipse">
            <a:avLst/>
          </a:prstGeom>
          <a:ln w="28440"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1" name="Line 22"/>
          <p:cNvSpPr/>
          <p:nvPr/>
        </p:nvSpPr>
        <p:spPr>
          <a:xfrm>
            <a:off x="909792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" name="PlaceHolder 2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fr-FR" sz="4400" spc="-1" strike="noStrike">
                <a:latin typeface="Arial"/>
              </a:rPr>
              <a:t>Cliquez pour éditer le format du texte-titre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23" name="PlaceHolder 2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Line 1"/>
          <p:cNvSpPr/>
          <p:nvPr/>
        </p:nvSpPr>
        <p:spPr>
          <a:xfrm>
            <a:off x="8762760" y="0"/>
            <a:ext cx="36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1" name="Line 2"/>
          <p:cNvSpPr/>
          <p:nvPr/>
        </p:nvSpPr>
        <p:spPr>
          <a:xfrm>
            <a:off x="759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Line 3"/>
          <p:cNvSpPr/>
          <p:nvPr/>
        </p:nvSpPr>
        <p:spPr>
          <a:xfrm>
            <a:off x="8991360" y="0"/>
            <a:ext cx="36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CustomShape 4"/>
          <p:cNvSpPr/>
          <p:nvPr/>
        </p:nvSpPr>
        <p:spPr>
          <a:xfrm>
            <a:off x="8839080" y="0"/>
            <a:ext cx="303840" cy="685692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4" name="Line 5"/>
          <p:cNvSpPr/>
          <p:nvPr/>
        </p:nvSpPr>
        <p:spPr>
          <a:xfrm>
            <a:off x="8915400" y="0"/>
            <a:ext cx="36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6"/>
          <p:cNvSpPr/>
          <p:nvPr/>
        </p:nvSpPr>
        <p:spPr>
          <a:xfrm>
            <a:off x="8156520" y="5715000"/>
            <a:ext cx="547560" cy="547560"/>
          </a:xfrm>
          <a:prstGeom prst="ellipse">
            <a:avLst/>
          </a:prstGeom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6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fr-FR" sz="4400" spc="-1" strike="noStrike">
                <a:latin typeface="Arial"/>
              </a:rPr>
              <a:t>Cliquez pour éditer le format du texte-titre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6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Line 1"/>
          <p:cNvSpPr/>
          <p:nvPr/>
        </p:nvSpPr>
        <p:spPr>
          <a:xfrm>
            <a:off x="8762760" y="0"/>
            <a:ext cx="36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5" name="Line 2"/>
          <p:cNvSpPr/>
          <p:nvPr/>
        </p:nvSpPr>
        <p:spPr>
          <a:xfrm>
            <a:off x="759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Line 3"/>
          <p:cNvSpPr/>
          <p:nvPr/>
        </p:nvSpPr>
        <p:spPr>
          <a:xfrm>
            <a:off x="8991360" y="0"/>
            <a:ext cx="36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7" name="CustomShape 4"/>
          <p:cNvSpPr/>
          <p:nvPr/>
        </p:nvSpPr>
        <p:spPr>
          <a:xfrm>
            <a:off x="8839080" y="0"/>
            <a:ext cx="303840" cy="685692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8" name="Line 5"/>
          <p:cNvSpPr/>
          <p:nvPr/>
        </p:nvSpPr>
        <p:spPr>
          <a:xfrm>
            <a:off x="8915400" y="0"/>
            <a:ext cx="36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CustomShape 6"/>
          <p:cNvSpPr/>
          <p:nvPr/>
        </p:nvSpPr>
        <p:spPr>
          <a:xfrm>
            <a:off x="8156520" y="5715000"/>
            <a:ext cx="547560" cy="547560"/>
          </a:xfrm>
          <a:prstGeom prst="ellipse">
            <a:avLst/>
          </a:prstGeom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10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fr-FR" sz="4400" spc="-1" strike="noStrike">
                <a:latin typeface="Arial"/>
              </a:rPr>
              <a:t>Cliquez pour éditer le format du texte-titre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111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Line 1"/>
          <p:cNvSpPr/>
          <p:nvPr/>
        </p:nvSpPr>
        <p:spPr>
          <a:xfrm>
            <a:off x="8762760" y="0"/>
            <a:ext cx="36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Line 2"/>
          <p:cNvSpPr/>
          <p:nvPr/>
        </p:nvSpPr>
        <p:spPr>
          <a:xfrm>
            <a:off x="759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Line 3"/>
          <p:cNvSpPr/>
          <p:nvPr/>
        </p:nvSpPr>
        <p:spPr>
          <a:xfrm>
            <a:off x="8991360" y="0"/>
            <a:ext cx="36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1" name="CustomShape 4"/>
          <p:cNvSpPr/>
          <p:nvPr/>
        </p:nvSpPr>
        <p:spPr>
          <a:xfrm>
            <a:off x="8839080" y="0"/>
            <a:ext cx="303840" cy="685692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2" name="Line 5"/>
          <p:cNvSpPr/>
          <p:nvPr/>
        </p:nvSpPr>
        <p:spPr>
          <a:xfrm>
            <a:off x="8915400" y="0"/>
            <a:ext cx="36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3" name="CustomShape 6"/>
          <p:cNvSpPr/>
          <p:nvPr/>
        </p:nvSpPr>
        <p:spPr>
          <a:xfrm>
            <a:off x="8156520" y="5715000"/>
            <a:ext cx="547560" cy="547560"/>
          </a:xfrm>
          <a:prstGeom prst="ellipse">
            <a:avLst/>
          </a:prstGeom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4" name="PlaceHolder 7"/>
          <p:cNvSpPr>
            <a:spLocks noGrp="1"/>
          </p:cNvSpPr>
          <p:nvPr>
            <p:ph type="title"/>
          </p:nvPr>
        </p:nvSpPr>
        <p:spPr>
          <a:xfrm>
            <a:off x="457200" y="274680"/>
            <a:ext cx="7466400" cy="114192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fr-FR" sz="1800" spc="-1" strike="noStrike">
                <a:latin typeface="Arial"/>
              </a:rPr>
              <a:t>Cliquez pour éditer le format du texte-titre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155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4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2577960" y="2600280"/>
            <a:ext cx="6399720" cy="228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fr-FR" sz="3000" spc="-1" strike="noStrike" cap="small">
                <a:solidFill>
                  <a:srgbClr val="fff39d"/>
                </a:solidFill>
                <a:latin typeface="Century Schoolbook"/>
                <a:ea typeface="DejaVu Sans"/>
              </a:rPr>
              <a:t>Premières constations…</a:t>
            </a:r>
            <a:endParaRPr b="0" lang="fr-FR" sz="3000" spc="-1" strike="noStrike">
              <a:latin typeface="Arial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2577960" y="1066680"/>
            <a:ext cx="6399720" cy="150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ransition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Picture 2" descr=""/>
          <p:cNvPicPr/>
          <p:nvPr/>
        </p:nvPicPr>
        <p:blipFill>
          <a:blip r:embed="rId1"/>
          <a:stretch/>
        </p:blipFill>
        <p:spPr>
          <a:xfrm>
            <a:off x="683640" y="836640"/>
            <a:ext cx="7925400" cy="4896360"/>
          </a:xfrm>
          <a:prstGeom prst="rect">
            <a:avLst/>
          </a:prstGeom>
          <a:ln w="9360">
            <a:noFill/>
          </a:ln>
        </p:spPr>
      </p:pic>
      <p:sp>
        <p:nvSpPr>
          <p:cNvPr id="195" name="Line 1"/>
          <p:cNvSpPr/>
          <p:nvPr/>
        </p:nvSpPr>
        <p:spPr>
          <a:xfrm>
            <a:off x="467280" y="4077000"/>
            <a:ext cx="8430480" cy="360"/>
          </a:xfrm>
          <a:prstGeom prst="line">
            <a:avLst/>
          </a:prstGeom>
          <a:ln>
            <a:rou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96" name="CustomShape 2"/>
          <p:cNvSpPr/>
          <p:nvPr/>
        </p:nvSpPr>
        <p:spPr>
          <a:xfrm>
            <a:off x="251640" y="332640"/>
            <a:ext cx="8568360" cy="363960"/>
          </a:xfrm>
          <a:prstGeom prst="rect">
            <a:avLst/>
          </a:prstGeom>
          <a:ln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c00000"/>
                </a:solidFill>
                <a:latin typeface="Century Schoolbook"/>
                <a:ea typeface="DejaVu Sans"/>
              </a:rPr>
              <a:t>En géographie, l’équateur sépare habituellement l’hémisphère Nord et l’hémisphère Sud.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197" name="CustomShape 3"/>
          <p:cNvSpPr/>
          <p:nvPr/>
        </p:nvSpPr>
        <p:spPr>
          <a:xfrm>
            <a:off x="1547640" y="1268280"/>
            <a:ext cx="6694920" cy="1186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fr-FR" sz="7200" spc="-1" strike="noStrike">
                <a:solidFill>
                  <a:srgbClr val="000000"/>
                </a:solidFill>
                <a:latin typeface="Gill Sans MT"/>
                <a:ea typeface="DejaVu Sans"/>
              </a:rPr>
              <a:t>NORD</a:t>
            </a:r>
            <a:endParaRPr b="0" lang="fr-FR" sz="7200" spc="-1" strike="noStrike">
              <a:latin typeface="Arial"/>
            </a:endParaRPr>
          </a:p>
        </p:txBody>
      </p:sp>
      <p:sp>
        <p:nvSpPr>
          <p:cNvPr id="198" name="CustomShape 4"/>
          <p:cNvSpPr/>
          <p:nvPr/>
        </p:nvSpPr>
        <p:spPr>
          <a:xfrm>
            <a:off x="1619280" y="3933720"/>
            <a:ext cx="6696720" cy="1186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fr-FR" sz="7200" spc="-1" strike="noStrike">
                <a:solidFill>
                  <a:srgbClr val="000000"/>
                </a:solidFill>
                <a:latin typeface="Gill Sans MT"/>
                <a:ea typeface="DejaVu Sans"/>
              </a:rPr>
              <a:t>SUD</a:t>
            </a:r>
            <a:endParaRPr b="0" lang="fr-FR" sz="7200" spc="-1" strike="noStrike">
              <a:latin typeface="Arial"/>
            </a:endParaRPr>
          </a:p>
        </p:txBody>
      </p:sp>
    </p:spTree>
  </p:cSld>
  <p:transition>
    <p:fade/>
  </p:transition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fill="hold">
                      <p:stCondLst>
                        <p:cond delay="indefinite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clickEffect" fill="hold" presetClass="entr" presetID="3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9" dur="1000" fill="hold"/>
                                        <p:tgtEl>
                                          <p:spTgt spid="198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id="10" dur="1000" fill="hold"/>
                                        <p:tgtEl>
                                          <p:spTgt spid="198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id="11" dur="1000" fill="hold"/>
                                        <p:tgtEl>
                                          <p:spTgt spid="198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2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nodeType="withEffect" fill="hold" presetClass="entr" presetID="3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str">
                                      <p:cBhvr additive="repl">
                                        <p:cTn id="15" dur="1000" fill="hold"/>
                                        <p:tgtEl>
                                          <p:spTgt spid="197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width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id="16" dur="1000" fill="hold"/>
                                        <p:tgtEl>
                                          <p:spTgt spid="197"/>
                                        </p:tgtEl>
                                      </p:cBhvr>
                                      <p:tavLst>
                                        <p:tav tm="100000">
                                          <p:val>
                                            <p:strVal val="height"/>
                                          </p:val>
                                        </p:tav>
                                      </p:tavLst>
                                    </p:anim>
                                    <p:anim calcmode="lin" valueType="str">
                                      <p:cBhvr additive="repl">
                                        <p:cTn id="17" dur="1000" fill="hold"/>
                                        <p:tgtEl>
                                          <p:spTgt spid="197"/>
                                        </p:tgtEl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Picture 4" descr=""/>
          <p:cNvPicPr/>
          <p:nvPr/>
        </p:nvPicPr>
        <p:blipFill>
          <a:blip r:embed="rId1"/>
          <a:stretch/>
        </p:blipFill>
        <p:spPr>
          <a:xfrm>
            <a:off x="468360" y="907920"/>
            <a:ext cx="8208000" cy="4694760"/>
          </a:xfrm>
          <a:prstGeom prst="rect">
            <a:avLst/>
          </a:prstGeom>
          <a:ln w="9360">
            <a:noFill/>
          </a:ln>
        </p:spPr>
      </p:pic>
      <p:sp>
        <p:nvSpPr>
          <p:cNvPr id="200" name="CustomShape 1"/>
          <p:cNvSpPr/>
          <p:nvPr/>
        </p:nvSpPr>
        <p:spPr>
          <a:xfrm>
            <a:off x="1619280" y="4221000"/>
            <a:ext cx="1872000" cy="63828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901"/>
              </a:spcBef>
            </a:pP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Amérique du Sud…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201" name="Line 2"/>
          <p:cNvSpPr/>
          <p:nvPr/>
        </p:nvSpPr>
        <p:spPr>
          <a:xfrm>
            <a:off x="468000" y="3789360"/>
            <a:ext cx="8207640" cy="360"/>
          </a:xfrm>
          <a:prstGeom prst="line">
            <a:avLst/>
          </a:prstGeom>
          <a:ln>
            <a:rou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2" name="CustomShape 3"/>
          <p:cNvSpPr/>
          <p:nvPr/>
        </p:nvSpPr>
        <p:spPr>
          <a:xfrm>
            <a:off x="539640" y="3860640"/>
            <a:ext cx="2735640" cy="2721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fr-FR" sz="1200" spc="-1" strike="noStrike">
                <a:solidFill>
                  <a:srgbClr val="c00000"/>
                </a:solidFill>
                <a:latin typeface="Gill Sans MT"/>
                <a:ea typeface="DejaVu Sans"/>
              </a:rPr>
              <a:t>Équateur (limite Nord-Sud)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203" name="CustomShape 4"/>
          <p:cNvSpPr/>
          <p:nvPr/>
        </p:nvSpPr>
        <p:spPr>
          <a:xfrm>
            <a:off x="755640" y="5805360"/>
            <a:ext cx="6839280" cy="91260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901"/>
              </a:spcBef>
            </a:pP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Tous ces pays sont en voie de </a:t>
            </a:r>
            <a:r>
              <a:rPr b="1" lang="fr-FR" sz="1800" spc="-1" strike="noStrike" u="sng">
                <a:solidFill>
                  <a:srgbClr val="fff39d"/>
                </a:solidFill>
                <a:uFillTx/>
                <a:latin typeface="Gill Sans MT"/>
                <a:ea typeface="DejaVu Sans"/>
              </a:rPr>
              <a:t>développement</a:t>
            </a: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 : ils n’ont pas atteint le niveau de richesse suffisant qui permet d’améliorer les conditions de vie des habitants 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204" name="CustomShape 5"/>
          <p:cNvSpPr/>
          <p:nvPr/>
        </p:nvSpPr>
        <p:spPr>
          <a:xfrm>
            <a:off x="1187280" y="189000"/>
            <a:ext cx="749664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fr-FR" sz="4300" spc="-1" strike="noStrike">
                <a:solidFill>
                  <a:srgbClr val="545e70"/>
                </a:solidFill>
                <a:latin typeface="Century Schoolbook"/>
                <a:ea typeface="DejaVu Sans"/>
              </a:rPr>
              <a:t>Mais…</a:t>
            </a:r>
            <a:endParaRPr b="0" lang="fr-FR" sz="4300" spc="-1" strike="noStrike">
              <a:latin typeface="Arial"/>
            </a:endParaRPr>
          </a:p>
        </p:txBody>
      </p:sp>
      <p:sp>
        <p:nvSpPr>
          <p:cNvPr id="205" name="CustomShape 6"/>
          <p:cNvSpPr/>
          <p:nvPr/>
        </p:nvSpPr>
        <p:spPr>
          <a:xfrm>
            <a:off x="3780000" y="3429000"/>
            <a:ext cx="1872000" cy="91260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901"/>
              </a:spcBef>
            </a:pP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Afrique:  Le continent le plus pauvre…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206" name="CustomShape 7"/>
          <p:cNvSpPr/>
          <p:nvPr/>
        </p:nvSpPr>
        <p:spPr>
          <a:xfrm>
            <a:off x="5796000" y="2781360"/>
            <a:ext cx="1870560" cy="173556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901"/>
              </a:spcBef>
            </a:pP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Chine et Inde: Les deux pays les plus peuplés (1/3 de la population mondiale..)</a:t>
            </a:r>
            <a:endParaRPr b="0" lang="fr-FR" sz="1800" spc="-1" strike="noStrike">
              <a:latin typeface="Arial"/>
            </a:endParaRPr>
          </a:p>
        </p:txBody>
      </p:sp>
    </p:spTree>
  </p:cSld>
  <p:transition>
    <p:fade/>
  </p:transition>
  <p:timing>
    <p:tnLst>
      <p:par>
        <p:cTn id="19" dur="indefinite" restart="never" nodeType="tmRoot">
          <p:childTnLst>
            <p:seq>
              <p:cTn id="20" dur="indefinite" nodeType="mainSeq">
                <p:childTnLst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plus(in)" transition="in">
                                      <p:cBhvr additive="repl">
                                        <p:cTn id="25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nodeType="withEffect" fill="hold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plus(in)" transition="in">
                                      <p:cBhvr additive="repl">
                                        <p:cTn id="28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8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43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nodeType="clickEffect" fill="hold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4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Picture 5" descr=""/>
          <p:cNvPicPr/>
          <p:nvPr/>
        </p:nvPicPr>
        <p:blipFill>
          <a:blip r:embed="rId1"/>
          <a:stretch/>
        </p:blipFill>
        <p:spPr>
          <a:xfrm>
            <a:off x="468360" y="907920"/>
            <a:ext cx="8208000" cy="4694760"/>
          </a:xfrm>
          <a:prstGeom prst="rect">
            <a:avLst/>
          </a:prstGeom>
          <a:ln w="9360">
            <a:noFill/>
          </a:ln>
        </p:spPr>
      </p:pic>
      <p:sp>
        <p:nvSpPr>
          <p:cNvPr id="208" name="CustomShape 1"/>
          <p:cNvSpPr/>
          <p:nvPr/>
        </p:nvSpPr>
        <p:spPr>
          <a:xfrm>
            <a:off x="468360" y="2924280"/>
            <a:ext cx="8206200" cy="864000"/>
          </a:xfrm>
          <a:custGeom>
            <a:avLst/>
            <a:gdLst/>
            <a:ahLst/>
            <a:rect l="l" t="t" r="r" b="b"/>
            <a:pathLst>
              <a:path w="5170" h="552">
                <a:moveTo>
                  <a:pt x="0" y="552"/>
                </a:moveTo>
                <a:cubicBezTo>
                  <a:pt x="725" y="329"/>
                  <a:pt x="1451" y="106"/>
                  <a:pt x="2313" y="53"/>
                </a:cubicBezTo>
                <a:cubicBezTo>
                  <a:pt x="3175" y="0"/>
                  <a:pt x="4172" y="117"/>
                  <a:pt x="5170" y="234"/>
                </a:cubicBezTo>
              </a:path>
            </a:pathLst>
          </a:custGeom>
          <a:noFill/>
          <a:ln>
            <a:round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/>
        </p:style>
      </p:sp>
      <p:sp>
        <p:nvSpPr>
          <p:cNvPr id="209" name="CustomShape 2"/>
          <p:cNvSpPr/>
          <p:nvPr/>
        </p:nvSpPr>
        <p:spPr>
          <a:xfrm>
            <a:off x="6767640" y="3860640"/>
            <a:ext cx="1906920" cy="1727640"/>
          </a:xfrm>
          <a:custGeom>
            <a:avLst/>
            <a:gdLst/>
            <a:ahLst/>
            <a:rect l="l" t="t" r="r" b="b"/>
            <a:pathLst>
              <a:path w="1202" h="1089">
                <a:moveTo>
                  <a:pt x="1202" y="0"/>
                </a:moveTo>
                <a:cubicBezTo>
                  <a:pt x="760" y="91"/>
                  <a:pt x="318" y="182"/>
                  <a:pt x="159" y="363"/>
                </a:cubicBezTo>
                <a:cubicBezTo>
                  <a:pt x="0" y="544"/>
                  <a:pt x="125" y="816"/>
                  <a:pt x="250" y="1089"/>
                </a:cubicBezTo>
              </a:path>
            </a:pathLst>
          </a:custGeom>
          <a:noFill/>
          <a:ln>
            <a:round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/>
        </p:style>
      </p:sp>
      <p:sp>
        <p:nvSpPr>
          <p:cNvPr id="210" name="CustomShape 3"/>
          <p:cNvSpPr/>
          <p:nvPr/>
        </p:nvSpPr>
        <p:spPr>
          <a:xfrm>
            <a:off x="903240" y="2565360"/>
            <a:ext cx="1195200" cy="36396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États-unis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211" name="CustomShape 4"/>
          <p:cNvSpPr/>
          <p:nvPr/>
        </p:nvSpPr>
        <p:spPr>
          <a:xfrm>
            <a:off x="3891600" y="2349360"/>
            <a:ext cx="914760" cy="36396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Europe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212" name="CustomShape 5"/>
          <p:cNvSpPr/>
          <p:nvPr/>
        </p:nvSpPr>
        <p:spPr>
          <a:xfrm>
            <a:off x="7264440" y="2637000"/>
            <a:ext cx="800640" cy="36396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Japon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213" name="CustomShape 6"/>
          <p:cNvSpPr/>
          <p:nvPr/>
        </p:nvSpPr>
        <p:spPr>
          <a:xfrm>
            <a:off x="7301880" y="4581360"/>
            <a:ext cx="1067400" cy="36396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Australie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214" name="CustomShape 7"/>
          <p:cNvSpPr/>
          <p:nvPr/>
        </p:nvSpPr>
        <p:spPr>
          <a:xfrm>
            <a:off x="755640" y="5805360"/>
            <a:ext cx="5110560" cy="63828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901"/>
              </a:spcBef>
            </a:pPr>
            <a:r>
              <a:rPr b="0" lang="fr-FR" sz="1800" spc="-1" strike="noStrike">
                <a:solidFill>
                  <a:srgbClr val="fff39d"/>
                </a:solidFill>
                <a:latin typeface="Gill Sans MT"/>
                <a:ea typeface="DejaVu Sans"/>
              </a:rPr>
              <a:t>Tous se trouvent au Nord du globe SAUF l’Australie…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215" name="Line 8"/>
          <p:cNvSpPr/>
          <p:nvPr/>
        </p:nvSpPr>
        <p:spPr>
          <a:xfrm>
            <a:off x="469440" y="3959640"/>
            <a:ext cx="8207640" cy="360"/>
          </a:xfrm>
          <a:prstGeom prst="line">
            <a:avLst/>
          </a:prstGeom>
          <a:ln>
            <a:rou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6" name="CustomShape 9"/>
          <p:cNvSpPr/>
          <p:nvPr/>
        </p:nvSpPr>
        <p:spPr>
          <a:xfrm>
            <a:off x="469440" y="3959640"/>
            <a:ext cx="2735640" cy="2721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fr-FR" sz="1200" spc="-1" strike="noStrike">
                <a:solidFill>
                  <a:srgbClr val="c00000"/>
                </a:solidFill>
                <a:latin typeface="Gill Sans MT"/>
                <a:ea typeface="DejaVu Sans"/>
              </a:rPr>
              <a:t>Équateur (limite Nord-Sud)</a:t>
            </a:r>
            <a:endParaRPr b="0" lang="fr-FR" sz="1200" spc="-1" strike="noStrike">
              <a:latin typeface="Arial"/>
            </a:endParaRPr>
          </a:p>
        </p:txBody>
      </p:sp>
    </p:spTree>
  </p:cSld>
  <p:transition>
    <p:wipe dir="d"/>
  </p:transition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plus(in)" transition="in">
                                      <p:cBhvr additive="repl">
                                        <p:cTn id="55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nodeType="withEffect" fill="hold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plus(in)" transition="in">
                                      <p:cBhvr additive="repl">
                                        <p:cTn id="58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3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3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8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 additive="repl">
                                        <p:cTn id="8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nodeType="withEffect" fill="hold" presetClass="entr" presetID="18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trips(downLeft)" transition="in">
                                      <p:cBhvr additive="repl">
                                        <p:cTn id="8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9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457200" y="274680"/>
            <a:ext cx="746640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0" lang="fr-FR" sz="3000" spc="-1" strike="noStrike" cap="small">
                <a:solidFill>
                  <a:srgbClr val="575f6d"/>
                </a:solidFill>
                <a:latin typeface="Century Schoolbook"/>
                <a:ea typeface="DejaVu Sans"/>
              </a:rPr>
              <a:t>Un peu de vocabulaire:</a:t>
            </a:r>
            <a:endParaRPr b="0" lang="fr-FR" sz="3000" spc="-1" strike="noStrike">
              <a:latin typeface="Arial"/>
            </a:endParaRPr>
          </a:p>
        </p:txBody>
      </p:sp>
      <p:sp>
        <p:nvSpPr>
          <p:cNvPr id="218" name="CustomShape 2"/>
          <p:cNvSpPr/>
          <p:nvPr/>
        </p:nvSpPr>
        <p:spPr>
          <a:xfrm>
            <a:off x="457200" y="1600200"/>
            <a:ext cx="7466400" cy="487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endParaRPr b="0" lang="fr-FR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fr-FR" sz="1800" spc="-1" strike="noStrike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b="0" lang="fr-FR" sz="22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On parle de </a:t>
            </a:r>
            <a:r>
              <a:rPr b="1" i="1" lang="fr-FR" sz="2800" spc="-1" strike="noStrike" u="sng">
                <a:solidFill>
                  <a:srgbClr val="000000"/>
                </a:solidFill>
                <a:uFillTx/>
                <a:latin typeface="Century Schoolbook"/>
                <a:ea typeface="DejaVu Sans"/>
              </a:rPr>
              <a:t>« développement »</a:t>
            </a:r>
            <a:r>
              <a:rPr b="0" lang="fr-FR" sz="24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 </a:t>
            </a:r>
            <a:r>
              <a:rPr b="0" lang="fr-FR" sz="22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quand le pays voit son PIB augmenter (on parle donc de croissance) ET voit les conditions de vies de ses habitants s’améliorer. On va mesurer ça avec l’IDH.</a:t>
            </a:r>
            <a:endParaRPr b="0" lang="fr-FR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fr-FR" sz="2200" spc="-1" strike="noStrike"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fe8637"/>
              </a:buClr>
              <a:buSzPct val="70000"/>
              <a:buFont typeface="Wingdings" charset="2"/>
              <a:buChar char=""/>
            </a:pPr>
            <a:r>
              <a:rPr b="0" lang="fr-FR" sz="22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Pour parler d’une augmentation d’une donnée, on va parler de </a:t>
            </a:r>
            <a:r>
              <a:rPr b="1" i="1" lang="fr-FR" sz="2800" spc="-1" strike="noStrike" u="sng">
                <a:solidFill>
                  <a:srgbClr val="000000"/>
                </a:solidFill>
                <a:uFillTx/>
                <a:latin typeface="Century Schoolbook"/>
                <a:ea typeface="DejaVu Sans"/>
              </a:rPr>
              <a:t>« croissance ». </a:t>
            </a:r>
            <a:r>
              <a:rPr b="0" lang="fr-FR" sz="2200" spc="-1" strike="noStrike">
                <a:solidFill>
                  <a:srgbClr val="000000"/>
                </a:solidFill>
                <a:latin typeface="Century Schoolbook"/>
                <a:ea typeface="DejaVu Sans"/>
              </a:rPr>
              <a:t>(économique, démographique, etc…)</a:t>
            </a:r>
            <a:endParaRPr b="0" lang="fr-FR" sz="2200" spc="-1" strike="noStrike">
              <a:latin typeface="Arial"/>
            </a:endParaRPr>
          </a:p>
        </p:txBody>
      </p:sp>
    </p:spTree>
  </p:cSld>
  <p:transition>
    <p:fade/>
  </p:transition>
  <p:timing>
    <p:tnLst>
      <p:par>
        <p:cTn id="92" dur="indefinite" restart="never" nodeType="tmRoot">
          <p:childTnLst>
            <p:seq>
              <p:cTn id="93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il_fi" descr=""/>
          <p:cNvPicPr/>
          <p:nvPr/>
        </p:nvPicPr>
        <p:blipFill>
          <a:blip r:embed="rId1"/>
          <a:stretch/>
        </p:blipFill>
        <p:spPr>
          <a:xfrm>
            <a:off x="1403280" y="1557360"/>
            <a:ext cx="7739640" cy="4732920"/>
          </a:xfrm>
          <a:prstGeom prst="rect">
            <a:avLst/>
          </a:prstGeom>
          <a:ln w="9360">
            <a:noFill/>
          </a:ln>
        </p:spPr>
      </p:pic>
      <p:sp>
        <p:nvSpPr>
          <p:cNvPr id="220" name="CustomShape 1"/>
          <p:cNvSpPr/>
          <p:nvPr/>
        </p:nvSpPr>
        <p:spPr>
          <a:xfrm>
            <a:off x="1434960" y="274680"/>
            <a:ext cx="749844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0" lang="fr-FR" sz="3000" spc="-1" strike="noStrike" cap="small">
                <a:solidFill>
                  <a:srgbClr val="545e70"/>
                </a:solidFill>
                <a:latin typeface="Century Schoolbook"/>
                <a:ea typeface="DejaVu Sans"/>
              </a:rPr>
              <a:t>Donc:</a:t>
            </a:r>
            <a:endParaRPr b="0" lang="fr-FR" sz="3000" spc="-1" strike="noStrike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1116000" y="5805360"/>
            <a:ext cx="7055280" cy="790920"/>
          </a:xfrm>
          <a:prstGeom prst="ellipse">
            <a:avLst/>
          </a:prstGeom>
          <a:noFill/>
          <a:ln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</p:sp>
    </p:spTree>
  </p:cSld>
  <p:transition>
    <p:fade/>
  </p:transition>
  <p:timing>
    <p:tnLst>
      <p:par>
        <p:cTn id="94" dur="indefinite" restart="never" nodeType="tmRoot">
          <p:childTnLst>
            <p:seq>
              <p:cTn id="95" dur="indefinite" nodeType="mainSeq">
                <p:childTnLst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out">
                                      <p:cBhvr additive="repl">
                                        <p:cTn id="100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05" dur="500"/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Thème16</Template>
  <TotalTime>2</TotalTime>
  <Application>LibreOffice/5.4.6.2$Windows_X86_64 LibreOffice_project/4014ce260a04f1026ba855d3b8d91541c224eab8</Application>
  <Words>175</Words>
  <Paragraphs>24</Paragraphs>
  <Company>Hewlett-Packard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2018-09-18T10:32:57Z</dcterms:created>
  <dc:creator>Thomas Lascaux</dc:creator>
  <dc:description/>
  <dc:language>fr-FR</dc:language>
  <cp:lastModifiedBy/>
  <dcterms:modified xsi:type="dcterms:W3CDTF">2021-09-22T12:59:12Z</dcterms:modified>
  <cp:revision>5</cp:revision>
  <dc:subject/>
  <dc:title>Premières constations…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6</vt:i4>
  </property>
</Properties>
</file>