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7" r:id="rId4"/>
    <p:sldId id="286" r:id="rId5"/>
    <p:sldId id="257" r:id="rId6"/>
    <p:sldId id="288" r:id="rId7"/>
    <p:sldId id="289" r:id="rId8"/>
    <p:sldId id="29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08396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88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62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9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0840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0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86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7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24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488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8427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847C79C-896E-436D-8A24-4D22C1AF45B4}" type="datetimeFigureOut">
              <a:rPr lang="fr-FR" smtClean="0"/>
              <a:t>31/01/2023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4DE170F-E614-4FC9-AE87-B7E952C3149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519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//commons.wikimedia.org/wiki/File:Arno_Peters-Projektion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hyperlink" Target="//commons.wikimedia.org/wiki/File:Mercator-projection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//commons.wikimedia.org/wiki/File:Mercator-projection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//commons.wikimedia.org/wiki/File:Arno_Peters-Projektion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D037F9-93D5-4676-8B08-121523C67C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Analyser une carte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36682F-5B86-4E1B-B7A9-BED687CF7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4721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9461C-1CAA-46C8-B31F-7321A4523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carte = un point de vue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EE0C4E-B281-4D69-8660-83BCF8A3D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7858" y="2286000"/>
            <a:ext cx="2554941" cy="3581400"/>
          </a:xfrm>
        </p:spPr>
        <p:txBody>
          <a:bodyPr/>
          <a:lstStyle/>
          <a:p>
            <a:r>
              <a:rPr lang="fr-FR" dirty="0"/>
              <a:t>Quelle carte est déformée ?</a:t>
            </a:r>
          </a:p>
          <a:p>
            <a:r>
              <a:rPr lang="fr-FR" dirty="0"/>
              <a:t>Quelle carte montre la réalité ?</a:t>
            </a:r>
          </a:p>
          <a:p>
            <a:r>
              <a:rPr lang="fr-FR" dirty="0"/>
              <a:t>Quelle carte est exacte ?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5" descr="450px-Arno_Peters-Projektion">
            <a:hlinkClick r:id="rId2"/>
            <a:extLst>
              <a:ext uri="{FF2B5EF4-FFF2-40B4-BE49-F238E27FC236}">
                <a16:creationId xmlns:a16="http://schemas.microsoft.com/office/drawing/2014/main" id="{51E5C1A1-629C-42C3-AAAD-CF4AF6C9C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507" y="3999924"/>
            <a:ext cx="3214686" cy="202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400px-Mercator-projection">
            <a:hlinkClick r:id="rId4"/>
            <a:extLst>
              <a:ext uri="{FF2B5EF4-FFF2-40B4-BE49-F238E27FC236}">
                <a16:creationId xmlns:a16="http://schemas.microsoft.com/office/drawing/2014/main" id="{0C934AF7-5510-4A76-BF3C-5CC122EAE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02"/>
          <a:stretch>
            <a:fillRect/>
          </a:stretch>
        </p:blipFill>
        <p:spPr bwMode="auto">
          <a:xfrm>
            <a:off x="887506" y="1725630"/>
            <a:ext cx="3214686" cy="2172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400px-Mercator-projection">
            <a:hlinkClick r:id="rId4"/>
            <a:extLst>
              <a:ext uri="{FF2B5EF4-FFF2-40B4-BE49-F238E27FC236}">
                <a16:creationId xmlns:a16="http://schemas.microsoft.com/office/drawing/2014/main" id="{98041FE2-D7A5-4553-9DAA-91184C30C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37" t="11386" r="34256" b="59547"/>
          <a:stretch/>
        </p:blipFill>
        <p:spPr bwMode="auto">
          <a:xfrm>
            <a:off x="4383742" y="1725629"/>
            <a:ext cx="2138082" cy="2188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EFC3B33E-E560-4453-98C0-D841C0F9CF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742" y="4013371"/>
            <a:ext cx="2138082" cy="213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8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>
            <a:extLst>
              <a:ext uri="{FF2B5EF4-FFF2-40B4-BE49-F238E27FC236}">
                <a16:creationId xmlns:a16="http://schemas.microsoft.com/office/drawing/2014/main" id="{C1FBF95B-EDB5-4CD8-9AE8-A86D0FE08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FF9CF5BA-61FD-4B1E-8491-61D222376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79D7BEC2-7AE6-44D5-B727-545641653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21CAEEED-588C-40F7-8F0F-C6EF3B317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41" name="Rectangle 9">
            <a:extLst>
              <a:ext uri="{FF2B5EF4-FFF2-40B4-BE49-F238E27FC236}">
                <a16:creationId xmlns:a16="http://schemas.microsoft.com/office/drawing/2014/main" id="{58DEEC68-0118-4B19-8F6B-8C1A803B7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42" name="Rectangle 10">
            <a:extLst>
              <a:ext uri="{FF2B5EF4-FFF2-40B4-BE49-F238E27FC236}">
                <a16:creationId xmlns:a16="http://schemas.microsoft.com/office/drawing/2014/main" id="{3F628CB7-F587-492F-B869-8FD5CF2EC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43" name="Rectangle 11">
            <a:extLst>
              <a:ext uri="{FF2B5EF4-FFF2-40B4-BE49-F238E27FC236}">
                <a16:creationId xmlns:a16="http://schemas.microsoft.com/office/drawing/2014/main" id="{7122AB6C-1D81-4CE6-94D2-AB4753C98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pic>
        <p:nvPicPr>
          <p:cNvPr id="44044" name="Picture 5" descr="400px-Mercator-projection">
            <a:hlinkClick r:id="rId2"/>
            <a:extLst>
              <a:ext uri="{FF2B5EF4-FFF2-40B4-BE49-F238E27FC236}">
                <a16:creationId xmlns:a16="http://schemas.microsoft.com/office/drawing/2014/main" id="{F3178101-0B55-41EC-8449-20B78F9C6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02"/>
          <a:stretch>
            <a:fillRect/>
          </a:stretch>
        </p:blipFill>
        <p:spPr bwMode="auto">
          <a:xfrm>
            <a:off x="1774826" y="260351"/>
            <a:ext cx="7845425" cy="530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4048" name="Group 16">
            <a:extLst>
              <a:ext uri="{FF2B5EF4-FFF2-40B4-BE49-F238E27FC236}">
                <a16:creationId xmlns:a16="http://schemas.microsoft.com/office/drawing/2014/main" id="{DEE5C480-B451-440A-92F7-44A6D1B6BADD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908051"/>
            <a:ext cx="3168650" cy="2665413"/>
            <a:chOff x="476" y="572"/>
            <a:chExt cx="1996" cy="1679"/>
          </a:xfrm>
        </p:grpSpPr>
        <p:sp>
          <p:nvSpPr>
            <p:cNvPr id="44045" name="Text Box 13">
              <a:extLst>
                <a:ext uri="{FF2B5EF4-FFF2-40B4-BE49-F238E27FC236}">
                  <a16:creationId xmlns:a16="http://schemas.microsoft.com/office/drawing/2014/main" id="{86E95B60-87BD-42A7-AD2A-236FA7E7B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1344"/>
              <a:ext cx="1996" cy="4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>
                  <a:solidFill>
                    <a:schemeClr val="bg2"/>
                  </a:solidFill>
                </a:rPr>
                <a:t>Am. Du sud = 9 fois plus grande que le Groenland</a:t>
              </a:r>
            </a:p>
          </p:txBody>
        </p:sp>
        <p:sp>
          <p:nvSpPr>
            <p:cNvPr id="44046" name="Line 14">
              <a:extLst>
                <a:ext uri="{FF2B5EF4-FFF2-40B4-BE49-F238E27FC236}">
                  <a16:creationId xmlns:a16="http://schemas.microsoft.com/office/drawing/2014/main" id="{A0807C06-6F67-4E2C-BEEC-39C644AAD9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9" y="572"/>
              <a:ext cx="816" cy="772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047" name="Line 15">
              <a:extLst>
                <a:ext uri="{FF2B5EF4-FFF2-40B4-BE49-F238E27FC236}">
                  <a16:creationId xmlns:a16="http://schemas.microsoft.com/office/drawing/2014/main" id="{10E6727E-8C0E-47B6-9B88-8E186FA16D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7" y="1752"/>
              <a:ext cx="680" cy="499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4050" name="Text Box 18">
            <a:extLst>
              <a:ext uri="{FF2B5EF4-FFF2-40B4-BE49-F238E27FC236}">
                <a16:creationId xmlns:a16="http://schemas.microsoft.com/office/drawing/2014/main" id="{5E34A1AA-BFCB-4AA6-B9E5-45EC755DE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8075" y="2066925"/>
            <a:ext cx="3168650" cy="6413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dirty="0">
                <a:solidFill>
                  <a:schemeClr val="bg2"/>
                </a:solidFill>
              </a:rPr>
              <a:t>Europe = 2 fois moins grande que l’Am. Du sud</a:t>
            </a:r>
          </a:p>
        </p:txBody>
      </p:sp>
      <p:sp>
        <p:nvSpPr>
          <p:cNvPr id="44051" name="Line 19">
            <a:extLst>
              <a:ext uri="{FF2B5EF4-FFF2-40B4-BE49-F238E27FC236}">
                <a16:creationId xmlns:a16="http://schemas.microsoft.com/office/drawing/2014/main" id="{FA2ED0D7-2582-4810-97AD-7D38DA0424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6001" y="1916113"/>
            <a:ext cx="1152525" cy="144462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4052" name="Line 20">
            <a:extLst>
              <a:ext uri="{FF2B5EF4-FFF2-40B4-BE49-F238E27FC236}">
                <a16:creationId xmlns:a16="http://schemas.microsoft.com/office/drawing/2014/main" id="{D43F9F4C-0BDC-44BA-8D28-970C6856D2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11676" y="2708275"/>
            <a:ext cx="3744913" cy="122555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4053" name="Text Box 21">
            <a:extLst>
              <a:ext uri="{FF2B5EF4-FFF2-40B4-BE49-F238E27FC236}">
                <a16:creationId xmlns:a16="http://schemas.microsoft.com/office/drawing/2014/main" id="{8F1593E3-08A2-43CA-8E68-F32AE7461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438" y="5805488"/>
            <a:ext cx="4032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/>
              <a:t>Quelques exemples « d’erreurs admises »…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CFF355-4F09-4A4E-867C-7F46DED91E22}"/>
              </a:ext>
            </a:extLst>
          </p:cNvPr>
          <p:cNvSpPr/>
          <p:nvPr/>
        </p:nvSpPr>
        <p:spPr>
          <a:xfrm>
            <a:off x="9769475" y="260351"/>
            <a:ext cx="2082802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u="sng" dirty="0"/>
              <a:t>La projection de Mercator</a:t>
            </a:r>
            <a:r>
              <a:rPr lang="fr-FR" altLang="fr-FR" dirty="0"/>
              <a:t> est une projection conforme, c’est-à-dire qu'elle conserve les angles. </a:t>
            </a:r>
          </a:p>
          <a:p>
            <a:pPr>
              <a:spcBef>
                <a:spcPct val="50000"/>
              </a:spcBef>
            </a:pPr>
            <a:r>
              <a:rPr lang="fr-FR" altLang="fr-FR" dirty="0"/>
              <a:t>C’est la plus connue et utilisée…</a:t>
            </a:r>
          </a:p>
          <a:p>
            <a:pPr>
              <a:spcBef>
                <a:spcPct val="50000"/>
              </a:spcBef>
            </a:pPr>
            <a:r>
              <a:rPr lang="fr-FR" altLang="fr-FR" dirty="0"/>
              <a:t>L'échelle Est-ouest est partout égale à l'échelle Nord-Sud. Une carte de Mercator ne peut couvrir les pôles.</a:t>
            </a:r>
          </a:p>
          <a:p>
            <a:pPr>
              <a:spcBef>
                <a:spcPct val="50000"/>
              </a:spcBef>
            </a:pPr>
            <a:r>
              <a:rPr lang="fr-FR" altLang="fr-FR" dirty="0"/>
              <a:t>La projection de Mercator entraîne des déformations sur les distances.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3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0" grpId="0" animBg="1"/>
      <p:bldP spid="4405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>
            <a:extLst>
              <a:ext uri="{FF2B5EF4-FFF2-40B4-BE49-F238E27FC236}">
                <a16:creationId xmlns:a16="http://schemas.microsoft.com/office/drawing/2014/main" id="{C1FBF95B-EDB5-4CD8-9AE8-A86D0FE08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FF9CF5BA-61FD-4B1E-8491-61D222376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79D7BEC2-7AE6-44D5-B727-545641653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21CAEEED-588C-40F7-8F0F-C6EF3B317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41" name="Rectangle 9">
            <a:extLst>
              <a:ext uri="{FF2B5EF4-FFF2-40B4-BE49-F238E27FC236}">
                <a16:creationId xmlns:a16="http://schemas.microsoft.com/office/drawing/2014/main" id="{58DEEC68-0118-4B19-8F6B-8C1A803B7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42" name="Rectangle 10">
            <a:extLst>
              <a:ext uri="{FF2B5EF4-FFF2-40B4-BE49-F238E27FC236}">
                <a16:creationId xmlns:a16="http://schemas.microsoft.com/office/drawing/2014/main" id="{3F628CB7-F587-492F-B869-8FD5CF2EC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sp>
        <p:nvSpPr>
          <p:cNvPr id="44043" name="Rectangle 11">
            <a:extLst>
              <a:ext uri="{FF2B5EF4-FFF2-40B4-BE49-F238E27FC236}">
                <a16:creationId xmlns:a16="http://schemas.microsoft.com/office/drawing/2014/main" id="{7122AB6C-1D81-4CE6-94D2-AB4753C98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fr-FR" altLang="fr-FR"/>
          </a:p>
          <a:p>
            <a:pPr eaLnBrk="0" hangingPunct="0"/>
            <a:endParaRPr lang="fr-FR" altLang="fr-FR"/>
          </a:p>
        </p:txBody>
      </p:sp>
      <p:pic>
        <p:nvPicPr>
          <p:cNvPr id="18" name="Picture 5" descr="450px-Arno_Peters-Projektion">
            <a:hlinkClick r:id="rId2"/>
            <a:extLst>
              <a:ext uri="{FF2B5EF4-FFF2-40B4-BE49-F238E27FC236}">
                <a16:creationId xmlns:a16="http://schemas.microsoft.com/office/drawing/2014/main" id="{68FDCDF9-F1D3-44DE-849A-EB9EE42BD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320675"/>
            <a:ext cx="7112000" cy="448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4">
            <a:extLst>
              <a:ext uri="{FF2B5EF4-FFF2-40B4-BE49-F238E27FC236}">
                <a16:creationId xmlns:a16="http://schemas.microsoft.com/office/drawing/2014/main" id="{60F0C88F-D527-4510-984B-E47603069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3013" y="901700"/>
            <a:ext cx="3024187" cy="11906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fr-FR" altLang="fr-FR" dirty="0">
                <a:solidFill>
                  <a:schemeClr val="bg2"/>
                </a:solidFill>
              </a:rPr>
              <a:t>L'Afrique apparaît bien 14 à 15 fois plus grande que le Groenland… Ce qui est la réalité.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4CE65388-5590-454C-9E6E-A2086C031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713" y="4808538"/>
            <a:ext cx="8424862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u="sng" dirty="0"/>
              <a:t>La projection de Peters</a:t>
            </a:r>
            <a:r>
              <a:rPr lang="fr-FR" altLang="fr-FR" dirty="0"/>
              <a:t> tente de prendre en compte la taille réelle des continents. Cette carte ne garde pas les bonnes formes des continents.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dirty="0"/>
              <a:t>Néanmoins, ce type de cartographie permet de mettre en avant les pays dits du Sud contrairement à la projection de Mercator qui promeut une certaine hégémonie des pays de l'hémisphère Nord.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8D4393-D0F6-4FF0-8C38-A0E6A75F5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carte = un point de vue…</a:t>
            </a:r>
          </a:p>
        </p:txBody>
      </p:sp>
      <p:pic>
        <p:nvPicPr>
          <p:cNvPr id="9" name="Picture 9" descr="echanges_mondiaux">
            <a:extLst>
              <a:ext uri="{FF2B5EF4-FFF2-40B4-BE49-F238E27FC236}">
                <a16:creationId xmlns:a16="http://schemas.microsoft.com/office/drawing/2014/main" id="{9C8765F8-BE72-4DDE-B679-92F9B2D8E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016" y="2046940"/>
            <a:ext cx="6135422" cy="412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9D8AE4E8-8A87-4471-A7CB-51CFC2534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9854" y="1640540"/>
            <a:ext cx="4551246" cy="3782360"/>
          </a:xfrm>
        </p:spPr>
        <p:txBody>
          <a:bodyPr>
            <a:normAutofit/>
          </a:bodyPr>
          <a:lstStyle/>
          <a:p>
            <a:r>
              <a:rPr lang="fr-FR" dirty="0"/>
              <a:t>La projection polaire est utile pour :</a:t>
            </a:r>
          </a:p>
          <a:p>
            <a:endParaRPr lang="fr-FR" dirty="0"/>
          </a:p>
          <a:p>
            <a:pPr lvl="1"/>
            <a:r>
              <a:rPr lang="fr-FR" dirty="0"/>
              <a:t>Montrer les échanges commerciaux entre les puissances de la mondialisation</a:t>
            </a:r>
          </a:p>
          <a:p>
            <a:endParaRPr lang="fr-FR" dirty="0"/>
          </a:p>
          <a:p>
            <a:pPr lvl="1"/>
            <a:r>
              <a:rPr lang="fr-FR" dirty="0"/>
              <a:t>Les flux représentés par des flèches évitent de « recouvrir » la carte et de la rendre illisible…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189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E6CBC-66BB-4E10-A2F3-E5888187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425060"/>
            <a:ext cx="9612971" cy="2852737"/>
          </a:xfrm>
        </p:spPr>
        <p:txBody>
          <a:bodyPr/>
          <a:lstStyle/>
          <a:p>
            <a:r>
              <a:rPr lang="fr-FR" dirty="0"/>
              <a:t>Pour s’entrainer…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60178E-927F-4BCB-B38F-40BBF7334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025" y="3277797"/>
            <a:ext cx="9612971" cy="2081855"/>
          </a:xfrm>
        </p:spPr>
        <p:txBody>
          <a:bodyPr>
            <a:normAutofit/>
          </a:bodyPr>
          <a:lstStyle/>
          <a:p>
            <a:r>
              <a:rPr lang="fr-FR" dirty="0"/>
              <a:t>Quelle zone est montrée  ? Comment ?  Quel sujet ? </a:t>
            </a:r>
          </a:p>
          <a:p>
            <a:r>
              <a:rPr lang="fr-FR" dirty="0"/>
              <a:t>On classe ?  On compare ?  On localise ?</a:t>
            </a:r>
          </a:p>
          <a:p>
            <a:r>
              <a:rPr lang="fr-FR" dirty="0"/>
              <a:t>Quels sont les extrêmes ? Les opposés ? </a:t>
            </a:r>
          </a:p>
          <a:p>
            <a:r>
              <a:rPr lang="fr-FR" dirty="0"/>
              <a:t>Comment peut-on l’expliquer </a:t>
            </a:r>
            <a:r>
              <a:rPr lang="fr-FR" sz="2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78649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41AF01D8-3AF4-4BE5-96C8-FC157351B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6019800"/>
            <a:ext cx="9601200" cy="520700"/>
          </a:xfrm>
        </p:spPr>
        <p:txBody>
          <a:bodyPr/>
          <a:lstStyle/>
          <a:p>
            <a:r>
              <a:rPr lang="fr-FR" altLang="fr-FR" dirty="0"/>
              <a:t>La mortalité infantiles (les morts de moins de 1 an…)</a:t>
            </a:r>
          </a:p>
        </p:txBody>
      </p:sp>
      <p:pic>
        <p:nvPicPr>
          <p:cNvPr id="6" name="Picture 5" descr="mortalite-infantile-2006">
            <a:extLst>
              <a:ext uri="{FF2B5EF4-FFF2-40B4-BE49-F238E27FC236}">
                <a16:creationId xmlns:a16="http://schemas.microsoft.com/office/drawing/2014/main" id="{7AB34F04-3A85-4DDB-84DE-52AA51FD0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466725"/>
            <a:ext cx="9144000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596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Planisphere">
            <a:extLst>
              <a:ext uri="{FF2B5EF4-FFF2-40B4-BE49-F238E27FC236}">
                <a16:creationId xmlns:a16="http://schemas.microsoft.com/office/drawing/2014/main" id="{83B75F59-1402-4AC4-A9D4-11CDC90334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11" y="2942362"/>
            <a:ext cx="5953663" cy="340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carte_population_mondiale">
            <a:extLst>
              <a:ext uri="{FF2B5EF4-FFF2-40B4-BE49-F238E27FC236}">
                <a16:creationId xmlns:a16="http://schemas.microsoft.com/office/drawing/2014/main" id="{482D32DD-A778-4AA7-A617-BDBF43CCD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5840015" cy="3753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FB15EA-918A-4B4F-B58C-386747FD8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3089" y="3951719"/>
            <a:ext cx="4165600" cy="2197100"/>
          </a:xfrm>
        </p:spPr>
        <p:txBody>
          <a:bodyPr/>
          <a:lstStyle/>
          <a:p>
            <a:r>
              <a:rPr lang="fr-FR" dirty="0"/>
              <a:t>Densité de population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« Le monde la nuit » </a:t>
            </a:r>
          </a:p>
        </p:txBody>
      </p:sp>
    </p:spTree>
    <p:extLst>
      <p:ext uri="{BB962C8B-B14F-4D97-AF65-F5344CB8AC3E}">
        <p14:creationId xmlns:p14="http://schemas.microsoft.com/office/powerpoint/2010/main" val="135359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ognage">
  <a:themeElements>
    <a:clrScheme name="Rogn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ogn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gn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TM10001105[[fn=Cadrage]]</Template>
  <TotalTime>21</TotalTime>
  <Words>288</Words>
  <Application>Microsoft Office PowerPoint</Application>
  <PresentationFormat>Grand écran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Franklin Gothic Book</vt:lpstr>
      <vt:lpstr>Verdana</vt:lpstr>
      <vt:lpstr>Rognage</vt:lpstr>
      <vt:lpstr>Analyser une carte</vt:lpstr>
      <vt:lpstr>Une carte = un point de vue</vt:lpstr>
      <vt:lpstr>Présentation PowerPoint</vt:lpstr>
      <vt:lpstr>Présentation PowerPoint</vt:lpstr>
      <vt:lpstr>Une carte = un point de vue…</vt:lpstr>
      <vt:lpstr>Pour s’entrainer…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Analyser une carte</dc:title>
  <dc:creator>LASCAUX THOMAS</dc:creator>
  <cp:lastModifiedBy>LASCAUX THOMAS</cp:lastModifiedBy>
  <cp:revision>3</cp:revision>
  <dcterms:created xsi:type="dcterms:W3CDTF">2023-01-31T13:08:36Z</dcterms:created>
  <dcterms:modified xsi:type="dcterms:W3CDTF">2023-01-31T13:30:07Z</dcterms:modified>
</cp:coreProperties>
</file>