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9" r:id="rId3"/>
    <p:sldId id="258" r:id="rId4"/>
    <p:sldId id="260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651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2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0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74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81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70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08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67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90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80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24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65B16A4-9589-47BC-9B3B-306F4ABC1FE6}" type="datetimeFigureOut">
              <a:rPr lang="fr-FR" smtClean="0"/>
              <a:t>02/02/2023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E2753A4-67DA-4DCD-AF83-F6056A17F38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97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manicore.com/documentation/economies_graph6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6A51C0-90B2-41E9-BEF7-DDE40BAB45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Analyse de tableau et de graphique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A6FEEB-7D53-4564-942F-B386960410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80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4F87B-B0C0-4F16-8D6F-B5145247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outils statistiques…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10CF7D-D115-49AB-976C-391303ECC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749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fr-FR" sz="1800" dirty="0"/>
              <a:t>- L’analyse d’un tableau ou d’un graphique c’est donner les éléments d’explication qui permettent de comprendre les rapports qui existent entre deux éléments. </a:t>
            </a:r>
          </a:p>
          <a:p>
            <a:pPr>
              <a:lnSpc>
                <a:spcPct val="170000"/>
              </a:lnSpc>
            </a:pPr>
            <a:r>
              <a:rPr lang="fr-FR" sz="1800" dirty="0"/>
              <a:t>- Parfois il peut être utile de définir quelques valeurs avec des calculs simples (ça permet d’affiner l’analyse):</a:t>
            </a:r>
          </a:p>
          <a:p>
            <a:pPr lvl="0">
              <a:lnSpc>
                <a:spcPct val="170000"/>
              </a:lnSpc>
            </a:pPr>
            <a:r>
              <a:rPr lang="fr-FR" sz="1800" dirty="0"/>
              <a:t>Une évolution entre deux valeurs se calcule avec la formule du taux de variation :</a:t>
            </a:r>
          </a:p>
          <a:p>
            <a:pPr lvl="0">
              <a:lnSpc>
                <a:spcPct val="170000"/>
              </a:lnSpc>
            </a:pPr>
            <a:endParaRPr lang="fr-FR" sz="1800" dirty="0"/>
          </a:p>
          <a:p>
            <a:pPr marL="384048" lvl="2" indent="0" algn="ctr">
              <a:lnSpc>
                <a:spcPct val="170000"/>
              </a:lnSpc>
              <a:buNone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(valeur d’arrivée – valeur de  départ) / valeur de départ X 100 = …%</a:t>
            </a:r>
          </a:p>
        </p:txBody>
      </p:sp>
    </p:spTree>
    <p:extLst>
      <p:ext uri="{BB962C8B-B14F-4D97-AF65-F5344CB8AC3E}">
        <p14:creationId xmlns:p14="http://schemas.microsoft.com/office/powerpoint/2010/main" val="347427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99865-D4D4-4922-B78A-940C6D477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Tableau statistique /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D0D653-4FAC-44C0-8C15-60EB18B3E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Il faut relever les ensembles importants (les gros chiffres) en termes de quantité.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Il faut aussi repérer les éléments homogènes (qui sont proches), les relier…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Les extrêmes sont les limites ; il faut les noter et les prendre en compte.</a:t>
            </a:r>
          </a:p>
          <a:p>
            <a:pPr lvl="0"/>
            <a:endParaRPr lang="fr-FR" sz="4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4458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76C7F44-7819-4921-A002-9F2A1FFA83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759403"/>
              </p:ext>
            </p:extLst>
          </p:nvPr>
        </p:nvGraphicFramePr>
        <p:xfrm>
          <a:off x="201707" y="294103"/>
          <a:ext cx="11684374" cy="5650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5281">
                  <a:extLst>
                    <a:ext uri="{9D8B030D-6E8A-4147-A177-3AD203B41FA5}">
                      <a16:colId xmlns:a16="http://schemas.microsoft.com/office/drawing/2014/main" val="1348362786"/>
                    </a:ext>
                  </a:extLst>
                </a:gridCol>
                <a:gridCol w="1331259">
                  <a:extLst>
                    <a:ext uri="{9D8B030D-6E8A-4147-A177-3AD203B41FA5}">
                      <a16:colId xmlns:a16="http://schemas.microsoft.com/office/drawing/2014/main" val="3603617022"/>
                    </a:ext>
                  </a:extLst>
                </a:gridCol>
                <a:gridCol w="1559859">
                  <a:extLst>
                    <a:ext uri="{9D8B030D-6E8A-4147-A177-3AD203B41FA5}">
                      <a16:colId xmlns:a16="http://schemas.microsoft.com/office/drawing/2014/main" val="2421800708"/>
                    </a:ext>
                  </a:extLst>
                </a:gridCol>
                <a:gridCol w="1304365">
                  <a:extLst>
                    <a:ext uri="{9D8B030D-6E8A-4147-A177-3AD203B41FA5}">
                      <a16:colId xmlns:a16="http://schemas.microsoft.com/office/drawing/2014/main" val="1684545890"/>
                    </a:ext>
                  </a:extLst>
                </a:gridCol>
                <a:gridCol w="1492623">
                  <a:extLst>
                    <a:ext uri="{9D8B030D-6E8A-4147-A177-3AD203B41FA5}">
                      <a16:colId xmlns:a16="http://schemas.microsoft.com/office/drawing/2014/main" val="3301572655"/>
                    </a:ext>
                  </a:extLst>
                </a:gridCol>
                <a:gridCol w="1788459">
                  <a:extLst>
                    <a:ext uri="{9D8B030D-6E8A-4147-A177-3AD203B41FA5}">
                      <a16:colId xmlns:a16="http://schemas.microsoft.com/office/drawing/2014/main" val="4200480043"/>
                    </a:ext>
                  </a:extLst>
                </a:gridCol>
                <a:gridCol w="1271130">
                  <a:extLst>
                    <a:ext uri="{9D8B030D-6E8A-4147-A177-3AD203B41FA5}">
                      <a16:colId xmlns:a16="http://schemas.microsoft.com/office/drawing/2014/main" val="82747383"/>
                    </a:ext>
                  </a:extLst>
                </a:gridCol>
                <a:gridCol w="341398">
                  <a:extLst>
                    <a:ext uri="{9D8B030D-6E8A-4147-A177-3AD203B41FA5}">
                      <a16:colId xmlns:a16="http://schemas.microsoft.com/office/drawing/2014/main" val="4263527730"/>
                    </a:ext>
                  </a:extLst>
                </a:gridCol>
              </a:tblGrid>
              <a:tr h="504268">
                <a:tc gridSpan="7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Niveau de diplôme selon l'âge en 2011 en %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3600">
                          <a:effectLst/>
                        </a:rPr>
                        <a:t> 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5190391"/>
                  </a:ext>
                </a:extLst>
              </a:tr>
              <a:tr h="672152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15 à 19 ans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20 à 24 ans 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25 à 49 ans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50 à 64 ans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65 ans ou plus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Ensemble 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452941"/>
                  </a:ext>
                </a:extLst>
              </a:tr>
              <a:tr h="4398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Aucun diplôme, CEP 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3,2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8,5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14,8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30,5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57,5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26,2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037520"/>
                  </a:ext>
                </a:extLst>
              </a:tr>
              <a:tr h="37997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Brevet des collèges 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1,6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5,4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6,4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9,0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7,4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6,8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614469"/>
                  </a:ext>
                </a:extLst>
              </a:tr>
              <a:tr h="4398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CAP, BEP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1,8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13,8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22,6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28,0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15,6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20,3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497524"/>
                  </a:ext>
                </a:extLst>
              </a:tr>
              <a:tr h="4398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Bac, BP ou équivalent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0,8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16,4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19,5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13,1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9,1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14,2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011271"/>
                  </a:ext>
                </a:extLst>
              </a:tr>
              <a:tr h="37997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Supérieur court 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0,0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6,2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15,2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8,7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3,5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9,4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482249"/>
                  </a:ext>
                </a:extLst>
              </a:tr>
              <a:tr h="4398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Supérieur long 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0,0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3,9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20,2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10,7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6,9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12,5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367531"/>
                  </a:ext>
                </a:extLst>
              </a:tr>
              <a:tr h="8054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En cours d'études initiales 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92,6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45,9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1,3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10,6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135026"/>
                  </a:ext>
                </a:extLst>
              </a:tr>
              <a:tr h="4398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Total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100,0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100,0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100,0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100,0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100,0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100,0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812903"/>
                  </a:ext>
                </a:extLst>
              </a:tr>
              <a:tr h="504268">
                <a:tc gridSpan="7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Source : Insee, enquêtes Emploi.</a:t>
                      </a:r>
                      <a:endParaRPr lang="fr-F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99" marR="6019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3600" dirty="0">
                          <a:effectLst/>
                        </a:rPr>
                        <a:t> </a:t>
                      </a:r>
                      <a:endParaRPr lang="fr-F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7676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199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l_fi" descr="http://www.manicore.com/documentation/economies_graph6.jpg">
            <a:extLst>
              <a:ext uri="{FF2B5EF4-FFF2-40B4-BE49-F238E27FC236}">
                <a16:creationId xmlns:a16="http://schemas.microsoft.com/office/drawing/2014/main" id="{6F0484DF-59B9-46CF-B781-48A09886A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39" y="412726"/>
            <a:ext cx="11582596" cy="550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2129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l_fi" descr="http://www.insee.fr/fr/insee_regions/idf/themes/faits_et_chiffres/fc225/img/fc225_graph1.gif">
            <a:extLst>
              <a:ext uri="{FF2B5EF4-FFF2-40B4-BE49-F238E27FC236}">
                <a16:creationId xmlns:a16="http://schemas.microsoft.com/office/drawing/2014/main" id="{1C50E2B4-994E-4BFB-8174-BD21B4869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81" y="488857"/>
            <a:ext cx="9972954" cy="562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9528744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</TotalTime>
  <Words>250</Words>
  <Application>Microsoft Office PowerPoint</Application>
  <PresentationFormat>Grand écran</PresentationFormat>
  <Paragraphs>80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Times New Roman</vt:lpstr>
      <vt:lpstr>Wingdings</vt:lpstr>
      <vt:lpstr>Rétrospective</vt:lpstr>
      <vt:lpstr>Analyse de tableau et de graphique</vt:lpstr>
      <vt:lpstr>Des outils statistiques…</vt:lpstr>
      <vt:lpstr>Tableau statistique / graphique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de tableau et de graphique</dc:title>
  <dc:creator>LASCAUX THOMAS</dc:creator>
  <cp:lastModifiedBy>LASCAUX THOMAS</cp:lastModifiedBy>
  <cp:revision>6</cp:revision>
  <dcterms:created xsi:type="dcterms:W3CDTF">2023-02-02T11:01:20Z</dcterms:created>
  <dcterms:modified xsi:type="dcterms:W3CDTF">2023-02-02T12:27:11Z</dcterms:modified>
</cp:coreProperties>
</file>