
<file path=[Content_Types].xml><?xml version="1.0" encoding="utf-8"?>
<Types xmlns="http://schemas.openxmlformats.org/package/2006/content-types">
  <Default Extension="bin" ContentType="application/vnd.openxmlformats-officedocument.oleObject"/>
  <Default Extension="jpeg" ContentType="image/jpeg"/>
  <Default Extension="jpg" ContentType="image/jpeg"/>
  <Default Extension="png" ContentType="image/png"/>
  <Default Extension="rels" ContentType="application/vnd.openxmlformats-package.relationships+xml"/>
  <Default Extension="svg" ContentType="image/svg+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1.xml" ContentType="application/vnd.openxmlformats-officedocument.themeOverr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theme/themeOverride2.xml" ContentType="application/vnd.openxmlformats-officedocument.themeOverr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media/image55.svg" ContentType="image/svg"/>
  <Override PartName="/ppt/media/image59.svg" ContentType="image/svg"/>
  <Override PartName="/ppt/charts/chart5.xml" ContentType="application/vnd.openxmlformats-officedocument.drawingml.chart+xml"/>
  <Override PartName="/ppt/charts/chart6.xml" ContentType="application/vnd.openxmlformats-officedocument.drawingml.chart+xml"/>
  <Override PartName="/ppt/drawings/drawing1.xml" ContentType="application/vnd.openxmlformats-officedocument.drawingml.chartshapes+xml"/>
  <Override PartName="/ppt/charts/chart7.xml" ContentType="application/vnd.openxmlformats-officedocument.drawingml.chart+xml"/>
  <Override PartName="/ppt/drawings/drawing2.xml" ContentType="application/vnd.openxmlformats-officedocument.drawingml.chartshapes+xml"/>
  <Override PartName="/ppt/charts/chart8.xml" ContentType="application/vnd.openxmlformats-officedocument.drawingml.chart+xml"/>
  <Override PartName="/ppt/drawings/drawing3.xml" ContentType="application/vnd.openxmlformats-officedocument.drawingml.chartshapes+xml"/>
  <Override PartName="/ppt/media/image70.svg" ContentType="image/svg"/>
  <Override PartName="/ppt/media/image72.svg" ContentType="image/svg"/>
  <Override PartName="/ppt/media/image74.svg" ContentType="image/svg"/>
  <Override PartName="/ppt/media/image76.svg" ContentType="image/svg"/>
  <Override PartName="/ppt/media/image78.svg" ContentType="image/svg"/>
  <Override PartName="/ppt/media/image80.svg" ContentType="image/svg"/>
  <Override PartName="/ppt/media/image82.svg" ContentType="image/svg"/>
  <Override PartName="/ppt/media/image84.svg" ContentType="image/svg"/>
  <Override PartName="/ppt/media/image86.svg" ContentType="image/svg"/>
  <Override PartName="/ppt/media/image88.svg" ContentType="image/svg"/>
  <Override PartName="/ppt/media/image90.svg" ContentType="image/svg"/>
  <Override PartName="/ppt/media/image92.svg" ContentType="image/svg"/>
  <Override PartName="/ppt/media/image94.svg" ContentType="image/svg"/>
  <Override PartName="/ppt/media/image96.svg" ContentType="image/svg"/>
  <Override PartName="/ppt/media/image98.svg" ContentType="image/svg"/>
  <Override PartName="/ppt/media/image100.svg" ContentType="image/svg"/>
  <Override PartName="/ppt/media/image102.svg" ContentType="image/svg"/>
  <Override PartName="/ppt/media/image104.svg" ContentType="image/svg"/>
  <Override PartName="/ppt/media/image106.svg" ContentType="image/svg"/>
  <Override PartName="/ppt/media/image108.svg" ContentType="image/svg"/>
  <Override PartName="/ppt/media/image110.svg" ContentType="image/svg"/>
  <Override PartName="/ppt/media/image112.svg" ContentType="image/svg"/>
  <Override PartName="/ppt/media/image114.svg" ContentType="image/svg"/>
  <Override PartName="/ppt/media/image116.svg" ContentType="image/svg"/>
  <Override PartName="/ppt/media/image118.svg" ContentType="image/svg"/>
  <Override PartName="/ppt/notesSlides/notesSlide59.xml" ContentType="application/vnd.openxmlformats-officedocument.presentationml.notesSlide+xml"/>
  <Override PartName="/ppt/notesSlides/notesSlide6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114"/>
  </p:notesMasterIdLst>
  <p:sldIdLst>
    <p:sldId id="297" r:id="rId2"/>
    <p:sldId id="298" r:id="rId3"/>
    <p:sldId id="299" r:id="rId4"/>
    <p:sldId id="300" r:id="rId5"/>
    <p:sldId id="301" r:id="rId6"/>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 id="288" r:id="rId39"/>
    <p:sldId id="289" r:id="rId40"/>
    <p:sldId id="290" r:id="rId41"/>
    <p:sldId id="291" r:id="rId42"/>
    <p:sldId id="292" r:id="rId43"/>
    <p:sldId id="293" r:id="rId44"/>
    <p:sldId id="294" r:id="rId45"/>
    <p:sldId id="295" r:id="rId46"/>
    <p:sldId id="296" r:id="rId47"/>
    <p:sldId id="302" r:id="rId48"/>
    <p:sldId id="304" r:id="rId49"/>
    <p:sldId id="619" r:id="rId50"/>
    <p:sldId id="620" r:id="rId51"/>
    <p:sldId id="621" r:id="rId52"/>
    <p:sldId id="622" r:id="rId53"/>
    <p:sldId id="616" r:id="rId54"/>
    <p:sldId id="623" r:id="rId55"/>
    <p:sldId id="624" r:id="rId56"/>
    <p:sldId id="625" r:id="rId57"/>
    <p:sldId id="615" r:id="rId58"/>
    <p:sldId id="626" r:id="rId59"/>
    <p:sldId id="627" r:id="rId60"/>
    <p:sldId id="628" r:id="rId61"/>
    <p:sldId id="629" r:id="rId62"/>
    <p:sldId id="630" r:id="rId63"/>
    <p:sldId id="631" r:id="rId64"/>
    <p:sldId id="632" r:id="rId65"/>
    <p:sldId id="633" r:id="rId66"/>
    <p:sldId id="634" r:id="rId67"/>
    <p:sldId id="635" r:id="rId68"/>
    <p:sldId id="636" r:id="rId69"/>
    <p:sldId id="637" r:id="rId70"/>
    <p:sldId id="638" r:id="rId71"/>
    <p:sldId id="639" r:id="rId72"/>
    <p:sldId id="640" r:id="rId73"/>
    <p:sldId id="641" r:id="rId74"/>
    <p:sldId id="642" r:id="rId75"/>
    <p:sldId id="305" r:id="rId76"/>
    <p:sldId id="307" r:id="rId77"/>
    <p:sldId id="308" r:id="rId78"/>
    <p:sldId id="309" r:id="rId79"/>
    <p:sldId id="310" r:id="rId80"/>
    <p:sldId id="311" r:id="rId81"/>
    <p:sldId id="312" r:id="rId82"/>
    <p:sldId id="313" r:id="rId83"/>
    <p:sldId id="314" r:id="rId84"/>
    <p:sldId id="315" r:id="rId85"/>
    <p:sldId id="316" r:id="rId86"/>
    <p:sldId id="317" r:id="rId87"/>
    <p:sldId id="318" r:id="rId88"/>
    <p:sldId id="319" r:id="rId89"/>
    <p:sldId id="320" r:id="rId90"/>
    <p:sldId id="321" r:id="rId91"/>
    <p:sldId id="306" r:id="rId92"/>
    <p:sldId id="644" r:id="rId93"/>
    <p:sldId id="645" r:id="rId94"/>
    <p:sldId id="646" r:id="rId95"/>
    <p:sldId id="647" r:id="rId96"/>
    <p:sldId id="648" r:id="rId97"/>
    <p:sldId id="649" r:id="rId98"/>
    <p:sldId id="650" r:id="rId99"/>
    <p:sldId id="651" r:id="rId100"/>
    <p:sldId id="652" r:id="rId101"/>
    <p:sldId id="653" r:id="rId102"/>
    <p:sldId id="654" r:id="rId103"/>
    <p:sldId id="655" r:id="rId104"/>
    <p:sldId id="656" r:id="rId105"/>
    <p:sldId id="657" r:id="rId106"/>
    <p:sldId id="658" r:id="rId107"/>
    <p:sldId id="659" r:id="rId108"/>
    <p:sldId id="660" r:id="rId109"/>
    <p:sldId id="661" r:id="rId110"/>
    <p:sldId id="662" r:id="rId111"/>
    <p:sldId id="663" r:id="rId112"/>
    <p:sldId id="643" r:id="rId113"/>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115" roundtripDataSignature="AMtx7mhd6sdLds6LXqBC5ZRY1Gm3T7u71g=="/>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0F9F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0443"/>
    <p:restoredTop sz="94605"/>
  </p:normalViewPr>
  <p:slideViewPr>
    <p:cSldViewPr snapToGrid="0">
      <p:cViewPr varScale="1">
        <p:scale>
          <a:sx n="48" d="100"/>
          <a:sy n="48" d="100"/>
        </p:scale>
        <p:origin x="490" y="3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viewProps" Target="viewProps.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theme" Target="theme/theme1.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notesMaster" Target="notesMasters/notesMaster1.xml"/><Relationship Id="rId119"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customschemas.google.com/relationships/presentationmetadata" Target="metadata"/><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s>
</file>

<file path=ppt/charts/_rels/chart1.xml.rels><?xml version="1.0" encoding="UTF-8" standalone="yes"?>
<Relationships xmlns="http://schemas.openxmlformats.org/package/2006/relationships"><Relationship Id="rId3" Type="http://schemas.openxmlformats.org/officeDocument/2006/relationships/oleObject" Target="file:///\\dc-audelor\08-OBSERVATOIRE$\86-Habitat\2-REPERTOIRE_travail\LCD\LCD_2024_maj.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dc-audelor\08-OBSERVATOIRE$\86-Habitat\2-REPERTOIRE_travail\LCD\LCD_2024_maj.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oleObject" Target="file:///\\dc-audelor\08-OBSERVATOIRE$\86-Habitat\2-REPERTOIRE_travail\LCD\LCD_20240906.xlsx" TargetMode="External"/></Relationships>
</file>

<file path=ppt/charts/_rels/chart4.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oleObject" Target="../embeddings/oleObject1.bin"/></Relationships>
</file>

<file path=ppt/charts/_rels/chart6.xml.rels><?xml version="1.0" encoding="UTF-8" standalone="yes"?>
<Relationships xmlns="http://schemas.openxmlformats.org/package/2006/relationships"><Relationship Id="rId1" Type="http://schemas.openxmlformats.org/officeDocument/2006/relationships/chartUserShapes" Target="../drawings/drawing1.xml"/></Relationships>
</file>

<file path=ppt/charts/_rels/chart7.xml.rels><?xml version="1.0" encoding="UTF-8" standalone="yes"?>
<Relationships xmlns="http://schemas.openxmlformats.org/package/2006/relationships"><Relationship Id="rId1" Type="http://schemas.openxmlformats.org/officeDocument/2006/relationships/chartUserShapes" Target="../drawings/drawing2.xml"/></Relationships>
</file>

<file path=ppt/charts/_rels/chart8.xml.rels><?xml version="1.0" encoding="UTF-8" standalone="yes"?>
<Relationships xmlns="http://schemas.openxmlformats.org/package/2006/relationships"><Relationship Id="rId1" Type="http://schemas.openxmlformats.org/officeDocument/2006/relationships/chartUserShapes" Target="../drawings/drawing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stacked"/>
        <c:varyColors val="0"/>
        <c:ser>
          <c:idx val="0"/>
          <c:order val="0"/>
          <c:tx>
            <c:strRef>
              <c:f>Feuil8!$A$3</c:f>
              <c:strCache>
                <c:ptCount val="1"/>
                <c:pt idx="0">
                  <c:v>1-29 jours</c:v>
                </c:pt>
              </c:strCache>
            </c:strRef>
          </c:tx>
          <c:spPr>
            <a:solidFill>
              <a:schemeClr val="accent1"/>
            </a:solidFill>
            <a:ln>
              <a:noFill/>
            </a:ln>
            <a:effectLst/>
          </c:spPr>
          <c:invertIfNegative val="0"/>
          <c:cat>
            <c:strRef>
              <c:f>Feuil8!$B$1:$I$1</c:f>
              <c:strCache>
                <c:ptCount val="8"/>
                <c:pt idx="0">
                  <c:v>2016</c:v>
                </c:pt>
                <c:pt idx="1">
                  <c:v>2017</c:v>
                </c:pt>
                <c:pt idx="2">
                  <c:v>2018</c:v>
                </c:pt>
                <c:pt idx="3">
                  <c:v>2019</c:v>
                </c:pt>
                <c:pt idx="4">
                  <c:v>2020</c:v>
                </c:pt>
                <c:pt idx="5">
                  <c:v>2021</c:v>
                </c:pt>
                <c:pt idx="6">
                  <c:v>2022</c:v>
                </c:pt>
                <c:pt idx="7">
                  <c:v>2023</c:v>
                </c:pt>
              </c:strCache>
            </c:strRef>
          </c:cat>
          <c:val>
            <c:numRef>
              <c:f>Feuil8!$B$3:$I$3</c:f>
              <c:numCache>
                <c:formatCode>General</c:formatCode>
                <c:ptCount val="8"/>
                <c:pt idx="0">
                  <c:v>143</c:v>
                </c:pt>
                <c:pt idx="1">
                  <c:v>203</c:v>
                </c:pt>
                <c:pt idx="2">
                  <c:v>336</c:v>
                </c:pt>
                <c:pt idx="3">
                  <c:v>503</c:v>
                </c:pt>
                <c:pt idx="4">
                  <c:v>489</c:v>
                </c:pt>
                <c:pt idx="5">
                  <c:v>472</c:v>
                </c:pt>
                <c:pt idx="6">
                  <c:v>557</c:v>
                </c:pt>
                <c:pt idx="7">
                  <c:v>650</c:v>
                </c:pt>
              </c:numCache>
            </c:numRef>
          </c:val>
          <c:extLst>
            <c:ext xmlns:c16="http://schemas.microsoft.com/office/drawing/2014/chart" uri="{C3380CC4-5D6E-409C-BE32-E72D297353CC}">
              <c16:uniqueId val="{00000000-514F-4D19-8DEA-885495A7EFCC}"/>
            </c:ext>
          </c:extLst>
        </c:ser>
        <c:ser>
          <c:idx val="1"/>
          <c:order val="1"/>
          <c:tx>
            <c:strRef>
              <c:f>Feuil8!$A$4</c:f>
              <c:strCache>
                <c:ptCount val="1"/>
                <c:pt idx="0">
                  <c:v>30-59 jours</c:v>
                </c:pt>
              </c:strCache>
            </c:strRef>
          </c:tx>
          <c:spPr>
            <a:solidFill>
              <a:schemeClr val="accent2"/>
            </a:solidFill>
            <a:ln>
              <a:noFill/>
            </a:ln>
            <a:effectLst/>
          </c:spPr>
          <c:invertIfNegative val="0"/>
          <c:cat>
            <c:strRef>
              <c:f>Feuil8!$B$1:$I$1</c:f>
              <c:strCache>
                <c:ptCount val="8"/>
                <c:pt idx="0">
                  <c:v>2016</c:v>
                </c:pt>
                <c:pt idx="1">
                  <c:v>2017</c:v>
                </c:pt>
                <c:pt idx="2">
                  <c:v>2018</c:v>
                </c:pt>
                <c:pt idx="3">
                  <c:v>2019</c:v>
                </c:pt>
                <c:pt idx="4">
                  <c:v>2020</c:v>
                </c:pt>
                <c:pt idx="5">
                  <c:v>2021</c:v>
                </c:pt>
                <c:pt idx="6">
                  <c:v>2022</c:v>
                </c:pt>
                <c:pt idx="7">
                  <c:v>2023</c:v>
                </c:pt>
              </c:strCache>
            </c:strRef>
          </c:cat>
          <c:val>
            <c:numRef>
              <c:f>Feuil8!$B$4:$I$4</c:f>
              <c:numCache>
                <c:formatCode>General</c:formatCode>
                <c:ptCount val="8"/>
                <c:pt idx="0">
                  <c:v>145</c:v>
                </c:pt>
                <c:pt idx="1">
                  <c:v>265</c:v>
                </c:pt>
                <c:pt idx="2">
                  <c:v>381</c:v>
                </c:pt>
                <c:pt idx="3">
                  <c:v>441</c:v>
                </c:pt>
                <c:pt idx="4">
                  <c:v>416</c:v>
                </c:pt>
                <c:pt idx="5">
                  <c:v>531</c:v>
                </c:pt>
                <c:pt idx="6">
                  <c:v>595</c:v>
                </c:pt>
                <c:pt idx="7">
                  <c:v>686</c:v>
                </c:pt>
              </c:numCache>
            </c:numRef>
          </c:val>
          <c:extLst>
            <c:ext xmlns:c16="http://schemas.microsoft.com/office/drawing/2014/chart" uri="{C3380CC4-5D6E-409C-BE32-E72D297353CC}">
              <c16:uniqueId val="{00000001-514F-4D19-8DEA-885495A7EFCC}"/>
            </c:ext>
          </c:extLst>
        </c:ser>
        <c:ser>
          <c:idx val="2"/>
          <c:order val="2"/>
          <c:tx>
            <c:strRef>
              <c:f>Feuil8!$A$5</c:f>
              <c:strCache>
                <c:ptCount val="1"/>
                <c:pt idx="0">
                  <c:v>60-89 jours</c:v>
                </c:pt>
              </c:strCache>
            </c:strRef>
          </c:tx>
          <c:spPr>
            <a:solidFill>
              <a:schemeClr val="accent3"/>
            </a:solidFill>
            <a:ln>
              <a:noFill/>
            </a:ln>
            <a:effectLst/>
          </c:spPr>
          <c:invertIfNegative val="0"/>
          <c:cat>
            <c:strRef>
              <c:f>Feuil8!$B$1:$I$1</c:f>
              <c:strCache>
                <c:ptCount val="8"/>
                <c:pt idx="0">
                  <c:v>2016</c:v>
                </c:pt>
                <c:pt idx="1">
                  <c:v>2017</c:v>
                </c:pt>
                <c:pt idx="2">
                  <c:v>2018</c:v>
                </c:pt>
                <c:pt idx="3">
                  <c:v>2019</c:v>
                </c:pt>
                <c:pt idx="4">
                  <c:v>2020</c:v>
                </c:pt>
                <c:pt idx="5">
                  <c:v>2021</c:v>
                </c:pt>
                <c:pt idx="6">
                  <c:v>2022</c:v>
                </c:pt>
                <c:pt idx="7">
                  <c:v>2023</c:v>
                </c:pt>
              </c:strCache>
            </c:strRef>
          </c:cat>
          <c:val>
            <c:numRef>
              <c:f>Feuil8!$B$5:$I$5</c:f>
              <c:numCache>
                <c:formatCode>General</c:formatCode>
                <c:ptCount val="8"/>
                <c:pt idx="0">
                  <c:v>217</c:v>
                </c:pt>
                <c:pt idx="1">
                  <c:v>256</c:v>
                </c:pt>
                <c:pt idx="2">
                  <c:v>325</c:v>
                </c:pt>
                <c:pt idx="3">
                  <c:v>343</c:v>
                </c:pt>
                <c:pt idx="4">
                  <c:v>395</c:v>
                </c:pt>
                <c:pt idx="5">
                  <c:v>412</c:v>
                </c:pt>
                <c:pt idx="6">
                  <c:v>459</c:v>
                </c:pt>
                <c:pt idx="7">
                  <c:v>583</c:v>
                </c:pt>
              </c:numCache>
            </c:numRef>
          </c:val>
          <c:extLst>
            <c:ext xmlns:c16="http://schemas.microsoft.com/office/drawing/2014/chart" uri="{C3380CC4-5D6E-409C-BE32-E72D297353CC}">
              <c16:uniqueId val="{00000002-514F-4D19-8DEA-885495A7EFCC}"/>
            </c:ext>
          </c:extLst>
        </c:ser>
        <c:ser>
          <c:idx val="3"/>
          <c:order val="3"/>
          <c:tx>
            <c:strRef>
              <c:f>Feuil8!$A$6</c:f>
              <c:strCache>
                <c:ptCount val="1"/>
                <c:pt idx="0">
                  <c:v>90-119 jours</c:v>
                </c:pt>
              </c:strCache>
            </c:strRef>
          </c:tx>
          <c:spPr>
            <a:solidFill>
              <a:schemeClr val="accent4"/>
            </a:solidFill>
            <a:ln>
              <a:noFill/>
            </a:ln>
            <a:effectLst/>
          </c:spPr>
          <c:invertIfNegative val="0"/>
          <c:cat>
            <c:strRef>
              <c:f>Feuil8!$B$1:$I$1</c:f>
              <c:strCache>
                <c:ptCount val="8"/>
                <c:pt idx="0">
                  <c:v>2016</c:v>
                </c:pt>
                <c:pt idx="1">
                  <c:v>2017</c:v>
                </c:pt>
                <c:pt idx="2">
                  <c:v>2018</c:v>
                </c:pt>
                <c:pt idx="3">
                  <c:v>2019</c:v>
                </c:pt>
                <c:pt idx="4">
                  <c:v>2020</c:v>
                </c:pt>
                <c:pt idx="5">
                  <c:v>2021</c:v>
                </c:pt>
                <c:pt idx="6">
                  <c:v>2022</c:v>
                </c:pt>
                <c:pt idx="7">
                  <c:v>2023</c:v>
                </c:pt>
              </c:strCache>
            </c:strRef>
          </c:cat>
          <c:val>
            <c:numRef>
              <c:f>Feuil8!$B$6:$I$6</c:f>
              <c:numCache>
                <c:formatCode>General</c:formatCode>
                <c:ptCount val="8"/>
                <c:pt idx="0">
                  <c:v>143</c:v>
                </c:pt>
                <c:pt idx="1">
                  <c:v>265</c:v>
                </c:pt>
                <c:pt idx="2">
                  <c:v>280</c:v>
                </c:pt>
                <c:pt idx="3">
                  <c:v>388</c:v>
                </c:pt>
                <c:pt idx="4">
                  <c:v>365</c:v>
                </c:pt>
                <c:pt idx="5">
                  <c:v>397</c:v>
                </c:pt>
                <c:pt idx="6">
                  <c:v>425</c:v>
                </c:pt>
                <c:pt idx="7">
                  <c:v>562</c:v>
                </c:pt>
              </c:numCache>
            </c:numRef>
          </c:val>
          <c:extLst>
            <c:ext xmlns:c16="http://schemas.microsoft.com/office/drawing/2014/chart" uri="{C3380CC4-5D6E-409C-BE32-E72D297353CC}">
              <c16:uniqueId val="{00000003-514F-4D19-8DEA-885495A7EFCC}"/>
            </c:ext>
          </c:extLst>
        </c:ser>
        <c:ser>
          <c:idx val="4"/>
          <c:order val="4"/>
          <c:tx>
            <c:strRef>
              <c:f>Feuil8!$A$7</c:f>
              <c:strCache>
                <c:ptCount val="1"/>
                <c:pt idx="0">
                  <c:v>120 j ou +</c:v>
                </c:pt>
              </c:strCache>
            </c:strRef>
          </c:tx>
          <c:spPr>
            <a:solidFill>
              <a:schemeClr val="accent5"/>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1" i="0" u="none" strike="noStrike" kern="1200" baseline="0">
                    <a:solidFill>
                      <a:schemeClr val="bg1"/>
                    </a:solidFill>
                    <a:latin typeface="DINPro-Medium" panose="02000503030000020004" pitchFamily="50" charset="0"/>
                    <a:ea typeface="+mn-ea"/>
                    <a:cs typeface="+mn-cs"/>
                  </a:defRPr>
                </a:pPr>
                <a:endParaRPr lang="fr-F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Feuil8!$B$1:$I$1</c:f>
              <c:strCache>
                <c:ptCount val="8"/>
                <c:pt idx="0">
                  <c:v>2016</c:v>
                </c:pt>
                <c:pt idx="1">
                  <c:v>2017</c:v>
                </c:pt>
                <c:pt idx="2">
                  <c:v>2018</c:v>
                </c:pt>
                <c:pt idx="3">
                  <c:v>2019</c:v>
                </c:pt>
                <c:pt idx="4">
                  <c:v>2020</c:v>
                </c:pt>
                <c:pt idx="5">
                  <c:v>2021</c:v>
                </c:pt>
                <c:pt idx="6">
                  <c:v>2022</c:v>
                </c:pt>
                <c:pt idx="7">
                  <c:v>2023</c:v>
                </c:pt>
              </c:strCache>
            </c:strRef>
          </c:cat>
          <c:val>
            <c:numRef>
              <c:f>Feuil8!$B$7:$I$7</c:f>
              <c:numCache>
                <c:formatCode>General</c:formatCode>
                <c:ptCount val="8"/>
                <c:pt idx="0">
                  <c:v>1083</c:v>
                </c:pt>
                <c:pt idx="1">
                  <c:v>2962</c:v>
                </c:pt>
                <c:pt idx="2">
                  <c:v>3570</c:v>
                </c:pt>
                <c:pt idx="3">
                  <c:v>3797</c:v>
                </c:pt>
                <c:pt idx="4">
                  <c:v>3358</c:v>
                </c:pt>
                <c:pt idx="5">
                  <c:v>3216</c:v>
                </c:pt>
                <c:pt idx="6">
                  <c:v>3835</c:v>
                </c:pt>
                <c:pt idx="7">
                  <c:v>4086</c:v>
                </c:pt>
              </c:numCache>
            </c:numRef>
          </c:val>
          <c:extLst>
            <c:ext xmlns:c16="http://schemas.microsoft.com/office/drawing/2014/chart" uri="{C3380CC4-5D6E-409C-BE32-E72D297353CC}">
              <c16:uniqueId val="{00000004-514F-4D19-8DEA-885495A7EFCC}"/>
            </c:ext>
          </c:extLst>
        </c:ser>
        <c:dLbls>
          <c:showLegendKey val="0"/>
          <c:showVal val="0"/>
          <c:showCatName val="0"/>
          <c:showSerName val="0"/>
          <c:showPercent val="0"/>
          <c:showBubbleSize val="0"/>
        </c:dLbls>
        <c:gapWidth val="150"/>
        <c:overlap val="100"/>
        <c:axId val="157705743"/>
        <c:axId val="157707055"/>
      </c:barChart>
      <c:catAx>
        <c:axId val="15770574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DINPro-Light" panose="02000504040000020003" pitchFamily="50" charset="0"/>
                <a:ea typeface="+mn-ea"/>
                <a:cs typeface="+mn-cs"/>
              </a:defRPr>
            </a:pPr>
            <a:endParaRPr lang="fr-FR"/>
          </a:p>
        </c:txPr>
        <c:crossAx val="157707055"/>
        <c:crosses val="autoZero"/>
        <c:auto val="1"/>
        <c:lblAlgn val="ctr"/>
        <c:lblOffset val="100"/>
        <c:noMultiLvlLbl val="0"/>
      </c:catAx>
      <c:valAx>
        <c:axId val="157707055"/>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DINPro-Light" panose="02000504040000020003" pitchFamily="50" charset="0"/>
                <a:ea typeface="+mn-ea"/>
                <a:cs typeface="+mn-cs"/>
              </a:defRPr>
            </a:pPr>
            <a:endParaRPr lang="fr-FR"/>
          </a:p>
        </c:txPr>
        <c:crossAx val="157705743"/>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fr-FR"/>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stacked"/>
        <c:varyColors val="0"/>
        <c:ser>
          <c:idx val="0"/>
          <c:order val="0"/>
          <c:tx>
            <c:strRef>
              <c:f>Feuil8!$A$7</c:f>
              <c:strCache>
                <c:ptCount val="1"/>
                <c:pt idx="0">
                  <c:v>120 j ou +</c:v>
                </c:pt>
              </c:strCache>
            </c:strRef>
          </c:tx>
          <c:spPr>
            <a:solidFill>
              <a:schemeClr val="accent6"/>
            </a:solidFill>
            <a:ln>
              <a:noFill/>
            </a:ln>
            <a:effectLst/>
          </c:spPr>
          <c:invertIfNegative val="0"/>
          <c:cat>
            <c:strRef>
              <c:f>Feuil8!$B$1:$I$1</c:f>
              <c:strCache>
                <c:ptCount val="8"/>
                <c:pt idx="0">
                  <c:v>2016</c:v>
                </c:pt>
                <c:pt idx="1">
                  <c:v>2017</c:v>
                </c:pt>
                <c:pt idx="2">
                  <c:v>2018</c:v>
                </c:pt>
                <c:pt idx="3">
                  <c:v>2019</c:v>
                </c:pt>
                <c:pt idx="4">
                  <c:v>2020</c:v>
                </c:pt>
                <c:pt idx="5">
                  <c:v>2021</c:v>
                </c:pt>
                <c:pt idx="6">
                  <c:v>2022</c:v>
                </c:pt>
                <c:pt idx="7">
                  <c:v>2023</c:v>
                </c:pt>
              </c:strCache>
            </c:strRef>
          </c:cat>
          <c:val>
            <c:numRef>
              <c:f>Feuil8!$B$7:$I$7</c:f>
              <c:numCache>
                <c:formatCode>General</c:formatCode>
                <c:ptCount val="8"/>
                <c:pt idx="0">
                  <c:v>1083</c:v>
                </c:pt>
                <c:pt idx="1">
                  <c:v>2962</c:v>
                </c:pt>
                <c:pt idx="2">
                  <c:v>3570</c:v>
                </c:pt>
                <c:pt idx="3">
                  <c:v>3797</c:v>
                </c:pt>
                <c:pt idx="4">
                  <c:v>3358</c:v>
                </c:pt>
                <c:pt idx="5">
                  <c:v>3216</c:v>
                </c:pt>
                <c:pt idx="6">
                  <c:v>3835</c:v>
                </c:pt>
                <c:pt idx="7">
                  <c:v>4086</c:v>
                </c:pt>
              </c:numCache>
            </c:numRef>
          </c:val>
          <c:extLst>
            <c:ext xmlns:c16="http://schemas.microsoft.com/office/drawing/2014/chart" uri="{C3380CC4-5D6E-409C-BE32-E72D297353CC}">
              <c16:uniqueId val="{00000000-0CF3-47D6-ACC9-04AE9008A7F8}"/>
            </c:ext>
          </c:extLst>
        </c:ser>
        <c:ser>
          <c:idx val="1"/>
          <c:order val="1"/>
          <c:tx>
            <c:strRef>
              <c:f>Feuil8!$L$7</c:f>
              <c:strCache>
                <c:ptCount val="1"/>
                <c:pt idx="0">
                  <c:v>120 j ou +</c:v>
                </c:pt>
              </c:strCache>
            </c:strRef>
          </c:tx>
          <c:spPr>
            <a:solidFill>
              <a:schemeClr val="accent5"/>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bg1"/>
                    </a:solidFill>
                    <a:latin typeface="DINPro-Medium" panose="02000503030000020004" pitchFamily="50" charset="0"/>
                    <a:ea typeface="+mn-ea"/>
                    <a:cs typeface="+mn-cs"/>
                  </a:defRPr>
                </a:pPr>
                <a:endParaRPr lang="fr-FR"/>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Feuil8!$M$7:$T$7</c:f>
              <c:numCache>
                <c:formatCode>0.0%</c:formatCode>
                <c:ptCount val="8"/>
                <c:pt idx="0">
                  <c:v>0.6256499133448874</c:v>
                </c:pt>
                <c:pt idx="1">
                  <c:v>0.74968362439888636</c:v>
                </c:pt>
                <c:pt idx="2">
                  <c:v>0.72976287816843821</c:v>
                </c:pt>
                <c:pt idx="3">
                  <c:v>0.69389619883040932</c:v>
                </c:pt>
                <c:pt idx="4">
                  <c:v>0.6685247859844714</c:v>
                </c:pt>
                <c:pt idx="5">
                  <c:v>0.63961813842482096</c:v>
                </c:pt>
                <c:pt idx="6">
                  <c:v>0.65321069664452391</c:v>
                </c:pt>
                <c:pt idx="7">
                  <c:v>0.62220191868433072</c:v>
                </c:pt>
              </c:numCache>
            </c:numRef>
          </c:val>
          <c:extLst>
            <c:ext xmlns:c16="http://schemas.microsoft.com/office/drawing/2014/chart" uri="{C3380CC4-5D6E-409C-BE32-E72D297353CC}">
              <c16:uniqueId val="{00000001-0CF3-47D6-ACC9-04AE9008A7F8}"/>
            </c:ext>
          </c:extLst>
        </c:ser>
        <c:dLbls>
          <c:showLegendKey val="0"/>
          <c:showVal val="0"/>
          <c:showCatName val="0"/>
          <c:showSerName val="0"/>
          <c:showPercent val="0"/>
          <c:showBubbleSize val="0"/>
        </c:dLbls>
        <c:gapWidth val="219"/>
        <c:overlap val="100"/>
        <c:axId val="301262703"/>
        <c:axId val="301263359"/>
      </c:barChart>
      <c:catAx>
        <c:axId val="30126270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lgn="ctr">
              <a:defRPr lang="fr-FR" sz="1050" b="0" i="0" u="none" strike="noStrike" kern="1200" baseline="0">
                <a:solidFill>
                  <a:schemeClr val="tx1">
                    <a:lumMod val="65000"/>
                    <a:lumOff val="35000"/>
                  </a:schemeClr>
                </a:solidFill>
                <a:latin typeface="DINPro-Light" panose="02000504040000020003" pitchFamily="50" charset="0"/>
                <a:ea typeface="+mn-ea"/>
                <a:cs typeface="+mn-cs"/>
              </a:defRPr>
            </a:pPr>
            <a:endParaRPr lang="fr-FR"/>
          </a:p>
        </c:txPr>
        <c:crossAx val="301263359"/>
        <c:crosses val="autoZero"/>
        <c:auto val="1"/>
        <c:lblAlgn val="ctr"/>
        <c:lblOffset val="100"/>
        <c:noMultiLvlLbl val="0"/>
      </c:catAx>
      <c:valAx>
        <c:axId val="301263359"/>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lgn="ctr">
              <a:defRPr lang="fr-FR" sz="1050" b="0" i="0" u="none" strike="noStrike" kern="1200" baseline="0">
                <a:solidFill>
                  <a:schemeClr val="tx1">
                    <a:lumMod val="65000"/>
                    <a:lumOff val="35000"/>
                  </a:schemeClr>
                </a:solidFill>
                <a:latin typeface="DINPro-Light" panose="02000504040000020003" pitchFamily="50" charset="0"/>
                <a:ea typeface="+mn-ea"/>
                <a:cs typeface="+mn-cs"/>
              </a:defRPr>
            </a:pPr>
            <a:endParaRPr lang="fr-FR"/>
          </a:p>
        </c:txPr>
        <c:crossAx val="301262703"/>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fr-FR"/>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ubbleChart>
        <c:varyColors val="0"/>
        <c:ser>
          <c:idx val="0"/>
          <c:order val="0"/>
          <c:spPr>
            <a:solidFill>
              <a:schemeClr val="accent1">
                <a:alpha val="75000"/>
              </a:schemeClr>
            </a:solidFill>
            <a:ln>
              <a:noFill/>
            </a:ln>
            <a:effectLst/>
          </c:spPr>
          <c:invertIfNegative val="0"/>
          <c:dLbls>
            <c:dLbl>
              <c:idx val="0"/>
              <c:delete val="1"/>
              <c:extLst>
                <c:ext xmlns:c15="http://schemas.microsoft.com/office/drawing/2012/chart" uri="{CE6537A1-D6FC-4f65-9D91-7224C49458BB}"/>
                <c:ext xmlns:c16="http://schemas.microsoft.com/office/drawing/2014/chart" uri="{C3380CC4-5D6E-409C-BE32-E72D297353CC}">
                  <c16:uniqueId val="{00000000-1A3F-412F-9D25-AD37821C0106}"/>
                </c:ext>
              </c:extLst>
            </c:dLbl>
            <c:dLbl>
              <c:idx val="1"/>
              <c:delete val="1"/>
              <c:extLst>
                <c:ext xmlns:c15="http://schemas.microsoft.com/office/drawing/2012/chart" uri="{CE6537A1-D6FC-4f65-9D91-7224C49458BB}"/>
                <c:ext xmlns:c16="http://schemas.microsoft.com/office/drawing/2014/chart" uri="{C3380CC4-5D6E-409C-BE32-E72D297353CC}">
                  <c16:uniqueId val="{00000001-1A3F-412F-9D25-AD37821C0106}"/>
                </c:ext>
              </c:extLst>
            </c:dLbl>
            <c:dLbl>
              <c:idx val="2"/>
              <c:delete val="1"/>
              <c:extLst>
                <c:ext xmlns:c15="http://schemas.microsoft.com/office/drawing/2012/chart" uri="{CE6537A1-D6FC-4f65-9D91-7224C49458BB}"/>
                <c:ext xmlns:c16="http://schemas.microsoft.com/office/drawing/2014/chart" uri="{C3380CC4-5D6E-409C-BE32-E72D297353CC}">
                  <c16:uniqueId val="{00000002-1A3F-412F-9D25-AD37821C0106}"/>
                </c:ext>
              </c:extLst>
            </c:dLbl>
            <c:dLbl>
              <c:idx val="3"/>
              <c:tx>
                <c:rich>
                  <a:bodyPr/>
                  <a:lstStyle/>
                  <a:p>
                    <a:fld id="{BDD17E9B-DE0A-4E43-98D5-164FD980A27B}" type="CELLRANGE">
                      <a:rPr lang="en-US"/>
                      <a:pPr/>
                      <a:t>[PLAGECELL]</a:t>
                    </a:fld>
                    <a:endParaRPr lang="fr-FR"/>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3-1A3F-412F-9D25-AD37821C0106}"/>
                </c:ext>
              </c:extLst>
            </c:dLbl>
            <c:dLbl>
              <c:idx val="4"/>
              <c:layout>
                <c:manualLayout>
                  <c:x val="-8.8639305237422278E-2"/>
                  <c:y val="-0.01"/>
                </c:manualLayout>
              </c:layout>
              <c:tx>
                <c:rich>
                  <a:bodyPr/>
                  <a:lstStyle/>
                  <a:p>
                    <a:fld id="{F22543EB-F0D5-4AD6-9880-01EC99252004}" type="CELLRANGE">
                      <a:rPr lang="en-US"/>
                      <a:pPr/>
                      <a:t>[PLAGECELL]</a:t>
                    </a:fld>
                    <a:endParaRPr lang="fr-FR"/>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4-1A3F-412F-9D25-AD37821C0106}"/>
                </c:ext>
              </c:extLst>
            </c:dLbl>
            <c:dLbl>
              <c:idx val="5"/>
              <c:layout>
                <c:manualLayout>
                  <c:x val="-1.2037436513724013E-2"/>
                  <c:y val="-3.6666666666666792E-2"/>
                </c:manualLayout>
              </c:layout>
              <c:tx>
                <c:rich>
                  <a:bodyPr/>
                  <a:lstStyle/>
                  <a:p>
                    <a:fld id="{55450FBD-70CD-4FF6-B6E8-52DA862C328C}" type="CELLRANGE">
                      <a:rPr lang="en-US"/>
                      <a:pPr/>
                      <a:t>[PLAGECELL]</a:t>
                    </a:fld>
                    <a:endParaRPr lang="fr-FR"/>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5-1A3F-412F-9D25-AD37821C0106}"/>
                </c:ext>
              </c:extLst>
            </c:dLbl>
            <c:dLbl>
              <c:idx val="6"/>
              <c:delete val="1"/>
              <c:extLst>
                <c:ext xmlns:c15="http://schemas.microsoft.com/office/drawing/2012/chart" uri="{CE6537A1-D6FC-4f65-9D91-7224C49458BB}"/>
                <c:ext xmlns:c16="http://schemas.microsoft.com/office/drawing/2014/chart" uri="{C3380CC4-5D6E-409C-BE32-E72D297353CC}">
                  <c16:uniqueId val="{00000006-1A3F-412F-9D25-AD37821C0106}"/>
                </c:ext>
              </c:extLst>
            </c:dLbl>
            <c:dLbl>
              <c:idx val="7"/>
              <c:layout>
                <c:manualLayout>
                  <c:x val="-3.2829372310157201E-3"/>
                  <c:y val="-9.166666666666666E-2"/>
                </c:manualLayout>
              </c:layout>
              <c:tx>
                <c:rich>
                  <a:bodyPr/>
                  <a:lstStyle/>
                  <a:p>
                    <a:fld id="{39E0F040-77F0-4A9A-A60B-F154DBD2D4F0}" type="CELLRANGE">
                      <a:rPr lang="en-US"/>
                      <a:pPr/>
                      <a:t>[PLAGECELL]</a:t>
                    </a:fld>
                    <a:endParaRPr lang="fr-FR"/>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7-1A3F-412F-9D25-AD37821C0106}"/>
                </c:ext>
              </c:extLst>
            </c:dLbl>
            <c:dLbl>
              <c:idx val="8"/>
              <c:layout>
                <c:manualLayout>
                  <c:x val="-7.5507556313359744E-2"/>
                  <c:y val="-3.3333333333333335E-3"/>
                </c:manualLayout>
              </c:layout>
              <c:tx>
                <c:rich>
                  <a:bodyPr/>
                  <a:lstStyle/>
                  <a:p>
                    <a:fld id="{C507C0AD-A9EE-4A13-B1E0-E1D4E3008D09}" type="CELLRANGE">
                      <a:rPr lang="en-US"/>
                      <a:pPr/>
                      <a:t>[PLAGECELL]</a:t>
                    </a:fld>
                    <a:endParaRPr lang="fr-FR"/>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8-1A3F-412F-9D25-AD37821C0106}"/>
                </c:ext>
              </c:extLst>
            </c:dLbl>
            <c:dLbl>
              <c:idx val="9"/>
              <c:layout>
                <c:manualLayout>
                  <c:x val="-7.9884805954713908E-2"/>
                  <c:y val="7.166666666666667E-2"/>
                </c:manualLayout>
              </c:layout>
              <c:tx>
                <c:rich>
                  <a:bodyPr/>
                  <a:lstStyle/>
                  <a:p>
                    <a:fld id="{AB01D11F-7590-414B-93A6-3088859CC48F}" type="CELLRANGE">
                      <a:rPr lang="en-US"/>
                      <a:pPr/>
                      <a:t>[PLAGECELL]</a:t>
                    </a:fld>
                    <a:endParaRPr lang="fr-FR"/>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9-1A3F-412F-9D25-AD37821C0106}"/>
                </c:ext>
              </c:extLst>
            </c:dLbl>
            <c:dLbl>
              <c:idx val="10"/>
              <c:delete val="1"/>
              <c:extLst>
                <c:ext xmlns:c15="http://schemas.microsoft.com/office/drawing/2012/chart" uri="{CE6537A1-D6FC-4f65-9D91-7224C49458BB}"/>
                <c:ext xmlns:c16="http://schemas.microsoft.com/office/drawing/2014/chart" uri="{C3380CC4-5D6E-409C-BE32-E72D297353CC}">
                  <c16:uniqueId val="{0000000A-1A3F-412F-9D25-AD37821C0106}"/>
                </c:ext>
              </c:extLst>
            </c:dLbl>
            <c:dLbl>
              <c:idx val="11"/>
              <c:layout>
                <c:manualLayout>
                  <c:x val="-7.9884805954713908E-2"/>
                  <c:y val="-5.6666666666666664E-2"/>
                </c:manualLayout>
              </c:layout>
              <c:tx>
                <c:rich>
                  <a:bodyPr/>
                  <a:lstStyle/>
                  <a:p>
                    <a:fld id="{0CCF4E86-BBB8-4C87-9FAF-4029A9181A08}" type="CELLRANGE">
                      <a:rPr lang="en-US"/>
                      <a:pPr/>
                      <a:t>[PLAGECELL]</a:t>
                    </a:fld>
                    <a:endParaRPr lang="fr-FR"/>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1A3F-412F-9D25-AD37821C0106}"/>
                </c:ext>
              </c:extLst>
            </c:dLbl>
            <c:dLbl>
              <c:idx val="12"/>
              <c:layout>
                <c:manualLayout>
                  <c:x val="-5.2526995696250259E-2"/>
                  <c:y val="-6.5000000000000127E-2"/>
                </c:manualLayout>
              </c:layout>
              <c:tx>
                <c:rich>
                  <a:bodyPr/>
                  <a:lstStyle/>
                  <a:p>
                    <a:fld id="{38F9A6E8-157B-4DC7-B01C-6D9FD5A638D9}" type="CELLRANGE">
                      <a:rPr lang="en-US"/>
                      <a:pPr/>
                      <a:t>[PLAGECELL]</a:t>
                    </a:fld>
                    <a:endParaRPr lang="fr-FR"/>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C-1A3F-412F-9D25-AD37821C0106}"/>
                </c:ext>
              </c:extLst>
            </c:dLbl>
            <c:dLbl>
              <c:idx val="13"/>
              <c:delete val="1"/>
              <c:extLst>
                <c:ext xmlns:c15="http://schemas.microsoft.com/office/drawing/2012/chart" uri="{CE6537A1-D6FC-4f65-9D91-7224C49458BB}"/>
                <c:ext xmlns:c16="http://schemas.microsoft.com/office/drawing/2014/chart" uri="{C3380CC4-5D6E-409C-BE32-E72D297353CC}">
                  <c16:uniqueId val="{0000000D-1A3F-412F-9D25-AD37821C0106}"/>
                </c:ext>
              </c:extLst>
            </c:dLbl>
            <c:dLbl>
              <c:idx val="14"/>
              <c:delete val="1"/>
              <c:extLst>
                <c:ext xmlns:c15="http://schemas.microsoft.com/office/drawing/2012/chart" uri="{CE6537A1-D6FC-4f65-9D91-7224C49458BB}"/>
                <c:ext xmlns:c16="http://schemas.microsoft.com/office/drawing/2014/chart" uri="{C3380CC4-5D6E-409C-BE32-E72D297353CC}">
                  <c16:uniqueId val="{0000000E-1A3F-412F-9D25-AD37821C0106}"/>
                </c:ext>
              </c:extLst>
            </c:dLbl>
            <c:dLbl>
              <c:idx val="15"/>
              <c:delete val="1"/>
              <c:extLst>
                <c:ext xmlns:c15="http://schemas.microsoft.com/office/drawing/2012/chart" uri="{CE6537A1-D6FC-4f65-9D91-7224C49458BB}"/>
                <c:ext xmlns:c16="http://schemas.microsoft.com/office/drawing/2014/chart" uri="{C3380CC4-5D6E-409C-BE32-E72D297353CC}">
                  <c16:uniqueId val="{0000000F-1A3F-412F-9D25-AD37821C0106}"/>
                </c:ext>
              </c:extLst>
            </c:dLbl>
            <c:dLbl>
              <c:idx val="16"/>
              <c:delete val="1"/>
              <c:extLst>
                <c:ext xmlns:c15="http://schemas.microsoft.com/office/drawing/2012/chart" uri="{CE6537A1-D6FC-4f65-9D91-7224C49458BB}"/>
                <c:ext xmlns:c16="http://schemas.microsoft.com/office/drawing/2014/chart" uri="{C3380CC4-5D6E-409C-BE32-E72D297353CC}">
                  <c16:uniqueId val="{00000010-1A3F-412F-9D25-AD37821C0106}"/>
                </c:ext>
              </c:extLst>
            </c:dLbl>
            <c:dLbl>
              <c:idx val="17"/>
              <c:layout>
                <c:manualLayout>
                  <c:x val="-1.5320373744739694E-2"/>
                  <c:y val="-3.5000000000000003E-2"/>
                </c:manualLayout>
              </c:layout>
              <c:tx>
                <c:rich>
                  <a:bodyPr/>
                  <a:lstStyle/>
                  <a:p>
                    <a:fld id="{F802DDCA-1888-48DB-BE00-6ED409F07F0B}" type="CELLRANGE">
                      <a:rPr lang="en-US"/>
                      <a:pPr/>
                      <a:t>[PLAGECELL]</a:t>
                    </a:fld>
                    <a:endParaRPr lang="fr-FR"/>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1-1A3F-412F-9D25-AD37821C0106}"/>
                </c:ext>
              </c:extLst>
            </c:dLbl>
            <c:dLbl>
              <c:idx val="18"/>
              <c:delete val="1"/>
              <c:extLst>
                <c:ext xmlns:c15="http://schemas.microsoft.com/office/drawing/2012/chart" uri="{CE6537A1-D6FC-4f65-9D91-7224C49458BB}"/>
                <c:ext xmlns:c16="http://schemas.microsoft.com/office/drawing/2014/chart" uri="{C3380CC4-5D6E-409C-BE32-E72D297353CC}">
                  <c16:uniqueId val="{00000012-1A3F-412F-9D25-AD37821C0106}"/>
                </c:ext>
              </c:extLst>
            </c:dLbl>
            <c:dLbl>
              <c:idx val="19"/>
              <c:delete val="1"/>
              <c:extLst>
                <c:ext xmlns:c15="http://schemas.microsoft.com/office/drawing/2012/chart" uri="{CE6537A1-D6FC-4f65-9D91-7224C49458BB}"/>
                <c:ext xmlns:c16="http://schemas.microsoft.com/office/drawing/2014/chart" uri="{C3380CC4-5D6E-409C-BE32-E72D297353CC}">
                  <c16:uniqueId val="{00000013-1A3F-412F-9D25-AD37821C0106}"/>
                </c:ext>
              </c:extLst>
            </c:dLbl>
            <c:dLbl>
              <c:idx val="20"/>
              <c:layout>
                <c:manualLayout>
                  <c:x val="-6.8941681851328443E-2"/>
                  <c:y val="-5.0000000000001224E-3"/>
                </c:manualLayout>
              </c:layout>
              <c:tx>
                <c:rich>
                  <a:bodyPr/>
                  <a:lstStyle/>
                  <a:p>
                    <a:fld id="{9C7492D1-1A7A-4CE3-9DC6-29FC4A8A2DC5}" type="CELLRANGE">
                      <a:rPr lang="en-US"/>
                      <a:pPr/>
                      <a:t>[PLAGECELL]</a:t>
                    </a:fld>
                    <a:endParaRPr lang="fr-FR"/>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4-1A3F-412F-9D25-AD37821C0106}"/>
                </c:ext>
              </c:extLst>
            </c:dLbl>
            <c:dLbl>
              <c:idx val="21"/>
              <c:tx>
                <c:rich>
                  <a:bodyPr/>
                  <a:lstStyle/>
                  <a:p>
                    <a:fld id="{39791AAD-ECD1-4197-8AB5-4DEDAF4A7A7C}" type="CELLRANGE">
                      <a:rPr lang="fr-FR"/>
                      <a:pPr/>
                      <a:t>[PLAGECELL]</a:t>
                    </a:fld>
                    <a:endParaRPr lang="fr-FR"/>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15-1A3F-412F-9D25-AD37821C0106}"/>
                </c:ext>
              </c:extLst>
            </c:dLbl>
            <c:dLbl>
              <c:idx val="22"/>
              <c:delete val="1"/>
              <c:extLst>
                <c:ext xmlns:c15="http://schemas.microsoft.com/office/drawing/2012/chart" uri="{CE6537A1-D6FC-4f65-9D91-7224C49458BB}"/>
                <c:ext xmlns:c16="http://schemas.microsoft.com/office/drawing/2014/chart" uri="{C3380CC4-5D6E-409C-BE32-E72D297353CC}">
                  <c16:uniqueId val="{00000016-1A3F-412F-9D25-AD37821C0106}"/>
                </c:ext>
              </c:extLst>
            </c:dLbl>
            <c:dLbl>
              <c:idx val="23"/>
              <c:tx>
                <c:rich>
                  <a:bodyPr/>
                  <a:lstStyle/>
                  <a:p>
                    <a:fld id="{11F3C052-FFD8-4E87-A3F7-FDE1E7EAE6CA}" type="CELLRANGE">
                      <a:rPr lang="fr-FR"/>
                      <a:pPr/>
                      <a:t>[PLAGECELL]</a:t>
                    </a:fld>
                    <a:endParaRPr lang="fr-FR"/>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17-1A3F-412F-9D25-AD37821C0106}"/>
                </c:ext>
              </c:extLst>
            </c:dLbl>
            <c:dLbl>
              <c:idx val="24"/>
              <c:layout>
                <c:manualLayout>
                  <c:x val="1.0943124103385386E-2"/>
                  <c:y val="5.0000000000000001E-3"/>
                </c:manualLayout>
              </c:layout>
              <c:tx>
                <c:rich>
                  <a:bodyPr/>
                  <a:lstStyle/>
                  <a:p>
                    <a:fld id="{D321FA28-D836-4C30-B78D-FC6529C7706C}" type="CELLRANGE">
                      <a:rPr lang="en-US"/>
                      <a:pPr/>
                      <a:t>[PLAGECELL]</a:t>
                    </a:fld>
                    <a:endParaRPr lang="fr-FR"/>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8-1A3F-412F-9D25-AD37821C0106}"/>
                </c:ext>
              </c:extLst>
            </c:dLbl>
            <c:dLbl>
              <c:idx val="25"/>
              <c:layout>
                <c:manualLayout>
                  <c:x val="-4.8149746054896053E-2"/>
                  <c:y val="8.5000000000000006E-2"/>
                </c:manualLayout>
              </c:layout>
              <c:tx>
                <c:rich>
                  <a:bodyPr/>
                  <a:lstStyle/>
                  <a:p>
                    <a:fld id="{7A706DE3-162E-4B7A-ADB6-13DCC718AA24}" type="CELLRANGE">
                      <a:rPr lang="en-US"/>
                      <a:pPr/>
                      <a:t>[PLAGECELL]</a:t>
                    </a:fld>
                    <a:endParaRPr lang="fr-FR"/>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9-1A3F-412F-9D25-AD37821C0106}"/>
                </c:ext>
              </c:extLst>
            </c:dLbl>
            <c:dLbl>
              <c:idx val="26"/>
              <c:layout>
                <c:manualLayout>
                  <c:x val="-8.5356368006406655E-2"/>
                  <c:y val="0"/>
                </c:manualLayout>
              </c:layout>
              <c:tx>
                <c:rich>
                  <a:bodyPr/>
                  <a:lstStyle/>
                  <a:p>
                    <a:fld id="{18186F93-36A0-4C93-9A45-589594A660E2}" type="CELLRANGE">
                      <a:rPr lang="en-US"/>
                      <a:pPr/>
                      <a:t>[PLAGECELL]</a:t>
                    </a:fld>
                    <a:endParaRPr lang="fr-FR"/>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A-1A3F-412F-9D25-AD37821C0106}"/>
                </c:ext>
              </c:extLst>
            </c:dLbl>
            <c:dLbl>
              <c:idx val="27"/>
              <c:delete val="1"/>
              <c:extLst>
                <c:ext xmlns:c15="http://schemas.microsoft.com/office/drawing/2012/chart" uri="{CE6537A1-D6FC-4f65-9D91-7224C49458BB}"/>
                <c:ext xmlns:c16="http://schemas.microsoft.com/office/drawing/2014/chart" uri="{C3380CC4-5D6E-409C-BE32-E72D297353CC}">
                  <c16:uniqueId val="{0000001B-1A3F-412F-9D25-AD37821C0106}"/>
                </c:ext>
              </c:extLst>
            </c:dLbl>
            <c:dLbl>
              <c:idx val="28"/>
              <c:delete val="1"/>
              <c:extLst>
                <c:ext xmlns:c15="http://schemas.microsoft.com/office/drawing/2012/chart" uri="{CE6537A1-D6FC-4f65-9D91-7224C49458BB}"/>
                <c:ext xmlns:c16="http://schemas.microsoft.com/office/drawing/2014/chart" uri="{C3380CC4-5D6E-409C-BE32-E72D297353CC}">
                  <c16:uniqueId val="{0000001C-1A3F-412F-9D25-AD37821C0106}"/>
                </c:ext>
              </c:extLst>
            </c:dLbl>
            <c:dLbl>
              <c:idx val="29"/>
              <c:delete val="1"/>
              <c:extLst>
                <c:ext xmlns:c15="http://schemas.microsoft.com/office/drawing/2012/chart" uri="{CE6537A1-D6FC-4f65-9D91-7224C49458BB}"/>
                <c:ext xmlns:c16="http://schemas.microsoft.com/office/drawing/2014/chart" uri="{C3380CC4-5D6E-409C-BE32-E72D297353CC}">
                  <c16:uniqueId val="{0000001D-1A3F-412F-9D25-AD37821C0106}"/>
                </c:ext>
              </c:extLst>
            </c:dLbl>
            <c:dLbl>
              <c:idx val="30"/>
              <c:delete val="1"/>
              <c:extLst>
                <c:ext xmlns:c15="http://schemas.microsoft.com/office/drawing/2012/chart" uri="{CE6537A1-D6FC-4f65-9D91-7224C49458BB}"/>
                <c:ext xmlns:c16="http://schemas.microsoft.com/office/drawing/2014/chart" uri="{C3380CC4-5D6E-409C-BE32-E72D297353CC}">
                  <c16:uniqueId val="{0000001E-1A3F-412F-9D25-AD37821C0106}"/>
                </c:ext>
              </c:extLst>
            </c:dLbl>
            <c:dLbl>
              <c:idx val="31"/>
              <c:delete val="1"/>
              <c:extLst>
                <c:ext xmlns:c15="http://schemas.microsoft.com/office/drawing/2012/chart" uri="{CE6537A1-D6FC-4f65-9D91-7224C49458BB}"/>
                <c:ext xmlns:c16="http://schemas.microsoft.com/office/drawing/2014/chart" uri="{C3380CC4-5D6E-409C-BE32-E72D297353CC}">
                  <c16:uniqueId val="{0000001F-1A3F-412F-9D25-AD37821C0106}"/>
                </c:ext>
              </c:extLst>
            </c:dLbl>
            <c:dLbl>
              <c:idx val="32"/>
              <c:layout>
                <c:manualLayout>
                  <c:x val="-0.20135348350229265"/>
                  <c:y val="-0.10000000000000006"/>
                </c:manualLayout>
              </c:layout>
              <c:tx>
                <c:rich>
                  <a:bodyPr/>
                  <a:lstStyle/>
                  <a:p>
                    <a:fld id="{18EFA8F0-12C7-40F8-9D82-D7CD8FB204E6}" type="CELLRANGE">
                      <a:rPr lang="en-US"/>
                      <a:pPr/>
                      <a:t>[PLAGECELL]</a:t>
                    </a:fld>
                    <a:endParaRPr lang="fr-FR"/>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20-1A3F-412F-9D25-AD37821C0106}"/>
                </c:ext>
              </c:extLst>
            </c:dLbl>
            <c:dLbl>
              <c:idx val="33"/>
              <c:layout>
                <c:manualLayout>
                  <c:x val="0"/>
                  <c:y val="0.02"/>
                </c:manualLayout>
              </c:layout>
              <c:tx>
                <c:rich>
                  <a:bodyPr/>
                  <a:lstStyle/>
                  <a:p>
                    <a:fld id="{94AC5CB0-8334-4945-B7E3-01E18AB6343A}" type="CELLRANGE">
                      <a:rPr lang="en-US"/>
                      <a:pPr/>
                      <a:t>[PLAGECELL]</a:t>
                    </a:fld>
                    <a:endParaRPr lang="fr-FR"/>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21-1A3F-412F-9D25-AD37821C0106}"/>
                </c:ext>
              </c:extLst>
            </c:dLbl>
            <c:dLbl>
              <c:idx val="34"/>
              <c:layout>
                <c:manualLayout>
                  <c:x val="4.3772496413541865E-3"/>
                  <c:y val="1.4999999999999999E-2"/>
                </c:manualLayout>
              </c:layout>
              <c:tx>
                <c:rich>
                  <a:bodyPr/>
                  <a:lstStyle/>
                  <a:p>
                    <a:fld id="{8AD718D6-A2E0-47A8-A7BD-6CE03136269F}" type="CELLRANGE">
                      <a:rPr lang="en-US"/>
                      <a:pPr/>
                      <a:t>[PLAGECELL]</a:t>
                    </a:fld>
                    <a:endParaRPr lang="fr-FR"/>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22-1A3F-412F-9D25-AD37821C0106}"/>
                </c:ext>
              </c:extLst>
            </c:dLbl>
            <c:dLbl>
              <c:idx val="35"/>
              <c:delete val="1"/>
              <c:extLst>
                <c:ext xmlns:c15="http://schemas.microsoft.com/office/drawing/2012/chart" uri="{CE6537A1-D6FC-4f65-9D91-7224C49458BB}"/>
                <c:ext xmlns:c16="http://schemas.microsoft.com/office/drawing/2014/chart" uri="{C3380CC4-5D6E-409C-BE32-E72D297353CC}">
                  <c16:uniqueId val="{00000023-1A3F-412F-9D25-AD37821C0106}"/>
                </c:ext>
              </c:extLst>
            </c:dLbl>
            <c:dLbl>
              <c:idx val="36"/>
              <c:layout>
                <c:manualLayout>
                  <c:x val="-1.8603310975755294E-2"/>
                  <c:y val="-3.6666666666666792E-2"/>
                </c:manualLayout>
              </c:layout>
              <c:tx>
                <c:rich>
                  <a:bodyPr/>
                  <a:lstStyle/>
                  <a:p>
                    <a:fld id="{F4D00D42-D05D-4C2E-9769-CF51ED92B677}" type="CELLRANGE">
                      <a:rPr lang="en-US"/>
                      <a:pPr/>
                      <a:t>[PLAGECELL]</a:t>
                    </a:fld>
                    <a:endParaRPr lang="fr-FR"/>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24-1A3F-412F-9D25-AD37821C0106}"/>
                </c:ext>
              </c:extLst>
            </c:dLbl>
            <c:dLbl>
              <c:idx val="37"/>
              <c:layout>
                <c:manualLayout>
                  <c:x val="3.2829372310156399E-3"/>
                  <c:y val="2.3333333333333209E-2"/>
                </c:manualLayout>
              </c:layout>
              <c:tx>
                <c:rich>
                  <a:bodyPr/>
                  <a:lstStyle/>
                  <a:p>
                    <a:fld id="{00934ABA-6B7E-4A4E-8CE5-9CD6BC517C6F}" type="CELLRANGE">
                      <a:rPr lang="en-US"/>
                      <a:pPr/>
                      <a:t>[PLAGECELL]</a:t>
                    </a:fld>
                    <a:endParaRPr lang="fr-FR"/>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25-1A3F-412F-9D25-AD37821C0106}"/>
                </c:ext>
              </c:extLst>
            </c:dLbl>
            <c:dLbl>
              <c:idx val="38"/>
              <c:delete val="1"/>
              <c:extLst>
                <c:ext xmlns:c15="http://schemas.microsoft.com/office/drawing/2012/chart" uri="{CE6537A1-D6FC-4f65-9D91-7224C49458BB}"/>
                <c:ext xmlns:c16="http://schemas.microsoft.com/office/drawing/2014/chart" uri="{C3380CC4-5D6E-409C-BE32-E72D297353CC}">
                  <c16:uniqueId val="{00000026-1A3F-412F-9D25-AD37821C0106}"/>
                </c:ext>
              </c:extLst>
            </c:dLbl>
            <c:dLbl>
              <c:idx val="39"/>
              <c:layout>
                <c:manualLayout>
                  <c:x val="3.2829372310155596E-3"/>
                  <c:y val="-5.0000000000000058E-2"/>
                </c:manualLayout>
              </c:layout>
              <c:tx>
                <c:rich>
                  <a:bodyPr/>
                  <a:lstStyle/>
                  <a:p>
                    <a:fld id="{32FADEBC-FD28-452B-88D2-22B973033D7D}" type="CELLRANGE">
                      <a:rPr lang="en-US"/>
                      <a:pPr/>
                      <a:t>[PLAGECELL]</a:t>
                    </a:fld>
                    <a:endParaRPr lang="fr-FR"/>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27-1A3F-412F-9D25-AD37821C0106}"/>
                </c:ext>
              </c:extLst>
            </c:dLbl>
            <c:dLbl>
              <c:idx val="40"/>
              <c:delete val="1"/>
              <c:extLst>
                <c:ext xmlns:c15="http://schemas.microsoft.com/office/drawing/2012/chart" uri="{CE6537A1-D6FC-4f65-9D91-7224C49458BB}"/>
                <c:ext xmlns:c16="http://schemas.microsoft.com/office/drawing/2014/chart" uri="{C3380CC4-5D6E-409C-BE32-E72D297353CC}">
                  <c16:uniqueId val="{00000028-1A3F-412F-9D25-AD37821C0106}"/>
                </c:ext>
              </c:extLst>
            </c:dLbl>
            <c:dLbl>
              <c:idx val="41"/>
              <c:layout>
                <c:manualLayout>
                  <c:x val="-5.5809932927265958E-2"/>
                  <c:y val="-8.1666666666666665E-2"/>
                </c:manualLayout>
              </c:layout>
              <c:tx>
                <c:rich>
                  <a:bodyPr/>
                  <a:lstStyle/>
                  <a:p>
                    <a:fld id="{85C1986B-5B84-4F2E-8298-ADA21DD9B6BF}" type="CELLRANGE">
                      <a:rPr lang="en-US"/>
                      <a:pPr/>
                      <a:t>[PLAGECELL]</a:t>
                    </a:fld>
                    <a:endParaRPr lang="fr-FR"/>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29-1A3F-412F-9D25-AD37821C0106}"/>
                </c:ext>
              </c:extLst>
            </c:dLbl>
            <c:dLbl>
              <c:idx val="42"/>
              <c:layout>
                <c:manualLayout>
                  <c:x val="0.16633548637145909"/>
                  <c:y val="0.11833333333333321"/>
                </c:manualLayout>
              </c:layout>
              <c:tx>
                <c:rich>
                  <a:bodyPr/>
                  <a:lstStyle/>
                  <a:p>
                    <a:fld id="{EC0CA3C7-BCCC-45A7-8297-7220C0DC590B}" type="CELLRANGE">
                      <a:rPr lang="en-US"/>
                      <a:pPr/>
                      <a:t>[PLAGECELL]</a:t>
                    </a:fld>
                    <a:endParaRPr lang="fr-FR"/>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2A-1A3F-412F-9D25-AD37821C0106}"/>
                </c:ext>
              </c:extLst>
            </c:dLbl>
            <c:dLbl>
              <c:idx val="43"/>
              <c:layout>
                <c:manualLayout>
                  <c:x val="3.2829372310156403E-2"/>
                  <c:y val="3.833333333333333E-2"/>
                </c:manualLayout>
              </c:layout>
              <c:tx>
                <c:rich>
                  <a:bodyPr/>
                  <a:lstStyle/>
                  <a:p>
                    <a:fld id="{B6838A5B-29D5-4FB8-9670-6EC29E9CFEDA}" type="CELLRANGE">
                      <a:rPr lang="en-US"/>
                      <a:pPr/>
                      <a:t>[PLAGECELL]</a:t>
                    </a:fld>
                    <a:endParaRPr lang="fr-FR"/>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2B-1A3F-412F-9D25-AD37821C0106}"/>
                </c:ext>
              </c:extLst>
            </c:dLbl>
            <c:dLbl>
              <c:idx val="44"/>
              <c:layout>
                <c:manualLayout>
                  <c:x val="4.2678184003203321E-2"/>
                  <c:y val="5.1666666666666666E-2"/>
                </c:manualLayout>
              </c:layout>
              <c:tx>
                <c:rich>
                  <a:bodyPr/>
                  <a:lstStyle/>
                  <a:p>
                    <a:fld id="{9E555E3D-BAF3-46FA-83F9-47CA616241B5}" type="CELLRANGE">
                      <a:rPr lang="en-US"/>
                      <a:pPr/>
                      <a:t>[PLAGECELL]</a:t>
                    </a:fld>
                    <a:endParaRPr lang="fr-FR"/>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2C-1A3F-412F-9D25-AD37821C0106}"/>
                </c:ext>
              </c:extLst>
            </c:dLbl>
            <c:dLbl>
              <c:idx val="45"/>
              <c:layout>
                <c:manualLayout>
                  <c:x val="-3.3923684720495027E-2"/>
                  <c:y val="9.166666666666666E-2"/>
                </c:manualLayout>
              </c:layout>
              <c:tx>
                <c:rich>
                  <a:bodyPr/>
                  <a:lstStyle/>
                  <a:p>
                    <a:fld id="{B91E467E-4DD6-4397-886F-2FC4A7B5BAC9}" type="CELLRANGE">
                      <a:rPr lang="en-US"/>
                      <a:pPr/>
                      <a:t>[PLAGECELL]</a:t>
                    </a:fld>
                    <a:endParaRPr lang="fr-FR"/>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2D-1A3F-412F-9D25-AD37821C0106}"/>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showLegendKey val="0"/>
            <c:showVal val="0"/>
            <c:showCatName val="0"/>
            <c:showSerName val="0"/>
            <c:showPercent val="0"/>
            <c:showBubbleSize val="0"/>
            <c:showLeaderLines val="0"/>
            <c:extLst>
              <c:ext xmlns:c15="http://schemas.microsoft.com/office/drawing/2012/chart" uri="{CE6537A1-D6FC-4f65-9D91-7224C49458BB}">
                <c15:showDataLabelsRange val="1"/>
                <c15:showLeaderLines val="1"/>
                <c15:leaderLines>
                  <c:spPr>
                    <a:ln w="9525" cap="flat" cmpd="sng" algn="ctr">
                      <a:solidFill>
                        <a:schemeClr val="tx1">
                          <a:lumMod val="35000"/>
                          <a:lumOff val="65000"/>
                        </a:schemeClr>
                      </a:solidFill>
                      <a:round/>
                    </a:ln>
                    <a:effectLst/>
                  </c:spPr>
                </c15:leaderLines>
              </c:ext>
            </c:extLst>
          </c:dLbls>
          <c:trendline>
            <c:spPr>
              <a:ln w="19050" cap="rnd">
                <a:solidFill>
                  <a:schemeClr val="accent1"/>
                </a:solidFill>
                <a:prstDash val="sysDot"/>
              </a:ln>
              <a:effectLst/>
            </c:spPr>
            <c:trendlineType val="linear"/>
            <c:dispRSqr val="0"/>
            <c:dispEq val="0"/>
          </c:trendline>
          <c:xVal>
            <c:numRef>
              <c:f>Indicateurs!$J$2:$J$47</c:f>
              <c:numCache>
                <c:formatCode>0.0%</c:formatCode>
                <c:ptCount val="46"/>
                <c:pt idx="0">
                  <c:v>1.4674475742858106E-2</c:v>
                </c:pt>
                <c:pt idx="1">
                  <c:v>1.3737533005299833E-2</c:v>
                </c:pt>
                <c:pt idx="2">
                  <c:v>1.0863990252999825E-2</c:v>
                </c:pt>
                <c:pt idx="3">
                  <c:v>7.7865388250355827E-2</c:v>
                </c:pt>
                <c:pt idx="4">
                  <c:v>7.1360514618736453E-3</c:v>
                </c:pt>
                <c:pt idx="5">
                  <c:v>1.3945479538427803E-2</c:v>
                </c:pt>
                <c:pt idx="6">
                  <c:v>8.9763541201187333E-3</c:v>
                </c:pt>
                <c:pt idx="7">
                  <c:v>5.6187967877665529E-2</c:v>
                </c:pt>
                <c:pt idx="8">
                  <c:v>1.0484987230686197E-2</c:v>
                </c:pt>
                <c:pt idx="9">
                  <c:v>9.0291988043665859E-3</c:v>
                </c:pt>
                <c:pt idx="10">
                  <c:v>1.3129886783157182E-2</c:v>
                </c:pt>
                <c:pt idx="11">
                  <c:v>2.3609736663412696E-2</c:v>
                </c:pt>
                <c:pt idx="12">
                  <c:v>6.9155228730734264E-3</c:v>
                </c:pt>
                <c:pt idx="13">
                  <c:v>7.4314301552106847E-3</c:v>
                </c:pt>
                <c:pt idx="14">
                  <c:v>8.1456274026996192E-3</c:v>
                </c:pt>
                <c:pt idx="15">
                  <c:v>1.3388187088366296E-2</c:v>
                </c:pt>
                <c:pt idx="16">
                  <c:v>6.6120132567988824E-3</c:v>
                </c:pt>
                <c:pt idx="17">
                  <c:v>7.280160450302664E-3</c:v>
                </c:pt>
                <c:pt idx="18">
                  <c:v>7.7298285448027049E-3</c:v>
                </c:pt>
                <c:pt idx="19">
                  <c:v>4.6418822393121456E-3</c:v>
                </c:pt>
                <c:pt idx="20">
                  <c:v>2.5673386655879161E-3</c:v>
                </c:pt>
                <c:pt idx="21">
                  <c:v>5.020884525287006E-2</c:v>
                </c:pt>
                <c:pt idx="22">
                  <c:v>9.4584551449762803E-3</c:v>
                </c:pt>
                <c:pt idx="23">
                  <c:v>8.0348043768894137E-2</c:v>
                </c:pt>
                <c:pt idx="24">
                  <c:v>5.9207727636159634E-2</c:v>
                </c:pt>
                <c:pt idx="25">
                  <c:v>1.100886000202317E-2</c:v>
                </c:pt>
                <c:pt idx="26">
                  <c:v>4.3070165837688504E-3</c:v>
                </c:pt>
                <c:pt idx="27">
                  <c:v>1.0356838109252257E-2</c:v>
                </c:pt>
                <c:pt idx="28">
                  <c:v>1.3749320874863932E-2</c:v>
                </c:pt>
                <c:pt idx="29">
                  <c:v>1.1003016654897608E-2</c:v>
                </c:pt>
                <c:pt idx="30">
                  <c:v>1.2493853322851986E-2</c:v>
                </c:pt>
                <c:pt idx="31">
                  <c:v>1.2252047916813136E-2</c:v>
                </c:pt>
                <c:pt idx="32">
                  <c:v>4.5178417170882404E-2</c:v>
                </c:pt>
                <c:pt idx="33">
                  <c:v>2.8857923586297223E-2</c:v>
                </c:pt>
                <c:pt idx="34">
                  <c:v>2.1633128671598605E-2</c:v>
                </c:pt>
                <c:pt idx="35">
                  <c:v>1.0341781571451812E-2</c:v>
                </c:pt>
                <c:pt idx="36">
                  <c:v>1.0124841730430153E-2</c:v>
                </c:pt>
                <c:pt idx="37">
                  <c:v>3.3219676958726164E-2</c:v>
                </c:pt>
                <c:pt idx="38">
                  <c:v>8.9495072951050504E-3</c:v>
                </c:pt>
                <c:pt idx="39">
                  <c:v>5.3007141666665585E-2</c:v>
                </c:pt>
                <c:pt idx="40">
                  <c:v>1.8807075548394961E-2</c:v>
                </c:pt>
                <c:pt idx="41">
                  <c:v>4.1053075888957909E-2</c:v>
                </c:pt>
                <c:pt idx="42">
                  <c:v>1.1099017673303182E-2</c:v>
                </c:pt>
                <c:pt idx="43">
                  <c:v>3.4915381758478609E-2</c:v>
                </c:pt>
                <c:pt idx="44">
                  <c:v>3.2619244280924643E-2</c:v>
                </c:pt>
                <c:pt idx="45">
                  <c:v>5.7733530700123707E-2</c:v>
                </c:pt>
              </c:numCache>
            </c:numRef>
          </c:xVal>
          <c:yVal>
            <c:numRef>
              <c:f>Indicateurs!$L$2:$L$47</c:f>
              <c:numCache>
                <c:formatCode>0.0%</c:formatCode>
                <c:ptCount val="46"/>
                <c:pt idx="0">
                  <c:v>4.3792474665133647E-2</c:v>
                </c:pt>
                <c:pt idx="1">
                  <c:v>5.0563413250230137E-2</c:v>
                </c:pt>
                <c:pt idx="2">
                  <c:v>3.698125651003592E-2</c:v>
                </c:pt>
                <c:pt idx="3">
                  <c:v>0.39675484857304533</c:v>
                </c:pt>
                <c:pt idx="4">
                  <c:v>0.11354677666724998</c:v>
                </c:pt>
                <c:pt idx="5">
                  <c:v>8.1149762794642408E-2</c:v>
                </c:pt>
                <c:pt idx="6">
                  <c:v>2.8077355091931822E-2</c:v>
                </c:pt>
                <c:pt idx="7">
                  <c:v>0.27718161746918668</c:v>
                </c:pt>
                <c:pt idx="8">
                  <c:v>8.7692620474830008E-2</c:v>
                </c:pt>
                <c:pt idx="9">
                  <c:v>3.1222906018337999E-2</c:v>
                </c:pt>
                <c:pt idx="10">
                  <c:v>2.8599241070945039E-2</c:v>
                </c:pt>
                <c:pt idx="11">
                  <c:v>0.16364105217664909</c:v>
                </c:pt>
                <c:pt idx="12">
                  <c:v>0.13494009202550217</c:v>
                </c:pt>
                <c:pt idx="13">
                  <c:v>4.5628860365831296E-2</c:v>
                </c:pt>
                <c:pt idx="14">
                  <c:v>2.8036122150723229E-2</c:v>
                </c:pt>
                <c:pt idx="15">
                  <c:v>6.8229029698850946E-2</c:v>
                </c:pt>
                <c:pt idx="16">
                  <c:v>9.9589858943155904E-3</c:v>
                </c:pt>
                <c:pt idx="17">
                  <c:v>0.1206752574898305</c:v>
                </c:pt>
                <c:pt idx="18">
                  <c:v>2.4620803960292342E-2</c:v>
                </c:pt>
                <c:pt idx="19">
                  <c:v>1.5188304582549031E-2</c:v>
                </c:pt>
                <c:pt idx="20">
                  <c:v>1.9757593373747794E-2</c:v>
                </c:pt>
                <c:pt idx="21">
                  <c:v>0.52146251781649511</c:v>
                </c:pt>
                <c:pt idx="22">
                  <c:v>4.332827845284163E-3</c:v>
                </c:pt>
                <c:pt idx="23">
                  <c:v>0.543489178429586</c:v>
                </c:pt>
                <c:pt idx="24">
                  <c:v>0.18800434841869007</c:v>
                </c:pt>
                <c:pt idx="25">
                  <c:v>1.8171303945193597E-2</c:v>
                </c:pt>
                <c:pt idx="26">
                  <c:v>6.7296278195994236E-2</c:v>
                </c:pt>
                <c:pt idx="27">
                  <c:v>2.9308901767481074E-2</c:v>
                </c:pt>
                <c:pt idx="28">
                  <c:v>2.1099655444898349E-2</c:v>
                </c:pt>
                <c:pt idx="29">
                  <c:v>1.46390259814509E-2</c:v>
                </c:pt>
                <c:pt idx="30">
                  <c:v>3.3022344129429566E-2</c:v>
                </c:pt>
                <c:pt idx="31">
                  <c:v>4.9966866636294432E-2</c:v>
                </c:pt>
                <c:pt idx="32">
                  <c:v>0.2014254859701948</c:v>
                </c:pt>
                <c:pt idx="33">
                  <c:v>7.8026838424217787E-2</c:v>
                </c:pt>
                <c:pt idx="34">
                  <c:v>3.4615364337024626E-2</c:v>
                </c:pt>
                <c:pt idx="35">
                  <c:v>3.7576214332569136E-2</c:v>
                </c:pt>
                <c:pt idx="36">
                  <c:v>8.2581284216329875E-2</c:v>
                </c:pt>
                <c:pt idx="37">
                  <c:v>0.14715732511104768</c:v>
                </c:pt>
                <c:pt idx="38">
                  <c:v>3.4062399770158687E-2</c:v>
                </c:pt>
                <c:pt idx="39">
                  <c:v>0.27382743081472649</c:v>
                </c:pt>
                <c:pt idx="40">
                  <c:v>1.8747723075423436E-2</c:v>
                </c:pt>
                <c:pt idx="41">
                  <c:v>0.25894625923859127</c:v>
                </c:pt>
                <c:pt idx="42">
                  <c:v>3.6598394369690715E-2</c:v>
                </c:pt>
                <c:pt idx="43">
                  <c:v>0.13376699567709016</c:v>
                </c:pt>
                <c:pt idx="44">
                  <c:v>0.11866223876981823</c:v>
                </c:pt>
                <c:pt idx="45">
                  <c:v>0.15078249257535736</c:v>
                </c:pt>
              </c:numCache>
            </c:numRef>
          </c:yVal>
          <c:bubbleSize>
            <c:numRef>
              <c:f>Indicateurs!$G$2:$G$47</c:f>
              <c:numCache>
                <c:formatCode>0</c:formatCode>
                <c:ptCount val="46"/>
                <c:pt idx="0">
                  <c:v>10</c:v>
                </c:pt>
                <c:pt idx="1">
                  <c:v>42</c:v>
                </c:pt>
                <c:pt idx="2">
                  <c:v>7</c:v>
                </c:pt>
                <c:pt idx="3">
                  <c:v>334</c:v>
                </c:pt>
                <c:pt idx="4">
                  <c:v>3</c:v>
                </c:pt>
                <c:pt idx="5">
                  <c:v>8</c:v>
                </c:pt>
                <c:pt idx="6">
                  <c:v>14</c:v>
                </c:pt>
                <c:pt idx="7">
                  <c:v>294</c:v>
                </c:pt>
                <c:pt idx="8">
                  <c:v>11</c:v>
                </c:pt>
                <c:pt idx="9">
                  <c:v>60</c:v>
                </c:pt>
                <c:pt idx="10">
                  <c:v>17</c:v>
                </c:pt>
                <c:pt idx="11">
                  <c:v>66</c:v>
                </c:pt>
                <c:pt idx="12">
                  <c:v>4</c:v>
                </c:pt>
                <c:pt idx="13">
                  <c:v>23</c:v>
                </c:pt>
                <c:pt idx="14">
                  <c:v>9</c:v>
                </c:pt>
                <c:pt idx="15">
                  <c:v>10</c:v>
                </c:pt>
                <c:pt idx="16">
                  <c:v>4</c:v>
                </c:pt>
                <c:pt idx="17">
                  <c:v>11</c:v>
                </c:pt>
                <c:pt idx="18">
                  <c:v>4</c:v>
                </c:pt>
                <c:pt idx="19">
                  <c:v>15</c:v>
                </c:pt>
                <c:pt idx="20">
                  <c:v>4</c:v>
                </c:pt>
                <c:pt idx="21">
                  <c:v>46</c:v>
                </c:pt>
                <c:pt idx="22">
                  <c:v>11</c:v>
                </c:pt>
                <c:pt idx="23">
                  <c:v>225</c:v>
                </c:pt>
                <c:pt idx="24">
                  <c:v>427</c:v>
                </c:pt>
                <c:pt idx="25">
                  <c:v>96</c:v>
                </c:pt>
                <c:pt idx="26">
                  <c:v>5</c:v>
                </c:pt>
                <c:pt idx="27">
                  <c:v>32</c:v>
                </c:pt>
                <c:pt idx="28">
                  <c:v>42</c:v>
                </c:pt>
                <c:pt idx="29">
                  <c:v>129</c:v>
                </c:pt>
                <c:pt idx="30">
                  <c:v>47</c:v>
                </c:pt>
                <c:pt idx="31">
                  <c:v>5</c:v>
                </c:pt>
                <c:pt idx="32">
                  <c:v>260</c:v>
                </c:pt>
                <c:pt idx="33">
                  <c:v>68</c:v>
                </c:pt>
                <c:pt idx="34">
                  <c:v>793</c:v>
                </c:pt>
                <c:pt idx="35">
                  <c:v>15</c:v>
                </c:pt>
                <c:pt idx="36">
                  <c:v>8</c:v>
                </c:pt>
                <c:pt idx="37">
                  <c:v>356</c:v>
                </c:pt>
                <c:pt idx="38">
                  <c:v>26</c:v>
                </c:pt>
                <c:pt idx="39">
                  <c:v>200</c:v>
                </c:pt>
                <c:pt idx="40">
                  <c:v>33</c:v>
                </c:pt>
                <c:pt idx="41">
                  <c:v>83</c:v>
                </c:pt>
                <c:pt idx="42">
                  <c:v>46</c:v>
                </c:pt>
                <c:pt idx="43">
                  <c:v>31</c:v>
                </c:pt>
                <c:pt idx="44">
                  <c:v>109</c:v>
                </c:pt>
                <c:pt idx="45">
                  <c:v>43</c:v>
                </c:pt>
              </c:numCache>
            </c:numRef>
          </c:bubbleSize>
          <c:bubble3D val="0"/>
          <c:extLst>
            <c:ext xmlns:c15="http://schemas.microsoft.com/office/drawing/2012/chart" uri="{02D57815-91ED-43cb-92C2-25804820EDAC}">
              <c15:datalabelsRange>
                <c15:f>Indicateurs!$B$2:$B$47</c15:f>
                <c15:dlblRangeCache>
                  <c:ptCount val="46"/>
                  <c:pt idx="0">
                    <c:v>Arzano</c:v>
                  </c:pt>
                  <c:pt idx="1">
                    <c:v>Bannalec</c:v>
                  </c:pt>
                  <c:pt idx="2">
                    <c:v>Baye</c:v>
                  </c:pt>
                  <c:pt idx="3">
                    <c:v>Clohars-Carnoët</c:v>
                  </c:pt>
                  <c:pt idx="4">
                    <c:v>Guilligomarc'h</c:v>
                  </c:pt>
                  <c:pt idx="5">
                    <c:v>Locunolé</c:v>
                  </c:pt>
                  <c:pt idx="6">
                    <c:v>Mellac</c:v>
                  </c:pt>
                  <c:pt idx="7">
                    <c:v>Moëlan-sur-Mer</c:v>
                  </c:pt>
                  <c:pt idx="8">
                    <c:v>Querrien</c:v>
                  </c:pt>
                  <c:pt idx="9">
                    <c:v>Quimperlé</c:v>
                  </c:pt>
                  <c:pt idx="10">
                    <c:v>Rédené</c:v>
                  </c:pt>
                  <c:pt idx="11">
                    <c:v>Riec-sur-Bélon</c:v>
                  </c:pt>
                  <c:pt idx="12">
                    <c:v>Saint-Thurien</c:v>
                  </c:pt>
                  <c:pt idx="13">
                    <c:v>Scaër</c:v>
                  </c:pt>
                  <c:pt idx="14">
                    <c:v>Tréméven</c:v>
                  </c:pt>
                  <c:pt idx="15">
                    <c:v>Le Trévoux</c:v>
                  </c:pt>
                  <c:pt idx="16">
                    <c:v>Brandérion</c:v>
                  </c:pt>
                  <c:pt idx="17">
                    <c:v>Bubry</c:v>
                  </c:pt>
                  <c:pt idx="18">
                    <c:v>Calan</c:v>
                  </c:pt>
                  <c:pt idx="19">
                    <c:v>Caudan</c:v>
                  </c:pt>
                  <c:pt idx="20">
                    <c:v>Cléguer</c:v>
                  </c:pt>
                  <c:pt idx="21">
                    <c:v>Gâvres</c:v>
                  </c:pt>
                  <c:pt idx="22">
                    <c:v>Gestel</c:v>
                  </c:pt>
                  <c:pt idx="23">
                    <c:v>Groix</c:v>
                  </c:pt>
                  <c:pt idx="24">
                    <c:v>Guidel</c:v>
                  </c:pt>
                  <c:pt idx="25">
                    <c:v>Hennebont</c:v>
                  </c:pt>
                  <c:pt idx="26">
                    <c:v>Inguiniel</c:v>
                  </c:pt>
                  <c:pt idx="27">
                    <c:v>Inzinzac-Lochrist</c:v>
                  </c:pt>
                  <c:pt idx="28">
                    <c:v>Kervignac</c:v>
                  </c:pt>
                  <c:pt idx="29">
                    <c:v>Lanester</c:v>
                  </c:pt>
                  <c:pt idx="30">
                    <c:v>Languidic</c:v>
                  </c:pt>
                  <c:pt idx="31">
                    <c:v>Lanvaudan</c:v>
                  </c:pt>
                  <c:pt idx="32">
                    <c:v>Larmor-Plage</c:v>
                  </c:pt>
                  <c:pt idx="33">
                    <c:v>Locmiquélic</c:v>
                  </c:pt>
                  <c:pt idx="34">
                    <c:v>Lorient</c:v>
                  </c:pt>
                  <c:pt idx="35">
                    <c:v>Merlevenez</c:v>
                  </c:pt>
                  <c:pt idx="36">
                    <c:v>Nostang</c:v>
                  </c:pt>
                  <c:pt idx="37">
                    <c:v>Ploemeur</c:v>
                  </c:pt>
                  <c:pt idx="38">
                    <c:v>Plouay</c:v>
                  </c:pt>
                  <c:pt idx="39">
                    <c:v>Plouhinec</c:v>
                  </c:pt>
                  <c:pt idx="40">
                    <c:v>Pont-Scorff</c:v>
                  </c:pt>
                  <c:pt idx="41">
                    <c:v>Port-Louis</c:v>
                  </c:pt>
                  <c:pt idx="42">
                    <c:v>Quéven</c:v>
                  </c:pt>
                  <c:pt idx="43">
                    <c:v>Quistinic</c:v>
                  </c:pt>
                  <c:pt idx="44">
                    <c:v>Riantec</c:v>
                  </c:pt>
                  <c:pt idx="45">
                    <c:v>Sainte-Hélène</c:v>
                  </c:pt>
                </c15:dlblRangeCache>
              </c15:datalabelsRange>
            </c:ext>
            <c:ext xmlns:c16="http://schemas.microsoft.com/office/drawing/2014/chart" uri="{C3380CC4-5D6E-409C-BE32-E72D297353CC}">
              <c16:uniqueId val="{0000002F-1A3F-412F-9D25-AD37821C0106}"/>
            </c:ext>
          </c:extLst>
        </c:ser>
        <c:dLbls>
          <c:showLegendKey val="0"/>
          <c:showVal val="0"/>
          <c:showCatName val="0"/>
          <c:showSerName val="0"/>
          <c:showPercent val="0"/>
          <c:showBubbleSize val="0"/>
        </c:dLbls>
        <c:bubbleScale val="100"/>
        <c:showNegBubbles val="0"/>
        <c:axId val="1191834624"/>
        <c:axId val="1191830688"/>
      </c:bubbleChart>
      <c:valAx>
        <c:axId val="1191834624"/>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800" b="0" i="0" u="none" strike="noStrike" kern="1200" baseline="0">
                    <a:solidFill>
                      <a:schemeClr val="tx1">
                        <a:lumMod val="65000"/>
                        <a:lumOff val="35000"/>
                      </a:schemeClr>
                    </a:solidFill>
                    <a:latin typeface="DINPro-Light" panose="02000504040000020003" pitchFamily="50" charset="0"/>
                    <a:ea typeface="+mn-ea"/>
                    <a:cs typeface="+mn-cs"/>
                  </a:defRPr>
                </a:pPr>
                <a:r>
                  <a:rPr lang="fr-FR" sz="800"/>
                  <a:t>Part de locations de courte durée sur l'ensemble du parc de logements</a:t>
                </a:r>
              </a:p>
            </c:rich>
          </c:tx>
          <c:overlay val="0"/>
          <c:spPr>
            <a:noFill/>
            <a:ln>
              <a:noFill/>
            </a:ln>
            <a:effectLst/>
          </c:spPr>
          <c:txPr>
            <a:bodyPr rot="0" spcFirstLastPara="1" vertOverflow="ellipsis" vert="horz" wrap="square" anchor="ctr" anchorCtr="1"/>
            <a:lstStyle/>
            <a:p>
              <a:pPr>
                <a:defRPr sz="800" b="0" i="0" u="none" strike="noStrike" kern="1200" baseline="0">
                  <a:solidFill>
                    <a:schemeClr val="tx1">
                      <a:lumMod val="65000"/>
                      <a:lumOff val="35000"/>
                    </a:schemeClr>
                  </a:solidFill>
                  <a:latin typeface="DINPro-Light" panose="02000504040000020003" pitchFamily="50" charset="0"/>
                  <a:ea typeface="+mn-ea"/>
                  <a:cs typeface="+mn-cs"/>
                </a:defRPr>
              </a:pPr>
              <a:endParaRPr lang="fr-FR"/>
            </a:p>
          </c:txPr>
        </c:title>
        <c:numFmt formatCode="0.0%"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DINPro-Regular" panose="02000503030000020004" pitchFamily="50" charset="0"/>
                <a:ea typeface="+mn-ea"/>
                <a:cs typeface="+mn-cs"/>
              </a:defRPr>
            </a:pPr>
            <a:endParaRPr lang="fr-FR"/>
          </a:p>
        </c:txPr>
        <c:crossAx val="1191830688"/>
        <c:crosses val="autoZero"/>
        <c:crossBetween val="midCat"/>
      </c:valAx>
      <c:valAx>
        <c:axId val="1191830688"/>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800" b="0" i="0" u="none" strike="noStrike" kern="1200" baseline="0">
                    <a:solidFill>
                      <a:schemeClr val="tx1">
                        <a:lumMod val="65000"/>
                        <a:lumOff val="35000"/>
                      </a:schemeClr>
                    </a:solidFill>
                    <a:latin typeface="DINPro-Light" panose="02000504040000020003" pitchFamily="50" charset="0"/>
                    <a:ea typeface="+mn-ea"/>
                    <a:cs typeface="+mn-cs"/>
                  </a:defRPr>
                </a:pPr>
                <a:r>
                  <a:rPr lang="fr-FR" sz="800"/>
                  <a:t>Part de résidences secondaires</a:t>
                </a:r>
                <a:r>
                  <a:rPr lang="fr-FR" sz="800" baseline="0"/>
                  <a:t> sur l'ensemble du parc de logements</a:t>
                </a:r>
                <a:endParaRPr lang="fr-FR" sz="800"/>
              </a:p>
            </c:rich>
          </c:tx>
          <c:overlay val="0"/>
          <c:spPr>
            <a:noFill/>
            <a:ln>
              <a:noFill/>
            </a:ln>
            <a:effectLst/>
          </c:spPr>
          <c:txPr>
            <a:bodyPr rot="-5400000" spcFirstLastPara="1" vertOverflow="ellipsis" vert="horz" wrap="square" anchor="ctr" anchorCtr="1"/>
            <a:lstStyle/>
            <a:p>
              <a:pPr>
                <a:defRPr sz="800" b="0" i="0" u="none" strike="noStrike" kern="1200" baseline="0">
                  <a:solidFill>
                    <a:schemeClr val="tx1">
                      <a:lumMod val="65000"/>
                      <a:lumOff val="35000"/>
                    </a:schemeClr>
                  </a:solidFill>
                  <a:latin typeface="DINPro-Light" panose="02000504040000020003" pitchFamily="50" charset="0"/>
                  <a:ea typeface="+mn-ea"/>
                  <a:cs typeface="+mn-cs"/>
                </a:defRPr>
              </a:pPr>
              <a:endParaRPr lang="fr-FR"/>
            </a:p>
          </c:txPr>
        </c:title>
        <c:numFmt formatCode="0.0%"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DINPro-Regular" panose="02000503030000020004" pitchFamily="50" charset="0"/>
                <a:ea typeface="+mn-ea"/>
                <a:cs typeface="+mn-cs"/>
              </a:defRPr>
            </a:pPr>
            <a:endParaRPr lang="fr-FR"/>
          </a:p>
        </c:txPr>
        <c:crossAx val="1191834624"/>
        <c:crosses val="autoZero"/>
        <c:crossBetween val="midCat"/>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fr-FR"/>
    </a:p>
  </c:txPr>
  <c:externalData r:id="rId4">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7346668471996557"/>
          <c:y val="4.8045650052905689E-2"/>
          <c:w val="0.77873234595675545"/>
          <c:h val="0.94031715930796611"/>
        </c:manualLayout>
      </c:layout>
      <c:barChart>
        <c:barDir val="bar"/>
        <c:grouping val="clustered"/>
        <c:varyColors val="0"/>
        <c:ser>
          <c:idx val="0"/>
          <c:order val="0"/>
          <c:spPr>
            <a:solidFill>
              <a:schemeClr val="accent1"/>
            </a:solidFill>
            <a:ln>
              <a:noFill/>
            </a:ln>
            <a:effectLst/>
          </c:spPr>
          <c:invertIfNegative val="0"/>
          <c:dPt>
            <c:idx val="0"/>
            <c:invertIfNegative val="0"/>
            <c:bubble3D val="0"/>
            <c:spPr>
              <a:solidFill>
                <a:srgbClr val="FF0000"/>
              </a:solidFill>
              <a:ln>
                <a:noFill/>
              </a:ln>
              <a:effectLst/>
            </c:spPr>
            <c:extLst>
              <c:ext xmlns:c16="http://schemas.microsoft.com/office/drawing/2014/chart" uri="{C3380CC4-5D6E-409C-BE32-E72D297353CC}">
                <c16:uniqueId val="{00000001-1AC9-459D-A3B2-9ED4E0281B60}"/>
              </c:ext>
            </c:extLst>
          </c:dPt>
          <c:dPt>
            <c:idx val="1"/>
            <c:invertIfNegative val="0"/>
            <c:bubble3D val="0"/>
            <c:spPr>
              <a:solidFill>
                <a:srgbClr val="FF0000"/>
              </a:solidFill>
              <a:ln>
                <a:noFill/>
              </a:ln>
              <a:effectLst/>
            </c:spPr>
            <c:extLst>
              <c:ext xmlns:c16="http://schemas.microsoft.com/office/drawing/2014/chart" uri="{C3380CC4-5D6E-409C-BE32-E72D297353CC}">
                <c16:uniqueId val="{00000003-1AC9-459D-A3B2-9ED4E0281B60}"/>
              </c:ext>
            </c:extLst>
          </c:dPt>
          <c:dPt>
            <c:idx val="2"/>
            <c:invertIfNegative val="0"/>
            <c:bubble3D val="0"/>
            <c:spPr>
              <a:solidFill>
                <a:schemeClr val="accent2"/>
              </a:solidFill>
              <a:ln>
                <a:noFill/>
              </a:ln>
              <a:effectLst/>
            </c:spPr>
            <c:extLst>
              <c:ext xmlns:c16="http://schemas.microsoft.com/office/drawing/2014/chart" uri="{C3380CC4-5D6E-409C-BE32-E72D297353CC}">
                <c16:uniqueId val="{00000005-1AC9-459D-A3B2-9ED4E0281B60}"/>
              </c:ext>
            </c:extLst>
          </c:dPt>
          <c:dPt>
            <c:idx val="3"/>
            <c:invertIfNegative val="0"/>
            <c:bubble3D val="0"/>
            <c:spPr>
              <a:solidFill>
                <a:schemeClr val="accent2"/>
              </a:solidFill>
              <a:ln>
                <a:noFill/>
              </a:ln>
              <a:effectLst/>
            </c:spPr>
            <c:extLst>
              <c:ext xmlns:c16="http://schemas.microsoft.com/office/drawing/2014/chart" uri="{C3380CC4-5D6E-409C-BE32-E72D297353CC}">
                <c16:uniqueId val="{00000007-1AC9-459D-A3B2-9ED4E0281B60}"/>
              </c:ext>
            </c:extLst>
          </c:dPt>
          <c:dPt>
            <c:idx val="4"/>
            <c:invertIfNegative val="0"/>
            <c:bubble3D val="0"/>
            <c:spPr>
              <a:solidFill>
                <a:schemeClr val="accent2"/>
              </a:solidFill>
              <a:ln>
                <a:noFill/>
              </a:ln>
              <a:effectLst/>
            </c:spPr>
            <c:extLst>
              <c:ext xmlns:c16="http://schemas.microsoft.com/office/drawing/2014/chart" uri="{C3380CC4-5D6E-409C-BE32-E72D297353CC}">
                <c16:uniqueId val="{00000009-1AC9-459D-A3B2-9ED4E0281B60}"/>
              </c:ext>
            </c:extLst>
          </c:dPt>
          <c:dPt>
            <c:idx val="5"/>
            <c:invertIfNegative val="0"/>
            <c:bubble3D val="0"/>
            <c:spPr>
              <a:solidFill>
                <a:srgbClr val="FFC000"/>
              </a:solidFill>
              <a:ln>
                <a:noFill/>
              </a:ln>
              <a:effectLst/>
            </c:spPr>
            <c:extLst>
              <c:ext xmlns:c16="http://schemas.microsoft.com/office/drawing/2014/chart" uri="{C3380CC4-5D6E-409C-BE32-E72D297353CC}">
                <c16:uniqueId val="{0000000B-1AC9-459D-A3B2-9ED4E0281B60}"/>
              </c:ext>
            </c:extLst>
          </c:dPt>
          <c:dPt>
            <c:idx val="6"/>
            <c:invertIfNegative val="0"/>
            <c:bubble3D val="0"/>
            <c:spPr>
              <a:solidFill>
                <a:srgbClr val="FFC000"/>
              </a:solidFill>
              <a:ln>
                <a:noFill/>
              </a:ln>
              <a:effectLst/>
            </c:spPr>
            <c:extLst>
              <c:ext xmlns:c16="http://schemas.microsoft.com/office/drawing/2014/chart" uri="{C3380CC4-5D6E-409C-BE32-E72D297353CC}">
                <c16:uniqueId val="{0000000D-1AC9-459D-A3B2-9ED4E0281B60}"/>
              </c:ext>
            </c:extLst>
          </c:dPt>
          <c:dPt>
            <c:idx val="7"/>
            <c:invertIfNegative val="0"/>
            <c:bubble3D val="0"/>
            <c:spPr>
              <a:solidFill>
                <a:srgbClr val="FFC000"/>
              </a:solidFill>
              <a:ln>
                <a:noFill/>
              </a:ln>
              <a:effectLst/>
            </c:spPr>
            <c:extLst>
              <c:ext xmlns:c16="http://schemas.microsoft.com/office/drawing/2014/chart" uri="{C3380CC4-5D6E-409C-BE32-E72D297353CC}">
                <c16:uniqueId val="{0000000F-1AC9-459D-A3B2-9ED4E0281B60}"/>
              </c:ext>
            </c:extLst>
          </c:dPt>
          <c:dPt>
            <c:idx val="8"/>
            <c:invertIfNegative val="0"/>
            <c:bubble3D val="0"/>
            <c:spPr>
              <a:solidFill>
                <a:srgbClr val="FFC000"/>
              </a:solidFill>
              <a:ln>
                <a:noFill/>
              </a:ln>
              <a:effectLst/>
            </c:spPr>
            <c:extLst>
              <c:ext xmlns:c16="http://schemas.microsoft.com/office/drawing/2014/chart" uri="{C3380CC4-5D6E-409C-BE32-E72D297353CC}">
                <c16:uniqueId val="{00000011-1AC9-459D-A3B2-9ED4E0281B60}"/>
              </c:ext>
            </c:extLst>
          </c:dPt>
          <c:dPt>
            <c:idx val="9"/>
            <c:invertIfNegative val="0"/>
            <c:bubble3D val="0"/>
            <c:spPr>
              <a:solidFill>
                <a:schemeClr val="accent4">
                  <a:lumMod val="60000"/>
                  <a:lumOff val="40000"/>
                </a:schemeClr>
              </a:solidFill>
              <a:ln>
                <a:noFill/>
              </a:ln>
              <a:effectLst/>
            </c:spPr>
            <c:extLst>
              <c:ext xmlns:c16="http://schemas.microsoft.com/office/drawing/2014/chart" uri="{C3380CC4-5D6E-409C-BE32-E72D297353CC}">
                <c16:uniqueId val="{00000013-1AC9-459D-A3B2-9ED4E0281B60}"/>
              </c:ext>
            </c:extLst>
          </c:dPt>
          <c:dPt>
            <c:idx val="10"/>
            <c:invertIfNegative val="0"/>
            <c:bubble3D val="0"/>
            <c:spPr>
              <a:solidFill>
                <a:schemeClr val="accent4">
                  <a:lumMod val="60000"/>
                  <a:lumOff val="40000"/>
                </a:schemeClr>
              </a:solidFill>
              <a:ln>
                <a:noFill/>
              </a:ln>
              <a:effectLst/>
            </c:spPr>
            <c:extLst>
              <c:ext xmlns:c16="http://schemas.microsoft.com/office/drawing/2014/chart" uri="{C3380CC4-5D6E-409C-BE32-E72D297353CC}">
                <c16:uniqueId val="{00000015-1AC9-459D-A3B2-9ED4E0281B60}"/>
              </c:ext>
            </c:extLst>
          </c:dPt>
          <c:dPt>
            <c:idx val="11"/>
            <c:invertIfNegative val="0"/>
            <c:bubble3D val="0"/>
            <c:spPr>
              <a:solidFill>
                <a:schemeClr val="accent4">
                  <a:lumMod val="60000"/>
                  <a:lumOff val="40000"/>
                </a:schemeClr>
              </a:solidFill>
              <a:ln>
                <a:noFill/>
              </a:ln>
              <a:effectLst/>
            </c:spPr>
            <c:extLst>
              <c:ext xmlns:c16="http://schemas.microsoft.com/office/drawing/2014/chart" uri="{C3380CC4-5D6E-409C-BE32-E72D297353CC}">
                <c16:uniqueId val="{00000017-1AC9-459D-A3B2-9ED4E0281B60}"/>
              </c:ext>
            </c:extLst>
          </c:dPt>
          <c:dPt>
            <c:idx val="12"/>
            <c:invertIfNegative val="0"/>
            <c:bubble3D val="0"/>
            <c:spPr>
              <a:solidFill>
                <a:schemeClr val="accent4">
                  <a:lumMod val="60000"/>
                  <a:lumOff val="40000"/>
                </a:schemeClr>
              </a:solidFill>
              <a:ln>
                <a:noFill/>
              </a:ln>
              <a:effectLst/>
            </c:spPr>
            <c:extLst>
              <c:ext xmlns:c16="http://schemas.microsoft.com/office/drawing/2014/chart" uri="{C3380CC4-5D6E-409C-BE32-E72D297353CC}">
                <c16:uniqueId val="{00000019-1AC9-459D-A3B2-9ED4E0281B60}"/>
              </c:ext>
            </c:extLst>
          </c:dPt>
          <c:dPt>
            <c:idx val="13"/>
            <c:invertIfNegative val="0"/>
            <c:bubble3D val="0"/>
            <c:spPr>
              <a:solidFill>
                <a:schemeClr val="accent4">
                  <a:lumMod val="40000"/>
                  <a:lumOff val="60000"/>
                </a:schemeClr>
              </a:solidFill>
              <a:ln>
                <a:noFill/>
              </a:ln>
              <a:effectLst/>
            </c:spPr>
            <c:extLst>
              <c:ext xmlns:c16="http://schemas.microsoft.com/office/drawing/2014/chart" uri="{C3380CC4-5D6E-409C-BE32-E72D297353CC}">
                <c16:uniqueId val="{0000001B-1AC9-459D-A3B2-9ED4E0281B60}"/>
              </c:ext>
            </c:extLst>
          </c:dPt>
          <c:dPt>
            <c:idx val="14"/>
            <c:invertIfNegative val="0"/>
            <c:bubble3D val="0"/>
            <c:spPr>
              <a:solidFill>
                <a:schemeClr val="accent4">
                  <a:lumMod val="40000"/>
                  <a:lumOff val="60000"/>
                </a:schemeClr>
              </a:solidFill>
              <a:ln>
                <a:noFill/>
              </a:ln>
              <a:effectLst/>
            </c:spPr>
            <c:extLst>
              <c:ext xmlns:c16="http://schemas.microsoft.com/office/drawing/2014/chart" uri="{C3380CC4-5D6E-409C-BE32-E72D297353CC}">
                <c16:uniqueId val="{0000001D-1AC9-459D-A3B2-9ED4E0281B60}"/>
              </c:ext>
            </c:extLst>
          </c:dPt>
          <c:dPt>
            <c:idx val="15"/>
            <c:invertIfNegative val="0"/>
            <c:bubble3D val="0"/>
            <c:spPr>
              <a:solidFill>
                <a:schemeClr val="accent6">
                  <a:lumMod val="40000"/>
                  <a:lumOff val="60000"/>
                </a:schemeClr>
              </a:solidFill>
              <a:ln>
                <a:noFill/>
              </a:ln>
              <a:effectLst/>
            </c:spPr>
            <c:extLst>
              <c:ext xmlns:c16="http://schemas.microsoft.com/office/drawing/2014/chart" uri="{C3380CC4-5D6E-409C-BE32-E72D297353CC}">
                <c16:uniqueId val="{0000001F-1AC9-459D-A3B2-9ED4E0281B60}"/>
              </c:ext>
            </c:extLst>
          </c:dPt>
          <c:dPt>
            <c:idx val="16"/>
            <c:invertIfNegative val="0"/>
            <c:bubble3D val="0"/>
            <c:spPr>
              <a:solidFill>
                <a:schemeClr val="accent6">
                  <a:lumMod val="40000"/>
                  <a:lumOff val="60000"/>
                </a:schemeClr>
              </a:solidFill>
              <a:ln>
                <a:noFill/>
              </a:ln>
              <a:effectLst/>
            </c:spPr>
            <c:extLst>
              <c:ext xmlns:c16="http://schemas.microsoft.com/office/drawing/2014/chart" uri="{C3380CC4-5D6E-409C-BE32-E72D297353CC}">
                <c16:uniqueId val="{00000021-1AC9-459D-A3B2-9ED4E0281B60}"/>
              </c:ext>
            </c:extLst>
          </c:dPt>
          <c:dPt>
            <c:idx val="17"/>
            <c:invertIfNegative val="0"/>
            <c:bubble3D val="0"/>
            <c:spPr>
              <a:solidFill>
                <a:schemeClr val="accent6">
                  <a:lumMod val="40000"/>
                  <a:lumOff val="60000"/>
                </a:schemeClr>
              </a:solidFill>
              <a:ln>
                <a:noFill/>
              </a:ln>
              <a:effectLst/>
            </c:spPr>
            <c:extLst>
              <c:ext xmlns:c16="http://schemas.microsoft.com/office/drawing/2014/chart" uri="{C3380CC4-5D6E-409C-BE32-E72D297353CC}">
                <c16:uniqueId val="{00000023-1AC9-459D-A3B2-9ED4E0281B60}"/>
              </c:ext>
            </c:extLst>
          </c:dPt>
          <c:dPt>
            <c:idx val="18"/>
            <c:invertIfNegative val="0"/>
            <c:bubble3D val="0"/>
            <c:spPr>
              <a:solidFill>
                <a:schemeClr val="accent6">
                  <a:lumMod val="40000"/>
                  <a:lumOff val="60000"/>
                </a:schemeClr>
              </a:solidFill>
              <a:ln>
                <a:noFill/>
              </a:ln>
              <a:effectLst/>
            </c:spPr>
            <c:extLst>
              <c:ext xmlns:c16="http://schemas.microsoft.com/office/drawing/2014/chart" uri="{C3380CC4-5D6E-409C-BE32-E72D297353CC}">
                <c16:uniqueId val="{00000025-1AC9-459D-A3B2-9ED4E0281B60}"/>
              </c:ext>
            </c:extLst>
          </c:dPt>
          <c:dPt>
            <c:idx val="19"/>
            <c:invertIfNegative val="0"/>
            <c:bubble3D val="0"/>
            <c:spPr>
              <a:solidFill>
                <a:schemeClr val="accent6">
                  <a:lumMod val="40000"/>
                  <a:lumOff val="60000"/>
                </a:schemeClr>
              </a:solidFill>
              <a:ln>
                <a:noFill/>
              </a:ln>
              <a:effectLst/>
            </c:spPr>
            <c:extLst>
              <c:ext xmlns:c16="http://schemas.microsoft.com/office/drawing/2014/chart" uri="{C3380CC4-5D6E-409C-BE32-E72D297353CC}">
                <c16:uniqueId val="{00000027-1AC9-459D-A3B2-9ED4E0281B60}"/>
              </c:ext>
            </c:extLst>
          </c:dPt>
          <c:dPt>
            <c:idx val="20"/>
            <c:invertIfNegative val="0"/>
            <c:bubble3D val="0"/>
            <c:spPr>
              <a:solidFill>
                <a:schemeClr val="accent6">
                  <a:lumMod val="40000"/>
                  <a:lumOff val="60000"/>
                </a:schemeClr>
              </a:solidFill>
              <a:ln>
                <a:noFill/>
              </a:ln>
              <a:effectLst/>
            </c:spPr>
            <c:extLst>
              <c:ext xmlns:c16="http://schemas.microsoft.com/office/drawing/2014/chart" uri="{C3380CC4-5D6E-409C-BE32-E72D297353CC}">
                <c16:uniqueId val="{00000029-1AC9-459D-A3B2-9ED4E0281B60}"/>
              </c:ext>
            </c:extLst>
          </c:dPt>
          <c:dPt>
            <c:idx val="21"/>
            <c:invertIfNegative val="0"/>
            <c:bubble3D val="0"/>
            <c:spPr>
              <a:solidFill>
                <a:schemeClr val="accent6">
                  <a:lumMod val="40000"/>
                  <a:lumOff val="60000"/>
                </a:schemeClr>
              </a:solidFill>
              <a:ln>
                <a:noFill/>
              </a:ln>
              <a:effectLst/>
            </c:spPr>
            <c:extLst>
              <c:ext xmlns:c16="http://schemas.microsoft.com/office/drawing/2014/chart" uri="{C3380CC4-5D6E-409C-BE32-E72D297353CC}">
                <c16:uniqueId val="{0000002B-1AC9-459D-A3B2-9ED4E0281B60}"/>
              </c:ext>
            </c:extLst>
          </c:dPt>
          <c:dPt>
            <c:idx val="22"/>
            <c:invertIfNegative val="0"/>
            <c:bubble3D val="0"/>
            <c:spPr>
              <a:solidFill>
                <a:schemeClr val="accent6">
                  <a:lumMod val="40000"/>
                  <a:lumOff val="60000"/>
                </a:schemeClr>
              </a:solidFill>
              <a:ln>
                <a:noFill/>
              </a:ln>
              <a:effectLst/>
            </c:spPr>
            <c:extLst>
              <c:ext xmlns:c16="http://schemas.microsoft.com/office/drawing/2014/chart" uri="{C3380CC4-5D6E-409C-BE32-E72D297353CC}">
                <c16:uniqueId val="{0000002D-1AC9-459D-A3B2-9ED4E0281B60}"/>
              </c:ext>
            </c:extLst>
          </c:dPt>
          <c:dPt>
            <c:idx val="23"/>
            <c:invertIfNegative val="0"/>
            <c:bubble3D val="0"/>
            <c:spPr>
              <a:solidFill>
                <a:schemeClr val="accent6">
                  <a:lumMod val="40000"/>
                  <a:lumOff val="60000"/>
                </a:schemeClr>
              </a:solidFill>
              <a:ln>
                <a:noFill/>
              </a:ln>
              <a:effectLst/>
            </c:spPr>
            <c:extLst>
              <c:ext xmlns:c16="http://schemas.microsoft.com/office/drawing/2014/chart" uri="{C3380CC4-5D6E-409C-BE32-E72D297353CC}">
                <c16:uniqueId val="{0000002F-1AC9-459D-A3B2-9ED4E0281B60}"/>
              </c:ext>
            </c:extLst>
          </c:dPt>
          <c:dPt>
            <c:idx val="24"/>
            <c:invertIfNegative val="0"/>
            <c:bubble3D val="0"/>
            <c:spPr>
              <a:solidFill>
                <a:schemeClr val="accent6">
                  <a:lumMod val="40000"/>
                  <a:lumOff val="60000"/>
                </a:schemeClr>
              </a:solidFill>
              <a:ln>
                <a:noFill/>
              </a:ln>
              <a:effectLst/>
            </c:spPr>
            <c:extLst>
              <c:ext xmlns:c16="http://schemas.microsoft.com/office/drawing/2014/chart" uri="{C3380CC4-5D6E-409C-BE32-E72D297353CC}">
                <c16:uniqueId val="{00000031-1AC9-459D-A3B2-9ED4E0281B60}"/>
              </c:ext>
            </c:extLst>
          </c:dPt>
          <c:dPt>
            <c:idx val="25"/>
            <c:invertIfNegative val="0"/>
            <c:bubble3D val="0"/>
            <c:spPr>
              <a:solidFill>
                <a:schemeClr val="accent6">
                  <a:lumMod val="40000"/>
                  <a:lumOff val="60000"/>
                </a:schemeClr>
              </a:solidFill>
              <a:ln>
                <a:noFill/>
              </a:ln>
              <a:effectLst/>
            </c:spPr>
            <c:extLst>
              <c:ext xmlns:c16="http://schemas.microsoft.com/office/drawing/2014/chart" uri="{C3380CC4-5D6E-409C-BE32-E72D297353CC}">
                <c16:uniqueId val="{00000033-1AC9-459D-A3B2-9ED4E0281B60}"/>
              </c:ext>
            </c:extLst>
          </c:dPt>
          <c:dPt>
            <c:idx val="26"/>
            <c:invertIfNegative val="0"/>
            <c:bubble3D val="0"/>
            <c:spPr>
              <a:solidFill>
                <a:schemeClr val="accent6">
                  <a:lumMod val="40000"/>
                  <a:lumOff val="60000"/>
                </a:schemeClr>
              </a:solidFill>
              <a:ln>
                <a:noFill/>
              </a:ln>
              <a:effectLst/>
            </c:spPr>
            <c:extLst>
              <c:ext xmlns:c16="http://schemas.microsoft.com/office/drawing/2014/chart" uri="{C3380CC4-5D6E-409C-BE32-E72D297353CC}">
                <c16:uniqueId val="{00000035-1AC9-459D-A3B2-9ED4E0281B60}"/>
              </c:ext>
            </c:extLst>
          </c:dPt>
          <c:dPt>
            <c:idx val="27"/>
            <c:invertIfNegative val="0"/>
            <c:bubble3D val="0"/>
            <c:spPr>
              <a:solidFill>
                <a:schemeClr val="accent6">
                  <a:lumMod val="40000"/>
                  <a:lumOff val="60000"/>
                </a:schemeClr>
              </a:solidFill>
              <a:ln>
                <a:noFill/>
              </a:ln>
              <a:effectLst/>
            </c:spPr>
            <c:extLst>
              <c:ext xmlns:c16="http://schemas.microsoft.com/office/drawing/2014/chart" uri="{C3380CC4-5D6E-409C-BE32-E72D297353CC}">
                <c16:uniqueId val="{00000037-1AC9-459D-A3B2-9ED4E0281B60}"/>
              </c:ext>
            </c:extLst>
          </c:dPt>
          <c:dPt>
            <c:idx val="28"/>
            <c:invertIfNegative val="0"/>
            <c:bubble3D val="0"/>
            <c:spPr>
              <a:solidFill>
                <a:schemeClr val="accent6">
                  <a:lumMod val="40000"/>
                  <a:lumOff val="60000"/>
                </a:schemeClr>
              </a:solidFill>
              <a:ln>
                <a:noFill/>
              </a:ln>
              <a:effectLst/>
            </c:spPr>
            <c:extLst>
              <c:ext xmlns:c16="http://schemas.microsoft.com/office/drawing/2014/chart" uri="{C3380CC4-5D6E-409C-BE32-E72D297353CC}">
                <c16:uniqueId val="{00000039-1AC9-459D-A3B2-9ED4E0281B60}"/>
              </c:ext>
            </c:extLst>
          </c:dPt>
          <c:dPt>
            <c:idx val="29"/>
            <c:invertIfNegative val="0"/>
            <c:bubble3D val="0"/>
            <c:spPr>
              <a:solidFill>
                <a:schemeClr val="accent6">
                  <a:lumMod val="40000"/>
                  <a:lumOff val="60000"/>
                </a:schemeClr>
              </a:solidFill>
              <a:ln>
                <a:noFill/>
              </a:ln>
              <a:effectLst/>
            </c:spPr>
            <c:extLst>
              <c:ext xmlns:c16="http://schemas.microsoft.com/office/drawing/2014/chart" uri="{C3380CC4-5D6E-409C-BE32-E72D297353CC}">
                <c16:uniqueId val="{0000003B-1AC9-459D-A3B2-9ED4E0281B60}"/>
              </c:ext>
            </c:extLst>
          </c:dPt>
          <c:dPt>
            <c:idx val="30"/>
            <c:invertIfNegative val="0"/>
            <c:bubble3D val="0"/>
            <c:spPr>
              <a:solidFill>
                <a:schemeClr val="accent6">
                  <a:lumMod val="40000"/>
                  <a:lumOff val="60000"/>
                </a:schemeClr>
              </a:solidFill>
              <a:ln>
                <a:noFill/>
              </a:ln>
              <a:effectLst/>
            </c:spPr>
            <c:extLst>
              <c:ext xmlns:c16="http://schemas.microsoft.com/office/drawing/2014/chart" uri="{C3380CC4-5D6E-409C-BE32-E72D297353CC}">
                <c16:uniqueId val="{0000003D-1AC9-459D-A3B2-9ED4E0281B60}"/>
              </c:ext>
            </c:extLst>
          </c:dPt>
          <c:dPt>
            <c:idx val="31"/>
            <c:invertIfNegative val="0"/>
            <c:bubble3D val="0"/>
            <c:spPr>
              <a:solidFill>
                <a:schemeClr val="accent6">
                  <a:lumMod val="60000"/>
                  <a:lumOff val="40000"/>
                </a:schemeClr>
              </a:solidFill>
              <a:ln>
                <a:noFill/>
              </a:ln>
              <a:effectLst/>
            </c:spPr>
            <c:extLst>
              <c:ext xmlns:c16="http://schemas.microsoft.com/office/drawing/2014/chart" uri="{C3380CC4-5D6E-409C-BE32-E72D297353CC}">
                <c16:uniqueId val="{0000003F-1AC9-459D-A3B2-9ED4E0281B60}"/>
              </c:ext>
            </c:extLst>
          </c:dPt>
          <c:dPt>
            <c:idx val="32"/>
            <c:invertIfNegative val="0"/>
            <c:bubble3D val="0"/>
            <c:spPr>
              <a:solidFill>
                <a:schemeClr val="accent6">
                  <a:lumMod val="60000"/>
                  <a:lumOff val="40000"/>
                </a:schemeClr>
              </a:solidFill>
              <a:ln>
                <a:noFill/>
              </a:ln>
              <a:effectLst/>
            </c:spPr>
            <c:extLst>
              <c:ext xmlns:c16="http://schemas.microsoft.com/office/drawing/2014/chart" uri="{C3380CC4-5D6E-409C-BE32-E72D297353CC}">
                <c16:uniqueId val="{00000041-1AC9-459D-A3B2-9ED4E0281B60}"/>
              </c:ext>
            </c:extLst>
          </c:dPt>
          <c:dPt>
            <c:idx val="33"/>
            <c:invertIfNegative val="0"/>
            <c:bubble3D val="0"/>
            <c:spPr>
              <a:solidFill>
                <a:schemeClr val="accent6">
                  <a:lumMod val="60000"/>
                  <a:lumOff val="40000"/>
                </a:schemeClr>
              </a:solidFill>
              <a:ln>
                <a:noFill/>
              </a:ln>
              <a:effectLst/>
            </c:spPr>
            <c:extLst>
              <c:ext xmlns:c16="http://schemas.microsoft.com/office/drawing/2014/chart" uri="{C3380CC4-5D6E-409C-BE32-E72D297353CC}">
                <c16:uniqueId val="{00000043-1AC9-459D-A3B2-9ED4E0281B60}"/>
              </c:ext>
            </c:extLst>
          </c:dPt>
          <c:dPt>
            <c:idx val="34"/>
            <c:invertIfNegative val="0"/>
            <c:bubble3D val="0"/>
            <c:spPr>
              <a:solidFill>
                <a:schemeClr val="accent6">
                  <a:lumMod val="60000"/>
                  <a:lumOff val="40000"/>
                </a:schemeClr>
              </a:solidFill>
              <a:ln>
                <a:noFill/>
              </a:ln>
              <a:effectLst/>
            </c:spPr>
            <c:extLst>
              <c:ext xmlns:c16="http://schemas.microsoft.com/office/drawing/2014/chart" uri="{C3380CC4-5D6E-409C-BE32-E72D297353CC}">
                <c16:uniqueId val="{00000045-1AC9-459D-A3B2-9ED4E0281B60}"/>
              </c:ext>
            </c:extLst>
          </c:dPt>
          <c:dPt>
            <c:idx val="35"/>
            <c:invertIfNegative val="0"/>
            <c:bubble3D val="0"/>
            <c:spPr>
              <a:solidFill>
                <a:schemeClr val="accent6">
                  <a:lumMod val="75000"/>
                </a:schemeClr>
              </a:solidFill>
              <a:ln>
                <a:noFill/>
              </a:ln>
              <a:effectLst/>
            </c:spPr>
            <c:extLst>
              <c:ext xmlns:c16="http://schemas.microsoft.com/office/drawing/2014/chart" uri="{C3380CC4-5D6E-409C-BE32-E72D297353CC}">
                <c16:uniqueId val="{00000047-1AC9-459D-A3B2-9ED4E0281B60}"/>
              </c:ext>
            </c:extLst>
          </c:dPt>
          <c:dPt>
            <c:idx val="36"/>
            <c:invertIfNegative val="0"/>
            <c:bubble3D val="0"/>
            <c:spPr>
              <a:solidFill>
                <a:schemeClr val="accent6">
                  <a:lumMod val="75000"/>
                </a:schemeClr>
              </a:solidFill>
              <a:ln>
                <a:noFill/>
              </a:ln>
              <a:effectLst/>
            </c:spPr>
            <c:extLst>
              <c:ext xmlns:c16="http://schemas.microsoft.com/office/drawing/2014/chart" uri="{C3380CC4-5D6E-409C-BE32-E72D297353CC}">
                <c16:uniqueId val="{00000049-1AC9-459D-A3B2-9ED4E0281B60}"/>
              </c:ext>
            </c:extLst>
          </c:dPt>
          <c:dPt>
            <c:idx val="37"/>
            <c:invertIfNegative val="0"/>
            <c:bubble3D val="0"/>
            <c:spPr>
              <a:solidFill>
                <a:schemeClr val="accent6">
                  <a:lumMod val="75000"/>
                </a:schemeClr>
              </a:solidFill>
              <a:ln>
                <a:noFill/>
              </a:ln>
              <a:effectLst/>
            </c:spPr>
            <c:extLst>
              <c:ext xmlns:c16="http://schemas.microsoft.com/office/drawing/2014/chart" uri="{C3380CC4-5D6E-409C-BE32-E72D297353CC}">
                <c16:uniqueId val="{0000004B-1AC9-459D-A3B2-9ED4E0281B60}"/>
              </c:ext>
            </c:extLst>
          </c:dPt>
          <c:dPt>
            <c:idx val="38"/>
            <c:invertIfNegative val="0"/>
            <c:bubble3D val="0"/>
            <c:spPr>
              <a:solidFill>
                <a:schemeClr val="accent6">
                  <a:lumMod val="75000"/>
                </a:schemeClr>
              </a:solidFill>
              <a:ln>
                <a:noFill/>
              </a:ln>
              <a:effectLst/>
            </c:spPr>
            <c:extLst>
              <c:ext xmlns:c16="http://schemas.microsoft.com/office/drawing/2014/chart" uri="{C3380CC4-5D6E-409C-BE32-E72D297353CC}">
                <c16:uniqueId val="{0000004D-1AC9-459D-A3B2-9ED4E0281B60}"/>
              </c:ext>
            </c:extLst>
          </c:dPt>
          <c:dPt>
            <c:idx val="39"/>
            <c:invertIfNegative val="0"/>
            <c:bubble3D val="0"/>
            <c:spPr>
              <a:solidFill>
                <a:schemeClr val="accent6">
                  <a:lumMod val="75000"/>
                </a:schemeClr>
              </a:solidFill>
              <a:ln>
                <a:noFill/>
              </a:ln>
              <a:effectLst/>
            </c:spPr>
            <c:extLst>
              <c:ext xmlns:c16="http://schemas.microsoft.com/office/drawing/2014/chart" uri="{C3380CC4-5D6E-409C-BE32-E72D297353CC}">
                <c16:uniqueId val="{0000004F-1AC9-459D-A3B2-9ED4E0281B60}"/>
              </c:ext>
            </c:extLst>
          </c:dPt>
          <c:dPt>
            <c:idx val="40"/>
            <c:invertIfNegative val="0"/>
            <c:bubble3D val="0"/>
            <c:spPr>
              <a:solidFill>
                <a:schemeClr val="accent6">
                  <a:lumMod val="75000"/>
                </a:schemeClr>
              </a:solidFill>
              <a:ln>
                <a:noFill/>
              </a:ln>
              <a:effectLst/>
            </c:spPr>
            <c:extLst>
              <c:ext xmlns:c16="http://schemas.microsoft.com/office/drawing/2014/chart" uri="{C3380CC4-5D6E-409C-BE32-E72D297353CC}">
                <c16:uniqueId val="{00000051-1AC9-459D-A3B2-9ED4E0281B60}"/>
              </c:ext>
            </c:extLst>
          </c:dPt>
          <c:dPt>
            <c:idx val="41"/>
            <c:invertIfNegative val="0"/>
            <c:bubble3D val="0"/>
            <c:spPr>
              <a:solidFill>
                <a:schemeClr val="accent6">
                  <a:lumMod val="75000"/>
                </a:schemeClr>
              </a:solidFill>
              <a:ln>
                <a:noFill/>
              </a:ln>
              <a:effectLst/>
            </c:spPr>
            <c:extLst>
              <c:ext xmlns:c16="http://schemas.microsoft.com/office/drawing/2014/chart" uri="{C3380CC4-5D6E-409C-BE32-E72D297353CC}">
                <c16:uniqueId val="{00000053-1AC9-459D-A3B2-9ED4E0281B60}"/>
              </c:ext>
            </c:extLst>
          </c:dPt>
          <c:dPt>
            <c:idx val="42"/>
            <c:invertIfNegative val="0"/>
            <c:bubble3D val="0"/>
            <c:spPr>
              <a:solidFill>
                <a:schemeClr val="accent6">
                  <a:lumMod val="75000"/>
                </a:schemeClr>
              </a:solidFill>
              <a:ln>
                <a:noFill/>
              </a:ln>
              <a:effectLst/>
            </c:spPr>
            <c:extLst>
              <c:ext xmlns:c16="http://schemas.microsoft.com/office/drawing/2014/chart" uri="{C3380CC4-5D6E-409C-BE32-E72D297353CC}">
                <c16:uniqueId val="{00000055-1AC9-459D-A3B2-9ED4E0281B60}"/>
              </c:ext>
            </c:extLst>
          </c:dPt>
          <c:dPt>
            <c:idx val="43"/>
            <c:invertIfNegative val="0"/>
            <c:bubble3D val="0"/>
            <c:spPr>
              <a:solidFill>
                <a:schemeClr val="accent6">
                  <a:lumMod val="75000"/>
                </a:schemeClr>
              </a:solidFill>
              <a:ln>
                <a:noFill/>
              </a:ln>
              <a:effectLst/>
            </c:spPr>
            <c:extLst>
              <c:ext xmlns:c16="http://schemas.microsoft.com/office/drawing/2014/chart" uri="{C3380CC4-5D6E-409C-BE32-E72D297353CC}">
                <c16:uniqueId val="{00000057-1AC9-459D-A3B2-9ED4E0281B60}"/>
              </c:ext>
            </c:extLst>
          </c:dPt>
          <c:dPt>
            <c:idx val="44"/>
            <c:invertIfNegative val="0"/>
            <c:bubble3D val="0"/>
            <c:spPr>
              <a:solidFill>
                <a:schemeClr val="accent6">
                  <a:lumMod val="50000"/>
                </a:schemeClr>
              </a:solidFill>
              <a:ln>
                <a:noFill/>
              </a:ln>
              <a:effectLst/>
            </c:spPr>
            <c:extLst>
              <c:ext xmlns:c16="http://schemas.microsoft.com/office/drawing/2014/chart" uri="{C3380CC4-5D6E-409C-BE32-E72D297353CC}">
                <c16:uniqueId val="{00000059-1AC9-459D-A3B2-9ED4E0281B60}"/>
              </c:ext>
            </c:extLst>
          </c:dPt>
          <c:dPt>
            <c:idx val="45"/>
            <c:invertIfNegative val="0"/>
            <c:bubble3D val="0"/>
            <c:spPr>
              <a:solidFill>
                <a:schemeClr val="accent6">
                  <a:lumMod val="50000"/>
                </a:schemeClr>
              </a:solidFill>
              <a:ln>
                <a:noFill/>
              </a:ln>
              <a:effectLst/>
            </c:spPr>
            <c:extLst>
              <c:ext xmlns:c16="http://schemas.microsoft.com/office/drawing/2014/chart" uri="{C3380CC4-5D6E-409C-BE32-E72D297353CC}">
                <c16:uniqueId val="{0000005B-1AC9-459D-A3B2-9ED4E0281B60}"/>
              </c:ext>
            </c:extLst>
          </c:dPt>
          <c:dPt>
            <c:idx val="46"/>
            <c:invertIfNegative val="0"/>
            <c:bubble3D val="0"/>
            <c:spPr>
              <a:solidFill>
                <a:schemeClr val="accent6">
                  <a:lumMod val="50000"/>
                </a:schemeClr>
              </a:solidFill>
              <a:ln>
                <a:noFill/>
              </a:ln>
              <a:effectLst/>
            </c:spPr>
            <c:extLst>
              <c:ext xmlns:c16="http://schemas.microsoft.com/office/drawing/2014/chart" uri="{C3380CC4-5D6E-409C-BE32-E72D297353CC}">
                <c16:uniqueId val="{0000005D-1AC9-459D-A3B2-9ED4E0281B60}"/>
              </c:ext>
            </c:extLst>
          </c:dPt>
          <c:dPt>
            <c:idx val="47"/>
            <c:invertIfNegative val="0"/>
            <c:bubble3D val="0"/>
            <c:spPr>
              <a:solidFill>
                <a:schemeClr val="accent6">
                  <a:lumMod val="50000"/>
                </a:schemeClr>
              </a:solidFill>
              <a:ln>
                <a:noFill/>
              </a:ln>
              <a:effectLst/>
            </c:spPr>
            <c:extLst>
              <c:ext xmlns:c16="http://schemas.microsoft.com/office/drawing/2014/chart" uri="{C3380CC4-5D6E-409C-BE32-E72D297353CC}">
                <c16:uniqueId val="{0000005F-1AC9-459D-A3B2-9ED4E0281B60}"/>
              </c:ext>
            </c:extLst>
          </c:dPt>
          <c:dPt>
            <c:idx val="48"/>
            <c:invertIfNegative val="0"/>
            <c:bubble3D val="0"/>
            <c:spPr>
              <a:solidFill>
                <a:schemeClr val="accent6">
                  <a:lumMod val="50000"/>
                </a:schemeClr>
              </a:solidFill>
              <a:ln>
                <a:noFill/>
              </a:ln>
              <a:effectLst/>
            </c:spPr>
            <c:extLst>
              <c:ext xmlns:c16="http://schemas.microsoft.com/office/drawing/2014/chart" uri="{C3380CC4-5D6E-409C-BE32-E72D297353CC}">
                <c16:uniqueId val="{00000061-1AC9-459D-A3B2-9ED4E0281B60}"/>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Indicateurs_Graph4!$B$2:$B$51</c:f>
              <c:strCache>
                <c:ptCount val="49"/>
                <c:pt idx="0">
                  <c:v>Guidel</c:v>
                </c:pt>
                <c:pt idx="1">
                  <c:v>Clohars-Carnoët</c:v>
                </c:pt>
                <c:pt idx="2">
                  <c:v>Moëlan-sur-Mer</c:v>
                </c:pt>
                <c:pt idx="3">
                  <c:v>Groix</c:v>
                </c:pt>
                <c:pt idx="4">
                  <c:v>Larmor-Plage</c:v>
                </c:pt>
                <c:pt idx="5">
                  <c:v>Plouhinec</c:v>
                </c:pt>
                <c:pt idx="6">
                  <c:v>Ploemeur</c:v>
                </c:pt>
                <c:pt idx="7">
                  <c:v>BBO Communauté</c:v>
                </c:pt>
                <c:pt idx="8">
                  <c:v>Quimperlé Communauté</c:v>
                </c:pt>
                <c:pt idx="9">
                  <c:v>Port-Louis</c:v>
                </c:pt>
                <c:pt idx="10">
                  <c:v>Riantec</c:v>
                </c:pt>
                <c:pt idx="11">
                  <c:v>Sainte-Hélène</c:v>
                </c:pt>
                <c:pt idx="12">
                  <c:v>Gâvres</c:v>
                </c:pt>
                <c:pt idx="13">
                  <c:v>Locmiquélic</c:v>
                </c:pt>
                <c:pt idx="14">
                  <c:v>Quistinic</c:v>
                </c:pt>
                <c:pt idx="15">
                  <c:v>Locunolé</c:v>
                </c:pt>
                <c:pt idx="16">
                  <c:v>Lanvaudan</c:v>
                </c:pt>
                <c:pt idx="17">
                  <c:v>Arzano</c:v>
                </c:pt>
                <c:pt idx="18">
                  <c:v>Riec-sur-Bélon</c:v>
                </c:pt>
                <c:pt idx="19">
                  <c:v>Guilligomarc'h</c:v>
                </c:pt>
                <c:pt idx="20">
                  <c:v>Le Trévoux</c:v>
                </c:pt>
                <c:pt idx="21">
                  <c:v>Baye</c:v>
                </c:pt>
                <c:pt idx="22">
                  <c:v>Calan</c:v>
                </c:pt>
                <c:pt idx="23">
                  <c:v>Brandérion</c:v>
                </c:pt>
                <c:pt idx="24">
                  <c:v>Saint-Thurien</c:v>
                </c:pt>
                <c:pt idx="25">
                  <c:v>Nostang</c:v>
                </c:pt>
                <c:pt idx="26">
                  <c:v>Pont-Scorff</c:v>
                </c:pt>
                <c:pt idx="27">
                  <c:v>Rédené</c:v>
                </c:pt>
                <c:pt idx="28">
                  <c:v>Querrien</c:v>
                </c:pt>
                <c:pt idx="29">
                  <c:v>Gestel</c:v>
                </c:pt>
                <c:pt idx="30">
                  <c:v>Tréméven</c:v>
                </c:pt>
                <c:pt idx="31">
                  <c:v>Merlevenez</c:v>
                </c:pt>
                <c:pt idx="32">
                  <c:v>Inguiniel</c:v>
                </c:pt>
                <c:pt idx="33">
                  <c:v>Mellac</c:v>
                </c:pt>
                <c:pt idx="34">
                  <c:v>Bubry</c:v>
                </c:pt>
                <c:pt idx="35">
                  <c:v>Bannalec</c:v>
                </c:pt>
                <c:pt idx="36">
                  <c:v>Cléguer</c:v>
                </c:pt>
                <c:pt idx="37">
                  <c:v>Kervignac</c:v>
                </c:pt>
                <c:pt idx="38">
                  <c:v>Plouay</c:v>
                </c:pt>
                <c:pt idx="39">
                  <c:v>Inzinzac-Lochrist</c:v>
                </c:pt>
                <c:pt idx="40">
                  <c:v>Languidic</c:v>
                </c:pt>
                <c:pt idx="41">
                  <c:v>Scaër</c:v>
                </c:pt>
                <c:pt idx="42">
                  <c:v>Quéven</c:v>
                </c:pt>
                <c:pt idx="43">
                  <c:v>Caudan</c:v>
                </c:pt>
                <c:pt idx="44">
                  <c:v>Lorient</c:v>
                </c:pt>
                <c:pt idx="45">
                  <c:v>Quimperlé</c:v>
                </c:pt>
                <c:pt idx="46">
                  <c:v>Lorient Agglomération</c:v>
                </c:pt>
                <c:pt idx="47">
                  <c:v>Hennebont</c:v>
                </c:pt>
                <c:pt idx="48">
                  <c:v>Lanester</c:v>
                </c:pt>
              </c:strCache>
            </c:strRef>
          </c:cat>
          <c:val>
            <c:numRef>
              <c:f>Indicateurs_Graph4!$V$2:$V$51</c:f>
              <c:numCache>
                <c:formatCode>0.0</c:formatCode>
                <c:ptCount val="49"/>
                <c:pt idx="0">
                  <c:v>5.9534979379948245</c:v>
                </c:pt>
                <c:pt idx="1">
                  <c:v>5.557422978027728</c:v>
                </c:pt>
                <c:pt idx="2">
                  <c:v>3.6432215534770211</c:v>
                </c:pt>
                <c:pt idx="3">
                  <c:v>3.3972183333690897</c:v>
                </c:pt>
                <c:pt idx="4">
                  <c:v>2.9989508224546491</c:v>
                </c:pt>
                <c:pt idx="5">
                  <c:v>2.6479976927603293</c:v>
                </c:pt>
                <c:pt idx="6">
                  <c:v>2.2262367517725949</c:v>
                </c:pt>
                <c:pt idx="7">
                  <c:v>1.4052381625059964</c:v>
                </c:pt>
                <c:pt idx="8">
                  <c:v>1.186024371404798</c:v>
                </c:pt>
                <c:pt idx="9">
                  <c:v>0.86427184899740706</c:v>
                </c:pt>
                <c:pt idx="10">
                  <c:v>0.6329784126107616</c:v>
                </c:pt>
                <c:pt idx="11">
                  <c:v>0.50982142922826013</c:v>
                </c:pt>
                <c:pt idx="12">
                  <c:v>0.49042072373517942</c:v>
                </c:pt>
                <c:pt idx="13">
                  <c:v>0.27110250435800864</c:v>
                </c:pt>
                <c:pt idx="14">
                  <c:v>0.18512420218353853</c:v>
                </c:pt>
                <c:pt idx="15">
                  <c:v>-0.11636047369269405</c:v>
                </c:pt>
                <c:pt idx="16">
                  <c:v>-0.14356102734271217</c:v>
                </c:pt>
                <c:pt idx="17">
                  <c:v>-0.18269415010964185</c:v>
                </c:pt>
                <c:pt idx="18">
                  <c:v>-0.19273396449357266</c:v>
                </c:pt>
                <c:pt idx="19">
                  <c:v>-0.19416287433353446</c:v>
                </c:pt>
                <c:pt idx="20">
                  <c:v>-0.20146964140455298</c:v>
                </c:pt>
                <c:pt idx="21">
                  <c:v>-0.20287744537996477</c:v>
                </c:pt>
                <c:pt idx="22">
                  <c:v>-0.21087199592785491</c:v>
                </c:pt>
                <c:pt idx="23">
                  <c:v>-0.24319314010685561</c:v>
                </c:pt>
                <c:pt idx="24">
                  <c:v>-0.26988367317298212</c:v>
                </c:pt>
                <c:pt idx="25">
                  <c:v>-0.27108873361385416</c:v>
                </c:pt>
                <c:pt idx="26">
                  <c:v>-0.32677266142847972</c:v>
                </c:pt>
                <c:pt idx="27">
                  <c:v>-0.36647642690602844</c:v>
                </c:pt>
                <c:pt idx="28">
                  <c:v>-0.40894763333331996</c:v>
                </c:pt>
                <c:pt idx="29">
                  <c:v>-0.4359866768042584</c:v>
                </c:pt>
                <c:pt idx="30">
                  <c:v>-0.44326635846541407</c:v>
                </c:pt>
                <c:pt idx="31">
                  <c:v>-0.56984667681306922</c:v>
                </c:pt>
                <c:pt idx="32">
                  <c:v>-0.6068211209430433</c:v>
                </c:pt>
                <c:pt idx="33">
                  <c:v>-0.61554783272958191</c:v>
                </c:pt>
                <c:pt idx="34">
                  <c:v>-0.62860951418785949</c:v>
                </c:pt>
                <c:pt idx="35">
                  <c:v>-0.87022930680426458</c:v>
                </c:pt>
                <c:pt idx="36">
                  <c:v>-0.87272670396573504</c:v>
                </c:pt>
                <c:pt idx="37">
                  <c:v>-0.91164554905567075</c:v>
                </c:pt>
                <c:pt idx="38">
                  <c:v>-1.1638748720081944</c:v>
                </c:pt>
                <c:pt idx="39">
                  <c:v>-1.1698754532711533</c:v>
                </c:pt>
                <c:pt idx="40">
                  <c:v>-1.1962123884219416</c:v>
                </c:pt>
                <c:pt idx="41">
                  <c:v>-1.3667174031013052</c:v>
                </c:pt>
                <c:pt idx="42">
                  <c:v>-1.4747242427351834</c:v>
                </c:pt>
                <c:pt idx="43">
                  <c:v>-1.6013101398928673</c:v>
                </c:pt>
                <c:pt idx="44">
                  <c:v>-2.3126170845168796</c:v>
                </c:pt>
                <c:pt idx="45">
                  <c:v>-2.5832529761730951</c:v>
                </c:pt>
                <c:pt idx="46">
                  <c:v>-2.5912625339107986</c:v>
                </c:pt>
                <c:pt idx="47">
                  <c:v>-3.0211860437102018</c:v>
                </c:pt>
                <c:pt idx="48">
                  <c:v>-4.2027210061236291</c:v>
                </c:pt>
              </c:numCache>
            </c:numRef>
          </c:val>
          <c:extLst>
            <c:ext xmlns:c16="http://schemas.microsoft.com/office/drawing/2014/chart" uri="{C3380CC4-5D6E-409C-BE32-E72D297353CC}">
              <c16:uniqueId val="{00000062-1AC9-459D-A3B2-9ED4E0281B60}"/>
            </c:ext>
          </c:extLst>
        </c:ser>
        <c:dLbls>
          <c:showLegendKey val="0"/>
          <c:showVal val="0"/>
          <c:showCatName val="0"/>
          <c:showSerName val="0"/>
          <c:showPercent val="0"/>
          <c:showBubbleSize val="0"/>
        </c:dLbls>
        <c:gapWidth val="80"/>
        <c:axId val="890069248"/>
        <c:axId val="890074168"/>
      </c:barChart>
      <c:catAx>
        <c:axId val="890069248"/>
        <c:scaling>
          <c:orientation val="maxMin"/>
        </c:scaling>
        <c:delete val="0"/>
        <c:axPos val="l"/>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500" b="0" i="0" u="none" strike="noStrike" kern="1200" baseline="0">
                <a:solidFill>
                  <a:schemeClr val="tx1">
                    <a:lumMod val="65000"/>
                    <a:lumOff val="35000"/>
                  </a:schemeClr>
                </a:solidFill>
                <a:latin typeface="+mn-lt"/>
                <a:ea typeface="+mn-ea"/>
                <a:cs typeface="+mn-cs"/>
              </a:defRPr>
            </a:pPr>
            <a:endParaRPr lang="fr-FR"/>
          </a:p>
        </c:txPr>
        <c:crossAx val="890074168"/>
        <c:crosses val="autoZero"/>
        <c:auto val="1"/>
        <c:lblAlgn val="ctr"/>
        <c:lblOffset val="100"/>
        <c:noMultiLvlLbl val="0"/>
      </c:catAx>
      <c:valAx>
        <c:axId val="890074168"/>
        <c:scaling>
          <c:orientation val="minMax"/>
        </c:scaling>
        <c:delete val="0"/>
        <c:axPos val="t"/>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890069248"/>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fr-FR"/>
    </a:p>
  </c:txPr>
  <c:externalData r:id="rId4">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1"/>
  <c:lang val="fr-FR"/>
  <c:roundedCorners val="0"/>
  <c:style val="2"/>
  <c:chart>
    <c:autoTitleDeleted val="1"/>
    <c:view3D>
      <c:rotX val="30"/>
      <c:rotY val="0"/>
      <c:rAngAx val="0"/>
    </c:view3D>
    <c:floor>
      <c:thickness val="0"/>
      <c:spPr>
        <a:solidFill>
          <a:srgbClr val="D9D9D9"/>
        </a:solidFill>
        <a:ln w="0">
          <a:noFill/>
        </a:ln>
      </c:spPr>
    </c:floor>
    <c:sideWall>
      <c:thickness val="0"/>
      <c:spPr>
        <a:solidFill>
          <a:srgbClr val="D9D9D9"/>
        </a:solidFill>
        <a:ln w="0">
          <a:noFill/>
        </a:ln>
      </c:spPr>
    </c:sideWall>
    <c:backWall>
      <c:thickness val="0"/>
      <c:spPr>
        <a:solidFill>
          <a:srgbClr val="D9D9D9"/>
        </a:solidFill>
        <a:ln w="0">
          <a:noFill/>
        </a:ln>
      </c:spPr>
    </c:backWall>
    <c:plotArea>
      <c:layout>
        <c:manualLayout>
          <c:layoutTarget val="inner"/>
          <c:xMode val="edge"/>
          <c:yMode val="edge"/>
          <c:x val="5.7977630677927397E-2"/>
          <c:y val="0.15211417427533"/>
          <c:w val="0.60231682264323205"/>
          <c:h val="0.84620157787430195"/>
        </c:manualLayout>
      </c:layout>
      <c:pie3DChart>
        <c:varyColors val="1"/>
        <c:ser>
          <c:idx val="0"/>
          <c:order val="0"/>
          <c:spPr>
            <a:solidFill>
              <a:srgbClr val="FACDB0"/>
            </a:solidFill>
            <a:ln w="0">
              <a:noFill/>
            </a:ln>
          </c:spPr>
          <c:dPt>
            <c:idx val="0"/>
            <c:bubble3D val="0"/>
            <c:explosion val="1"/>
            <c:spPr>
              <a:solidFill>
                <a:srgbClr val="008382"/>
              </a:solidFill>
              <a:ln w="0">
                <a:noFill/>
              </a:ln>
            </c:spPr>
            <c:extLst>
              <c:ext xmlns:c16="http://schemas.microsoft.com/office/drawing/2014/chart" uri="{C3380CC4-5D6E-409C-BE32-E72D297353CC}">
                <c16:uniqueId val="{00000001-0192-D84D-B7D3-912DAA5BE2E4}"/>
              </c:ext>
            </c:extLst>
          </c:dPt>
          <c:dPt>
            <c:idx val="1"/>
            <c:bubble3D val="0"/>
            <c:spPr>
              <a:solidFill>
                <a:srgbClr val="CC99FF"/>
              </a:solidFill>
              <a:ln w="0">
                <a:noFill/>
              </a:ln>
            </c:spPr>
            <c:extLst>
              <c:ext xmlns:c16="http://schemas.microsoft.com/office/drawing/2014/chart" uri="{C3380CC4-5D6E-409C-BE32-E72D297353CC}">
                <c16:uniqueId val="{00000003-0192-D84D-B7D3-912DAA5BE2E4}"/>
              </c:ext>
            </c:extLst>
          </c:dPt>
          <c:dPt>
            <c:idx val="2"/>
            <c:bubble3D val="0"/>
            <c:spPr>
              <a:solidFill>
                <a:srgbClr val="92D050"/>
              </a:solidFill>
              <a:ln w="0">
                <a:noFill/>
              </a:ln>
            </c:spPr>
            <c:extLst>
              <c:ext xmlns:c16="http://schemas.microsoft.com/office/drawing/2014/chart" uri="{C3380CC4-5D6E-409C-BE32-E72D297353CC}">
                <c16:uniqueId val="{00000005-0192-D84D-B7D3-912DAA5BE2E4}"/>
              </c:ext>
            </c:extLst>
          </c:dPt>
          <c:dLbls>
            <c:dLbl>
              <c:idx val="0"/>
              <c:layout>
                <c:manualLayout>
                  <c:x val="0.172692726192028"/>
                  <c:y val="-0.13160183442308401"/>
                </c:manualLayout>
              </c:layout>
              <c:tx>
                <c:rich>
                  <a:bodyPr/>
                  <a:lstStyle/>
                  <a:p>
                    <a:r>
                      <a:rPr lang="fr-FR" sz="1800" b="0" u="none" strike="noStrike">
                        <a:solidFill>
                          <a:srgbClr val="008382"/>
                        </a:solidFill>
                        <a:uFillTx/>
                        <a:latin typeface="Arial"/>
                      </a:rPr>
                      <a:t>99 346</a:t>
                    </a:r>
                  </a:p>
                  <a:p>
                    <a:r>
                      <a:rPr lang="fr-FR" sz="1800" b="0" u="none" strike="noStrike">
                        <a:solidFill>
                          <a:srgbClr val="008382"/>
                        </a:solidFill>
                        <a:uFillTx/>
                        <a:latin typeface="Arial"/>
                      </a:rPr>
                      <a:t>85% du parc de logements</a:t>
                    </a:r>
                  </a:p>
                </c:rich>
              </c:tx>
              <c:spPr>
                <a:solidFill>
                  <a:srgbClr val="FFFFFF"/>
                </a:solidFill>
                <a:ln w="9360">
                  <a:solidFill>
                    <a:srgbClr val="5B9BD5"/>
                  </a:solidFill>
                </a:ln>
              </c:spPr>
              <c:dLblPos val="bestFit"/>
              <c:showLegendKey val="0"/>
              <c:showVal val="0"/>
              <c:showCatName val="1"/>
              <c:showSerName val="0"/>
              <c:showPercent val="1"/>
              <c:showBubbleSize val="1"/>
              <c:separator>
</c:separator>
              <c:extLst>
                <c:ext xmlns:c15="http://schemas.microsoft.com/office/drawing/2012/chart" uri="{CE6537A1-D6FC-4f65-9D91-7224C49458BB}">
                  <c15:showDataLabelsRange val="0"/>
                </c:ext>
                <c:ext xmlns:c16="http://schemas.microsoft.com/office/drawing/2014/chart" uri="{C3380CC4-5D6E-409C-BE32-E72D297353CC}">
                  <c16:uniqueId val="{00000001-0192-D84D-B7D3-912DAA5BE2E4}"/>
                </c:ext>
              </c:extLst>
            </c:dLbl>
            <c:dLbl>
              <c:idx val="1"/>
              <c:layout>
                <c:manualLayout>
                  <c:x val="5.0097786602368098E-2"/>
                  <c:y val="-0.101941531746603"/>
                </c:manualLayout>
              </c:layout>
              <c:tx>
                <c:rich>
                  <a:bodyPr/>
                  <a:lstStyle/>
                  <a:p>
                    <a:r>
                      <a:rPr lang="fr-FR" sz="1800" b="0" u="none" strike="noStrike">
                        <a:solidFill>
                          <a:srgbClr val="7030A0"/>
                        </a:solidFill>
                        <a:uFillTx/>
                        <a:latin typeface="Arial"/>
                      </a:rPr>
                      <a:t>9 291</a:t>
                    </a:r>
                  </a:p>
                  <a:p>
                    <a:r>
                      <a:rPr lang="fr-FR" sz="1800" b="0" u="none" strike="noStrike">
                        <a:solidFill>
                          <a:srgbClr val="7030A0"/>
                        </a:solidFill>
                        <a:uFillTx/>
                        <a:latin typeface="Arial"/>
                      </a:rPr>
                      <a:t>8% </a:t>
                    </a:r>
                    <a:r>
                      <a:rPr lang="fr-FR" sz="1400" b="0" u="none" strike="noStrike">
                        <a:solidFill>
                          <a:srgbClr val="7030A0"/>
                        </a:solidFill>
                        <a:uFillTx/>
                        <a:latin typeface="Arial"/>
                      </a:rPr>
                      <a:t>du parc de logements</a:t>
                    </a:r>
                  </a:p>
                </c:rich>
              </c:tx>
              <c:spPr>
                <a:solidFill>
                  <a:srgbClr val="FFFFFF"/>
                </a:solidFill>
              </c:spPr>
              <c:dLblPos val="bestFit"/>
              <c:showLegendKey val="0"/>
              <c:showVal val="0"/>
              <c:showCatName val="1"/>
              <c:showSerName val="0"/>
              <c:showPercent val="1"/>
              <c:showBubbleSize val="1"/>
              <c:separator>
</c:separator>
              <c:extLst>
                <c:ext xmlns:c15="http://schemas.microsoft.com/office/drawing/2012/chart" uri="{CE6537A1-D6FC-4f65-9D91-7224C49458BB}">
                  <c15:showDataLabelsRange val="0"/>
                </c:ext>
                <c:ext xmlns:c16="http://schemas.microsoft.com/office/drawing/2014/chart" uri="{C3380CC4-5D6E-409C-BE32-E72D297353CC}">
                  <c16:uniqueId val="{00000003-0192-D84D-B7D3-912DAA5BE2E4}"/>
                </c:ext>
              </c:extLst>
            </c:dLbl>
            <c:dLbl>
              <c:idx val="2"/>
              <c:layout>
                <c:manualLayout>
                  <c:x val="0.298441433823949"/>
                  <c:y val="-3.93728353886071E-2"/>
                </c:manualLayout>
              </c:layout>
              <c:tx>
                <c:rich>
                  <a:bodyPr/>
                  <a:lstStyle/>
                  <a:p>
                    <a:r>
                      <a:rPr lang="fr-FR" sz="1800" b="0" u="none" strike="noStrike">
                        <a:solidFill>
                          <a:srgbClr val="00B050"/>
                        </a:solidFill>
                        <a:uFillTx/>
                        <a:latin typeface="Arial"/>
                      </a:rPr>
                      <a:t>7 604
7% </a:t>
                    </a:r>
                    <a:r>
                      <a:rPr lang="fr-FR" sz="1400" b="1" u="none" strike="noStrike">
                        <a:solidFill>
                          <a:srgbClr val="00B050"/>
                        </a:solidFill>
                        <a:uFillTx/>
                        <a:latin typeface="Arial"/>
                      </a:rPr>
                      <a:t>du parc de logements</a:t>
                    </a:r>
                  </a:p>
                </c:rich>
              </c:tx>
              <c:spPr>
                <a:solidFill>
                  <a:srgbClr val="FFFFFF"/>
                </a:solidFill>
              </c:spPr>
              <c:dLblPos val="bestFit"/>
              <c:showLegendKey val="0"/>
              <c:showVal val="0"/>
              <c:showCatName val="1"/>
              <c:showSerName val="0"/>
              <c:showPercent val="1"/>
              <c:showBubbleSize val="1"/>
              <c:separator>
</c:separator>
              <c:extLst>
                <c:ext xmlns:c15="http://schemas.microsoft.com/office/drawing/2012/chart" uri="{CE6537A1-D6FC-4f65-9D91-7224C49458BB}">
                  <c15:showDataLabelsRange val="0"/>
                </c:ext>
                <c:ext xmlns:c16="http://schemas.microsoft.com/office/drawing/2014/chart" uri="{C3380CC4-5D6E-409C-BE32-E72D297353CC}">
                  <c16:uniqueId val="{00000005-0192-D84D-B7D3-912DAA5BE2E4}"/>
                </c:ext>
              </c:extLst>
            </c:dLbl>
            <c:spPr>
              <a:solidFill>
                <a:srgbClr val="FFFFFF"/>
              </a:solidFill>
            </c:spPr>
            <c:txPr>
              <a:bodyPr wrap="square"/>
              <a:lstStyle/>
              <a:p>
                <a:pPr>
                  <a:defRPr sz="1800" b="1" u="none" strike="noStrike">
                    <a:solidFill>
                      <a:srgbClr val="FACDB0"/>
                    </a:solidFill>
                    <a:uFillTx/>
                    <a:latin typeface="Arial"/>
                  </a:defRPr>
                </a:pPr>
                <a:endParaRPr lang="fr-FR"/>
              </a:p>
            </c:txPr>
            <c:dLblPos val="outEnd"/>
            <c:showLegendKey val="0"/>
            <c:showVal val="0"/>
            <c:showCatName val="1"/>
            <c:showSerName val="0"/>
            <c:showPercent val="1"/>
            <c:showBubbleSize val="1"/>
            <c:separator>
</c:separator>
            <c:showLeaderLines val="0"/>
            <c:extLst>
              <c:ext xmlns:c15="http://schemas.microsoft.com/office/drawing/2012/chart" uri="{CE6537A1-D6FC-4f65-9D91-7224C49458BB}"/>
            </c:extLst>
          </c:dLbls>
          <c:cat>
            <c:strRef>
              <c:f>categories</c:f>
              <c:strCache>
                <c:ptCount val="3"/>
                <c:pt idx="0">
                  <c:v>Résidences principales</c:v>
                </c:pt>
                <c:pt idx="1">
                  <c:v>Résidences secondaires</c:v>
                </c:pt>
                <c:pt idx="2">
                  <c:v>Logements vacants</c:v>
                </c:pt>
              </c:strCache>
            </c:strRef>
          </c:cat>
          <c:val>
            <c:numRef>
              <c:f>0</c:f>
              <c:numCache>
                <c:formatCode>General</c:formatCode>
                <c:ptCount val="3"/>
                <c:pt idx="0">
                  <c:v>93690</c:v>
                </c:pt>
                <c:pt idx="1">
                  <c:v>7929</c:v>
                </c:pt>
                <c:pt idx="2">
                  <c:v>6512</c:v>
                </c:pt>
              </c:numCache>
            </c:numRef>
          </c:val>
          <c:extLst>
            <c:ext xmlns:c16="http://schemas.microsoft.com/office/drawing/2014/chart" uri="{C3380CC4-5D6E-409C-BE32-E72D297353CC}">
              <c16:uniqueId val="{00000006-0192-D84D-B7D3-912DAA5BE2E4}"/>
            </c:ext>
          </c:extLst>
        </c:ser>
        <c:dLbls>
          <c:showLegendKey val="0"/>
          <c:showVal val="0"/>
          <c:showCatName val="0"/>
          <c:showSerName val="0"/>
          <c:showPercent val="0"/>
          <c:showBubbleSize val="0"/>
          <c:showLeaderLines val="0"/>
        </c:dLbls>
      </c:pie3DChart>
    </c:plotArea>
    <c:legend>
      <c:legendPos val="r"/>
      <c:layout>
        <c:manualLayout>
          <c:xMode val="edge"/>
          <c:yMode val="edge"/>
          <c:x val="0.69403745121483995"/>
          <c:y val="4.1447869631357298E-2"/>
          <c:w val="0.29514044101305498"/>
          <c:h val="0.413155941733793"/>
        </c:manualLayout>
      </c:layout>
      <c:overlay val="0"/>
      <c:spPr>
        <a:noFill/>
        <a:ln w="0">
          <a:noFill/>
        </a:ln>
      </c:spPr>
      <c:txPr>
        <a:bodyPr/>
        <a:lstStyle/>
        <a:p>
          <a:pPr>
            <a:defRPr sz="1200" b="1" u="none" strike="noStrike">
              <a:solidFill>
                <a:srgbClr val="595959"/>
              </a:solidFill>
              <a:uFillTx/>
              <a:latin typeface="Arial"/>
            </a:defRPr>
          </a:pPr>
          <a:endParaRPr lang="fr-FR"/>
        </a:p>
      </c:txPr>
    </c:legend>
    <c:plotVisOnly val="1"/>
    <c:dispBlanksAs val="gap"/>
    <c:showDLblsOverMax val="1"/>
  </c:chart>
  <c:spPr>
    <a:noFill/>
    <a:ln w="0">
      <a:noFill/>
    </a:ln>
  </c:spPr>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1"/>
  <c:lang val="fr-FR"/>
  <c:roundedCorners val="0"/>
  <c:style val="2"/>
  <c:chart>
    <c:autoTitleDeleted val="1"/>
    <c:view3D>
      <c:rotX val="30"/>
      <c:rotY val="0"/>
      <c:rAngAx val="0"/>
    </c:view3D>
    <c:floor>
      <c:thickness val="0"/>
      <c:spPr>
        <a:solidFill>
          <a:srgbClr val="D9D9D9"/>
        </a:solidFill>
        <a:ln w="0">
          <a:noFill/>
        </a:ln>
      </c:spPr>
    </c:floor>
    <c:sideWall>
      <c:thickness val="0"/>
      <c:spPr>
        <a:solidFill>
          <a:srgbClr val="D9D9D9"/>
        </a:solidFill>
        <a:ln w="0">
          <a:noFill/>
        </a:ln>
      </c:spPr>
    </c:sideWall>
    <c:backWall>
      <c:thickness val="0"/>
      <c:spPr>
        <a:solidFill>
          <a:srgbClr val="D9D9D9"/>
        </a:solidFill>
        <a:ln w="0">
          <a:noFill/>
        </a:ln>
      </c:spPr>
    </c:backWall>
    <c:plotArea>
      <c:layout>
        <c:manualLayout>
          <c:layoutTarget val="inner"/>
          <c:xMode val="edge"/>
          <c:yMode val="edge"/>
          <c:x val="7.6082765711348199E-2"/>
          <c:y val="0.11204680436131501"/>
          <c:w val="0.64728184038041403"/>
          <c:h val="0.88653488165942695"/>
        </c:manualLayout>
      </c:layout>
      <c:pie3DChart>
        <c:varyColors val="1"/>
        <c:ser>
          <c:idx val="0"/>
          <c:order val="0"/>
          <c:spPr>
            <a:solidFill>
              <a:srgbClr val="FACDB0"/>
            </a:solidFill>
            <a:ln w="0">
              <a:noFill/>
            </a:ln>
          </c:spPr>
          <c:dPt>
            <c:idx val="0"/>
            <c:bubble3D val="0"/>
            <c:spPr>
              <a:solidFill>
                <a:srgbClr val="008382"/>
              </a:solidFill>
              <a:ln w="0">
                <a:noFill/>
              </a:ln>
            </c:spPr>
            <c:extLst>
              <c:ext xmlns:c16="http://schemas.microsoft.com/office/drawing/2014/chart" uri="{C3380CC4-5D6E-409C-BE32-E72D297353CC}">
                <c16:uniqueId val="{00000001-CEE0-2643-9475-B663049408F7}"/>
              </c:ext>
            </c:extLst>
          </c:dPt>
          <c:dPt>
            <c:idx val="1"/>
            <c:bubble3D val="0"/>
            <c:spPr>
              <a:solidFill>
                <a:srgbClr val="CC99FF"/>
              </a:solidFill>
              <a:ln w="0">
                <a:noFill/>
              </a:ln>
            </c:spPr>
            <c:extLst>
              <c:ext xmlns:c16="http://schemas.microsoft.com/office/drawing/2014/chart" uri="{C3380CC4-5D6E-409C-BE32-E72D297353CC}">
                <c16:uniqueId val="{00000003-CEE0-2643-9475-B663049408F7}"/>
              </c:ext>
            </c:extLst>
          </c:dPt>
          <c:dPt>
            <c:idx val="2"/>
            <c:bubble3D val="0"/>
            <c:spPr>
              <a:solidFill>
                <a:srgbClr val="92D050"/>
              </a:solidFill>
              <a:ln w="0">
                <a:noFill/>
              </a:ln>
            </c:spPr>
            <c:extLst>
              <c:ext xmlns:c16="http://schemas.microsoft.com/office/drawing/2014/chart" uri="{C3380CC4-5D6E-409C-BE32-E72D297353CC}">
                <c16:uniqueId val="{00000005-CEE0-2643-9475-B663049408F7}"/>
              </c:ext>
            </c:extLst>
          </c:dPt>
          <c:dLbls>
            <c:dLbl>
              <c:idx val="0"/>
              <c:layout>
                <c:manualLayout>
                  <c:x val="0.16037376154338401"/>
                  <c:y val="-4.7055183650434297E-2"/>
                </c:manualLayout>
              </c:layout>
              <c:tx>
                <c:rich>
                  <a:bodyPr/>
                  <a:lstStyle/>
                  <a:p>
                    <a:r>
                      <a:rPr lang="fr-FR" sz="1800" b="0" u="none" strike="noStrike">
                        <a:solidFill>
                          <a:srgbClr val="008382"/>
                        </a:solidFill>
                        <a:uFillTx/>
                        <a:latin typeface="Arial"/>
                      </a:rPr>
                      <a:t>65 035
86% </a:t>
                    </a:r>
                    <a:r>
                      <a:rPr lang="fr-FR" sz="1400" b="0" u="none" strike="noStrike">
                        <a:solidFill>
                          <a:srgbClr val="008382"/>
                        </a:solidFill>
                        <a:uFillTx/>
                        <a:latin typeface="Arial"/>
                      </a:rPr>
                      <a:t>du parc de logements</a:t>
                    </a:r>
                  </a:p>
                </c:rich>
              </c:tx>
              <c:spPr>
                <a:solidFill>
                  <a:srgbClr val="FFFFFF"/>
                </a:solidFill>
              </c:spPr>
              <c:dLblPos val="bestFit"/>
              <c:showLegendKey val="0"/>
              <c:showVal val="0"/>
              <c:showCatName val="1"/>
              <c:showSerName val="0"/>
              <c:showPercent val="1"/>
              <c:showBubbleSize val="1"/>
              <c:separator>
</c:separator>
              <c:extLst>
                <c:ext xmlns:c15="http://schemas.microsoft.com/office/drawing/2012/chart" uri="{CE6537A1-D6FC-4f65-9D91-7224C49458BB}">
                  <c15:showDataLabelsRange val="0"/>
                </c:ext>
                <c:ext xmlns:c16="http://schemas.microsoft.com/office/drawing/2014/chart" uri="{C3380CC4-5D6E-409C-BE32-E72D297353CC}">
                  <c16:uniqueId val="{00000001-CEE0-2643-9475-B663049408F7}"/>
                </c:ext>
              </c:extLst>
            </c:dLbl>
            <c:dLbl>
              <c:idx val="1"/>
              <c:layout>
                <c:manualLayout>
                  <c:x val="-2.17968857714847E-3"/>
                  <c:y val="-5.9890635724318297E-2"/>
                </c:manualLayout>
              </c:layout>
              <c:tx>
                <c:rich>
                  <a:bodyPr/>
                  <a:lstStyle/>
                  <a:p>
                    <a:r>
                      <a:rPr lang="fr-FR" sz="1800" b="0" u="none" strike="noStrike">
                        <a:solidFill>
                          <a:srgbClr val="7030A0"/>
                        </a:solidFill>
                        <a:uFillTx/>
                        <a:latin typeface="Arial"/>
                      </a:rPr>
                      <a:t>5 344</a:t>
                    </a:r>
                  </a:p>
                  <a:p>
                    <a:r>
                      <a:rPr lang="fr-FR" sz="1800" b="0" u="none" strike="noStrike">
                        <a:solidFill>
                          <a:srgbClr val="7030A0"/>
                        </a:solidFill>
                        <a:uFillTx/>
                        <a:latin typeface="Arial"/>
                      </a:rPr>
                      <a:t>7% </a:t>
                    </a:r>
                    <a:r>
                      <a:rPr lang="fr-FR" sz="1400" b="0" u="none" strike="noStrike">
                        <a:solidFill>
                          <a:srgbClr val="7030A0"/>
                        </a:solidFill>
                        <a:uFillTx/>
                        <a:latin typeface="Arial"/>
                      </a:rPr>
                      <a:t>du parc de logements</a:t>
                    </a:r>
                  </a:p>
                </c:rich>
              </c:tx>
              <c:spPr>
                <a:solidFill>
                  <a:srgbClr val="FFFFFF"/>
                </a:solidFill>
              </c:spPr>
              <c:dLblPos val="bestFit"/>
              <c:showLegendKey val="0"/>
              <c:showVal val="0"/>
              <c:showCatName val="1"/>
              <c:showSerName val="0"/>
              <c:showPercent val="1"/>
              <c:showBubbleSize val="1"/>
              <c:separator>
</c:separator>
              <c:extLst>
                <c:ext xmlns:c15="http://schemas.microsoft.com/office/drawing/2012/chart" uri="{CE6537A1-D6FC-4f65-9D91-7224C49458BB}">
                  <c15:showDataLabelsRange val="0"/>
                </c:ext>
                <c:ext xmlns:c16="http://schemas.microsoft.com/office/drawing/2014/chart" uri="{C3380CC4-5D6E-409C-BE32-E72D297353CC}">
                  <c16:uniqueId val="{00000003-CEE0-2643-9475-B663049408F7}"/>
                </c:ext>
              </c:extLst>
            </c:dLbl>
            <c:dLbl>
              <c:idx val="2"/>
              <c:layout>
                <c:manualLayout>
                  <c:x val="0.21026353266192099"/>
                  <c:y val="-6.2866734786737002E-2"/>
                </c:manualLayout>
              </c:layout>
              <c:tx>
                <c:rich>
                  <a:bodyPr/>
                  <a:lstStyle/>
                  <a:p>
                    <a:r>
                      <a:rPr lang="fr-FR" sz="1800" b="0" u="none" strike="noStrike">
                        <a:solidFill>
                          <a:srgbClr val="00B050"/>
                        </a:solidFill>
                        <a:uFillTx/>
                        <a:latin typeface="Arial"/>
                      </a:rPr>
                      <a:t>5 535</a:t>
                    </a:r>
                  </a:p>
                  <a:p>
                    <a:r>
                      <a:rPr lang="fr-FR" sz="1800" b="0" u="none" strike="noStrike">
                        <a:solidFill>
                          <a:srgbClr val="00B050"/>
                        </a:solidFill>
                        <a:uFillTx/>
                        <a:latin typeface="Arial"/>
                      </a:rPr>
                      <a:t>7% </a:t>
                    </a:r>
                    <a:r>
                      <a:rPr lang="fr-FR" sz="1400" b="0" u="none" strike="noStrike">
                        <a:solidFill>
                          <a:srgbClr val="00B050"/>
                        </a:solidFill>
                        <a:uFillTx/>
                        <a:latin typeface="Arial"/>
                      </a:rPr>
                      <a:t>du parc de logements</a:t>
                    </a:r>
                  </a:p>
                </c:rich>
              </c:tx>
              <c:spPr>
                <a:solidFill>
                  <a:srgbClr val="FFFFFF"/>
                </a:solidFill>
              </c:spPr>
              <c:dLblPos val="bestFit"/>
              <c:showLegendKey val="0"/>
              <c:showVal val="0"/>
              <c:showCatName val="1"/>
              <c:showSerName val="0"/>
              <c:showPercent val="1"/>
              <c:showBubbleSize val="1"/>
              <c:separator>
</c:separator>
              <c:extLst>
                <c:ext xmlns:c15="http://schemas.microsoft.com/office/drawing/2012/chart" uri="{CE6537A1-D6FC-4f65-9D91-7224C49458BB}">
                  <c15:showDataLabelsRange val="0"/>
                </c:ext>
                <c:ext xmlns:c16="http://schemas.microsoft.com/office/drawing/2014/chart" uri="{C3380CC4-5D6E-409C-BE32-E72D297353CC}">
                  <c16:uniqueId val="{00000005-CEE0-2643-9475-B663049408F7}"/>
                </c:ext>
              </c:extLst>
            </c:dLbl>
            <c:spPr>
              <a:solidFill>
                <a:srgbClr val="FFFFFF"/>
              </a:solidFill>
            </c:spPr>
            <c:txPr>
              <a:bodyPr wrap="square"/>
              <a:lstStyle/>
              <a:p>
                <a:pPr>
                  <a:defRPr sz="1000" b="0" u="none" strike="noStrike">
                    <a:solidFill>
                      <a:srgbClr val="000000"/>
                    </a:solidFill>
                    <a:uFillTx/>
                    <a:latin typeface="Arial"/>
                  </a:defRPr>
                </a:pPr>
                <a:endParaRPr lang="fr-FR"/>
              </a:p>
            </c:txPr>
            <c:dLblPos val="outEnd"/>
            <c:showLegendKey val="0"/>
            <c:showVal val="0"/>
            <c:showCatName val="1"/>
            <c:showSerName val="0"/>
            <c:showPercent val="1"/>
            <c:showBubbleSize val="1"/>
            <c:separator>
</c:separator>
            <c:showLeaderLines val="0"/>
            <c:extLst>
              <c:ext xmlns:c15="http://schemas.microsoft.com/office/drawing/2012/chart" uri="{CE6537A1-D6FC-4f65-9D91-7224C49458BB}"/>
            </c:extLst>
          </c:dLbls>
          <c:cat>
            <c:strRef>
              <c:f>categories</c:f>
              <c:strCache>
                <c:ptCount val="3"/>
                <c:pt idx="0">
                  <c:v>Résidences principales</c:v>
                </c:pt>
                <c:pt idx="1">
                  <c:v>Résidences secondaires</c:v>
                </c:pt>
                <c:pt idx="2">
                  <c:v>Logements vacants</c:v>
                </c:pt>
              </c:strCache>
            </c:strRef>
          </c:cat>
          <c:val>
            <c:numRef>
              <c:f>0</c:f>
              <c:numCache>
                <c:formatCode>General</c:formatCode>
                <c:ptCount val="3"/>
                <c:pt idx="0">
                  <c:v>62218</c:v>
                </c:pt>
                <c:pt idx="1">
                  <c:v>4232</c:v>
                </c:pt>
                <c:pt idx="2">
                  <c:v>4455</c:v>
                </c:pt>
              </c:numCache>
            </c:numRef>
          </c:val>
          <c:extLst>
            <c:ext xmlns:c16="http://schemas.microsoft.com/office/drawing/2014/chart" uri="{C3380CC4-5D6E-409C-BE32-E72D297353CC}">
              <c16:uniqueId val="{00000006-CEE0-2643-9475-B663049408F7}"/>
            </c:ext>
          </c:extLst>
        </c:ser>
        <c:dLbls>
          <c:showLegendKey val="0"/>
          <c:showVal val="0"/>
          <c:showCatName val="0"/>
          <c:showSerName val="0"/>
          <c:showPercent val="0"/>
          <c:showBubbleSize val="0"/>
          <c:showLeaderLines val="0"/>
        </c:dLbls>
      </c:pie3DChart>
    </c:plotArea>
    <c:legend>
      <c:legendPos val="r"/>
      <c:layout>
        <c:manualLayout>
          <c:xMode val="edge"/>
          <c:yMode val="edge"/>
          <c:x val="0.65145125115244196"/>
          <c:y val="4.5370345519241601E-2"/>
          <c:w val="0.30989132016061499"/>
          <c:h val="0.35867907705589003"/>
        </c:manualLayout>
      </c:layout>
      <c:overlay val="0"/>
      <c:spPr>
        <a:noFill/>
        <a:ln w="0">
          <a:noFill/>
        </a:ln>
      </c:spPr>
      <c:txPr>
        <a:bodyPr/>
        <a:lstStyle/>
        <a:p>
          <a:pPr>
            <a:defRPr sz="1200" b="1" u="none" strike="noStrike">
              <a:solidFill>
                <a:srgbClr val="595959"/>
              </a:solidFill>
              <a:uFillTx/>
              <a:latin typeface="Arial"/>
            </a:defRPr>
          </a:pPr>
          <a:endParaRPr lang="fr-FR"/>
        </a:p>
      </c:txPr>
    </c:legend>
    <c:plotVisOnly val="1"/>
    <c:dispBlanksAs val="gap"/>
    <c:showDLblsOverMax val="1"/>
  </c:chart>
  <c:spPr>
    <a:noFill/>
    <a:ln w="0">
      <a:noFill/>
    </a:ln>
  </c:spPr>
  <c:userShapes r:id="rId1"/>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1"/>
  <c:lang val="fr-FR"/>
  <c:roundedCorners val="0"/>
  <c:style val="2"/>
  <c:chart>
    <c:autoTitleDeleted val="1"/>
    <c:view3D>
      <c:rotX val="30"/>
      <c:rotY val="0"/>
      <c:rAngAx val="0"/>
    </c:view3D>
    <c:floor>
      <c:thickness val="0"/>
      <c:spPr>
        <a:solidFill>
          <a:srgbClr val="D9D9D9"/>
        </a:solidFill>
        <a:ln w="0">
          <a:noFill/>
        </a:ln>
      </c:spPr>
    </c:floor>
    <c:sideWall>
      <c:thickness val="0"/>
      <c:spPr>
        <a:solidFill>
          <a:srgbClr val="D9D9D9"/>
        </a:solidFill>
        <a:ln w="0">
          <a:noFill/>
        </a:ln>
      </c:spPr>
    </c:sideWall>
    <c:backWall>
      <c:thickness val="0"/>
      <c:spPr>
        <a:solidFill>
          <a:srgbClr val="D9D9D9"/>
        </a:solidFill>
        <a:ln w="0">
          <a:noFill/>
        </a:ln>
      </c:spPr>
    </c:backWall>
    <c:plotArea>
      <c:layout>
        <c:manualLayout>
          <c:layoutTarget val="inner"/>
          <c:xMode val="edge"/>
          <c:yMode val="edge"/>
          <c:x val="0"/>
          <c:y val="1.1666322527359101E-2"/>
          <c:w val="0.91643372075915797"/>
          <c:h val="0.77875283914928795"/>
        </c:manualLayout>
      </c:layout>
      <c:pie3DChart>
        <c:varyColors val="1"/>
        <c:ser>
          <c:idx val="0"/>
          <c:order val="0"/>
          <c:spPr>
            <a:solidFill>
              <a:srgbClr val="00AFAD"/>
            </a:solidFill>
            <a:ln w="0">
              <a:noFill/>
            </a:ln>
          </c:spPr>
          <c:explosion val="3"/>
          <c:dPt>
            <c:idx val="0"/>
            <c:bubble3D val="0"/>
            <c:spPr>
              <a:solidFill>
                <a:srgbClr val="009B99"/>
              </a:solidFill>
              <a:ln w="0">
                <a:noFill/>
              </a:ln>
            </c:spPr>
            <c:extLst>
              <c:ext xmlns:c16="http://schemas.microsoft.com/office/drawing/2014/chart" uri="{C3380CC4-5D6E-409C-BE32-E72D297353CC}">
                <c16:uniqueId val="{00000001-EA1A-F446-B1AA-C1E05B5B7454}"/>
              </c:ext>
            </c:extLst>
          </c:dPt>
          <c:dPt>
            <c:idx val="1"/>
            <c:bubble3D val="0"/>
            <c:spPr>
              <a:solidFill>
                <a:srgbClr val="86C5C3"/>
              </a:solidFill>
              <a:ln w="0">
                <a:noFill/>
              </a:ln>
            </c:spPr>
            <c:extLst>
              <c:ext xmlns:c16="http://schemas.microsoft.com/office/drawing/2014/chart" uri="{C3380CC4-5D6E-409C-BE32-E72D297353CC}">
                <c16:uniqueId val="{00000003-EA1A-F446-B1AA-C1E05B5B7454}"/>
              </c:ext>
            </c:extLst>
          </c:dPt>
          <c:dLbls>
            <c:dLbl>
              <c:idx val="0"/>
              <c:layout>
                <c:manualLayout>
                  <c:x val="-7.7852958443071704E-2"/>
                  <c:y val="0.58638619057560903"/>
                </c:manualLayout>
              </c:layout>
              <c:tx>
                <c:rich>
                  <a:bodyPr/>
                  <a:lstStyle/>
                  <a:p>
                    <a:fld id="{1CC327C7-178D-4630-B13D-3DDBC3AB3277}" type="CATEGORYNAME">
                      <a:rPr lang="en-US" sz="1330" b="0" u="none" strike="noStrike">
                        <a:solidFill>
                          <a:srgbClr val="00AFAD"/>
                        </a:solidFill>
                        <a:uFillTx/>
                        <a:latin typeface="Arial"/>
                      </a:rPr>
                      <a:pPr/>
                      <a:t>[NOM DE CATÉGORIE]</a:t>
                    </a:fld>
                    <a:endParaRPr lang="fr-FR"/>
                  </a:p>
                </c:rich>
              </c:tx>
              <c:numFmt formatCode="0" sourceLinked="0"/>
              <c:spPr/>
              <c:dLblPos val="bestFit"/>
              <c:showLegendKey val="0"/>
              <c:showVal val="1"/>
              <c:showCatName val="1"/>
              <c:showSerName val="0"/>
              <c:showPercent val="0"/>
              <c:showBubbleSize val="1"/>
              <c:separator>; </c:separator>
              <c:extLst>
                <c:ext xmlns:c15="http://schemas.microsoft.com/office/drawing/2012/chart" uri="{CE6537A1-D6FC-4f65-9D91-7224C49458BB}">
                  <c15:dlblFieldTable/>
                  <c15:showDataLabelsRange val="0"/>
                </c:ext>
                <c:ext xmlns:c16="http://schemas.microsoft.com/office/drawing/2014/chart" uri="{C3380CC4-5D6E-409C-BE32-E72D297353CC}">
                  <c16:uniqueId val="{00000001-EA1A-F446-B1AA-C1E05B5B7454}"/>
                </c:ext>
              </c:extLst>
            </c:dLbl>
            <c:dLbl>
              <c:idx val="1"/>
              <c:layout>
                <c:manualLayout>
                  <c:x val="5.3199521602765601E-2"/>
                  <c:y val="0.41884731995163699"/>
                </c:manualLayout>
              </c:layout>
              <c:tx>
                <c:rich>
                  <a:bodyPr/>
                  <a:lstStyle/>
                  <a:p>
                    <a:fld id="{7D116E5E-F22E-453D-A697-D6CDDCA33986}" type="CATEGORYNAME">
                      <a:rPr lang="en-US" sz="1330" b="0" u="none" strike="noStrike">
                        <a:solidFill>
                          <a:srgbClr val="00AFAD"/>
                        </a:solidFill>
                        <a:uFillTx/>
                        <a:latin typeface="Arial"/>
                      </a:rPr>
                      <a:pPr/>
                      <a:t>[NOM DE CATÉGORIE]</a:t>
                    </a:fld>
                    <a:r>
                      <a:rPr lang="en-US" sz="1330" b="0" u="none" strike="noStrike">
                        <a:solidFill>
                          <a:srgbClr val="00AFAD"/>
                        </a:solidFill>
                        <a:uFillTx/>
                        <a:latin typeface="Arial"/>
                      </a:rPr>
                      <a:t> </a:t>
                    </a:r>
                  </a:p>
                </c:rich>
              </c:tx>
              <c:numFmt formatCode="0" sourceLinked="0"/>
              <c:spPr/>
              <c:dLblPos val="bestFit"/>
              <c:showLegendKey val="0"/>
              <c:showVal val="1"/>
              <c:showCatName val="1"/>
              <c:showSerName val="0"/>
              <c:showPercent val="0"/>
              <c:showBubbleSize val="1"/>
              <c:separator>; </c:separator>
              <c:extLst>
                <c:ext xmlns:c15="http://schemas.microsoft.com/office/drawing/2012/chart" uri="{CE6537A1-D6FC-4f65-9D91-7224C49458BB}">
                  <c15:dlblFieldTable/>
                  <c15:showDataLabelsRange val="0"/>
                </c:ext>
                <c:ext xmlns:c16="http://schemas.microsoft.com/office/drawing/2014/chart" uri="{C3380CC4-5D6E-409C-BE32-E72D297353CC}">
                  <c16:uniqueId val="{00000003-EA1A-F446-B1AA-C1E05B5B7454}"/>
                </c:ext>
              </c:extLst>
            </c:dLbl>
            <c:numFmt formatCode="0" sourceLinked="0"/>
            <c:spPr>
              <a:noFill/>
              <a:ln>
                <a:noFill/>
              </a:ln>
              <a:effectLst/>
            </c:spPr>
            <c:txPr>
              <a:bodyPr wrap="square"/>
              <a:lstStyle/>
              <a:p>
                <a:pPr>
                  <a:defRPr sz="1000" b="0" u="none" strike="noStrike">
                    <a:solidFill>
                      <a:srgbClr val="000000"/>
                    </a:solidFill>
                    <a:uFillTx/>
                    <a:latin typeface="Arial"/>
                  </a:defRPr>
                </a:pPr>
                <a:endParaRPr lang="fr-FR"/>
              </a:p>
            </c:txPr>
            <c:dLblPos val="outEnd"/>
            <c:showLegendKey val="0"/>
            <c:showVal val="1"/>
            <c:showCatName val="1"/>
            <c:showSerName val="0"/>
            <c:showPercent val="0"/>
            <c:showBubbleSize val="1"/>
            <c:separator>; </c:separator>
            <c:showLeaderLines val="1"/>
            <c:leaderLines>
              <c:spPr>
                <a:ln w="9360">
                  <a:solidFill>
                    <a:srgbClr val="A6A6A6"/>
                  </a:solidFill>
                </a:ln>
              </c:spPr>
            </c:leaderLines>
            <c:extLst>
              <c:ext xmlns:c15="http://schemas.microsoft.com/office/drawing/2012/chart" uri="{CE6537A1-D6FC-4f65-9D91-7224C49458BB}"/>
            </c:extLst>
          </c:dLbls>
          <c:cat>
            <c:strRef>
              <c:f>categories</c:f>
              <c:strCache>
                <c:ptCount val="2"/>
                <c:pt idx="0">
                  <c:v>Résidences principales</c:v>
                </c:pt>
                <c:pt idx="1">
                  <c:v>Résidences secondaires</c:v>
                </c:pt>
              </c:strCache>
            </c:strRef>
          </c:cat>
          <c:val>
            <c:numRef>
              <c:f>0</c:f>
              <c:numCache>
                <c:formatCode>0</c:formatCode>
                <c:ptCount val="2"/>
                <c:pt idx="0">
                  <c:v>4077</c:v>
                </c:pt>
                <c:pt idx="1">
                  <c:v>4473</c:v>
                </c:pt>
              </c:numCache>
            </c:numRef>
          </c:val>
          <c:extLst>
            <c:ext xmlns:c16="http://schemas.microsoft.com/office/drawing/2014/chart" uri="{C3380CC4-5D6E-409C-BE32-E72D297353CC}">
              <c16:uniqueId val="{00000004-EA1A-F446-B1AA-C1E05B5B7454}"/>
            </c:ext>
          </c:extLst>
        </c:ser>
        <c:dLbls>
          <c:showLegendKey val="0"/>
          <c:showVal val="0"/>
          <c:showCatName val="0"/>
          <c:showSerName val="0"/>
          <c:showPercent val="0"/>
          <c:showBubbleSize val="0"/>
          <c:showLeaderLines val="1"/>
        </c:dLbls>
      </c:pie3DChart>
    </c:plotArea>
    <c:plotVisOnly val="1"/>
    <c:dispBlanksAs val="gap"/>
    <c:showDLblsOverMax val="1"/>
  </c:chart>
  <c:spPr>
    <a:noFill/>
    <a:ln w="0">
      <a:noFill/>
    </a:ln>
  </c:spPr>
  <c:userShapes r:id="rId1"/>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1"/>
  <c:lang val="fr-FR"/>
  <c:roundedCorners val="0"/>
  <c:style val="2"/>
  <c:chart>
    <c:autoTitleDeleted val="1"/>
    <c:view3D>
      <c:rotX val="30"/>
      <c:rotY val="0"/>
      <c:rAngAx val="0"/>
    </c:view3D>
    <c:floor>
      <c:thickness val="0"/>
      <c:spPr>
        <a:solidFill>
          <a:srgbClr val="D9D9D9"/>
        </a:solidFill>
        <a:ln w="0">
          <a:noFill/>
        </a:ln>
      </c:spPr>
    </c:floor>
    <c:sideWall>
      <c:thickness val="0"/>
      <c:spPr>
        <a:solidFill>
          <a:srgbClr val="D9D9D9"/>
        </a:solidFill>
        <a:ln w="0">
          <a:noFill/>
        </a:ln>
      </c:spPr>
    </c:sideWall>
    <c:backWall>
      <c:thickness val="0"/>
      <c:spPr>
        <a:solidFill>
          <a:srgbClr val="D9D9D9"/>
        </a:solidFill>
        <a:ln w="0">
          <a:noFill/>
        </a:ln>
      </c:spPr>
    </c:backWall>
    <c:plotArea>
      <c:layout>
        <c:manualLayout>
          <c:layoutTarget val="inner"/>
          <c:xMode val="edge"/>
          <c:yMode val="edge"/>
          <c:x val="0"/>
          <c:y val="2.9145728643216102E-3"/>
          <c:w val="0.99957249732810804"/>
          <c:h val="0.721608040201005"/>
        </c:manualLayout>
      </c:layout>
      <c:pie3DChart>
        <c:varyColors val="1"/>
        <c:ser>
          <c:idx val="0"/>
          <c:order val="0"/>
          <c:spPr>
            <a:solidFill>
              <a:srgbClr val="00AFAD"/>
            </a:solidFill>
            <a:ln w="0">
              <a:noFill/>
            </a:ln>
          </c:spPr>
          <c:dPt>
            <c:idx val="0"/>
            <c:bubble3D val="0"/>
            <c:spPr>
              <a:solidFill>
                <a:srgbClr val="009B99"/>
              </a:solidFill>
              <a:ln w="0">
                <a:noFill/>
              </a:ln>
            </c:spPr>
            <c:extLst>
              <c:ext xmlns:c16="http://schemas.microsoft.com/office/drawing/2014/chart" uri="{C3380CC4-5D6E-409C-BE32-E72D297353CC}">
                <c16:uniqueId val="{00000001-8001-E946-8420-F7CF94EE0F66}"/>
              </c:ext>
            </c:extLst>
          </c:dPt>
          <c:dPt>
            <c:idx val="1"/>
            <c:bubble3D val="0"/>
            <c:explosion val="10"/>
            <c:spPr>
              <a:solidFill>
                <a:srgbClr val="86C5C3"/>
              </a:solidFill>
              <a:ln w="0">
                <a:noFill/>
              </a:ln>
            </c:spPr>
            <c:extLst>
              <c:ext xmlns:c16="http://schemas.microsoft.com/office/drawing/2014/chart" uri="{C3380CC4-5D6E-409C-BE32-E72D297353CC}">
                <c16:uniqueId val="{00000003-8001-E946-8420-F7CF94EE0F66}"/>
              </c:ext>
            </c:extLst>
          </c:dPt>
          <c:dLbls>
            <c:dLbl>
              <c:idx val="0"/>
              <c:layout>
                <c:manualLayout>
                  <c:x val="-0.22118569465291099"/>
                  <c:y val="2.12740058450471E-2"/>
                </c:manualLayout>
              </c:layout>
              <c:tx>
                <c:rich>
                  <a:bodyPr/>
                  <a:lstStyle/>
                  <a:p>
                    <a:r>
                      <a:rPr lang="en-US" sz="1800" b="1" u="none" strike="noStrike">
                        <a:solidFill>
                          <a:srgbClr val="000000"/>
                        </a:solidFill>
                        <a:uFillTx/>
                        <a:latin typeface="Arial"/>
                      </a:rPr>
                      <a:t>2 736</a:t>
                    </a:r>
                  </a:p>
                  <a:p>
                    <a:r>
                      <a:rPr lang="en-US" sz="1800" b="1" u="none" strike="noStrike">
                        <a:solidFill>
                          <a:srgbClr val="000000"/>
                        </a:solidFill>
                        <a:uFillTx/>
                        <a:latin typeface="Arial"/>
                      </a:rPr>
                      <a:t>44%</a:t>
                    </a:r>
                  </a:p>
                </c:rich>
              </c:tx>
              <c:numFmt formatCode="0" sourceLinked="0"/>
              <c:spPr/>
              <c:dLblPos val="bestFit"/>
              <c:showLegendKey val="0"/>
              <c:showVal val="1"/>
              <c:showCatName val="1"/>
              <c:showSerName val="0"/>
              <c:showPercent val="0"/>
              <c:showBubbleSize val="1"/>
              <c:separator>; </c:separator>
              <c:extLst>
                <c:ext xmlns:c15="http://schemas.microsoft.com/office/drawing/2012/chart" uri="{CE6537A1-D6FC-4f65-9D91-7224C49458BB}">
                  <c15:showDataLabelsRange val="0"/>
                </c:ext>
                <c:ext xmlns:c16="http://schemas.microsoft.com/office/drawing/2014/chart" uri="{C3380CC4-5D6E-409C-BE32-E72D297353CC}">
                  <c16:uniqueId val="{00000001-8001-E946-8420-F7CF94EE0F66}"/>
                </c:ext>
              </c:extLst>
            </c:dLbl>
            <c:dLbl>
              <c:idx val="1"/>
              <c:layout>
                <c:manualLayout>
                  <c:x val="0.19353748282129701"/>
                  <c:y val="-9.2187358661870694E-2"/>
                </c:manualLayout>
              </c:layout>
              <c:tx>
                <c:rich>
                  <a:bodyPr/>
                  <a:lstStyle/>
                  <a:p>
                    <a:r>
                      <a:rPr lang="en-US" sz="1800" b="1" u="none" strike="noStrike">
                        <a:solidFill>
                          <a:srgbClr val="000000"/>
                        </a:solidFill>
                        <a:uFillTx/>
                        <a:latin typeface="Arial"/>
                      </a:rPr>
                      <a:t>3 530</a:t>
                    </a:r>
                  </a:p>
                  <a:p>
                    <a:r>
                      <a:rPr lang="en-US" sz="1800" b="1" u="none" strike="noStrike">
                        <a:solidFill>
                          <a:srgbClr val="000000"/>
                        </a:solidFill>
                        <a:uFillTx/>
                        <a:latin typeface="Arial"/>
                      </a:rPr>
                      <a:t>56%</a:t>
                    </a:r>
                  </a:p>
                </c:rich>
              </c:tx>
              <c:numFmt formatCode="0" sourceLinked="0"/>
              <c:spPr/>
              <c:dLblPos val="bestFit"/>
              <c:showLegendKey val="0"/>
              <c:showVal val="1"/>
              <c:showCatName val="1"/>
              <c:showSerName val="0"/>
              <c:showPercent val="0"/>
              <c:showBubbleSize val="1"/>
              <c:separator>; </c:separator>
              <c:extLst>
                <c:ext xmlns:c15="http://schemas.microsoft.com/office/drawing/2012/chart" uri="{CE6537A1-D6FC-4f65-9D91-7224C49458BB}">
                  <c15:showDataLabelsRange val="0"/>
                </c:ext>
                <c:ext xmlns:c16="http://schemas.microsoft.com/office/drawing/2014/chart" uri="{C3380CC4-5D6E-409C-BE32-E72D297353CC}">
                  <c16:uniqueId val="{00000003-8001-E946-8420-F7CF94EE0F66}"/>
                </c:ext>
              </c:extLst>
            </c:dLbl>
            <c:numFmt formatCode="0" sourceLinked="0"/>
            <c:spPr>
              <a:noFill/>
              <a:ln>
                <a:noFill/>
              </a:ln>
              <a:effectLst/>
            </c:spPr>
            <c:txPr>
              <a:bodyPr wrap="square"/>
              <a:lstStyle/>
              <a:p>
                <a:pPr>
                  <a:defRPr sz="1000" b="0" u="none" strike="noStrike">
                    <a:solidFill>
                      <a:srgbClr val="000000"/>
                    </a:solidFill>
                    <a:uFillTx/>
                    <a:latin typeface="Arial"/>
                  </a:defRPr>
                </a:pPr>
                <a:endParaRPr lang="fr-FR"/>
              </a:p>
            </c:txPr>
            <c:dLblPos val="outEnd"/>
            <c:showLegendKey val="0"/>
            <c:showVal val="1"/>
            <c:showCatName val="1"/>
            <c:showSerName val="0"/>
            <c:showPercent val="0"/>
            <c:showBubbleSize val="1"/>
            <c:separator>; </c:separator>
            <c:showLeaderLines val="1"/>
            <c:leaderLines>
              <c:spPr>
                <a:ln w="9360">
                  <a:solidFill>
                    <a:srgbClr val="A6A6A6"/>
                  </a:solidFill>
                </a:ln>
              </c:spPr>
            </c:leaderLines>
            <c:extLst>
              <c:ext xmlns:c15="http://schemas.microsoft.com/office/drawing/2012/chart" uri="{CE6537A1-D6FC-4f65-9D91-7224C49458BB}"/>
            </c:extLst>
          </c:dLbls>
          <c:cat>
            <c:strRef>
              <c:f>categories</c:f>
              <c:strCache>
                <c:ptCount val="2"/>
                <c:pt idx="0">
                  <c:v>Résidences principales</c:v>
                </c:pt>
                <c:pt idx="1">
                  <c:v>Résidences secondaires</c:v>
                </c:pt>
              </c:strCache>
            </c:strRef>
          </c:cat>
          <c:val>
            <c:numRef>
              <c:f>0</c:f>
              <c:numCache>
                <c:formatCode>0</c:formatCode>
                <c:ptCount val="2"/>
                <c:pt idx="0">
                  <c:v>4077</c:v>
                </c:pt>
                <c:pt idx="1">
                  <c:v>4473</c:v>
                </c:pt>
              </c:numCache>
            </c:numRef>
          </c:val>
          <c:extLst>
            <c:ext xmlns:c16="http://schemas.microsoft.com/office/drawing/2014/chart" uri="{C3380CC4-5D6E-409C-BE32-E72D297353CC}">
              <c16:uniqueId val="{00000004-8001-E946-8420-F7CF94EE0F66}"/>
            </c:ext>
          </c:extLst>
        </c:ser>
        <c:dLbls>
          <c:showLegendKey val="0"/>
          <c:showVal val="0"/>
          <c:showCatName val="0"/>
          <c:showSerName val="0"/>
          <c:showPercent val="0"/>
          <c:showBubbleSize val="0"/>
          <c:showLeaderLines val="1"/>
        </c:dLbls>
      </c:pie3DChart>
    </c:plotArea>
    <c:plotVisOnly val="1"/>
    <c:dispBlanksAs val="gap"/>
    <c:showDLblsOverMax val="1"/>
  </c:chart>
  <c:spPr>
    <a:noFill/>
    <a:ln w="0">
      <a:noFill/>
    </a:ln>
  </c:spPr>
  <c:userShapes r:id="rId1"/>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69">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alpha val="75000"/>
        </a:schemeClr>
      </a:solidFill>
    </cs:spPr>
  </cs:dataPoint>
  <cs:dataPoint3D>
    <cs:lnRef idx="0"/>
    <cs:fillRef idx="1">
      <cs:styleClr val="auto"/>
    </cs:fillRef>
    <cs:effectRef idx="0"/>
    <cs:fontRef idx="minor">
      <a:schemeClr val="tx1"/>
    </cs:fontRef>
    <cs:spPr>
      <a:solidFill>
        <a:schemeClr val="phClr">
          <a:alpha val="75000"/>
        </a:schemeClr>
      </a:solidFill>
    </cs:spPr>
  </cs:dataPoint3D>
  <cs:dataPointLine>
    <cs:lnRef idx="0">
      <cs:styleClr val="auto"/>
    </cs:lnRef>
    <cs:fillRef idx="1"/>
    <cs:effectRef idx="0"/>
    <cs:fontRef idx="minor">
      <a:schemeClr val="tx1"/>
    </cs:fontRef>
    <cs:spPr>
      <a:ln w="19050" cap="rnd">
        <a:solidFill>
          <a:schemeClr val="phClr">
            <a:alpha val="50000"/>
          </a:scheme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_rels/drawing3.xml.rels><?xml version="1.0" encoding="UTF-8" standalone="yes"?>
<Relationships xmlns="http://schemas.openxmlformats.org/package/2006/relationships"><Relationship Id="rId1" Type="http://schemas.openxmlformats.org/officeDocument/2006/relationships/image" Target="../media/image68.png"/></Relationships>
</file>

<file path=ppt/drawings/drawing1.xml><?xml version="1.0" encoding="utf-8"?>
<c:userShapes xmlns:c="http://schemas.openxmlformats.org/drawingml/2006/chart">
  <cdr:relSizeAnchor xmlns:cdr="http://schemas.openxmlformats.org/drawingml/2006/chartDrawing">
    <cdr:from>
      <cdr:x>0.84597</cdr:x>
      <cdr:y>0.06161</cdr:y>
    </cdr:from>
    <cdr:to>
      <cdr:x>0.93426</cdr:x>
      <cdr:y>0.12596</cdr:y>
    </cdr:to>
    <cdr:sp macro="" textlink="">
      <cdr:nvSpPr>
        <cdr:cNvPr id="246" name="ZoneTexte 9"/>
        <cdr:cNvSpPr/>
      </cdr:nvSpPr>
      <cdr:spPr>
        <a:xfrm xmlns:a="http://schemas.openxmlformats.org/drawingml/2006/main">
          <a:off x="4739400" y="250200"/>
          <a:ext cx="494640" cy="261360"/>
        </a:xfrm>
        <a:prstGeom xmlns:a="http://schemas.openxmlformats.org/drawingml/2006/main" prst="rect">
          <a:avLst/>
        </a:prstGeom>
        <a:noFill xmlns:a="http://schemas.openxmlformats.org/drawingml/2006/main"/>
        <a:ln xmlns:a="http://schemas.openxmlformats.org/drawingml/2006/main" w="0">
          <a:noFill/>
        </a:ln>
      </cdr:spPr>
      <cdr:style>
        <a:lnRef xmlns:a="http://schemas.openxmlformats.org/drawingml/2006/main" idx="0">
          <a:scrgbClr r="0" g="0" b="0"/>
        </a:lnRef>
        <a:fillRef xmlns:a="http://schemas.openxmlformats.org/drawingml/2006/main" idx="0">
          <a:scrgbClr r="0" g="0" b="0"/>
        </a:fillRef>
        <a:effectRef xmlns:a="http://schemas.openxmlformats.org/drawingml/2006/main" idx="0">
          <a:scrgbClr r="0" g="0" b="0"/>
        </a:effectRef>
        <a:fontRef xmlns:a="http://schemas.openxmlformats.org/drawingml/2006/main" idx="minor"/>
      </cdr:style>
      <cdr:txBody>
        <a:bodyPr xmlns:a="http://schemas.openxmlformats.org/drawingml/2006/main" lIns="90000" tIns="45000" rIns="90000" bIns="45000" anchor="t">
          <a:spAutoFit/>
        </a:bodyPr>
        <a:lstStyle xmlns:a="http://schemas.openxmlformats.org/drawingml/2006/main"/>
        <a:p xmlns:a="http://schemas.openxmlformats.org/drawingml/2006/main">
          <a:pPr defTabSz="914400">
            <a:lnSpc>
              <a:spcPct val="100000"/>
            </a:lnSpc>
          </a:pPr>
          <a:r>
            <a:rPr lang="fr-FR" sz="1100" b="1" u="none" strike="noStrike">
              <a:solidFill>
                <a:schemeClr val="accent1">
                  <a:lumMod val="50000"/>
                </a:schemeClr>
              </a:solidFill>
              <a:effectLst/>
              <a:uFillTx/>
              <a:latin typeface="Arial"/>
            </a:rPr>
            <a:t>(RP)</a:t>
          </a:r>
          <a:endParaRPr sz="1100" b="0" u="none" strike="noStrike">
            <a:solidFill>
              <a:srgbClr val="000000"/>
            </a:solidFill>
            <a:effectLst/>
            <a:uFillTx/>
            <a:latin typeface="Calibri"/>
          </a:endParaRPr>
        </a:p>
      </cdr:txBody>
    </cdr:sp>
  </cdr:relSizeAnchor>
  <cdr:relSizeAnchor xmlns:cdr="http://schemas.openxmlformats.org/drawingml/2006/chartDrawing">
    <cdr:from>
      <cdr:x>0.84597</cdr:x>
      <cdr:y>0.17596</cdr:y>
    </cdr:from>
    <cdr:to>
      <cdr:x>0.93426</cdr:x>
      <cdr:y>0.24032</cdr:y>
    </cdr:to>
    <cdr:sp macro="" textlink="">
      <cdr:nvSpPr>
        <cdr:cNvPr id="247" name="ZoneTexte 10"/>
        <cdr:cNvSpPr/>
      </cdr:nvSpPr>
      <cdr:spPr>
        <a:xfrm xmlns:a="http://schemas.openxmlformats.org/drawingml/2006/main">
          <a:off x="4739400" y="714600"/>
          <a:ext cx="494640" cy="261360"/>
        </a:xfrm>
        <a:prstGeom xmlns:a="http://schemas.openxmlformats.org/drawingml/2006/main" prst="rect">
          <a:avLst/>
        </a:prstGeom>
        <a:noFill xmlns:a="http://schemas.openxmlformats.org/drawingml/2006/main"/>
        <a:ln xmlns:a="http://schemas.openxmlformats.org/drawingml/2006/main" w="0">
          <a:noFill/>
        </a:ln>
      </cdr:spPr>
      <cdr:style>
        <a:lnRef xmlns:a="http://schemas.openxmlformats.org/drawingml/2006/main" idx="0">
          <a:scrgbClr r="0" g="0" b="0"/>
        </a:lnRef>
        <a:fillRef xmlns:a="http://schemas.openxmlformats.org/drawingml/2006/main" idx="0">
          <a:scrgbClr r="0" g="0" b="0"/>
        </a:fillRef>
        <a:effectRef xmlns:a="http://schemas.openxmlformats.org/drawingml/2006/main" idx="0">
          <a:scrgbClr r="0" g="0" b="0"/>
        </a:effectRef>
        <a:fontRef xmlns:a="http://schemas.openxmlformats.org/drawingml/2006/main" idx="minor"/>
      </cdr:style>
      <cdr:txBody>
        <a:bodyPr xmlns:a="http://schemas.openxmlformats.org/drawingml/2006/main" lIns="90000" tIns="45000" rIns="90000" bIns="45000" anchor="t">
          <a:spAutoFit/>
        </a:bodyPr>
        <a:lstStyle xmlns:a="http://schemas.openxmlformats.org/drawingml/2006/main"/>
        <a:p xmlns:a="http://schemas.openxmlformats.org/drawingml/2006/main">
          <a:pPr defTabSz="914400">
            <a:lnSpc>
              <a:spcPct val="100000"/>
            </a:lnSpc>
          </a:pPr>
          <a:r>
            <a:rPr lang="fr-FR" sz="1100" b="1" u="none" strike="noStrike">
              <a:solidFill>
                <a:schemeClr val="accent1">
                  <a:lumMod val="50000"/>
                </a:schemeClr>
              </a:solidFill>
              <a:effectLst/>
              <a:uFillTx/>
              <a:latin typeface="Arial"/>
            </a:rPr>
            <a:t>(RS)</a:t>
          </a:r>
          <a:endParaRPr sz="1100" b="0" u="none" strike="noStrike">
            <a:solidFill>
              <a:srgbClr val="000000"/>
            </a:solidFill>
            <a:effectLst/>
            <a:uFillTx/>
            <a:latin typeface="Calibri"/>
          </a:endParaRPr>
        </a:p>
      </cdr:txBody>
    </cdr:sp>
  </cdr:relSizeAnchor>
</c:userShapes>
</file>

<file path=ppt/drawings/drawing2.xml><?xml version="1.0" encoding="utf-8"?>
<c:userShapes xmlns:c="http://schemas.openxmlformats.org/drawingml/2006/chart">
  <cdr:relSizeAnchor xmlns:cdr="http://schemas.openxmlformats.org/drawingml/2006/chartDrawing">
    <cdr:from>
      <cdr:x>0.18729</cdr:x>
      <cdr:y>0.32418</cdr:y>
    </cdr:from>
    <cdr:to>
      <cdr:x>0.31823</cdr:x>
      <cdr:y>0.45385</cdr:y>
    </cdr:to>
    <cdr:sp macro="" textlink="">
      <cdr:nvSpPr>
        <cdr:cNvPr id="262" name="ZoneTexte 1"/>
        <cdr:cNvSpPr/>
      </cdr:nvSpPr>
      <cdr:spPr>
        <a:xfrm xmlns:a="http://schemas.openxmlformats.org/drawingml/2006/main">
          <a:off x="916560" y="1130400"/>
          <a:ext cx="640800" cy="452160"/>
        </a:xfrm>
        <a:prstGeom xmlns:a="http://schemas.openxmlformats.org/drawingml/2006/main" prst="rect">
          <a:avLst/>
        </a:prstGeom>
        <a:noFill xmlns:a="http://schemas.openxmlformats.org/drawingml/2006/main"/>
        <a:ln xmlns:a="http://schemas.openxmlformats.org/drawingml/2006/main" w="0">
          <a:noFill/>
        </a:ln>
      </cdr:spPr>
      <cdr:style>
        <a:lnRef xmlns:a="http://schemas.openxmlformats.org/drawingml/2006/main" idx="0">
          <a:scrgbClr r="0" g="0" b="0"/>
        </a:lnRef>
        <a:fillRef xmlns:a="http://schemas.openxmlformats.org/drawingml/2006/main" idx="0">
          <a:scrgbClr r="0" g="0" b="0"/>
        </a:fillRef>
        <a:effectRef xmlns:a="http://schemas.openxmlformats.org/drawingml/2006/main" idx="0">
          <a:scrgbClr r="0" g="0" b="0"/>
        </a:effectRef>
        <a:fontRef xmlns:a="http://schemas.openxmlformats.org/drawingml/2006/main" idx="minor"/>
      </cdr:style>
      <cdr:txBody>
        <a:bodyPr xmlns:a="http://schemas.openxmlformats.org/drawingml/2006/main" vertOverflow="clip" lIns="90000" tIns="45000" rIns="90000" bIns="45000" anchor="t">
          <a:noAutofit/>
        </a:bodyPr>
        <a:lstStyle xmlns:a="http://schemas.openxmlformats.org/drawingml/2006/main"/>
        <a:p xmlns:a="http://schemas.openxmlformats.org/drawingml/2006/main">
          <a:pPr>
            <a:lnSpc>
              <a:spcPct val="100000"/>
            </a:lnSpc>
          </a:pPr>
          <a:r>
            <a:rPr lang="fr-FR" sz="1800" b="0" u="none" strike="noStrike">
              <a:solidFill>
                <a:srgbClr val="000000"/>
              </a:solidFill>
              <a:effectLst/>
              <a:uFillTx/>
              <a:latin typeface="Calibri"/>
            </a:rPr>
            <a:t>52%</a:t>
          </a:r>
          <a:endParaRPr sz="1800" b="0" u="none" strike="noStrike">
            <a:solidFill>
              <a:srgbClr val="000000"/>
            </a:solidFill>
            <a:effectLst/>
            <a:uFillTx/>
            <a:latin typeface="Calibri"/>
          </a:endParaRPr>
        </a:p>
      </cdr:txBody>
    </cdr:sp>
  </cdr:relSizeAnchor>
  <cdr:relSizeAnchor xmlns:cdr="http://schemas.openxmlformats.org/drawingml/2006/chartDrawing">
    <cdr:from>
      <cdr:x>0.61373</cdr:x>
      <cdr:y>0.31675</cdr:y>
    </cdr:from>
    <cdr:to>
      <cdr:x>0.77306</cdr:x>
      <cdr:y>0.44642</cdr:y>
    </cdr:to>
    <cdr:sp macro="" textlink="">
      <cdr:nvSpPr>
        <cdr:cNvPr id="263" name="ZoneTexte 1"/>
        <cdr:cNvSpPr/>
      </cdr:nvSpPr>
      <cdr:spPr>
        <a:xfrm xmlns:a="http://schemas.openxmlformats.org/drawingml/2006/main">
          <a:off x="3003480" y="1104480"/>
          <a:ext cx="779760" cy="452160"/>
        </a:xfrm>
        <a:prstGeom xmlns:a="http://schemas.openxmlformats.org/drawingml/2006/main" prst="rect">
          <a:avLst/>
        </a:prstGeom>
        <a:noFill xmlns:a="http://schemas.openxmlformats.org/drawingml/2006/main"/>
        <a:ln xmlns:a="http://schemas.openxmlformats.org/drawingml/2006/main" w="0">
          <a:noFill/>
        </a:ln>
      </cdr:spPr>
      <cdr:style>
        <a:lnRef xmlns:a="http://schemas.openxmlformats.org/drawingml/2006/main" idx="0">
          <a:scrgbClr r="0" g="0" b="0"/>
        </a:lnRef>
        <a:fillRef xmlns:a="http://schemas.openxmlformats.org/drawingml/2006/main" idx="0">
          <a:scrgbClr r="0" g="0" b="0"/>
        </a:fillRef>
        <a:effectRef xmlns:a="http://schemas.openxmlformats.org/drawingml/2006/main" idx="0">
          <a:scrgbClr r="0" g="0" b="0"/>
        </a:effectRef>
        <a:fontRef xmlns:a="http://schemas.openxmlformats.org/drawingml/2006/main" idx="minor"/>
      </cdr:style>
      <cdr:txBody>
        <a:bodyPr xmlns:a="http://schemas.openxmlformats.org/drawingml/2006/main" lIns="90000" tIns="45000" rIns="90000" bIns="45000" anchor="t">
          <a:noAutofit/>
        </a:bodyPr>
        <a:lstStyle xmlns:a="http://schemas.openxmlformats.org/drawingml/2006/main"/>
        <a:p xmlns:a="http://schemas.openxmlformats.org/drawingml/2006/main">
          <a:pPr>
            <a:lnSpc>
              <a:spcPct val="100000"/>
            </a:lnSpc>
            <a:tabLst>
              <a:tab pos="0" algn="l"/>
            </a:tabLst>
          </a:pPr>
          <a:r>
            <a:rPr lang="fr-FR" sz="1800" b="0" u="none" strike="noStrike">
              <a:solidFill>
                <a:srgbClr val="000000"/>
              </a:solidFill>
              <a:effectLst/>
              <a:uFillTx/>
              <a:latin typeface="Arial"/>
            </a:rPr>
            <a:t>48 %</a:t>
          </a:r>
          <a:endParaRPr sz="1800" b="0" u="none" strike="noStrike">
            <a:solidFill>
              <a:srgbClr val="000000"/>
            </a:solidFill>
            <a:effectLst/>
            <a:uFillTx/>
            <a:latin typeface="Calibri"/>
          </a:endParaRPr>
        </a:p>
      </cdr:txBody>
    </cdr:sp>
  </cdr:relSizeAnchor>
</c:userShapes>
</file>

<file path=ppt/drawings/drawing3.xml><?xml version="1.0" encoding="utf-8"?>
<c:userShapes xmlns:c="http://schemas.openxmlformats.org/drawingml/2006/chart">
  <cdr:relSizeAnchor xmlns:cdr="http://schemas.openxmlformats.org/drawingml/2006/chartDrawing">
    <cdr:from>
      <cdr:x>0.63306</cdr:x>
      <cdr:y>0.66583</cdr:y>
    </cdr:from>
    <cdr:to>
      <cdr:x>0.97371</cdr:x>
      <cdr:y>0.81588</cdr:y>
    </cdr:to>
    <cdr:pic>
      <cdr:nvPicPr>
        <cdr:cNvPr id="265" name="chart">
          <a:extLst xmlns:a="http://schemas.openxmlformats.org/drawingml/2006/main">
            <a:ext uri="{FF2B5EF4-FFF2-40B4-BE49-F238E27FC236}">
              <a16:creationId xmlns:a16="http://schemas.microsoft.com/office/drawing/2014/main" id="{FE80B6A0-F634-0655-D3A2-96B61CE13A0D}"/>
            </a:ext>
          </a:extLst>
        </cdr:cNvPr>
        <cdr:cNvPicPr/>
      </cdr:nvPicPr>
      <cdr:blipFill>
        <a:blip xmlns:a="http://schemas.openxmlformats.org/drawingml/2006/main" xmlns:r="http://schemas.openxmlformats.org/officeDocument/2006/relationships" r:embed="rId1"/>
        <a:stretch xmlns:a="http://schemas.openxmlformats.org/drawingml/2006/main"/>
      </cdr:blipFill>
      <cdr:spPr>
        <a:xfrm xmlns:a="http://schemas.openxmlformats.org/drawingml/2006/main">
          <a:off x="3198600" y="2385000"/>
          <a:ext cx="1721160" cy="537480"/>
        </a:xfrm>
        <a:prstGeom xmlns:a="http://schemas.openxmlformats.org/drawingml/2006/main" prst="rect">
          <a:avLst/>
        </a:prstGeom>
        <a:noFill xmlns:a="http://schemas.openxmlformats.org/drawingml/2006/main"/>
        <a:ln xmlns:a="http://schemas.openxmlformats.org/drawingml/2006/main" w="0">
          <a:noFill/>
        </a:ln>
      </cdr:spPr>
    </cdr:pic>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fr-FR" sz="1200" b="0" i="0" u="none" strike="noStrike" cap="none">
                <a:solidFill>
                  <a:schemeClr val="dk1"/>
                </a:solidFill>
                <a:latin typeface="Arial"/>
                <a:ea typeface="Arial"/>
                <a:cs typeface="Arial"/>
                <a:sym typeface="Arial"/>
              </a:rPr>
              <a:t>‹N°›</a:t>
            </a:fld>
            <a:endParaRPr sz="1200" b="0" i="0" u="none" strike="noStrike" cap="none">
              <a:solidFill>
                <a:schemeClr val="dk1"/>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sz="1200" b="1" i="0" u="sng" strike="noStrike" kern="1200" dirty="0">
                <a:solidFill>
                  <a:schemeClr val="tx1"/>
                </a:solidFill>
                <a:effectLst/>
                <a:latin typeface="+mn-lt"/>
                <a:ea typeface="+mn-ea"/>
                <a:cs typeface="+mn-cs"/>
              </a:rPr>
              <a:t>Juillet 2050 – Paris</a:t>
            </a:r>
          </a:p>
          <a:p>
            <a:r>
              <a:rPr lang="fr-FR" sz="1200" b="0" i="0" u="none" strike="noStrike" kern="1200" dirty="0">
                <a:solidFill>
                  <a:schemeClr val="tx1"/>
                </a:solidFill>
                <a:effectLst/>
                <a:latin typeface="+mn-lt"/>
                <a:ea typeface="+mn-ea"/>
                <a:cs typeface="+mn-cs"/>
              </a:rPr>
              <a:t>La chaleur tombe sur Paris comme une chape de verre.</a:t>
            </a:r>
            <a:br>
              <a:rPr lang="fr-FR" sz="1200" b="0" i="0" u="none" strike="noStrike" kern="1200" dirty="0">
                <a:solidFill>
                  <a:schemeClr val="tx1"/>
                </a:solidFill>
                <a:effectLst/>
                <a:latin typeface="+mn-lt"/>
                <a:ea typeface="+mn-ea"/>
                <a:cs typeface="+mn-cs"/>
              </a:rPr>
            </a:br>
            <a:r>
              <a:rPr lang="fr-FR" sz="1200" b="0" i="0" u="none" strike="noStrike" kern="1200" dirty="0">
                <a:solidFill>
                  <a:schemeClr val="tx1"/>
                </a:solidFill>
                <a:effectLst/>
                <a:latin typeface="+mn-lt"/>
                <a:ea typeface="+mn-ea"/>
                <a:cs typeface="+mn-cs"/>
              </a:rPr>
              <a:t>Il est à peine huit heures du matin, et déjà le thermomètre affiche </a:t>
            </a:r>
            <a:r>
              <a:rPr lang="fr-FR" sz="1200" b="1" i="0" u="none" strike="noStrike" kern="1200" dirty="0">
                <a:solidFill>
                  <a:schemeClr val="tx1"/>
                </a:solidFill>
                <a:effectLst/>
                <a:latin typeface="+mn-lt"/>
                <a:ea typeface="+mn-ea"/>
                <a:cs typeface="+mn-cs"/>
              </a:rPr>
              <a:t>38°C</a:t>
            </a:r>
            <a:r>
              <a:rPr lang="fr-FR" sz="1200" b="0" i="0" u="none" strike="noStrike" kern="1200" dirty="0">
                <a:solidFill>
                  <a:schemeClr val="tx1"/>
                </a:solidFill>
                <a:effectLst/>
                <a:latin typeface="+mn-lt"/>
                <a:ea typeface="+mn-ea"/>
                <a:cs typeface="+mn-cs"/>
              </a:rPr>
              <a:t>. Dans le métro saturé, les visages se ferment, les corps s’agglutinent. Les touristes, eux, arpentent les trottoirs à la recherche d’un café ou d’un selfie devant un patrimoine épuisé.</a:t>
            </a:r>
          </a:p>
          <a:p>
            <a:r>
              <a:rPr lang="fr-FR" sz="1200" b="0" i="0" u="none" strike="noStrike" kern="1200" dirty="0">
                <a:solidFill>
                  <a:schemeClr val="tx1"/>
                </a:solidFill>
                <a:effectLst/>
                <a:latin typeface="+mn-lt"/>
                <a:ea typeface="+mn-ea"/>
                <a:cs typeface="+mn-cs"/>
              </a:rPr>
              <a:t>La capitale attire toujours, plus que jamais. </a:t>
            </a:r>
            <a:r>
              <a:rPr lang="fr-FR" sz="1200" b="1" i="0" u="none" strike="noStrike" kern="1200" dirty="0">
                <a:solidFill>
                  <a:schemeClr val="tx1"/>
                </a:solidFill>
                <a:effectLst/>
                <a:latin typeface="+mn-lt"/>
                <a:ea typeface="+mn-ea"/>
                <a:cs typeface="+mn-cs"/>
              </a:rPr>
              <a:t>Cinquante-cinq millions de visiteurs par an</a:t>
            </a:r>
            <a:r>
              <a:rPr lang="fr-FR" sz="1200" b="0" i="0" u="none" strike="noStrike" kern="1200" dirty="0">
                <a:solidFill>
                  <a:schemeClr val="tx1"/>
                </a:solidFill>
                <a:effectLst/>
                <a:latin typeface="+mn-lt"/>
                <a:ea typeface="+mn-ea"/>
                <a:cs typeface="+mn-cs"/>
              </a:rPr>
              <a:t>, des chiffres record. L’économie du tourisme n’a jamais été aussi florissante. Mais à quel prix ?</a:t>
            </a:r>
            <a:br>
              <a:rPr lang="fr-FR" sz="1200" b="0" i="0" u="none" strike="noStrike" kern="1200" dirty="0">
                <a:solidFill>
                  <a:schemeClr val="tx1"/>
                </a:solidFill>
                <a:effectLst/>
                <a:latin typeface="+mn-lt"/>
                <a:ea typeface="+mn-ea"/>
                <a:cs typeface="+mn-cs"/>
              </a:rPr>
            </a:br>
            <a:r>
              <a:rPr lang="fr-FR" sz="1200" b="0" i="0" u="none" strike="noStrike" kern="1200" dirty="0">
                <a:solidFill>
                  <a:schemeClr val="tx1"/>
                </a:solidFill>
                <a:effectLst/>
                <a:latin typeface="+mn-lt"/>
                <a:ea typeface="+mn-ea"/>
                <a:cs typeface="+mn-cs"/>
              </a:rPr>
              <a:t>Dans les </a:t>
            </a:r>
            <a:r>
              <a:rPr lang="fr-FR" sz="1200" b="1" i="0" u="none" strike="noStrike" kern="1200" dirty="0">
                <a:solidFill>
                  <a:schemeClr val="tx1"/>
                </a:solidFill>
                <a:effectLst/>
                <a:latin typeface="+mn-lt"/>
                <a:ea typeface="+mn-ea"/>
                <a:cs typeface="+mn-cs"/>
              </a:rPr>
              <a:t>1er au 9e arrondissements</a:t>
            </a:r>
            <a:r>
              <a:rPr lang="fr-FR" sz="1200" b="0" i="0" u="none" strike="noStrike" kern="1200" dirty="0">
                <a:solidFill>
                  <a:schemeClr val="tx1"/>
                </a:solidFill>
                <a:effectLst/>
                <a:latin typeface="+mn-lt"/>
                <a:ea typeface="+mn-ea"/>
                <a:cs typeface="+mn-cs"/>
              </a:rPr>
              <a:t>, ainsi qu’au </a:t>
            </a:r>
            <a:r>
              <a:rPr lang="fr-FR" sz="1200" b="1" i="0" u="none" strike="noStrike" kern="1200" dirty="0">
                <a:solidFill>
                  <a:schemeClr val="tx1"/>
                </a:solidFill>
                <a:effectLst/>
                <a:latin typeface="+mn-lt"/>
                <a:ea typeface="+mn-ea"/>
                <a:cs typeface="+mn-cs"/>
              </a:rPr>
              <a:t>18e</a:t>
            </a:r>
            <a:r>
              <a:rPr lang="fr-FR" sz="1200" b="0" i="0" u="none" strike="noStrike" kern="1200" dirty="0">
                <a:solidFill>
                  <a:schemeClr val="tx1"/>
                </a:solidFill>
                <a:effectLst/>
                <a:latin typeface="+mn-lt"/>
                <a:ea typeface="+mn-ea"/>
                <a:cs typeface="+mn-cs"/>
              </a:rPr>
              <a:t>, les appartements ont changé de visage. Là où vivaient autrefois des familles, des étudiants, des retraités, on ne trouve plus que des </a:t>
            </a:r>
            <a:r>
              <a:rPr lang="fr-FR" sz="1200" b="1" i="0" u="none" strike="noStrike" kern="1200" dirty="0">
                <a:solidFill>
                  <a:schemeClr val="tx1"/>
                </a:solidFill>
                <a:effectLst/>
                <a:latin typeface="+mn-lt"/>
                <a:ea typeface="+mn-ea"/>
                <a:cs typeface="+mn-cs"/>
              </a:rPr>
              <a:t>locations éphémères</a:t>
            </a:r>
            <a:r>
              <a:rPr lang="fr-FR" sz="1200" b="0" i="0" u="none" strike="noStrike" kern="1200" dirty="0">
                <a:solidFill>
                  <a:schemeClr val="tx1"/>
                </a:solidFill>
                <a:effectLst/>
                <a:latin typeface="+mn-lt"/>
                <a:ea typeface="+mn-ea"/>
                <a:cs typeface="+mn-cs"/>
              </a:rPr>
              <a:t>, standardisées, impeccables, connectées — vides d’âme dès que les valises roulent vers les gares et les aéroports.</a:t>
            </a:r>
          </a:p>
          <a:p>
            <a:r>
              <a:rPr lang="fr-FR" sz="1200" b="0" i="0" u="none" strike="noStrike" kern="1200" dirty="0">
                <a:solidFill>
                  <a:schemeClr val="tx1"/>
                </a:solidFill>
                <a:effectLst/>
                <a:latin typeface="+mn-lt"/>
                <a:ea typeface="+mn-ea"/>
                <a:cs typeface="+mn-cs"/>
              </a:rPr>
              <a:t>Les travailleurs, eux, viennent désormais de loin. D’Évry, de Meaux, de Dreux ou d’encore plus loin. Ils partent à l’aube, reviennent à la nuit, traversant une ville qui ne leur appartient plus. Certains appellent cela la </a:t>
            </a:r>
            <a:r>
              <a:rPr lang="fr-FR" sz="1200" b="1" i="0" u="none" strike="noStrike" kern="1200" dirty="0">
                <a:solidFill>
                  <a:schemeClr val="tx1"/>
                </a:solidFill>
                <a:effectLst/>
                <a:latin typeface="+mn-lt"/>
                <a:ea typeface="+mn-ea"/>
                <a:cs typeface="+mn-cs"/>
              </a:rPr>
              <a:t>gentrification ultime</a:t>
            </a:r>
            <a:r>
              <a:rPr lang="fr-FR" sz="1200" b="0" i="0" u="none" strike="noStrike" kern="1200" dirty="0">
                <a:solidFill>
                  <a:schemeClr val="tx1"/>
                </a:solidFill>
                <a:effectLst/>
                <a:latin typeface="+mn-lt"/>
                <a:ea typeface="+mn-ea"/>
                <a:cs typeface="+mn-cs"/>
              </a:rPr>
              <a:t>, d’autres la </a:t>
            </a:r>
            <a:r>
              <a:rPr lang="fr-FR" sz="1200" b="1" i="0" u="none" strike="noStrike" kern="1200" dirty="0">
                <a:solidFill>
                  <a:schemeClr val="tx1"/>
                </a:solidFill>
                <a:effectLst/>
                <a:latin typeface="+mn-lt"/>
                <a:ea typeface="+mn-ea"/>
                <a:cs typeface="+mn-cs"/>
              </a:rPr>
              <a:t>muséification du réel</a:t>
            </a:r>
            <a:r>
              <a:rPr lang="fr-FR" sz="1200" b="0" i="0" u="none" strike="noStrike" kern="1200" dirty="0">
                <a:solidFill>
                  <a:schemeClr val="tx1"/>
                </a:solidFill>
                <a:effectLst/>
                <a:latin typeface="+mn-lt"/>
                <a:ea typeface="+mn-ea"/>
                <a:cs typeface="+mn-cs"/>
              </a:rPr>
              <a:t>.</a:t>
            </a:r>
          </a:p>
          <a:p>
            <a:r>
              <a:rPr lang="fr-FR" sz="1200" b="0" i="0" u="none" strike="noStrike" kern="1200" dirty="0">
                <a:solidFill>
                  <a:schemeClr val="tx1"/>
                </a:solidFill>
                <a:effectLst/>
                <a:latin typeface="+mn-lt"/>
                <a:ea typeface="+mn-ea"/>
                <a:cs typeface="+mn-cs"/>
              </a:rPr>
              <a:t>Mais Paris ne peut pas être seulement une destination : elle doit rester une habitation.</a:t>
            </a:r>
            <a:br>
              <a:rPr lang="fr-FR" sz="1200" b="0" i="0" u="none" strike="noStrike" kern="1200" dirty="0">
                <a:solidFill>
                  <a:schemeClr val="tx1"/>
                </a:solidFill>
                <a:effectLst/>
                <a:latin typeface="+mn-lt"/>
                <a:ea typeface="+mn-ea"/>
                <a:cs typeface="+mn-cs"/>
              </a:rPr>
            </a:br>
            <a:r>
              <a:rPr lang="fr-FR" sz="1200" b="0" i="0" u="none" strike="noStrike" kern="1200" dirty="0">
                <a:solidFill>
                  <a:schemeClr val="tx1"/>
                </a:solidFill>
                <a:effectLst/>
                <a:latin typeface="+mn-lt"/>
                <a:ea typeface="+mn-ea"/>
                <a:cs typeface="+mn-cs"/>
              </a:rPr>
              <a:t>Derrière les façades ravalées, les </a:t>
            </a:r>
            <a:r>
              <a:rPr lang="fr-FR" sz="1200" b="1" i="0" u="none" strike="noStrike" kern="1200" dirty="0">
                <a:solidFill>
                  <a:schemeClr val="tx1"/>
                </a:solidFill>
                <a:effectLst/>
                <a:latin typeface="+mn-lt"/>
                <a:ea typeface="+mn-ea"/>
                <a:cs typeface="+mn-cs"/>
              </a:rPr>
              <a:t>logements dégradés</a:t>
            </a:r>
            <a:r>
              <a:rPr lang="fr-FR" sz="1200" b="0" i="0" u="none" strike="noStrike" kern="1200" dirty="0">
                <a:solidFill>
                  <a:schemeClr val="tx1"/>
                </a:solidFill>
                <a:effectLst/>
                <a:latin typeface="+mn-lt"/>
                <a:ea typeface="+mn-ea"/>
                <a:cs typeface="+mn-cs"/>
              </a:rPr>
              <a:t> s’accumulent dans les périphéries, les copropriétés s’effritent, les bâtiments anciens peinent à résister à la chaleur et à l’humidité nouvelles. Les canicules se succèdent, l’eau se fait rare, et la pierre, comme les habitants, souffre. Pourtant, dans ce chaos urbain, une prise de conscience émerge.</a:t>
            </a:r>
            <a:br>
              <a:rPr lang="fr-FR" sz="1200" b="0" i="0" u="none" strike="noStrike" kern="1200" dirty="0">
                <a:solidFill>
                  <a:schemeClr val="tx1"/>
                </a:solidFill>
                <a:effectLst/>
                <a:latin typeface="+mn-lt"/>
                <a:ea typeface="+mn-ea"/>
                <a:cs typeface="+mn-cs"/>
              </a:rPr>
            </a:br>
            <a:r>
              <a:rPr lang="fr-FR" sz="1200" b="0" i="0" u="none" strike="noStrike" kern="1200" dirty="0">
                <a:solidFill>
                  <a:schemeClr val="tx1"/>
                </a:solidFill>
                <a:effectLst/>
                <a:latin typeface="+mn-lt"/>
                <a:ea typeface="+mn-ea"/>
                <a:cs typeface="+mn-cs"/>
              </a:rPr>
              <a:t>Les villes françaises, les territoires touristiques, cherchent désormais un </a:t>
            </a:r>
            <a:r>
              <a:rPr lang="fr-FR" sz="1200" b="1" i="0" u="none" strike="noStrike" kern="1200" dirty="0">
                <a:solidFill>
                  <a:schemeClr val="tx1"/>
                </a:solidFill>
                <a:effectLst/>
                <a:latin typeface="+mn-lt"/>
                <a:ea typeface="+mn-ea"/>
                <a:cs typeface="+mn-cs"/>
              </a:rPr>
              <a:t>équilibre</a:t>
            </a:r>
            <a:r>
              <a:rPr lang="fr-FR" sz="1200" b="0" i="0" u="none" strike="noStrike" kern="1200" dirty="0">
                <a:solidFill>
                  <a:schemeClr val="tx1"/>
                </a:solidFill>
                <a:effectLst/>
                <a:latin typeface="+mn-lt"/>
                <a:ea typeface="+mn-ea"/>
                <a:cs typeface="+mn-cs"/>
              </a:rPr>
              <a:t> : entre attractivité et habitabilité, entre rentabilité et durabilité, entre la logique du marché et celle du bien commun. Le défi n’est plus seulement de </a:t>
            </a:r>
            <a:r>
              <a:rPr lang="fr-FR" sz="1200" b="1" i="0" u="none" strike="noStrike" kern="1200" dirty="0">
                <a:solidFill>
                  <a:schemeClr val="tx1"/>
                </a:solidFill>
                <a:effectLst/>
                <a:latin typeface="+mn-lt"/>
                <a:ea typeface="+mn-ea"/>
                <a:cs typeface="+mn-cs"/>
              </a:rPr>
              <a:t>loger</a:t>
            </a:r>
            <a:r>
              <a:rPr lang="fr-FR" sz="1200" b="0" i="0" u="none" strike="noStrike" kern="1200" dirty="0">
                <a:solidFill>
                  <a:schemeClr val="tx1"/>
                </a:solidFill>
                <a:effectLst/>
                <a:latin typeface="+mn-lt"/>
                <a:ea typeface="+mn-ea"/>
                <a:cs typeface="+mn-cs"/>
              </a:rPr>
              <a:t>, mais de </a:t>
            </a:r>
            <a:r>
              <a:rPr lang="fr-FR" sz="1200" b="1" i="0" u="none" strike="noStrike" kern="1200" dirty="0">
                <a:solidFill>
                  <a:schemeClr val="tx1"/>
                </a:solidFill>
                <a:effectLst/>
                <a:latin typeface="+mn-lt"/>
                <a:ea typeface="+mn-ea"/>
                <a:cs typeface="+mn-cs"/>
              </a:rPr>
              <a:t>reloger dignement</a:t>
            </a:r>
            <a:r>
              <a:rPr lang="fr-FR" sz="1200" b="0" i="0" u="none" strike="noStrike" kern="1200" dirty="0">
                <a:solidFill>
                  <a:schemeClr val="tx1"/>
                </a:solidFill>
                <a:effectLst/>
                <a:latin typeface="+mn-lt"/>
                <a:ea typeface="+mn-ea"/>
                <a:cs typeface="+mn-cs"/>
              </a:rPr>
              <a:t>, de </a:t>
            </a:r>
            <a:r>
              <a:rPr lang="fr-FR" sz="1200" b="1" i="0" u="none" strike="noStrike" kern="1200" dirty="0">
                <a:solidFill>
                  <a:schemeClr val="tx1"/>
                </a:solidFill>
                <a:effectLst/>
                <a:latin typeface="+mn-lt"/>
                <a:ea typeface="+mn-ea"/>
                <a:cs typeface="+mn-cs"/>
              </a:rPr>
              <a:t>réhabiliter sans exclure</a:t>
            </a:r>
            <a:r>
              <a:rPr lang="fr-FR" sz="1200" b="0" i="0" u="none" strike="noStrike" kern="1200" dirty="0">
                <a:solidFill>
                  <a:schemeClr val="tx1"/>
                </a:solidFill>
                <a:effectLst/>
                <a:latin typeface="+mn-lt"/>
                <a:ea typeface="+mn-ea"/>
                <a:cs typeface="+mn-cs"/>
              </a:rPr>
              <a:t>, de </a:t>
            </a:r>
            <a:r>
              <a:rPr lang="fr-FR" sz="1200" b="1" i="0" u="none" strike="noStrike" kern="1200" dirty="0">
                <a:solidFill>
                  <a:schemeClr val="tx1"/>
                </a:solidFill>
                <a:effectLst/>
                <a:latin typeface="+mn-lt"/>
                <a:ea typeface="+mn-ea"/>
                <a:cs typeface="+mn-cs"/>
              </a:rPr>
              <a:t>concilier le tourisme et la vie quotidienne</a:t>
            </a:r>
            <a:r>
              <a:rPr lang="fr-FR" sz="1200" b="0" i="0" u="none" strike="noStrike" kern="1200" dirty="0">
                <a:solidFill>
                  <a:schemeClr val="tx1"/>
                </a:solidFill>
                <a:effectLst/>
                <a:latin typeface="+mn-lt"/>
                <a:ea typeface="+mn-ea"/>
                <a:cs typeface="+mn-cs"/>
              </a:rPr>
              <a:t>, dans un même élan vers la </a:t>
            </a:r>
            <a:r>
              <a:rPr lang="fr-FR" sz="1200" b="1" i="0" u="none" strike="noStrike" kern="1200" dirty="0">
                <a:solidFill>
                  <a:schemeClr val="tx1"/>
                </a:solidFill>
                <a:effectLst/>
                <a:latin typeface="+mn-lt"/>
                <a:ea typeface="+mn-ea"/>
                <a:cs typeface="+mn-cs"/>
              </a:rPr>
              <a:t>transition écologique</a:t>
            </a:r>
            <a:r>
              <a:rPr lang="fr-FR" sz="1200" b="0" i="0" u="none" strike="noStrike" kern="1200" dirty="0">
                <a:solidFill>
                  <a:schemeClr val="tx1"/>
                </a:solidFill>
                <a:effectLst/>
                <a:latin typeface="+mn-lt"/>
                <a:ea typeface="+mn-ea"/>
                <a:cs typeface="+mn-cs"/>
              </a:rPr>
              <a:t>.</a:t>
            </a:r>
          </a:p>
          <a:p>
            <a:r>
              <a:rPr lang="fr-FR" sz="1200" b="0" i="0" u="none" strike="noStrike" kern="1200" dirty="0">
                <a:solidFill>
                  <a:schemeClr val="tx1"/>
                </a:solidFill>
                <a:effectLst/>
                <a:latin typeface="+mn-lt"/>
                <a:ea typeface="+mn-ea"/>
                <a:cs typeface="+mn-cs"/>
              </a:rPr>
              <a:t>Cette journée s’inscrit dans cette perspective : </a:t>
            </a:r>
            <a:r>
              <a:rPr lang="fr-FR" sz="1200" b="1" i="0" u="none" strike="noStrike" kern="1200" dirty="0">
                <a:solidFill>
                  <a:schemeClr val="tx1"/>
                </a:solidFill>
                <a:effectLst/>
                <a:latin typeface="+mn-lt"/>
                <a:ea typeface="+mn-ea"/>
                <a:cs typeface="+mn-cs"/>
              </a:rPr>
              <a:t>comment lutter contre l’habitat dégradé, repenser nos modèles d’attractivité, et faire de la transition écologique non pas une contrainte, mais une chance — celle de réinventer la ville vivable ?</a:t>
            </a:r>
            <a:endParaRPr lang="fr-FR" sz="1200" b="0" i="0" u="none" strike="noStrike" kern="1200" dirty="0">
              <a:solidFill>
                <a:schemeClr val="tx1"/>
              </a:solidFill>
              <a:effectLst/>
              <a:latin typeface="+mn-lt"/>
              <a:ea typeface="+mn-ea"/>
              <a:cs typeface="+mn-cs"/>
            </a:endParaRPr>
          </a:p>
          <a:p>
            <a:endParaRPr lang="fr-FR" dirty="0"/>
          </a:p>
        </p:txBody>
      </p:sp>
      <p:sp>
        <p:nvSpPr>
          <p:cNvPr id="4" name="Espace réservé du numéro de diapositive 3"/>
          <p:cNvSpPr>
            <a:spLocks noGrp="1"/>
          </p:cNvSpPr>
          <p:nvPr>
            <p:ph type="sldNum" sz="quarter" idx="5"/>
          </p:nvPr>
        </p:nvSpPr>
        <p:spPr/>
        <p:txBody>
          <a:bodyPr/>
          <a:lstStyle/>
          <a:p>
            <a:fld id="{1B0609ED-4886-2046-9152-8F268875CF82}" type="slidenum">
              <a:rPr lang="fr-FR" smtClean="0"/>
              <a:t>2</a:t>
            </a:fld>
            <a:endParaRPr lang="fr-FR"/>
          </a:p>
        </p:txBody>
      </p:sp>
    </p:spTree>
    <p:extLst>
      <p:ext uri="{BB962C8B-B14F-4D97-AF65-F5344CB8AC3E}">
        <p14:creationId xmlns:p14="http://schemas.microsoft.com/office/powerpoint/2010/main" val="122998083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8"/>
        <p:cNvGrpSpPr/>
        <p:nvPr/>
      </p:nvGrpSpPr>
      <p:grpSpPr>
        <a:xfrm>
          <a:off x="0" y="0"/>
          <a:ext cx="0" cy="0"/>
          <a:chOff x="0" y="0"/>
          <a:chExt cx="0" cy="0"/>
        </a:xfrm>
      </p:grpSpPr>
      <p:sp>
        <p:nvSpPr>
          <p:cNvPr id="289" name="Google Shape;289;g325b06d1d04_0_5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90" name="Google Shape;290;g325b06d1d04_0_5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5"/>
        <p:cNvGrpSpPr/>
        <p:nvPr/>
      </p:nvGrpSpPr>
      <p:grpSpPr>
        <a:xfrm>
          <a:off x="0" y="0"/>
          <a:ext cx="0" cy="0"/>
          <a:chOff x="0" y="0"/>
          <a:chExt cx="0" cy="0"/>
        </a:xfrm>
      </p:grpSpPr>
      <p:sp>
        <p:nvSpPr>
          <p:cNvPr id="296" name="Google Shape;296;g325b06d1d04_0_5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97" name="Google Shape;297;g325b06d1d04_0_5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2"/>
        <p:cNvGrpSpPr/>
        <p:nvPr/>
      </p:nvGrpSpPr>
      <p:grpSpPr>
        <a:xfrm>
          <a:off x="0" y="0"/>
          <a:ext cx="0" cy="0"/>
          <a:chOff x="0" y="0"/>
          <a:chExt cx="0" cy="0"/>
        </a:xfrm>
      </p:grpSpPr>
      <p:sp>
        <p:nvSpPr>
          <p:cNvPr id="303" name="Google Shape;303;g325b06d1d04_0_6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04" name="Google Shape;304;g325b06d1d04_0_6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9"/>
        <p:cNvGrpSpPr/>
        <p:nvPr/>
      </p:nvGrpSpPr>
      <p:grpSpPr>
        <a:xfrm>
          <a:off x="0" y="0"/>
          <a:ext cx="0" cy="0"/>
          <a:chOff x="0" y="0"/>
          <a:chExt cx="0" cy="0"/>
        </a:xfrm>
      </p:grpSpPr>
      <p:sp>
        <p:nvSpPr>
          <p:cNvPr id="310" name="Google Shape;310;g325b06d1d04_0_7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11" name="Google Shape;311;g325b06d1d04_0_7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6"/>
        <p:cNvGrpSpPr/>
        <p:nvPr/>
      </p:nvGrpSpPr>
      <p:grpSpPr>
        <a:xfrm>
          <a:off x="0" y="0"/>
          <a:ext cx="0" cy="0"/>
          <a:chOff x="0" y="0"/>
          <a:chExt cx="0" cy="0"/>
        </a:xfrm>
      </p:grpSpPr>
      <p:sp>
        <p:nvSpPr>
          <p:cNvPr id="317" name="Google Shape;317;g325b06d1d04_0_8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18" name="Google Shape;318;g325b06d1d04_0_8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5"/>
        <p:cNvGrpSpPr/>
        <p:nvPr/>
      </p:nvGrpSpPr>
      <p:grpSpPr>
        <a:xfrm>
          <a:off x="0" y="0"/>
          <a:ext cx="0" cy="0"/>
          <a:chOff x="0" y="0"/>
          <a:chExt cx="0" cy="0"/>
        </a:xfrm>
      </p:grpSpPr>
      <p:sp>
        <p:nvSpPr>
          <p:cNvPr id="326" name="Google Shape;326;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27" name="Google Shape;327;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1"/>
        <p:cNvGrpSpPr/>
        <p:nvPr/>
      </p:nvGrpSpPr>
      <p:grpSpPr>
        <a:xfrm>
          <a:off x="0" y="0"/>
          <a:ext cx="0" cy="0"/>
          <a:chOff x="0" y="0"/>
          <a:chExt cx="0" cy="0"/>
        </a:xfrm>
      </p:grpSpPr>
      <p:sp>
        <p:nvSpPr>
          <p:cNvPr id="332" name="Google Shape;332;g325b06d1d04_0_28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33" name="Google Shape;333;g325b06d1d04_0_28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9"/>
        <p:cNvGrpSpPr/>
        <p:nvPr/>
      </p:nvGrpSpPr>
      <p:grpSpPr>
        <a:xfrm>
          <a:off x="0" y="0"/>
          <a:ext cx="0" cy="0"/>
          <a:chOff x="0" y="0"/>
          <a:chExt cx="0" cy="0"/>
        </a:xfrm>
      </p:grpSpPr>
      <p:sp>
        <p:nvSpPr>
          <p:cNvPr id="360" name="Google Shape;360;g325b06d1d04_0_33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61" name="Google Shape;361;g325b06d1d04_0_3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6"/>
        <p:cNvGrpSpPr/>
        <p:nvPr/>
      </p:nvGrpSpPr>
      <p:grpSpPr>
        <a:xfrm>
          <a:off x="0" y="0"/>
          <a:ext cx="0" cy="0"/>
          <a:chOff x="0" y="0"/>
          <a:chExt cx="0" cy="0"/>
        </a:xfrm>
      </p:grpSpPr>
      <p:sp>
        <p:nvSpPr>
          <p:cNvPr id="367" name="Google Shape;367;g325b06d1d04_0_34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68" name="Google Shape;368;g325b06d1d04_0_34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3"/>
        <p:cNvGrpSpPr/>
        <p:nvPr/>
      </p:nvGrpSpPr>
      <p:grpSpPr>
        <a:xfrm>
          <a:off x="0" y="0"/>
          <a:ext cx="0" cy="0"/>
          <a:chOff x="0" y="0"/>
          <a:chExt cx="0" cy="0"/>
        </a:xfrm>
      </p:grpSpPr>
      <p:sp>
        <p:nvSpPr>
          <p:cNvPr id="374" name="Google Shape;374;g325b06d1d04_0_33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75" name="Google Shape;375;g325b06d1d04_0_33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64D880-62AA-9928-5CBB-6494F325A512}"/>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8A54926B-FEF5-1981-35D5-5B18ACC1484A}"/>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7A33D6BA-0425-54EB-3F12-B938AD3D7818}"/>
              </a:ext>
            </a:extLst>
          </p:cNvPr>
          <p:cNvSpPr>
            <a:spLocks noGrp="1"/>
          </p:cNvSpPr>
          <p:nvPr>
            <p:ph type="body" idx="1"/>
          </p:nvPr>
        </p:nvSpPr>
        <p:spPr/>
        <p:txBody>
          <a:bodyPr/>
          <a:lstStyle/>
          <a:p>
            <a:endParaRPr lang="fr-FR" dirty="0"/>
          </a:p>
        </p:txBody>
      </p:sp>
      <p:sp>
        <p:nvSpPr>
          <p:cNvPr id="4" name="Espace réservé du numéro de diapositive 3">
            <a:extLst>
              <a:ext uri="{FF2B5EF4-FFF2-40B4-BE49-F238E27FC236}">
                <a16:creationId xmlns:a16="http://schemas.microsoft.com/office/drawing/2014/main" id="{97CA7532-3F2F-3D44-7039-F9156A507B50}"/>
              </a:ext>
            </a:extLst>
          </p:cNvPr>
          <p:cNvSpPr>
            <a:spLocks noGrp="1"/>
          </p:cNvSpPr>
          <p:nvPr>
            <p:ph type="sldNum" sz="quarter" idx="5"/>
          </p:nvPr>
        </p:nvSpPr>
        <p:spPr/>
        <p:txBody>
          <a:bodyPr/>
          <a:lstStyle/>
          <a:p>
            <a:fld id="{1B0609ED-4886-2046-9152-8F268875CF82}" type="slidenum">
              <a:rPr lang="fr-FR" smtClean="0"/>
              <a:t>3</a:t>
            </a:fld>
            <a:endParaRPr lang="fr-FR"/>
          </a:p>
        </p:txBody>
      </p:sp>
    </p:spTree>
    <p:extLst>
      <p:ext uri="{BB962C8B-B14F-4D97-AF65-F5344CB8AC3E}">
        <p14:creationId xmlns:p14="http://schemas.microsoft.com/office/powerpoint/2010/main" val="376506875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0"/>
        <p:cNvGrpSpPr/>
        <p:nvPr/>
      </p:nvGrpSpPr>
      <p:grpSpPr>
        <a:xfrm>
          <a:off x="0" y="0"/>
          <a:ext cx="0" cy="0"/>
          <a:chOff x="0" y="0"/>
          <a:chExt cx="0" cy="0"/>
        </a:xfrm>
      </p:grpSpPr>
      <p:sp>
        <p:nvSpPr>
          <p:cNvPr id="381" name="Google Shape;381;g325b06d1d04_0_35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2" name="Google Shape;382;g325b06d1d04_0_35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83" name="Google Shape;383;g325b06d1d04_0_35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fr-FR"/>
              <a:t>23</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8"/>
        <p:cNvGrpSpPr/>
        <p:nvPr/>
      </p:nvGrpSpPr>
      <p:grpSpPr>
        <a:xfrm>
          <a:off x="0" y="0"/>
          <a:ext cx="0" cy="0"/>
          <a:chOff x="0" y="0"/>
          <a:chExt cx="0" cy="0"/>
        </a:xfrm>
      </p:grpSpPr>
      <p:sp>
        <p:nvSpPr>
          <p:cNvPr id="389" name="Google Shape;389;g325b06d1d04_0_38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0" name="Google Shape;390;g325b06d1d04_0_38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91" name="Google Shape;391;g325b06d1d04_0_38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fr-FR"/>
              <a:t>24</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7"/>
        <p:cNvGrpSpPr/>
        <p:nvPr/>
      </p:nvGrpSpPr>
      <p:grpSpPr>
        <a:xfrm>
          <a:off x="0" y="0"/>
          <a:ext cx="0" cy="0"/>
          <a:chOff x="0" y="0"/>
          <a:chExt cx="0" cy="0"/>
        </a:xfrm>
      </p:grpSpPr>
      <p:sp>
        <p:nvSpPr>
          <p:cNvPr id="398" name="Google Shape;398;g325b06d1d04_0_37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9" name="Google Shape;399;g325b06d1d04_0_37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00" name="Google Shape;400;g325b06d1d04_0_37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fr-FR"/>
              <a:t>25</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5"/>
        <p:cNvGrpSpPr/>
        <p:nvPr/>
      </p:nvGrpSpPr>
      <p:grpSpPr>
        <a:xfrm>
          <a:off x="0" y="0"/>
          <a:ext cx="0" cy="0"/>
          <a:chOff x="0" y="0"/>
          <a:chExt cx="0" cy="0"/>
        </a:xfrm>
      </p:grpSpPr>
      <p:sp>
        <p:nvSpPr>
          <p:cNvPr id="406" name="Google Shape;406;g325b06d1d04_0_36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7" name="Google Shape;407;g325b06d1d04_0_36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08" name="Google Shape;408;g325b06d1d04_0_36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fr-FR"/>
              <a:t>26</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3"/>
        <p:cNvGrpSpPr/>
        <p:nvPr/>
      </p:nvGrpSpPr>
      <p:grpSpPr>
        <a:xfrm>
          <a:off x="0" y="0"/>
          <a:ext cx="0" cy="0"/>
          <a:chOff x="0" y="0"/>
          <a:chExt cx="0" cy="0"/>
        </a:xfrm>
      </p:grpSpPr>
      <p:sp>
        <p:nvSpPr>
          <p:cNvPr id="414" name="Google Shape;414;g325b06d1d04_0_39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5" name="Google Shape;415;g325b06d1d04_0_39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16" name="Google Shape;416;g325b06d1d04_0_39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fr-FR"/>
              <a:t>27</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1"/>
        <p:cNvGrpSpPr/>
        <p:nvPr/>
      </p:nvGrpSpPr>
      <p:grpSpPr>
        <a:xfrm>
          <a:off x="0" y="0"/>
          <a:ext cx="0" cy="0"/>
          <a:chOff x="0" y="0"/>
          <a:chExt cx="0" cy="0"/>
        </a:xfrm>
      </p:grpSpPr>
      <p:sp>
        <p:nvSpPr>
          <p:cNvPr id="422" name="Google Shape;422;g325b06d1d04_0_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23" name="Google Shape;423;g325b06d1d04_0_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7"/>
        <p:cNvGrpSpPr/>
        <p:nvPr/>
      </p:nvGrpSpPr>
      <p:grpSpPr>
        <a:xfrm>
          <a:off x="0" y="0"/>
          <a:ext cx="0" cy="0"/>
          <a:chOff x="0" y="0"/>
          <a:chExt cx="0" cy="0"/>
        </a:xfrm>
      </p:grpSpPr>
      <p:sp>
        <p:nvSpPr>
          <p:cNvPr id="428" name="Google Shape;428;g32cce3ee51b_0_1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29" name="Google Shape;429;g32cce3ee51b_0_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4"/>
        <p:cNvGrpSpPr/>
        <p:nvPr/>
      </p:nvGrpSpPr>
      <p:grpSpPr>
        <a:xfrm>
          <a:off x="0" y="0"/>
          <a:ext cx="0" cy="0"/>
          <a:chOff x="0" y="0"/>
          <a:chExt cx="0" cy="0"/>
        </a:xfrm>
      </p:grpSpPr>
      <p:sp>
        <p:nvSpPr>
          <p:cNvPr id="435" name="Google Shape;435;g388da56d598_0_22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36" name="Google Shape;436;g388da56d598_0_2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1"/>
        <p:cNvGrpSpPr/>
        <p:nvPr/>
      </p:nvGrpSpPr>
      <p:grpSpPr>
        <a:xfrm>
          <a:off x="0" y="0"/>
          <a:ext cx="0" cy="0"/>
          <a:chOff x="0" y="0"/>
          <a:chExt cx="0" cy="0"/>
        </a:xfrm>
      </p:grpSpPr>
      <p:sp>
        <p:nvSpPr>
          <p:cNvPr id="442" name="Google Shape;442;g388da56d598_0_22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43" name="Google Shape;443;g388da56d598_0_2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8"/>
        <p:cNvGrpSpPr/>
        <p:nvPr/>
      </p:nvGrpSpPr>
      <p:grpSpPr>
        <a:xfrm>
          <a:off x="0" y="0"/>
          <a:ext cx="0" cy="0"/>
          <a:chOff x="0" y="0"/>
          <a:chExt cx="0" cy="0"/>
        </a:xfrm>
      </p:grpSpPr>
      <p:sp>
        <p:nvSpPr>
          <p:cNvPr id="449" name="Google Shape;449;g388da56d598_0_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50" name="Google Shape;450;g388da56d598_0_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Google Shape;206;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07" name="Google Shape;207;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5"/>
        <p:cNvGrpSpPr/>
        <p:nvPr/>
      </p:nvGrpSpPr>
      <p:grpSpPr>
        <a:xfrm>
          <a:off x="0" y="0"/>
          <a:ext cx="0" cy="0"/>
          <a:chOff x="0" y="0"/>
          <a:chExt cx="0" cy="0"/>
        </a:xfrm>
      </p:grpSpPr>
      <p:sp>
        <p:nvSpPr>
          <p:cNvPr id="456" name="Google Shape;456;g388da56d598_0_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7" name="Google Shape;457;g388da56d598_0_1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58" name="Google Shape;458;g388da56d598_0_11: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fr-FR"/>
              <a:t>33</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3"/>
        <p:cNvGrpSpPr/>
        <p:nvPr/>
      </p:nvGrpSpPr>
      <p:grpSpPr>
        <a:xfrm>
          <a:off x="0" y="0"/>
          <a:ext cx="0" cy="0"/>
          <a:chOff x="0" y="0"/>
          <a:chExt cx="0" cy="0"/>
        </a:xfrm>
      </p:grpSpPr>
      <p:sp>
        <p:nvSpPr>
          <p:cNvPr id="464" name="Google Shape;464;g388da56d598_0_2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5" name="Google Shape;465;g388da56d598_0_21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66" name="Google Shape;466;g388da56d598_0_214: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fr-FR"/>
              <a:t>34</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1"/>
        <p:cNvGrpSpPr/>
        <p:nvPr/>
      </p:nvGrpSpPr>
      <p:grpSpPr>
        <a:xfrm>
          <a:off x="0" y="0"/>
          <a:ext cx="0" cy="0"/>
          <a:chOff x="0" y="0"/>
          <a:chExt cx="0" cy="0"/>
        </a:xfrm>
      </p:grpSpPr>
      <p:sp>
        <p:nvSpPr>
          <p:cNvPr id="472" name="Google Shape;472;g325b06d1d04_0_1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73" name="Google Shape;473;g325b06d1d04_0_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7"/>
        <p:cNvGrpSpPr/>
        <p:nvPr/>
      </p:nvGrpSpPr>
      <p:grpSpPr>
        <a:xfrm>
          <a:off x="0" y="0"/>
          <a:ext cx="0" cy="0"/>
          <a:chOff x="0" y="0"/>
          <a:chExt cx="0" cy="0"/>
        </a:xfrm>
      </p:grpSpPr>
      <p:sp>
        <p:nvSpPr>
          <p:cNvPr id="478" name="Google Shape;478;g388da56d598_0_23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79" name="Google Shape;479;g388da56d598_0_23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8"/>
        <p:cNvGrpSpPr/>
        <p:nvPr/>
      </p:nvGrpSpPr>
      <p:grpSpPr>
        <a:xfrm>
          <a:off x="0" y="0"/>
          <a:ext cx="0" cy="0"/>
          <a:chOff x="0" y="0"/>
          <a:chExt cx="0" cy="0"/>
        </a:xfrm>
      </p:grpSpPr>
      <p:sp>
        <p:nvSpPr>
          <p:cNvPr id="489" name="Google Shape;489;g3269151f360_0_16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90" name="Google Shape;490;g3269151f360_0_16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91" name="Google Shape;491;g3269151f360_0_16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fr-FR"/>
              <a:t>37</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6"/>
        <p:cNvGrpSpPr/>
        <p:nvPr/>
      </p:nvGrpSpPr>
      <p:grpSpPr>
        <a:xfrm>
          <a:off x="0" y="0"/>
          <a:ext cx="0" cy="0"/>
          <a:chOff x="0" y="0"/>
          <a:chExt cx="0" cy="0"/>
        </a:xfrm>
      </p:grpSpPr>
      <p:sp>
        <p:nvSpPr>
          <p:cNvPr id="497" name="Google Shape;497;g388da56d598_0_27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98" name="Google Shape;498;g388da56d598_0_27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99" name="Google Shape;499;g388da56d598_0_27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fr-FR"/>
              <a:t>38</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4"/>
        <p:cNvGrpSpPr/>
        <p:nvPr/>
      </p:nvGrpSpPr>
      <p:grpSpPr>
        <a:xfrm>
          <a:off x="0" y="0"/>
          <a:ext cx="0" cy="0"/>
          <a:chOff x="0" y="0"/>
          <a:chExt cx="0" cy="0"/>
        </a:xfrm>
      </p:grpSpPr>
      <p:sp>
        <p:nvSpPr>
          <p:cNvPr id="505" name="Google Shape;505;g3269151f360_0_17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06" name="Google Shape;506;g3269151f360_0_17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07" name="Google Shape;507;g3269151f360_0_17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fr-FR"/>
              <a:t>39</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2"/>
        <p:cNvGrpSpPr/>
        <p:nvPr/>
      </p:nvGrpSpPr>
      <p:grpSpPr>
        <a:xfrm>
          <a:off x="0" y="0"/>
          <a:ext cx="0" cy="0"/>
          <a:chOff x="0" y="0"/>
          <a:chExt cx="0" cy="0"/>
        </a:xfrm>
      </p:grpSpPr>
      <p:sp>
        <p:nvSpPr>
          <p:cNvPr id="513" name="Google Shape;513;g388da56d598_0_28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14" name="Google Shape;514;g388da56d598_0_28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15" name="Google Shape;515;g388da56d598_0_28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fr-FR"/>
              <a:t>40</a:t>
            </a:fld>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0"/>
        <p:cNvGrpSpPr/>
        <p:nvPr/>
      </p:nvGrpSpPr>
      <p:grpSpPr>
        <a:xfrm>
          <a:off x="0" y="0"/>
          <a:ext cx="0" cy="0"/>
          <a:chOff x="0" y="0"/>
          <a:chExt cx="0" cy="0"/>
        </a:xfrm>
      </p:grpSpPr>
      <p:sp>
        <p:nvSpPr>
          <p:cNvPr id="521" name="Google Shape;521;g325b06d1d04_0_1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22" name="Google Shape;522;g325b06d1d04_0_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6"/>
        <p:cNvGrpSpPr/>
        <p:nvPr/>
      </p:nvGrpSpPr>
      <p:grpSpPr>
        <a:xfrm>
          <a:off x="0" y="0"/>
          <a:ext cx="0" cy="0"/>
          <a:chOff x="0" y="0"/>
          <a:chExt cx="0" cy="0"/>
        </a:xfrm>
      </p:grpSpPr>
      <p:sp>
        <p:nvSpPr>
          <p:cNvPr id="527" name="Google Shape;527;g3269151f360_0_26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28" name="Google Shape;528;g3269151f360_0_26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29" name="Google Shape;529;g3269151f360_0_26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fr-FR"/>
              <a:t>42</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
        <p:cNvGrpSpPr/>
        <p:nvPr/>
      </p:nvGrpSpPr>
      <p:grpSpPr>
        <a:xfrm>
          <a:off x="0" y="0"/>
          <a:ext cx="0" cy="0"/>
          <a:chOff x="0" y="0"/>
          <a:chExt cx="0" cy="0"/>
        </a:xfrm>
      </p:grpSpPr>
      <p:sp>
        <p:nvSpPr>
          <p:cNvPr id="212" name="Google Shape;212;p2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13" name="Google Shape;213;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4"/>
        <p:cNvGrpSpPr/>
        <p:nvPr/>
      </p:nvGrpSpPr>
      <p:grpSpPr>
        <a:xfrm>
          <a:off x="0" y="0"/>
          <a:ext cx="0" cy="0"/>
          <a:chOff x="0" y="0"/>
          <a:chExt cx="0" cy="0"/>
        </a:xfrm>
      </p:grpSpPr>
      <p:sp>
        <p:nvSpPr>
          <p:cNvPr id="535" name="Google Shape;535;g388da56d598_0_29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36" name="Google Shape;536;g388da56d598_0_29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37" name="Google Shape;537;g388da56d598_0_29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fr-FR"/>
              <a:t>43</a:t>
            </a:fld>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2"/>
        <p:cNvGrpSpPr/>
        <p:nvPr/>
      </p:nvGrpSpPr>
      <p:grpSpPr>
        <a:xfrm>
          <a:off x="0" y="0"/>
          <a:ext cx="0" cy="0"/>
          <a:chOff x="0" y="0"/>
          <a:chExt cx="0" cy="0"/>
        </a:xfrm>
      </p:grpSpPr>
      <p:sp>
        <p:nvSpPr>
          <p:cNvPr id="543" name="Google Shape;543;g388da56d598_0_29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44" name="Google Shape;544;g388da56d598_0_29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45" name="Google Shape;545;g388da56d598_0_29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fr-FR"/>
              <a:t>44</a:t>
            </a:fld>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0"/>
        <p:cNvGrpSpPr/>
        <p:nvPr/>
      </p:nvGrpSpPr>
      <p:grpSpPr>
        <a:xfrm>
          <a:off x="0" y="0"/>
          <a:ext cx="0" cy="0"/>
          <a:chOff x="0" y="0"/>
          <a:chExt cx="0" cy="0"/>
        </a:xfrm>
      </p:grpSpPr>
      <p:sp>
        <p:nvSpPr>
          <p:cNvPr id="551" name="Google Shape;551;g388da56d598_0_30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52" name="Google Shape;552;g388da56d598_0_30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53" name="Google Shape;553;g388da56d598_0_30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fr-FR"/>
              <a:t>45</a:t>
            </a:fld>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8"/>
        <p:cNvGrpSpPr/>
        <p:nvPr/>
      </p:nvGrpSpPr>
      <p:grpSpPr>
        <a:xfrm>
          <a:off x="0" y="0"/>
          <a:ext cx="0" cy="0"/>
          <a:chOff x="0" y="0"/>
          <a:chExt cx="0" cy="0"/>
        </a:xfrm>
      </p:grpSpPr>
      <p:sp>
        <p:nvSpPr>
          <p:cNvPr id="559" name="Google Shape;559;g3269151f360_0_30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60" name="Google Shape;560;g3269151f360_0_30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61" name="Google Shape;561;g3269151f360_0_30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fr-FR"/>
              <a:t>46</a:t>
            </a:fld>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737212471" name="Slide Image Placeholder 1"/>
          <p:cNvSpPr>
            <a:spLocks noGrp="1" noRot="1" noChangeAspect="1"/>
          </p:cNvSpPr>
          <p:nvPr>
            <p:ph type="sldImg"/>
          </p:nvPr>
        </p:nvSpPr>
        <p:spPr bwMode="auto"/>
      </p:sp>
      <p:sp>
        <p:nvSpPr>
          <p:cNvPr id="2115778889" name="Notes Placeholder 2"/>
          <p:cNvSpPr>
            <a:spLocks noGrp="1"/>
          </p:cNvSpPr>
          <p:nvPr>
            <p:ph type="body" idx="1"/>
          </p:nvPr>
        </p:nvSpPr>
        <p:spPr bwMode="auto"/>
        <p:txBody>
          <a:bodyPr/>
          <a:lstStyle/>
          <a:p>
            <a:pPr>
              <a:defRPr/>
            </a:pPr>
            <a:endParaRPr/>
          </a:p>
        </p:txBody>
      </p:sp>
      <p:sp>
        <p:nvSpPr>
          <p:cNvPr id="423730893" name="Slide Number Placeholder 3"/>
          <p:cNvSpPr>
            <a:spLocks noGrp="1"/>
          </p:cNvSpPr>
          <p:nvPr>
            <p:ph type="sldNum" sz="quarter" idx="10"/>
          </p:nvPr>
        </p:nvSpPr>
        <p:spPr bwMode="auto"/>
        <p:txBody>
          <a:bodyPr/>
          <a:lstStyle/>
          <a:p>
            <a:pPr>
              <a:defRPr/>
            </a:pPr>
            <a:fld id="{BC0592D4-3FE6-1CA9-C6B5-63A74E520707}" type="slidenum">
              <a:rPr/>
              <a:t>76</a:t>
            </a:fld>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1534203261" name="Slide Image Placeholder 1"/>
          <p:cNvSpPr>
            <a:spLocks noGrp="1" noRot="1" noChangeAspect="1"/>
          </p:cNvSpPr>
          <p:nvPr>
            <p:ph type="sldImg"/>
          </p:nvPr>
        </p:nvSpPr>
        <p:spPr bwMode="auto"/>
      </p:sp>
      <p:sp>
        <p:nvSpPr>
          <p:cNvPr id="231310916" name="Notes Placeholder 2"/>
          <p:cNvSpPr>
            <a:spLocks noGrp="1"/>
          </p:cNvSpPr>
          <p:nvPr>
            <p:ph type="body" idx="1"/>
          </p:nvPr>
        </p:nvSpPr>
        <p:spPr bwMode="auto"/>
        <p:txBody>
          <a:bodyPr/>
          <a:lstStyle/>
          <a:p>
            <a:pPr>
              <a:defRPr/>
            </a:pPr>
            <a:endParaRPr/>
          </a:p>
        </p:txBody>
      </p:sp>
      <p:sp>
        <p:nvSpPr>
          <p:cNvPr id="1648892308" name="Slide Number Placeholder 3"/>
          <p:cNvSpPr>
            <a:spLocks noGrp="1"/>
          </p:cNvSpPr>
          <p:nvPr>
            <p:ph type="sldNum" sz="quarter" idx="10"/>
          </p:nvPr>
        </p:nvSpPr>
        <p:spPr bwMode="auto"/>
        <p:txBody>
          <a:bodyPr/>
          <a:lstStyle/>
          <a:p>
            <a:pPr>
              <a:defRPr/>
            </a:pPr>
            <a:fld id="{7EB489E5-C88B-FB8D-61BE-C8060512C8BE}" type="slidenum">
              <a:rPr/>
              <a:t>77</a:t>
            </a:fld>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1909245022" name="Slide Image Placeholder 1"/>
          <p:cNvSpPr>
            <a:spLocks noGrp="1" noRot="1" noChangeAspect="1"/>
          </p:cNvSpPr>
          <p:nvPr>
            <p:ph type="sldImg"/>
          </p:nvPr>
        </p:nvSpPr>
        <p:spPr bwMode="auto"/>
      </p:sp>
      <p:sp>
        <p:nvSpPr>
          <p:cNvPr id="1640461941" name="Notes Placeholder 2"/>
          <p:cNvSpPr>
            <a:spLocks noGrp="1"/>
          </p:cNvSpPr>
          <p:nvPr>
            <p:ph type="body" idx="1"/>
          </p:nvPr>
        </p:nvSpPr>
        <p:spPr bwMode="auto"/>
        <p:txBody>
          <a:bodyPr/>
          <a:lstStyle/>
          <a:p>
            <a:pPr>
              <a:defRPr/>
            </a:pPr>
            <a:endParaRPr/>
          </a:p>
        </p:txBody>
      </p:sp>
      <p:sp>
        <p:nvSpPr>
          <p:cNvPr id="412737231" name="Slide Number Placeholder 3"/>
          <p:cNvSpPr>
            <a:spLocks noGrp="1"/>
          </p:cNvSpPr>
          <p:nvPr>
            <p:ph type="sldNum" sz="quarter" idx="10"/>
          </p:nvPr>
        </p:nvSpPr>
        <p:spPr bwMode="auto"/>
        <p:txBody>
          <a:bodyPr/>
          <a:lstStyle/>
          <a:p>
            <a:pPr>
              <a:defRPr/>
            </a:pPr>
            <a:fld id="{2D66E27D-23DB-EEF4-112A-404E8959E265}" type="slidenum">
              <a:rPr/>
              <a:t>78</a:t>
            </a:fld>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642892886" name="Slide Image Placeholder 1"/>
          <p:cNvSpPr>
            <a:spLocks noGrp="1" noRot="1" noChangeAspect="1"/>
          </p:cNvSpPr>
          <p:nvPr>
            <p:ph type="sldImg"/>
          </p:nvPr>
        </p:nvSpPr>
        <p:spPr bwMode="auto"/>
      </p:sp>
      <p:sp>
        <p:nvSpPr>
          <p:cNvPr id="469030663" name="Notes Placeholder 2"/>
          <p:cNvSpPr>
            <a:spLocks noGrp="1"/>
          </p:cNvSpPr>
          <p:nvPr>
            <p:ph type="body" idx="1"/>
          </p:nvPr>
        </p:nvSpPr>
        <p:spPr bwMode="auto"/>
        <p:txBody>
          <a:bodyPr/>
          <a:lstStyle/>
          <a:p>
            <a:pPr>
              <a:defRPr/>
            </a:pPr>
            <a:endParaRPr/>
          </a:p>
        </p:txBody>
      </p:sp>
      <p:sp>
        <p:nvSpPr>
          <p:cNvPr id="1931136695" name="Slide Number Placeholder 3"/>
          <p:cNvSpPr>
            <a:spLocks noGrp="1"/>
          </p:cNvSpPr>
          <p:nvPr>
            <p:ph type="sldNum" sz="quarter" idx="10"/>
          </p:nvPr>
        </p:nvSpPr>
        <p:spPr bwMode="auto"/>
        <p:txBody>
          <a:bodyPr/>
          <a:lstStyle/>
          <a:p>
            <a:pPr>
              <a:defRPr/>
            </a:pPr>
            <a:fld id="{67FD03DB-89D6-0939-1296-18DE1C15F304}" type="slidenum">
              <a:rPr/>
              <a:t>79</a:t>
            </a:fld>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787146914" name="Slide Image Placeholder 1"/>
          <p:cNvSpPr>
            <a:spLocks noGrp="1" noRot="1" noChangeAspect="1"/>
          </p:cNvSpPr>
          <p:nvPr>
            <p:ph type="sldImg"/>
          </p:nvPr>
        </p:nvSpPr>
        <p:spPr bwMode="auto"/>
      </p:sp>
      <p:sp>
        <p:nvSpPr>
          <p:cNvPr id="2038175527" name="Notes Placeholder 2"/>
          <p:cNvSpPr>
            <a:spLocks noGrp="1"/>
          </p:cNvSpPr>
          <p:nvPr>
            <p:ph type="body" idx="1"/>
          </p:nvPr>
        </p:nvSpPr>
        <p:spPr bwMode="auto"/>
        <p:txBody>
          <a:bodyPr/>
          <a:lstStyle/>
          <a:p>
            <a:pPr>
              <a:defRPr/>
            </a:pPr>
            <a:endParaRPr/>
          </a:p>
        </p:txBody>
      </p:sp>
      <p:sp>
        <p:nvSpPr>
          <p:cNvPr id="756461168" name="Slide Number Placeholder 3"/>
          <p:cNvSpPr>
            <a:spLocks noGrp="1"/>
          </p:cNvSpPr>
          <p:nvPr>
            <p:ph type="sldNum" sz="quarter" idx="10"/>
          </p:nvPr>
        </p:nvSpPr>
        <p:spPr bwMode="auto"/>
        <p:txBody>
          <a:bodyPr/>
          <a:lstStyle/>
          <a:p>
            <a:pPr>
              <a:defRPr/>
            </a:pPr>
            <a:fld id="{CAE4515E-9410-0FD0-7724-E13D8AB36F81}" type="slidenum">
              <a:rPr/>
              <a:t>80</a:t>
            </a:fld>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302691814" name="Slide Image Placeholder 1"/>
          <p:cNvSpPr>
            <a:spLocks noGrp="1" noRot="1" noChangeAspect="1"/>
          </p:cNvSpPr>
          <p:nvPr>
            <p:ph type="sldImg"/>
          </p:nvPr>
        </p:nvSpPr>
        <p:spPr bwMode="auto"/>
      </p:sp>
      <p:sp>
        <p:nvSpPr>
          <p:cNvPr id="1195382263" name="Notes Placeholder 2"/>
          <p:cNvSpPr>
            <a:spLocks noGrp="1"/>
          </p:cNvSpPr>
          <p:nvPr>
            <p:ph type="body" idx="1"/>
          </p:nvPr>
        </p:nvSpPr>
        <p:spPr bwMode="auto"/>
        <p:txBody>
          <a:bodyPr/>
          <a:lstStyle/>
          <a:p>
            <a:pPr>
              <a:defRPr/>
            </a:pPr>
            <a:endParaRPr/>
          </a:p>
        </p:txBody>
      </p:sp>
      <p:sp>
        <p:nvSpPr>
          <p:cNvPr id="487771512" name="Slide Number Placeholder 3"/>
          <p:cNvSpPr>
            <a:spLocks noGrp="1"/>
          </p:cNvSpPr>
          <p:nvPr>
            <p:ph type="sldNum" sz="quarter" idx="10"/>
          </p:nvPr>
        </p:nvSpPr>
        <p:spPr bwMode="auto"/>
        <p:txBody>
          <a:bodyPr/>
          <a:lstStyle/>
          <a:p>
            <a:pPr>
              <a:defRPr/>
            </a:pPr>
            <a:fld id="{DA44DF39-CAE8-935E-12BF-80391A799CB7}" type="slidenum">
              <a:rPr/>
              <a:t>81</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
        <p:cNvGrpSpPr/>
        <p:nvPr/>
      </p:nvGrpSpPr>
      <p:grpSpPr>
        <a:xfrm>
          <a:off x="0" y="0"/>
          <a:ext cx="0" cy="0"/>
          <a:chOff x="0" y="0"/>
          <a:chExt cx="0" cy="0"/>
        </a:xfrm>
      </p:grpSpPr>
      <p:sp>
        <p:nvSpPr>
          <p:cNvPr id="236" name="Google Shape;236;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37" name="Google Shape;237;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778897769" name="Slide Image Placeholder 1"/>
          <p:cNvSpPr>
            <a:spLocks noGrp="1" noRot="1" noChangeAspect="1"/>
          </p:cNvSpPr>
          <p:nvPr>
            <p:ph type="sldImg"/>
          </p:nvPr>
        </p:nvSpPr>
        <p:spPr bwMode="auto"/>
      </p:sp>
      <p:sp>
        <p:nvSpPr>
          <p:cNvPr id="179826875" name="Notes Placeholder 2"/>
          <p:cNvSpPr>
            <a:spLocks noGrp="1"/>
          </p:cNvSpPr>
          <p:nvPr>
            <p:ph type="body" idx="1"/>
          </p:nvPr>
        </p:nvSpPr>
        <p:spPr bwMode="auto"/>
        <p:txBody>
          <a:bodyPr/>
          <a:lstStyle/>
          <a:p>
            <a:pPr>
              <a:defRPr/>
            </a:pPr>
            <a:endParaRPr/>
          </a:p>
        </p:txBody>
      </p:sp>
      <p:sp>
        <p:nvSpPr>
          <p:cNvPr id="891955979" name="Slide Number Placeholder 3"/>
          <p:cNvSpPr>
            <a:spLocks noGrp="1"/>
          </p:cNvSpPr>
          <p:nvPr>
            <p:ph type="sldNum" sz="quarter" idx="10"/>
          </p:nvPr>
        </p:nvSpPr>
        <p:spPr bwMode="auto"/>
        <p:txBody>
          <a:bodyPr/>
          <a:lstStyle/>
          <a:p>
            <a:pPr>
              <a:defRPr/>
            </a:pPr>
            <a:fld id="{7ADAB7FC-8E88-DFD4-670F-FA6ACB3E2C89}" type="slidenum">
              <a:rPr/>
              <a:t>82</a:t>
            </a:fld>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664077276" name="Slide Image Placeholder 1"/>
          <p:cNvSpPr>
            <a:spLocks noGrp="1" noRot="1" noChangeAspect="1"/>
          </p:cNvSpPr>
          <p:nvPr>
            <p:ph type="sldImg"/>
          </p:nvPr>
        </p:nvSpPr>
        <p:spPr bwMode="auto"/>
      </p:sp>
      <p:sp>
        <p:nvSpPr>
          <p:cNvPr id="472432390" name="Notes Placeholder 2"/>
          <p:cNvSpPr>
            <a:spLocks noGrp="1"/>
          </p:cNvSpPr>
          <p:nvPr>
            <p:ph type="body" idx="1"/>
          </p:nvPr>
        </p:nvSpPr>
        <p:spPr bwMode="auto"/>
        <p:txBody>
          <a:bodyPr/>
          <a:lstStyle/>
          <a:p>
            <a:pPr>
              <a:defRPr/>
            </a:pPr>
            <a:endParaRPr/>
          </a:p>
        </p:txBody>
      </p:sp>
      <p:sp>
        <p:nvSpPr>
          <p:cNvPr id="1130163325" name="Slide Number Placeholder 3"/>
          <p:cNvSpPr>
            <a:spLocks noGrp="1"/>
          </p:cNvSpPr>
          <p:nvPr>
            <p:ph type="sldNum" sz="quarter" idx="10"/>
          </p:nvPr>
        </p:nvSpPr>
        <p:spPr bwMode="auto"/>
        <p:txBody>
          <a:bodyPr/>
          <a:lstStyle/>
          <a:p>
            <a:pPr>
              <a:defRPr/>
            </a:pPr>
            <a:fld id="{2F8129A4-B861-C6FB-D66B-C5EE7A2E5ECD}" type="slidenum">
              <a:rPr/>
              <a:t>83</a:t>
            </a:fld>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1276351255" name="Slide Image Placeholder 1"/>
          <p:cNvSpPr>
            <a:spLocks noGrp="1" noRot="1" noChangeAspect="1"/>
          </p:cNvSpPr>
          <p:nvPr>
            <p:ph type="sldImg"/>
          </p:nvPr>
        </p:nvSpPr>
        <p:spPr bwMode="auto"/>
      </p:sp>
      <p:sp>
        <p:nvSpPr>
          <p:cNvPr id="523161905" name="Notes Placeholder 2"/>
          <p:cNvSpPr>
            <a:spLocks noGrp="1"/>
          </p:cNvSpPr>
          <p:nvPr>
            <p:ph type="body" idx="1"/>
          </p:nvPr>
        </p:nvSpPr>
        <p:spPr bwMode="auto"/>
        <p:txBody>
          <a:bodyPr/>
          <a:lstStyle/>
          <a:p>
            <a:pPr>
              <a:defRPr/>
            </a:pPr>
            <a:endParaRPr/>
          </a:p>
        </p:txBody>
      </p:sp>
      <p:sp>
        <p:nvSpPr>
          <p:cNvPr id="524455255" name="Slide Number Placeholder 3"/>
          <p:cNvSpPr>
            <a:spLocks noGrp="1"/>
          </p:cNvSpPr>
          <p:nvPr>
            <p:ph type="sldNum" sz="quarter" idx="10"/>
          </p:nvPr>
        </p:nvSpPr>
        <p:spPr bwMode="auto"/>
        <p:txBody>
          <a:bodyPr/>
          <a:lstStyle/>
          <a:p>
            <a:pPr>
              <a:defRPr/>
            </a:pPr>
            <a:fld id="{4843DB85-DC2A-3667-5D9F-639B44A3C1ED}" type="slidenum">
              <a:rPr/>
              <a:t>84</a:t>
            </a:fld>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03572430" name="Slide Image Placeholder 1"/>
          <p:cNvSpPr>
            <a:spLocks noGrp="1" noRot="1" noChangeAspect="1"/>
          </p:cNvSpPr>
          <p:nvPr>
            <p:ph type="sldImg"/>
          </p:nvPr>
        </p:nvSpPr>
        <p:spPr bwMode="auto"/>
      </p:sp>
      <p:sp>
        <p:nvSpPr>
          <p:cNvPr id="1816907893" name="Notes Placeholder 2"/>
          <p:cNvSpPr>
            <a:spLocks noGrp="1"/>
          </p:cNvSpPr>
          <p:nvPr>
            <p:ph type="body" idx="1"/>
          </p:nvPr>
        </p:nvSpPr>
        <p:spPr bwMode="auto"/>
        <p:txBody>
          <a:bodyPr/>
          <a:lstStyle/>
          <a:p>
            <a:pPr>
              <a:defRPr/>
            </a:pPr>
            <a:endParaRPr/>
          </a:p>
        </p:txBody>
      </p:sp>
      <p:sp>
        <p:nvSpPr>
          <p:cNvPr id="556197839" name="Slide Number Placeholder 3"/>
          <p:cNvSpPr>
            <a:spLocks noGrp="1"/>
          </p:cNvSpPr>
          <p:nvPr>
            <p:ph type="sldNum" sz="quarter" idx="10"/>
          </p:nvPr>
        </p:nvSpPr>
        <p:spPr bwMode="auto"/>
        <p:txBody>
          <a:bodyPr/>
          <a:lstStyle/>
          <a:p>
            <a:pPr>
              <a:defRPr/>
            </a:pPr>
            <a:fld id="{2EB9C8AA-1FEF-5F35-CFC4-DFAAB70232A3}" type="slidenum">
              <a:rPr/>
              <a:t>85</a:t>
            </a:fld>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1188329280" name="Slide Image Placeholder 1"/>
          <p:cNvSpPr>
            <a:spLocks noGrp="1" noRot="1" noChangeAspect="1"/>
          </p:cNvSpPr>
          <p:nvPr>
            <p:ph type="sldImg"/>
          </p:nvPr>
        </p:nvSpPr>
        <p:spPr bwMode="auto"/>
      </p:sp>
      <p:sp>
        <p:nvSpPr>
          <p:cNvPr id="1132691924" name="Notes Placeholder 2"/>
          <p:cNvSpPr>
            <a:spLocks noGrp="1"/>
          </p:cNvSpPr>
          <p:nvPr>
            <p:ph type="body" idx="1"/>
          </p:nvPr>
        </p:nvSpPr>
        <p:spPr bwMode="auto"/>
        <p:txBody>
          <a:bodyPr/>
          <a:lstStyle/>
          <a:p>
            <a:pPr>
              <a:defRPr/>
            </a:pPr>
            <a:endParaRPr/>
          </a:p>
        </p:txBody>
      </p:sp>
      <p:sp>
        <p:nvSpPr>
          <p:cNvPr id="1147486457" name="Slide Number Placeholder 3"/>
          <p:cNvSpPr>
            <a:spLocks noGrp="1"/>
          </p:cNvSpPr>
          <p:nvPr>
            <p:ph type="sldNum" sz="quarter" idx="10"/>
          </p:nvPr>
        </p:nvSpPr>
        <p:spPr bwMode="auto"/>
        <p:txBody>
          <a:bodyPr/>
          <a:lstStyle/>
          <a:p>
            <a:pPr>
              <a:defRPr/>
            </a:pPr>
            <a:fld id="{27C68966-DF96-73C0-6358-937690F3B8A5}" type="slidenum">
              <a:rPr/>
              <a:t>86</a:t>
            </a:fld>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1443885848" name="Slide Image Placeholder 1"/>
          <p:cNvSpPr>
            <a:spLocks noGrp="1" noRot="1" noChangeAspect="1"/>
          </p:cNvSpPr>
          <p:nvPr>
            <p:ph type="sldImg"/>
          </p:nvPr>
        </p:nvSpPr>
        <p:spPr bwMode="auto"/>
      </p:sp>
      <p:sp>
        <p:nvSpPr>
          <p:cNvPr id="2123731514" name="Notes Placeholder 2"/>
          <p:cNvSpPr>
            <a:spLocks noGrp="1"/>
          </p:cNvSpPr>
          <p:nvPr>
            <p:ph type="body" idx="1"/>
          </p:nvPr>
        </p:nvSpPr>
        <p:spPr bwMode="auto"/>
        <p:txBody>
          <a:bodyPr/>
          <a:lstStyle/>
          <a:p>
            <a:pPr>
              <a:defRPr/>
            </a:pPr>
            <a:endParaRPr/>
          </a:p>
        </p:txBody>
      </p:sp>
      <p:sp>
        <p:nvSpPr>
          <p:cNvPr id="1873022061" name="Slide Number Placeholder 3"/>
          <p:cNvSpPr>
            <a:spLocks noGrp="1"/>
          </p:cNvSpPr>
          <p:nvPr>
            <p:ph type="sldNum" sz="quarter" idx="10"/>
          </p:nvPr>
        </p:nvSpPr>
        <p:spPr bwMode="auto"/>
        <p:txBody>
          <a:bodyPr/>
          <a:lstStyle/>
          <a:p>
            <a:pPr>
              <a:defRPr/>
            </a:pPr>
            <a:fld id="{E05FD7F9-ECC7-3497-43DB-517A8DFADB26}" type="slidenum">
              <a:rPr/>
              <a:t>87</a:t>
            </a:fld>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1774631312" name="Slide Image Placeholder 1"/>
          <p:cNvSpPr>
            <a:spLocks noGrp="1" noRot="1" noChangeAspect="1"/>
          </p:cNvSpPr>
          <p:nvPr>
            <p:ph type="sldImg"/>
          </p:nvPr>
        </p:nvSpPr>
        <p:spPr bwMode="auto"/>
      </p:sp>
      <p:sp>
        <p:nvSpPr>
          <p:cNvPr id="1435415866" name="Notes Placeholder 2"/>
          <p:cNvSpPr>
            <a:spLocks noGrp="1"/>
          </p:cNvSpPr>
          <p:nvPr>
            <p:ph type="body" idx="1"/>
          </p:nvPr>
        </p:nvSpPr>
        <p:spPr bwMode="auto"/>
        <p:txBody>
          <a:bodyPr/>
          <a:lstStyle/>
          <a:p>
            <a:pPr>
              <a:defRPr/>
            </a:pPr>
            <a:endParaRPr/>
          </a:p>
        </p:txBody>
      </p:sp>
      <p:sp>
        <p:nvSpPr>
          <p:cNvPr id="1109233266" name="Slide Number Placeholder 3"/>
          <p:cNvSpPr>
            <a:spLocks noGrp="1"/>
          </p:cNvSpPr>
          <p:nvPr>
            <p:ph type="sldNum" sz="quarter" idx="10"/>
          </p:nvPr>
        </p:nvSpPr>
        <p:spPr bwMode="auto"/>
        <p:txBody>
          <a:bodyPr/>
          <a:lstStyle/>
          <a:p>
            <a:pPr>
              <a:defRPr/>
            </a:pPr>
            <a:fld id="{5D4B6753-6884-BF2E-AF39-AD06D38DF03E}" type="slidenum">
              <a:rPr/>
              <a:t>88</a:t>
            </a:fld>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643350792" name="Slide Image Placeholder 1"/>
          <p:cNvSpPr>
            <a:spLocks noGrp="1" noRot="1" noChangeAspect="1"/>
          </p:cNvSpPr>
          <p:nvPr>
            <p:ph type="sldImg"/>
          </p:nvPr>
        </p:nvSpPr>
        <p:spPr bwMode="auto"/>
      </p:sp>
      <p:sp>
        <p:nvSpPr>
          <p:cNvPr id="903832264" name="Notes Placeholder 2"/>
          <p:cNvSpPr>
            <a:spLocks noGrp="1"/>
          </p:cNvSpPr>
          <p:nvPr>
            <p:ph type="body" idx="1"/>
          </p:nvPr>
        </p:nvSpPr>
        <p:spPr bwMode="auto"/>
        <p:txBody>
          <a:bodyPr/>
          <a:lstStyle/>
          <a:p>
            <a:pPr>
              <a:defRPr/>
            </a:pPr>
            <a:endParaRPr/>
          </a:p>
        </p:txBody>
      </p:sp>
      <p:sp>
        <p:nvSpPr>
          <p:cNvPr id="1329692715" name="Slide Number Placeholder 3"/>
          <p:cNvSpPr>
            <a:spLocks noGrp="1"/>
          </p:cNvSpPr>
          <p:nvPr>
            <p:ph type="sldNum" sz="quarter" idx="10"/>
          </p:nvPr>
        </p:nvSpPr>
        <p:spPr bwMode="auto"/>
        <p:txBody>
          <a:bodyPr/>
          <a:lstStyle/>
          <a:p>
            <a:pPr>
              <a:defRPr/>
            </a:pPr>
            <a:fld id="{AFC93A39-4157-6CCC-5C58-8D02702740DF}" type="slidenum">
              <a:rPr/>
              <a:t>89</a:t>
            </a:fld>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1003053792" name="Slide Image Placeholder 1"/>
          <p:cNvSpPr>
            <a:spLocks noGrp="1" noRot="1" noChangeAspect="1"/>
          </p:cNvSpPr>
          <p:nvPr>
            <p:ph type="sldImg"/>
          </p:nvPr>
        </p:nvSpPr>
        <p:spPr bwMode="auto"/>
      </p:sp>
      <p:sp>
        <p:nvSpPr>
          <p:cNvPr id="1753475303" name="Notes Placeholder 2"/>
          <p:cNvSpPr>
            <a:spLocks noGrp="1"/>
          </p:cNvSpPr>
          <p:nvPr>
            <p:ph type="body" idx="1"/>
          </p:nvPr>
        </p:nvSpPr>
        <p:spPr bwMode="auto"/>
        <p:txBody>
          <a:bodyPr/>
          <a:lstStyle/>
          <a:p>
            <a:pPr>
              <a:defRPr/>
            </a:pPr>
            <a:endParaRPr/>
          </a:p>
        </p:txBody>
      </p:sp>
      <p:sp>
        <p:nvSpPr>
          <p:cNvPr id="473111751" name="Slide Number Placeholder 3"/>
          <p:cNvSpPr>
            <a:spLocks noGrp="1"/>
          </p:cNvSpPr>
          <p:nvPr>
            <p:ph type="sldNum" sz="quarter" idx="10"/>
          </p:nvPr>
        </p:nvSpPr>
        <p:spPr bwMode="auto"/>
        <p:txBody>
          <a:bodyPr/>
          <a:lstStyle/>
          <a:p>
            <a:pPr>
              <a:defRPr/>
            </a:pPr>
            <a:fld id="{D7742827-B918-CA69-C2CB-33C13070B540}" type="slidenum">
              <a:rPr/>
              <a:t>90</a:t>
            </a:fld>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 name="PlaceHolder 1"/>
          <p:cNvSpPr>
            <a:spLocks noGrp="1" noRot="1" noChangeAspect="1"/>
          </p:cNvSpPr>
          <p:nvPr>
            <p:ph type="sldImg"/>
          </p:nvPr>
        </p:nvSpPr>
        <p:spPr>
          <a:xfrm>
            <a:off x="685800" y="1143000"/>
            <a:ext cx="5486400" cy="3086100"/>
          </a:xfrm>
          <a:prstGeom prst="rect">
            <a:avLst/>
          </a:prstGeom>
          <a:ln w="0">
            <a:noFill/>
          </a:ln>
        </p:spPr>
      </p:sp>
      <p:sp>
        <p:nvSpPr>
          <p:cNvPr id="400" name="PlaceHolder 2"/>
          <p:cNvSpPr>
            <a:spLocks noGrp="1"/>
          </p:cNvSpPr>
          <p:nvPr>
            <p:ph type="body"/>
          </p:nvPr>
        </p:nvSpPr>
        <p:spPr>
          <a:xfrm>
            <a:off x="685800" y="4400640"/>
            <a:ext cx="5486040" cy="3600000"/>
          </a:xfrm>
          <a:prstGeom prst="rect">
            <a:avLst/>
          </a:prstGeom>
          <a:noFill/>
          <a:ln w="0">
            <a:noFill/>
          </a:ln>
        </p:spPr>
        <p:txBody>
          <a:bodyPr lIns="91440" tIns="45720" rIns="91440" bIns="45720" anchor="t">
            <a:noAutofit/>
          </a:bodyPr>
          <a:lstStyle/>
          <a:p>
            <a:pPr indent="0">
              <a:lnSpc>
                <a:spcPct val="100000"/>
              </a:lnSpc>
              <a:buNone/>
            </a:pPr>
            <a:r>
              <a:rPr lang="fr-FR" sz="2000" b="0" u="none" strike="noStrike">
                <a:solidFill>
                  <a:srgbClr val="000000"/>
                </a:solidFill>
                <a:effectLst/>
                <a:uFillTx/>
                <a:latin typeface="Calibri"/>
              </a:rPr>
              <a:t>250 logements RSMT déclarés (n° d’enregistrement) sans CDU en zone A + 400 RSMT avec n° d’enregistrement sans CDU en zone B</a:t>
            </a:r>
          </a:p>
        </p:txBody>
      </p:sp>
      <p:sp>
        <p:nvSpPr>
          <p:cNvPr id="401" name="PlaceHolder 3"/>
          <p:cNvSpPr>
            <a:spLocks noGrp="1"/>
          </p:cNvSpPr>
          <p:nvPr>
            <p:ph type="ftr" idx="4"/>
          </p:nvPr>
        </p:nvSpPr>
        <p:spPr>
          <a:xfrm>
            <a:off x="0" y="8685360"/>
            <a:ext cx="2971440" cy="458280"/>
          </a:xfrm>
          <a:prstGeom prst="rect">
            <a:avLst/>
          </a:prstGeom>
          <a:noFill/>
          <a:ln w="0">
            <a:noFill/>
          </a:ln>
        </p:spPr>
        <p:txBody>
          <a:bodyPr lIns="91440" tIns="45720" rIns="91440" bIns="45720" anchor="b">
            <a:noAutofit/>
          </a:bodyPr>
          <a:lstStyle>
            <a:lvl1pPr indent="0" defTabSz="914400">
              <a:lnSpc>
                <a:spcPct val="100000"/>
              </a:lnSpc>
              <a:buNone/>
              <a:defRPr lang="fr-FR" sz="1200" b="0" u="none" strike="noStrike">
                <a:solidFill>
                  <a:schemeClr val="dk1"/>
                </a:solidFill>
                <a:effectLst/>
                <a:uFillTx/>
                <a:latin typeface="+mn-lt"/>
                <a:ea typeface="+mn-ea"/>
              </a:defRPr>
            </a:lvl1pPr>
          </a:lstStyle>
          <a:p>
            <a:pPr indent="0" defTabSz="914400">
              <a:lnSpc>
                <a:spcPct val="100000"/>
              </a:lnSpc>
              <a:buNone/>
            </a:pPr>
            <a:r>
              <a:rPr lang="fr-FR" sz="1200" b="0" u="none" strike="noStrike">
                <a:solidFill>
                  <a:schemeClr val="dk1"/>
                </a:solidFill>
                <a:effectLst/>
                <a:uFillTx/>
                <a:latin typeface="+mn-lt"/>
                <a:ea typeface="+mn-ea"/>
              </a:rPr>
              <a:t>Pied de page </a:t>
            </a:r>
            <a:endParaRPr lang="fr-FR" sz="1200" b="0" u="none" strike="noStrike">
              <a:solidFill>
                <a:srgbClr val="000000"/>
              </a:solidFill>
              <a:effectLst/>
              <a:uFillTx/>
              <a:latin typeface="Calibri"/>
            </a:endParaRPr>
          </a:p>
        </p:txBody>
      </p:sp>
      <p:sp>
        <p:nvSpPr>
          <p:cNvPr id="402" name="PlaceHolder 4"/>
          <p:cNvSpPr>
            <a:spLocks noGrp="1"/>
          </p:cNvSpPr>
          <p:nvPr>
            <p:ph type="sldNum" idx="5"/>
          </p:nvPr>
        </p:nvSpPr>
        <p:spPr>
          <a:xfrm>
            <a:off x="3884760" y="8685360"/>
            <a:ext cx="2971440" cy="458280"/>
          </a:xfrm>
          <a:prstGeom prst="rect">
            <a:avLst/>
          </a:prstGeom>
          <a:noFill/>
          <a:ln w="0">
            <a:noFill/>
          </a:ln>
        </p:spPr>
        <p:txBody>
          <a:bodyPr lIns="91440" tIns="45720" rIns="91440" bIns="45720" anchor="b">
            <a:noAutofit/>
          </a:bodyPr>
          <a:lstStyle>
            <a:lvl1pPr indent="0" algn="r" defTabSz="914400">
              <a:lnSpc>
                <a:spcPct val="100000"/>
              </a:lnSpc>
              <a:buNone/>
              <a:defRPr lang="fr-FR" sz="1200" b="0" u="none" strike="noStrike">
                <a:solidFill>
                  <a:schemeClr val="dk1"/>
                </a:solidFill>
                <a:effectLst/>
                <a:uFillTx/>
                <a:latin typeface="+mn-lt"/>
                <a:ea typeface="+mn-ea"/>
              </a:defRPr>
            </a:lvl1pPr>
          </a:lstStyle>
          <a:p>
            <a:pPr indent="0" algn="r" defTabSz="914400">
              <a:lnSpc>
                <a:spcPct val="100000"/>
              </a:lnSpc>
              <a:buNone/>
            </a:pPr>
            <a:fld id="{1E65C864-F849-4C08-8671-94597264D23A}" type="slidenum">
              <a:rPr lang="fr-FR" sz="1200" b="0" u="none" strike="noStrike">
                <a:solidFill>
                  <a:schemeClr val="dk1"/>
                </a:solidFill>
                <a:effectLst/>
                <a:uFillTx/>
                <a:latin typeface="+mn-lt"/>
                <a:ea typeface="+mn-ea"/>
              </a:rPr>
              <a:t>109</a:t>
            </a:fld>
            <a:endParaRPr lang="fr-FR" sz="1200" b="0" u="none" strike="noStrike">
              <a:solidFill>
                <a:srgbClr val="000000"/>
              </a:solidFill>
              <a:effectLst/>
              <a:uFillTx/>
              <a:latin typeface="Calibri"/>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1"/>
        <p:cNvGrpSpPr/>
        <p:nvPr/>
      </p:nvGrpSpPr>
      <p:grpSpPr>
        <a:xfrm>
          <a:off x="0" y="0"/>
          <a:ext cx="0" cy="0"/>
          <a:chOff x="0" y="0"/>
          <a:chExt cx="0" cy="0"/>
        </a:xfrm>
      </p:grpSpPr>
      <p:sp>
        <p:nvSpPr>
          <p:cNvPr id="242" name="Google Shape;242;p2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43" name="Google Shape;243;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3" name="PlaceHolder 1"/>
          <p:cNvSpPr>
            <a:spLocks noGrp="1" noRot="1" noChangeAspect="1"/>
          </p:cNvSpPr>
          <p:nvPr>
            <p:ph type="sldImg"/>
          </p:nvPr>
        </p:nvSpPr>
        <p:spPr>
          <a:xfrm>
            <a:off x="685800" y="1143000"/>
            <a:ext cx="5486400" cy="3086100"/>
          </a:xfrm>
          <a:prstGeom prst="rect">
            <a:avLst/>
          </a:prstGeom>
          <a:ln w="0">
            <a:noFill/>
          </a:ln>
        </p:spPr>
      </p:sp>
      <p:sp>
        <p:nvSpPr>
          <p:cNvPr id="404" name="PlaceHolder 2"/>
          <p:cNvSpPr>
            <a:spLocks noGrp="1"/>
          </p:cNvSpPr>
          <p:nvPr>
            <p:ph type="body"/>
          </p:nvPr>
        </p:nvSpPr>
        <p:spPr>
          <a:xfrm>
            <a:off x="685800" y="4400640"/>
            <a:ext cx="5486040" cy="3600000"/>
          </a:xfrm>
          <a:prstGeom prst="rect">
            <a:avLst/>
          </a:prstGeom>
          <a:noFill/>
          <a:ln w="0">
            <a:noFill/>
          </a:ln>
        </p:spPr>
        <p:txBody>
          <a:bodyPr lIns="91440" tIns="45720" rIns="91440" bIns="45720" anchor="t">
            <a:noAutofit/>
          </a:bodyPr>
          <a:lstStyle/>
          <a:p>
            <a:pPr indent="0">
              <a:buNone/>
            </a:pPr>
            <a:endParaRPr lang="fr-FR" sz="1800" b="0" u="none" strike="noStrike">
              <a:solidFill>
                <a:srgbClr val="000000"/>
              </a:solidFill>
              <a:effectLst/>
              <a:uFillTx/>
              <a:latin typeface="Calibri"/>
            </a:endParaRPr>
          </a:p>
        </p:txBody>
      </p:sp>
      <p:sp>
        <p:nvSpPr>
          <p:cNvPr id="405" name="PlaceHolder 3"/>
          <p:cNvSpPr>
            <a:spLocks noGrp="1"/>
          </p:cNvSpPr>
          <p:nvPr>
            <p:ph type="ftr" idx="6"/>
          </p:nvPr>
        </p:nvSpPr>
        <p:spPr>
          <a:xfrm>
            <a:off x="0" y="8685360"/>
            <a:ext cx="2971440" cy="458280"/>
          </a:xfrm>
          <a:prstGeom prst="rect">
            <a:avLst/>
          </a:prstGeom>
          <a:noFill/>
          <a:ln w="0">
            <a:noFill/>
          </a:ln>
        </p:spPr>
        <p:txBody>
          <a:bodyPr lIns="91440" tIns="45720" rIns="91440" bIns="45720" anchor="b">
            <a:noAutofit/>
          </a:bodyPr>
          <a:lstStyle>
            <a:lvl1pPr indent="0">
              <a:lnSpc>
                <a:spcPct val="100000"/>
              </a:lnSpc>
              <a:buNone/>
              <a:defRPr lang="fr-FR" sz="1200" b="0" u="none" strike="noStrike">
                <a:solidFill>
                  <a:srgbClr val="000000"/>
                </a:solidFill>
                <a:effectLst/>
                <a:uFillTx/>
                <a:latin typeface="Calibri"/>
              </a:defRPr>
            </a:lvl1pPr>
          </a:lstStyle>
          <a:p>
            <a:pPr indent="0">
              <a:lnSpc>
                <a:spcPct val="100000"/>
              </a:lnSpc>
              <a:buNone/>
            </a:pPr>
            <a:r>
              <a:rPr lang="fr-FR" sz="1200" b="0" u="none" strike="noStrike">
                <a:solidFill>
                  <a:srgbClr val="000000"/>
                </a:solidFill>
                <a:effectLst/>
                <a:uFillTx/>
                <a:latin typeface="Calibri"/>
              </a:rPr>
              <a:t>Pied de page </a:t>
            </a:r>
          </a:p>
        </p:txBody>
      </p:sp>
      <p:sp>
        <p:nvSpPr>
          <p:cNvPr id="406" name="PlaceHolder 4"/>
          <p:cNvSpPr>
            <a:spLocks noGrp="1"/>
          </p:cNvSpPr>
          <p:nvPr>
            <p:ph type="sldNum" idx="7"/>
          </p:nvPr>
        </p:nvSpPr>
        <p:spPr>
          <a:xfrm>
            <a:off x="3884760" y="8685360"/>
            <a:ext cx="2971440" cy="458280"/>
          </a:xfrm>
          <a:prstGeom prst="rect">
            <a:avLst/>
          </a:prstGeom>
          <a:noFill/>
          <a:ln w="0">
            <a:noFill/>
          </a:ln>
        </p:spPr>
        <p:txBody>
          <a:bodyPr lIns="91440" tIns="45720" rIns="91440" bIns="45720" anchor="b">
            <a:noAutofit/>
          </a:bodyPr>
          <a:lstStyle>
            <a:lvl1pPr indent="0" algn="r">
              <a:lnSpc>
                <a:spcPct val="100000"/>
              </a:lnSpc>
              <a:buNone/>
              <a:defRPr lang="fr-FR" sz="1200" b="0" u="none" strike="noStrike">
                <a:solidFill>
                  <a:srgbClr val="000000"/>
                </a:solidFill>
                <a:effectLst/>
                <a:uFillTx/>
                <a:latin typeface="Calibri"/>
              </a:defRPr>
            </a:lvl1pPr>
          </a:lstStyle>
          <a:p>
            <a:pPr indent="0" algn="r">
              <a:lnSpc>
                <a:spcPct val="100000"/>
              </a:lnSpc>
              <a:buNone/>
            </a:pPr>
            <a:fld id="{95DF4250-A5B9-4F14-A6BD-661B91AEFCFB}" type="slidenum">
              <a:rPr lang="fr-FR" sz="1200" b="0" u="none" strike="noStrike">
                <a:solidFill>
                  <a:srgbClr val="000000"/>
                </a:solidFill>
                <a:effectLst/>
                <a:uFillTx/>
                <a:latin typeface="Calibri"/>
              </a:rPr>
              <a:t>111</a:t>
            </a:fld>
            <a:endParaRPr lang="fr-FR" sz="1200" b="0" u="none" strike="noStrike">
              <a:solidFill>
                <a:srgbClr val="000000"/>
              </a:solidFill>
              <a:effectLst/>
              <a:uFillTx/>
              <a:latin typeface="Calibri"/>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5"/>
        <p:cNvGrpSpPr/>
        <p:nvPr/>
      </p:nvGrpSpPr>
      <p:grpSpPr>
        <a:xfrm>
          <a:off x="0" y="0"/>
          <a:ext cx="0" cy="0"/>
          <a:chOff x="0" y="0"/>
          <a:chExt cx="0" cy="0"/>
        </a:xfrm>
      </p:grpSpPr>
      <p:sp>
        <p:nvSpPr>
          <p:cNvPr id="266" name="Google Shape;266;g325b06d1d04_0_2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67" name="Google Shape;267;g325b06d1d04_0_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4"/>
        <p:cNvGrpSpPr/>
        <p:nvPr/>
      </p:nvGrpSpPr>
      <p:grpSpPr>
        <a:xfrm>
          <a:off x="0" y="0"/>
          <a:ext cx="0" cy="0"/>
          <a:chOff x="0" y="0"/>
          <a:chExt cx="0" cy="0"/>
        </a:xfrm>
      </p:grpSpPr>
      <p:sp>
        <p:nvSpPr>
          <p:cNvPr id="275" name="Google Shape;275;g325b06d1d04_0_3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76" name="Google Shape;276;g325b06d1d04_0_3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1"/>
        <p:cNvGrpSpPr/>
        <p:nvPr/>
      </p:nvGrpSpPr>
      <p:grpSpPr>
        <a:xfrm>
          <a:off x="0" y="0"/>
          <a:ext cx="0" cy="0"/>
          <a:chOff x="0" y="0"/>
          <a:chExt cx="0" cy="0"/>
        </a:xfrm>
      </p:grpSpPr>
      <p:sp>
        <p:nvSpPr>
          <p:cNvPr id="282" name="Google Shape;282;g325b06d1d04_0_4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83" name="Google Shape;283;g325b06d1d04_0_4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jpg"/><Relationship Id="rId1" Type="http://schemas.openxmlformats.org/officeDocument/2006/relationships/slideMaster" Target="../slideMasters/slideMaster1.xml"/><Relationship Id="rId4" Type="http://schemas.openxmlformats.org/officeDocument/2006/relationships/image" Target="../media/image14.sv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6.wmf"/><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Couverture 1">
  <p:cSld name="Couverture 1">
    <p:spTree>
      <p:nvGrpSpPr>
        <p:cNvPr id="1" name="Shape 14"/>
        <p:cNvGrpSpPr/>
        <p:nvPr/>
      </p:nvGrpSpPr>
      <p:grpSpPr>
        <a:xfrm>
          <a:off x="0" y="0"/>
          <a:ext cx="0" cy="0"/>
          <a:chOff x="0" y="0"/>
          <a:chExt cx="0" cy="0"/>
        </a:xfrm>
      </p:grpSpPr>
      <p:pic>
        <p:nvPicPr>
          <p:cNvPr id="15" name="Google Shape;15;p23" descr="Une image contenant personne, Visage humain, habits, verres&#10;&#10;Description générée automatiquement"/>
          <p:cNvPicPr preferRelativeResize="0"/>
          <p:nvPr/>
        </p:nvPicPr>
        <p:blipFill rotWithShape="1">
          <a:blip r:embed="rId2">
            <a:alphaModFix/>
          </a:blip>
          <a:srcRect/>
          <a:stretch/>
        </p:blipFill>
        <p:spPr>
          <a:xfrm>
            <a:off x="385669" y="377484"/>
            <a:ext cx="4378223" cy="5806340"/>
          </a:xfrm>
          <a:prstGeom prst="rect">
            <a:avLst/>
          </a:prstGeom>
          <a:noFill/>
          <a:ln>
            <a:noFill/>
          </a:ln>
        </p:spPr>
      </p:pic>
      <p:sp>
        <p:nvSpPr>
          <p:cNvPr id="16" name="Google Shape;16;p23"/>
          <p:cNvSpPr txBox="1">
            <a:spLocks noGrp="1"/>
          </p:cNvSpPr>
          <p:nvPr>
            <p:ph type="ctrTitle"/>
          </p:nvPr>
        </p:nvSpPr>
        <p:spPr>
          <a:xfrm>
            <a:off x="5263183" y="2574083"/>
            <a:ext cx="6488869" cy="2376496"/>
          </a:xfrm>
          <a:prstGeom prst="rect">
            <a:avLst/>
          </a:prstGeom>
          <a:no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chemeClr val="lt2"/>
              </a:buClr>
              <a:buSzPts val="4800"/>
              <a:buFont typeface="Arial"/>
              <a:buNone/>
              <a:defRPr sz="4800" b="1" i="0">
                <a:solidFill>
                  <a:schemeClr val="lt2"/>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 name="Google Shape;17;p23"/>
          <p:cNvSpPr/>
          <p:nvPr/>
        </p:nvSpPr>
        <p:spPr>
          <a:xfrm>
            <a:off x="212602" y="5348377"/>
            <a:ext cx="1952627" cy="1354639"/>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18" name="Google Shape;18;p23"/>
          <p:cNvSpPr/>
          <p:nvPr/>
        </p:nvSpPr>
        <p:spPr>
          <a:xfrm>
            <a:off x="2734574" y="230760"/>
            <a:ext cx="2355012" cy="840693"/>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pic>
        <p:nvPicPr>
          <p:cNvPr id="19" name="Google Shape;19;p23"/>
          <p:cNvPicPr preferRelativeResize="0"/>
          <p:nvPr/>
        </p:nvPicPr>
        <p:blipFill rotWithShape="1">
          <a:blip r:embed="rId3">
            <a:alphaModFix/>
          </a:blip>
          <a:srcRect/>
          <a:stretch/>
        </p:blipFill>
        <p:spPr>
          <a:xfrm>
            <a:off x="10395468" y="533885"/>
            <a:ext cx="1410863" cy="1123465"/>
          </a:xfrm>
          <a:prstGeom prst="rect">
            <a:avLst/>
          </a:prstGeom>
          <a:noFill/>
          <a:ln>
            <a:noFill/>
          </a:ln>
        </p:spPr>
      </p:pic>
      <p:sp>
        <p:nvSpPr>
          <p:cNvPr id="20" name="Google Shape;20;p23"/>
          <p:cNvSpPr/>
          <p:nvPr/>
        </p:nvSpPr>
        <p:spPr>
          <a:xfrm>
            <a:off x="1539072" y="6183824"/>
            <a:ext cx="3717473" cy="674176"/>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21" name="Google Shape;21;p23"/>
          <p:cNvSpPr txBox="1">
            <a:spLocks noGrp="1"/>
          </p:cNvSpPr>
          <p:nvPr>
            <p:ph type="body" idx="1"/>
          </p:nvPr>
        </p:nvSpPr>
        <p:spPr>
          <a:xfrm>
            <a:off x="5256545" y="1948130"/>
            <a:ext cx="6495507" cy="467692"/>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2"/>
              </a:buClr>
              <a:buSzPts val="2800"/>
              <a:buNone/>
              <a:defRPr>
                <a:solidFill>
                  <a:schemeClr val="dk2"/>
                </a:solidFil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Sous intercalaire 1">
  <p:cSld name="Sous intercalaire 1">
    <p:bg>
      <p:bgPr>
        <a:solidFill>
          <a:srgbClr val="FEF5EF"/>
        </a:solidFill>
        <a:effectLst/>
      </p:bgPr>
    </p:bg>
    <p:spTree>
      <p:nvGrpSpPr>
        <p:cNvPr id="1" name="Shape 105"/>
        <p:cNvGrpSpPr/>
        <p:nvPr/>
      </p:nvGrpSpPr>
      <p:grpSpPr>
        <a:xfrm>
          <a:off x="0" y="0"/>
          <a:ext cx="0" cy="0"/>
          <a:chOff x="0" y="0"/>
          <a:chExt cx="0" cy="0"/>
        </a:xfrm>
      </p:grpSpPr>
      <p:pic>
        <p:nvPicPr>
          <p:cNvPr id="106" name="Google Shape;106;p31" descr="Une image contenant personne, habits, Visage humain, intérieur&#10;&#10;Description générée automatiquement"/>
          <p:cNvPicPr preferRelativeResize="0"/>
          <p:nvPr/>
        </p:nvPicPr>
        <p:blipFill rotWithShape="1">
          <a:blip r:embed="rId2">
            <a:alphaModFix/>
          </a:blip>
          <a:srcRect/>
          <a:stretch/>
        </p:blipFill>
        <p:spPr>
          <a:xfrm>
            <a:off x="6419131" y="370589"/>
            <a:ext cx="4940843" cy="3296170"/>
          </a:xfrm>
          <a:prstGeom prst="rect">
            <a:avLst/>
          </a:prstGeom>
          <a:noFill/>
          <a:ln>
            <a:noFill/>
          </a:ln>
        </p:spPr>
      </p:pic>
      <p:sp>
        <p:nvSpPr>
          <p:cNvPr id="107" name="Google Shape;107;p31"/>
          <p:cNvSpPr/>
          <p:nvPr/>
        </p:nvSpPr>
        <p:spPr>
          <a:xfrm>
            <a:off x="10087217" y="2787556"/>
            <a:ext cx="2104783" cy="2072338"/>
          </a:xfrm>
          <a:prstGeom prst="rect">
            <a:avLst/>
          </a:prstGeom>
          <a:solidFill>
            <a:srgbClr val="FEF5E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08" name="Google Shape;108;p31"/>
          <p:cNvSpPr/>
          <p:nvPr/>
        </p:nvSpPr>
        <p:spPr>
          <a:xfrm>
            <a:off x="6191518" y="0"/>
            <a:ext cx="1356630" cy="2510851"/>
          </a:xfrm>
          <a:prstGeom prst="rect">
            <a:avLst/>
          </a:prstGeom>
          <a:solidFill>
            <a:srgbClr val="FEF5E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09" name="Google Shape;109;p31"/>
          <p:cNvSpPr txBox="1"/>
          <p:nvPr/>
        </p:nvSpPr>
        <p:spPr>
          <a:xfrm>
            <a:off x="4178808" y="3968496"/>
            <a:ext cx="184731"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110" name="Google Shape;110;p31"/>
          <p:cNvSpPr txBox="1">
            <a:spLocks noGrp="1"/>
          </p:cNvSpPr>
          <p:nvPr>
            <p:ph type="body" idx="1"/>
          </p:nvPr>
        </p:nvSpPr>
        <p:spPr>
          <a:xfrm>
            <a:off x="2220312" y="4631362"/>
            <a:ext cx="4389464" cy="46769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lt2"/>
              </a:buClr>
              <a:buSzPts val="2400"/>
              <a:buNone/>
              <a:defRPr sz="2400">
                <a:solidFill>
                  <a:schemeClr val="lt2"/>
                </a:solidFil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1" name="Google Shape;111;p31"/>
          <p:cNvSpPr/>
          <p:nvPr/>
        </p:nvSpPr>
        <p:spPr>
          <a:xfrm>
            <a:off x="580587" y="3133049"/>
            <a:ext cx="1376229" cy="770869"/>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12" name="Google Shape;112;p31"/>
          <p:cNvSpPr/>
          <p:nvPr/>
        </p:nvSpPr>
        <p:spPr>
          <a:xfrm>
            <a:off x="844083" y="2829486"/>
            <a:ext cx="1376229" cy="770869"/>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13" name="Google Shape;113;p31"/>
          <p:cNvSpPr txBox="1">
            <a:spLocks noGrp="1"/>
          </p:cNvSpPr>
          <p:nvPr>
            <p:ph type="body" idx="2"/>
          </p:nvPr>
        </p:nvSpPr>
        <p:spPr>
          <a:xfrm>
            <a:off x="671695" y="3061283"/>
            <a:ext cx="1610592" cy="914400"/>
          </a:xfrm>
          <a:prstGeom prst="rect">
            <a:avLst/>
          </a:prstGeom>
          <a:noFill/>
          <a:ln>
            <a:noFill/>
          </a:ln>
        </p:spPr>
        <p:txBody>
          <a:bodyPr spcFirstLastPara="1" wrap="square" lIns="91425" tIns="45700" rIns="91425" bIns="45700" anchor="b" anchorCtr="0">
            <a:noAutofit/>
          </a:bodyPr>
          <a:lstStyle>
            <a:lvl1pPr marL="457200" lvl="0" indent="-228600" algn="l">
              <a:lnSpc>
                <a:spcPct val="90000"/>
              </a:lnSpc>
              <a:spcBef>
                <a:spcPts val="1000"/>
              </a:spcBef>
              <a:spcAft>
                <a:spcPts val="0"/>
              </a:spcAft>
              <a:buClr>
                <a:schemeClr val="lt1"/>
              </a:buClr>
              <a:buSzPts val="6000"/>
              <a:buNone/>
              <a:defRPr sz="6000" b="1">
                <a:solidFill>
                  <a:schemeClr val="lt1"/>
                </a:solidFil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4" name="Google Shape;114;p31"/>
          <p:cNvSpPr txBox="1">
            <a:spLocks noGrp="1"/>
          </p:cNvSpPr>
          <p:nvPr>
            <p:ph type="title"/>
          </p:nvPr>
        </p:nvSpPr>
        <p:spPr>
          <a:xfrm>
            <a:off x="2220312" y="3783598"/>
            <a:ext cx="6398550" cy="847764"/>
          </a:xfrm>
          <a:prstGeom prst="rect">
            <a:avLst/>
          </a:prstGeom>
          <a:no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chemeClr val="dk2"/>
              </a:buClr>
              <a:buSzPts val="3600"/>
              <a:buFont typeface="Arial"/>
              <a:buNone/>
              <a:defRPr sz="3600" b="0" i="0">
                <a:solidFill>
                  <a:schemeClr val="dk2"/>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Sous intercalaire 2">
  <p:cSld name="Sous intercalaire 2">
    <p:bg>
      <p:bgPr>
        <a:solidFill>
          <a:srgbClr val="FEF5EF"/>
        </a:solidFill>
        <a:effectLst/>
      </p:bgPr>
    </p:bg>
    <p:spTree>
      <p:nvGrpSpPr>
        <p:cNvPr id="1" name="Shape 115"/>
        <p:cNvGrpSpPr/>
        <p:nvPr/>
      </p:nvGrpSpPr>
      <p:grpSpPr>
        <a:xfrm>
          <a:off x="0" y="0"/>
          <a:ext cx="0" cy="0"/>
          <a:chOff x="0" y="0"/>
          <a:chExt cx="0" cy="0"/>
        </a:xfrm>
      </p:grpSpPr>
      <p:pic>
        <p:nvPicPr>
          <p:cNvPr id="116" name="Google Shape;116;p32" descr="Une image contenant habits, personne, homme, intérieur&#10;&#10;Description générée automatiquement"/>
          <p:cNvPicPr preferRelativeResize="0"/>
          <p:nvPr/>
        </p:nvPicPr>
        <p:blipFill rotWithShape="1">
          <a:blip r:embed="rId2">
            <a:alphaModFix/>
          </a:blip>
          <a:srcRect/>
          <a:stretch/>
        </p:blipFill>
        <p:spPr>
          <a:xfrm>
            <a:off x="469251" y="1527048"/>
            <a:ext cx="3930109" cy="4347330"/>
          </a:xfrm>
          <a:prstGeom prst="rect">
            <a:avLst/>
          </a:prstGeom>
          <a:noFill/>
          <a:ln>
            <a:noFill/>
          </a:ln>
        </p:spPr>
      </p:pic>
      <p:sp>
        <p:nvSpPr>
          <p:cNvPr id="117" name="Google Shape;117;p32"/>
          <p:cNvSpPr/>
          <p:nvPr/>
        </p:nvSpPr>
        <p:spPr>
          <a:xfrm>
            <a:off x="327479" y="1056240"/>
            <a:ext cx="2295186" cy="1939623"/>
          </a:xfrm>
          <a:prstGeom prst="rect">
            <a:avLst/>
          </a:prstGeom>
          <a:solidFill>
            <a:srgbClr val="FEF5E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18" name="Google Shape;118;p32"/>
          <p:cNvSpPr txBox="1">
            <a:spLocks noGrp="1"/>
          </p:cNvSpPr>
          <p:nvPr>
            <p:ph type="body" idx="1"/>
          </p:nvPr>
        </p:nvSpPr>
        <p:spPr>
          <a:xfrm>
            <a:off x="6572856" y="4265602"/>
            <a:ext cx="4389464" cy="46769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lt2"/>
              </a:buClr>
              <a:buSzPts val="2400"/>
              <a:buNone/>
              <a:defRPr sz="2400">
                <a:solidFill>
                  <a:schemeClr val="lt2"/>
                </a:solidFil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9" name="Google Shape;119;p32"/>
          <p:cNvSpPr/>
          <p:nvPr/>
        </p:nvSpPr>
        <p:spPr>
          <a:xfrm>
            <a:off x="4933131" y="2767289"/>
            <a:ext cx="1376229" cy="770869"/>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20" name="Google Shape;120;p32"/>
          <p:cNvSpPr/>
          <p:nvPr/>
        </p:nvSpPr>
        <p:spPr>
          <a:xfrm>
            <a:off x="5196627" y="2463726"/>
            <a:ext cx="1376229" cy="770869"/>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21" name="Google Shape;121;p32"/>
          <p:cNvSpPr txBox="1">
            <a:spLocks noGrp="1"/>
          </p:cNvSpPr>
          <p:nvPr>
            <p:ph type="body" idx="2"/>
          </p:nvPr>
        </p:nvSpPr>
        <p:spPr>
          <a:xfrm>
            <a:off x="5024239" y="2695523"/>
            <a:ext cx="1610592" cy="914400"/>
          </a:xfrm>
          <a:prstGeom prst="rect">
            <a:avLst/>
          </a:prstGeom>
          <a:noFill/>
          <a:ln>
            <a:noFill/>
          </a:ln>
        </p:spPr>
        <p:txBody>
          <a:bodyPr spcFirstLastPara="1" wrap="square" lIns="91425" tIns="45700" rIns="91425" bIns="45700" anchor="b" anchorCtr="0">
            <a:noAutofit/>
          </a:bodyPr>
          <a:lstStyle>
            <a:lvl1pPr marL="457200" lvl="0" indent="-228600" algn="l">
              <a:lnSpc>
                <a:spcPct val="90000"/>
              </a:lnSpc>
              <a:spcBef>
                <a:spcPts val="1000"/>
              </a:spcBef>
              <a:spcAft>
                <a:spcPts val="0"/>
              </a:spcAft>
              <a:buClr>
                <a:schemeClr val="lt1"/>
              </a:buClr>
              <a:buSzPts val="6000"/>
              <a:buNone/>
              <a:defRPr sz="6000" b="1">
                <a:solidFill>
                  <a:schemeClr val="lt1"/>
                </a:solidFil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2" name="Google Shape;122;p32"/>
          <p:cNvSpPr txBox="1">
            <a:spLocks noGrp="1"/>
          </p:cNvSpPr>
          <p:nvPr>
            <p:ph type="title"/>
          </p:nvPr>
        </p:nvSpPr>
        <p:spPr>
          <a:xfrm>
            <a:off x="6572856" y="3417838"/>
            <a:ext cx="6398550" cy="847764"/>
          </a:xfrm>
          <a:prstGeom prst="rect">
            <a:avLst/>
          </a:prstGeom>
          <a:no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chemeClr val="dk2"/>
              </a:buClr>
              <a:buSzPts val="3600"/>
              <a:buFont typeface="Arial"/>
              <a:buNone/>
              <a:defRPr sz="3600" b="0" i="0">
                <a:solidFill>
                  <a:schemeClr val="dk2"/>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Sous intercalaire 3">
  <p:cSld name="Sous intercalaire 3">
    <p:bg>
      <p:bgPr>
        <a:solidFill>
          <a:srgbClr val="FEF5EF"/>
        </a:solidFill>
        <a:effectLst/>
      </p:bgPr>
    </p:bg>
    <p:spTree>
      <p:nvGrpSpPr>
        <p:cNvPr id="1" name="Shape 123"/>
        <p:cNvGrpSpPr/>
        <p:nvPr/>
      </p:nvGrpSpPr>
      <p:grpSpPr>
        <a:xfrm>
          <a:off x="0" y="0"/>
          <a:ext cx="0" cy="0"/>
          <a:chOff x="0" y="0"/>
          <a:chExt cx="0" cy="0"/>
        </a:xfrm>
      </p:grpSpPr>
      <p:pic>
        <p:nvPicPr>
          <p:cNvPr id="124" name="Google Shape;124;p33" descr="Une image contenant habits, personne, Visage humain, intérieur&#10;&#10;Description générée automatiquement"/>
          <p:cNvPicPr preferRelativeResize="0"/>
          <p:nvPr/>
        </p:nvPicPr>
        <p:blipFill rotWithShape="1">
          <a:blip r:embed="rId2">
            <a:alphaModFix/>
          </a:blip>
          <a:srcRect/>
          <a:stretch/>
        </p:blipFill>
        <p:spPr>
          <a:xfrm>
            <a:off x="6825458" y="481401"/>
            <a:ext cx="4887055" cy="3256932"/>
          </a:xfrm>
          <a:prstGeom prst="rect">
            <a:avLst/>
          </a:prstGeom>
          <a:noFill/>
          <a:ln>
            <a:noFill/>
          </a:ln>
        </p:spPr>
      </p:pic>
      <p:sp>
        <p:nvSpPr>
          <p:cNvPr id="125" name="Google Shape;125;p33"/>
          <p:cNvSpPr/>
          <p:nvPr/>
        </p:nvSpPr>
        <p:spPr>
          <a:xfrm>
            <a:off x="6373814" y="2754051"/>
            <a:ext cx="3791874" cy="1785690"/>
          </a:xfrm>
          <a:prstGeom prst="rect">
            <a:avLst/>
          </a:prstGeom>
          <a:solidFill>
            <a:srgbClr val="FEF5E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26" name="Google Shape;126;p33"/>
          <p:cNvSpPr txBox="1">
            <a:spLocks noGrp="1"/>
          </p:cNvSpPr>
          <p:nvPr>
            <p:ph type="body" idx="1"/>
          </p:nvPr>
        </p:nvSpPr>
        <p:spPr>
          <a:xfrm>
            <a:off x="2220312" y="4631362"/>
            <a:ext cx="4389464" cy="46769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lt2"/>
              </a:buClr>
              <a:buSzPts val="2400"/>
              <a:buNone/>
              <a:defRPr sz="2400">
                <a:solidFill>
                  <a:schemeClr val="lt2"/>
                </a:solidFil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7" name="Google Shape;127;p33"/>
          <p:cNvSpPr/>
          <p:nvPr/>
        </p:nvSpPr>
        <p:spPr>
          <a:xfrm>
            <a:off x="580587" y="3133049"/>
            <a:ext cx="1376229" cy="770869"/>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28" name="Google Shape;128;p33"/>
          <p:cNvSpPr/>
          <p:nvPr/>
        </p:nvSpPr>
        <p:spPr>
          <a:xfrm>
            <a:off x="844083" y="2829486"/>
            <a:ext cx="1376229" cy="770869"/>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29" name="Google Shape;129;p33"/>
          <p:cNvSpPr txBox="1">
            <a:spLocks noGrp="1"/>
          </p:cNvSpPr>
          <p:nvPr>
            <p:ph type="body" idx="2"/>
          </p:nvPr>
        </p:nvSpPr>
        <p:spPr>
          <a:xfrm>
            <a:off x="671695" y="3061283"/>
            <a:ext cx="1610592" cy="914400"/>
          </a:xfrm>
          <a:prstGeom prst="rect">
            <a:avLst/>
          </a:prstGeom>
          <a:noFill/>
          <a:ln>
            <a:noFill/>
          </a:ln>
        </p:spPr>
        <p:txBody>
          <a:bodyPr spcFirstLastPara="1" wrap="square" lIns="91425" tIns="45700" rIns="91425" bIns="45700" anchor="b" anchorCtr="0">
            <a:noAutofit/>
          </a:bodyPr>
          <a:lstStyle>
            <a:lvl1pPr marL="457200" lvl="0" indent="-228600" algn="l">
              <a:lnSpc>
                <a:spcPct val="90000"/>
              </a:lnSpc>
              <a:spcBef>
                <a:spcPts val="1000"/>
              </a:spcBef>
              <a:spcAft>
                <a:spcPts val="0"/>
              </a:spcAft>
              <a:buClr>
                <a:schemeClr val="lt1"/>
              </a:buClr>
              <a:buSzPts val="6000"/>
              <a:buNone/>
              <a:defRPr sz="6000" b="1">
                <a:solidFill>
                  <a:schemeClr val="lt1"/>
                </a:solidFil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30" name="Google Shape;130;p33"/>
          <p:cNvSpPr txBox="1">
            <a:spLocks noGrp="1"/>
          </p:cNvSpPr>
          <p:nvPr>
            <p:ph type="title"/>
          </p:nvPr>
        </p:nvSpPr>
        <p:spPr>
          <a:xfrm>
            <a:off x="2220312" y="3783598"/>
            <a:ext cx="6398550" cy="847764"/>
          </a:xfrm>
          <a:prstGeom prst="rect">
            <a:avLst/>
          </a:prstGeom>
          <a:no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chemeClr val="dk2"/>
              </a:buClr>
              <a:buSzPts val="3600"/>
              <a:buFont typeface="Arial"/>
              <a:buNone/>
              <a:defRPr sz="3600" b="0" i="0">
                <a:solidFill>
                  <a:schemeClr val="dk2"/>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ous intercalaire 4">
  <p:cSld name="Sous intercalaire 4">
    <p:bg>
      <p:bgPr>
        <a:solidFill>
          <a:srgbClr val="FEF5EF"/>
        </a:solidFill>
        <a:effectLst/>
      </p:bgPr>
    </p:bg>
    <p:spTree>
      <p:nvGrpSpPr>
        <p:cNvPr id="1" name="Shape 131"/>
        <p:cNvGrpSpPr/>
        <p:nvPr/>
      </p:nvGrpSpPr>
      <p:grpSpPr>
        <a:xfrm>
          <a:off x="0" y="0"/>
          <a:ext cx="0" cy="0"/>
          <a:chOff x="0" y="0"/>
          <a:chExt cx="0" cy="0"/>
        </a:xfrm>
      </p:grpSpPr>
      <p:pic>
        <p:nvPicPr>
          <p:cNvPr id="132" name="Google Shape;132;p34" descr="Une image contenant Visage humain, habits, personne, homme&#10;&#10;Description générée automatiquement"/>
          <p:cNvPicPr preferRelativeResize="0"/>
          <p:nvPr/>
        </p:nvPicPr>
        <p:blipFill rotWithShape="1">
          <a:blip r:embed="rId2">
            <a:alphaModFix/>
          </a:blip>
          <a:srcRect/>
          <a:stretch/>
        </p:blipFill>
        <p:spPr>
          <a:xfrm>
            <a:off x="612478" y="886630"/>
            <a:ext cx="3406032" cy="4549766"/>
          </a:xfrm>
          <a:prstGeom prst="rect">
            <a:avLst/>
          </a:prstGeom>
          <a:noFill/>
          <a:ln>
            <a:noFill/>
          </a:ln>
        </p:spPr>
      </p:pic>
      <p:sp>
        <p:nvSpPr>
          <p:cNvPr id="133" name="Google Shape;133;p34"/>
          <p:cNvSpPr/>
          <p:nvPr/>
        </p:nvSpPr>
        <p:spPr>
          <a:xfrm>
            <a:off x="322203" y="4927699"/>
            <a:ext cx="1666798" cy="1387991"/>
          </a:xfrm>
          <a:prstGeom prst="rect">
            <a:avLst/>
          </a:prstGeom>
          <a:solidFill>
            <a:srgbClr val="FEF5E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34" name="Google Shape;134;p34"/>
          <p:cNvSpPr/>
          <p:nvPr/>
        </p:nvSpPr>
        <p:spPr>
          <a:xfrm>
            <a:off x="3340754" y="552877"/>
            <a:ext cx="1376229" cy="2063261"/>
          </a:xfrm>
          <a:prstGeom prst="rect">
            <a:avLst/>
          </a:prstGeom>
          <a:solidFill>
            <a:srgbClr val="FEF5E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35" name="Google Shape;135;p34"/>
          <p:cNvSpPr txBox="1">
            <a:spLocks noGrp="1"/>
          </p:cNvSpPr>
          <p:nvPr>
            <p:ph type="body" idx="1"/>
          </p:nvPr>
        </p:nvSpPr>
        <p:spPr>
          <a:xfrm>
            <a:off x="6096000" y="4460007"/>
            <a:ext cx="4389464" cy="46769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lt2"/>
              </a:buClr>
              <a:buSzPts val="2400"/>
              <a:buNone/>
              <a:defRPr sz="2400">
                <a:solidFill>
                  <a:schemeClr val="lt2"/>
                </a:solidFil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36" name="Google Shape;136;p34"/>
          <p:cNvSpPr/>
          <p:nvPr/>
        </p:nvSpPr>
        <p:spPr>
          <a:xfrm>
            <a:off x="4456275" y="2961694"/>
            <a:ext cx="1376229" cy="770869"/>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37" name="Google Shape;137;p34"/>
          <p:cNvSpPr/>
          <p:nvPr/>
        </p:nvSpPr>
        <p:spPr>
          <a:xfrm>
            <a:off x="4719771" y="2658131"/>
            <a:ext cx="1376229" cy="770869"/>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38" name="Google Shape;138;p34"/>
          <p:cNvSpPr txBox="1">
            <a:spLocks noGrp="1"/>
          </p:cNvSpPr>
          <p:nvPr>
            <p:ph type="body" idx="2"/>
          </p:nvPr>
        </p:nvSpPr>
        <p:spPr>
          <a:xfrm>
            <a:off x="4547383" y="2889928"/>
            <a:ext cx="1610592" cy="914400"/>
          </a:xfrm>
          <a:prstGeom prst="rect">
            <a:avLst/>
          </a:prstGeom>
          <a:noFill/>
          <a:ln>
            <a:noFill/>
          </a:ln>
        </p:spPr>
        <p:txBody>
          <a:bodyPr spcFirstLastPara="1" wrap="square" lIns="91425" tIns="45700" rIns="91425" bIns="45700" anchor="b" anchorCtr="0">
            <a:noAutofit/>
          </a:bodyPr>
          <a:lstStyle>
            <a:lvl1pPr marL="457200" lvl="0" indent="-228600" algn="l">
              <a:lnSpc>
                <a:spcPct val="90000"/>
              </a:lnSpc>
              <a:spcBef>
                <a:spcPts val="1000"/>
              </a:spcBef>
              <a:spcAft>
                <a:spcPts val="0"/>
              </a:spcAft>
              <a:buClr>
                <a:schemeClr val="lt1"/>
              </a:buClr>
              <a:buSzPts val="6000"/>
              <a:buNone/>
              <a:defRPr sz="6000" b="1">
                <a:solidFill>
                  <a:schemeClr val="lt1"/>
                </a:solidFil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39" name="Google Shape;139;p34"/>
          <p:cNvSpPr txBox="1">
            <a:spLocks noGrp="1"/>
          </p:cNvSpPr>
          <p:nvPr>
            <p:ph type="title"/>
          </p:nvPr>
        </p:nvSpPr>
        <p:spPr>
          <a:xfrm>
            <a:off x="6096000" y="3612243"/>
            <a:ext cx="6398550" cy="847764"/>
          </a:xfrm>
          <a:prstGeom prst="rect">
            <a:avLst/>
          </a:prstGeom>
          <a:no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chemeClr val="dk2"/>
              </a:buClr>
              <a:buSzPts val="3600"/>
              <a:buFont typeface="Arial"/>
              <a:buNone/>
              <a:defRPr sz="3600" b="0" i="0">
                <a:solidFill>
                  <a:schemeClr val="dk2"/>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Image avec légende">
  <p:cSld name="Image avec légende">
    <p:spTree>
      <p:nvGrpSpPr>
        <p:cNvPr id="1" name="Shape 140"/>
        <p:cNvGrpSpPr/>
        <p:nvPr/>
      </p:nvGrpSpPr>
      <p:grpSpPr>
        <a:xfrm>
          <a:off x="0" y="0"/>
          <a:ext cx="0" cy="0"/>
          <a:chOff x="0" y="0"/>
          <a:chExt cx="0" cy="0"/>
        </a:xfrm>
      </p:grpSpPr>
      <p:sp>
        <p:nvSpPr>
          <p:cNvPr id="141" name="Google Shape;141;p36"/>
          <p:cNvSpPr txBox="1">
            <a:spLocks noGrp="1"/>
          </p:cNvSpPr>
          <p:nvPr>
            <p:ph type="body" idx="1"/>
          </p:nvPr>
        </p:nvSpPr>
        <p:spPr>
          <a:xfrm>
            <a:off x="839788" y="2057400"/>
            <a:ext cx="3932237" cy="3714134"/>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142" name="Google Shape;142;p36"/>
          <p:cNvSpPr txBox="1"/>
          <p:nvPr/>
        </p:nvSpPr>
        <p:spPr>
          <a:xfrm>
            <a:off x="297288" y="6356350"/>
            <a:ext cx="609693" cy="33855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Arial"/>
              <a:buNone/>
            </a:pPr>
            <a:fld id="{00000000-1234-1234-1234-123412341234}" type="slidenum">
              <a:rPr lang="fr-FR" sz="1600" b="0" i="0" u="none" strike="noStrike" cap="none">
                <a:solidFill>
                  <a:srgbClr val="7F7F7F"/>
                </a:solidFill>
                <a:latin typeface="Arial"/>
                <a:ea typeface="Arial"/>
                <a:cs typeface="Arial"/>
                <a:sym typeface="Arial"/>
              </a:rPr>
              <a:t>‹N°›</a:t>
            </a:fld>
            <a:endParaRPr sz="1600" b="0" i="0" u="none" strike="noStrike" cap="none">
              <a:solidFill>
                <a:srgbClr val="7F7F7F"/>
              </a:solidFill>
              <a:latin typeface="Arial"/>
              <a:ea typeface="Arial"/>
              <a:cs typeface="Arial"/>
              <a:sym typeface="Arial"/>
            </a:endParaRPr>
          </a:p>
        </p:txBody>
      </p:sp>
      <p:sp>
        <p:nvSpPr>
          <p:cNvPr id="143" name="Google Shape;143;p36"/>
          <p:cNvSpPr txBox="1">
            <a:spLocks noGrp="1"/>
          </p:cNvSpPr>
          <p:nvPr>
            <p:ph type="body" idx="2"/>
          </p:nvPr>
        </p:nvSpPr>
        <p:spPr>
          <a:xfrm>
            <a:off x="5053782" y="1576069"/>
            <a:ext cx="6132870" cy="416750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b="0" i="0">
                <a:latin typeface="Arial"/>
                <a:ea typeface="Arial"/>
                <a:cs typeface="Arial"/>
                <a:sym typeface="Arial"/>
              </a:defRPr>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144" name="Google Shape;144;p36"/>
          <p:cNvSpPr txBox="1">
            <a:spLocks noGrp="1"/>
          </p:cNvSpPr>
          <p:nvPr>
            <p:ph type="body" idx="3"/>
          </p:nvPr>
        </p:nvSpPr>
        <p:spPr>
          <a:xfrm>
            <a:off x="838200" y="601941"/>
            <a:ext cx="3932237" cy="97412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2"/>
              </a:buClr>
              <a:buSzPts val="2800"/>
              <a:buNone/>
              <a:defRPr sz="2800" b="1" i="0">
                <a:solidFill>
                  <a:schemeClr val="lt2"/>
                </a:solidFill>
                <a:latin typeface="Arial"/>
                <a:ea typeface="Arial"/>
                <a:cs typeface="Arial"/>
                <a:sym typeface="Aria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45" name="Google Shape;145;p36"/>
          <p:cNvSpPr txBox="1">
            <a:spLocks noGrp="1"/>
          </p:cNvSpPr>
          <p:nvPr>
            <p:ph type="body" idx="4"/>
          </p:nvPr>
        </p:nvSpPr>
        <p:spPr>
          <a:xfrm>
            <a:off x="838200" y="1576069"/>
            <a:ext cx="3932237" cy="46769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2"/>
              </a:buClr>
              <a:buSzPts val="2000"/>
              <a:buNone/>
              <a:defRPr sz="2000">
                <a:solidFill>
                  <a:schemeClr val="dk2"/>
                </a:solidFil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46" name="Google Shape;146;p36"/>
          <p:cNvSpPr/>
          <p:nvPr/>
        </p:nvSpPr>
        <p:spPr>
          <a:xfrm>
            <a:off x="11173267" y="302597"/>
            <a:ext cx="663821" cy="638675"/>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fr-FR" sz="1800" b="0" i="0" u="none" strike="noStrike" cap="none">
                <a:solidFill>
                  <a:schemeClr val="lt2"/>
                </a:solidFill>
                <a:latin typeface="Arial"/>
                <a:ea typeface="Arial"/>
                <a:cs typeface="Arial"/>
                <a:sym typeface="Arial"/>
              </a:rPr>
              <a:t>≠</a:t>
            </a:r>
            <a:endParaRPr sz="1400" b="0" i="0" u="none" strike="noStrike" cap="none">
              <a:solidFill>
                <a:srgbClr val="000000"/>
              </a:solidFill>
              <a:latin typeface="Arial"/>
              <a:ea typeface="Arial"/>
              <a:cs typeface="Arial"/>
              <a:sym typeface="Arial"/>
            </a:endParaRPr>
          </a:p>
        </p:txBody>
      </p:sp>
      <p:sp>
        <p:nvSpPr>
          <p:cNvPr id="147" name="Google Shape;147;p36"/>
          <p:cNvSpPr/>
          <p:nvPr/>
        </p:nvSpPr>
        <p:spPr>
          <a:xfrm>
            <a:off x="10546644" y="478395"/>
            <a:ext cx="663821" cy="638675"/>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fr-FR" sz="1800" b="0" i="0" u="none" strike="noStrike" cap="none">
                <a:solidFill>
                  <a:schemeClr val="lt2"/>
                </a:solidFill>
                <a:latin typeface="Arial"/>
                <a:ea typeface="Arial"/>
                <a:cs typeface="Arial"/>
                <a:sym typeface="Arial"/>
              </a:rPr>
              <a:t>≠</a:t>
            </a:r>
            <a:endParaRPr sz="1400" b="0" i="0" u="none" strike="noStrike" cap="none">
              <a:solidFill>
                <a:srgbClr val="000000"/>
              </a:solidFill>
              <a:latin typeface="Arial"/>
              <a:ea typeface="Arial"/>
              <a:cs typeface="Arial"/>
              <a:sym typeface="Arial"/>
            </a:endParaRPr>
          </a:p>
        </p:txBody>
      </p:sp>
      <p:sp>
        <p:nvSpPr>
          <p:cNvPr id="148" name="Google Shape;148;p36"/>
          <p:cNvSpPr txBox="1">
            <a:spLocks noGrp="1"/>
          </p:cNvSpPr>
          <p:nvPr>
            <p:ph type="body" idx="5"/>
          </p:nvPr>
        </p:nvSpPr>
        <p:spPr>
          <a:xfrm>
            <a:off x="10924274" y="545447"/>
            <a:ext cx="580903" cy="328579"/>
          </a:xfrm>
          <a:prstGeom prst="rect">
            <a:avLst/>
          </a:prstGeom>
          <a:noFill/>
          <a:ln>
            <a:noFill/>
          </a:ln>
        </p:spPr>
        <p:txBody>
          <a:bodyPr spcFirstLastPara="1" wrap="square" lIns="91425" tIns="45700" rIns="91425" bIns="45700" anchor="t" anchorCtr="0">
            <a:noAutofit/>
          </a:bodyPr>
          <a:lstStyle>
            <a:lvl1pPr marL="457200" lvl="0" indent="-228600" algn="r">
              <a:lnSpc>
                <a:spcPct val="90000"/>
              </a:lnSpc>
              <a:spcBef>
                <a:spcPts val="1000"/>
              </a:spcBef>
              <a:spcAft>
                <a:spcPts val="0"/>
              </a:spcAft>
              <a:buClr>
                <a:schemeClr val="lt1"/>
              </a:buClr>
              <a:buSzPts val="1800"/>
              <a:buNone/>
              <a:defRPr sz="1800" b="1">
                <a:solidFill>
                  <a:schemeClr val="lt1"/>
                </a:solidFill>
              </a:defRPr>
            </a:lvl1pPr>
            <a:lvl2pPr marL="914400" lvl="1" indent="-355600" algn="l">
              <a:lnSpc>
                <a:spcPct val="90000"/>
              </a:lnSpc>
              <a:spcBef>
                <a:spcPts val="500"/>
              </a:spcBef>
              <a:spcAft>
                <a:spcPts val="0"/>
              </a:spcAft>
              <a:buClr>
                <a:schemeClr val="dk1"/>
              </a:buClr>
              <a:buSzPts val="2000"/>
              <a:buChar char="•"/>
              <a:defRPr sz="2000" b="1"/>
            </a:lvl2pPr>
            <a:lvl3pPr marL="1371600" lvl="2" indent="-355600" algn="l">
              <a:lnSpc>
                <a:spcPct val="90000"/>
              </a:lnSpc>
              <a:spcBef>
                <a:spcPts val="500"/>
              </a:spcBef>
              <a:spcAft>
                <a:spcPts val="0"/>
              </a:spcAft>
              <a:buClr>
                <a:schemeClr val="dk1"/>
              </a:buClr>
              <a:buSzPts val="2000"/>
              <a:buChar char="•"/>
              <a:defRPr sz="2000" b="1"/>
            </a:lvl3pPr>
            <a:lvl4pPr marL="1828800" lvl="3" indent="-355600" algn="l">
              <a:lnSpc>
                <a:spcPct val="90000"/>
              </a:lnSpc>
              <a:spcBef>
                <a:spcPts val="500"/>
              </a:spcBef>
              <a:spcAft>
                <a:spcPts val="0"/>
              </a:spcAft>
              <a:buClr>
                <a:schemeClr val="dk1"/>
              </a:buClr>
              <a:buSzPts val="2000"/>
              <a:buChar char="•"/>
              <a:defRPr sz="2000" b="1"/>
            </a:lvl4pPr>
            <a:lvl5pPr marL="2286000" lvl="4" indent="-355600" algn="l">
              <a:lnSpc>
                <a:spcPct val="90000"/>
              </a:lnSpc>
              <a:spcBef>
                <a:spcPts val="500"/>
              </a:spcBef>
              <a:spcAft>
                <a:spcPts val="0"/>
              </a:spcAft>
              <a:buClr>
                <a:schemeClr val="dk1"/>
              </a:buClr>
              <a:buSzPts val="2000"/>
              <a:buChar char="•"/>
              <a:defRPr sz="2000" b="1"/>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Picto">
  <p:cSld name="Picto">
    <p:spTree>
      <p:nvGrpSpPr>
        <p:cNvPr id="1" name="Shape 149"/>
        <p:cNvGrpSpPr/>
        <p:nvPr/>
      </p:nvGrpSpPr>
      <p:grpSpPr>
        <a:xfrm>
          <a:off x="0" y="0"/>
          <a:ext cx="0" cy="0"/>
          <a:chOff x="0" y="0"/>
          <a:chExt cx="0" cy="0"/>
        </a:xfrm>
      </p:grpSpPr>
      <p:sp>
        <p:nvSpPr>
          <p:cNvPr id="150" name="Google Shape;150;p37"/>
          <p:cNvSpPr txBox="1">
            <a:spLocks noGrp="1"/>
          </p:cNvSpPr>
          <p:nvPr>
            <p:ph type="body" idx="1"/>
          </p:nvPr>
        </p:nvSpPr>
        <p:spPr>
          <a:xfrm>
            <a:off x="838200" y="601941"/>
            <a:ext cx="7653867" cy="515129"/>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2"/>
              </a:buClr>
              <a:buSzPts val="2800"/>
              <a:buNone/>
              <a:defRPr sz="2800" b="1" i="0">
                <a:solidFill>
                  <a:schemeClr val="lt2"/>
                </a:solidFill>
                <a:latin typeface="Arial"/>
                <a:ea typeface="Arial"/>
                <a:cs typeface="Arial"/>
                <a:sym typeface="Aria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51" name="Google Shape;151;p37"/>
          <p:cNvSpPr txBox="1">
            <a:spLocks noGrp="1"/>
          </p:cNvSpPr>
          <p:nvPr>
            <p:ph type="body" idx="2"/>
          </p:nvPr>
        </p:nvSpPr>
        <p:spPr>
          <a:xfrm>
            <a:off x="838200" y="1755649"/>
            <a:ext cx="10522789" cy="3238756"/>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800"/>
              <a:buNone/>
              <a:defRPr sz="1800" b="0" i="0">
                <a:solidFill>
                  <a:schemeClr val="dk1"/>
                </a:solidFill>
                <a:latin typeface="Arial"/>
                <a:ea typeface="Arial"/>
                <a:cs typeface="Arial"/>
                <a:sym typeface="Aria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52" name="Google Shape;152;p37"/>
          <p:cNvSpPr txBox="1"/>
          <p:nvPr/>
        </p:nvSpPr>
        <p:spPr>
          <a:xfrm>
            <a:off x="297288" y="6356350"/>
            <a:ext cx="609693" cy="33855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Arial"/>
              <a:buNone/>
            </a:pPr>
            <a:fld id="{00000000-1234-1234-1234-123412341234}" type="slidenum">
              <a:rPr lang="fr-FR" sz="1600" b="0" i="0" u="none" strike="noStrike" cap="none">
                <a:solidFill>
                  <a:srgbClr val="7F7F7F"/>
                </a:solidFill>
                <a:latin typeface="Arial"/>
                <a:ea typeface="Arial"/>
                <a:cs typeface="Arial"/>
                <a:sym typeface="Arial"/>
              </a:rPr>
              <a:t>‹N°›</a:t>
            </a:fld>
            <a:endParaRPr sz="1600" b="0" i="0" u="none" strike="noStrike" cap="none">
              <a:solidFill>
                <a:srgbClr val="7F7F7F"/>
              </a:solidFill>
              <a:latin typeface="Arial"/>
              <a:ea typeface="Arial"/>
              <a:cs typeface="Arial"/>
              <a:sym typeface="Arial"/>
            </a:endParaRPr>
          </a:p>
        </p:txBody>
      </p:sp>
      <p:sp>
        <p:nvSpPr>
          <p:cNvPr id="153" name="Google Shape;153;p37"/>
          <p:cNvSpPr/>
          <p:nvPr/>
        </p:nvSpPr>
        <p:spPr>
          <a:xfrm>
            <a:off x="11173267" y="302597"/>
            <a:ext cx="663821" cy="638675"/>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fr-FR" sz="1800" b="0" i="0" u="none" strike="noStrike" cap="none">
                <a:solidFill>
                  <a:schemeClr val="lt2"/>
                </a:solidFill>
                <a:latin typeface="Arial"/>
                <a:ea typeface="Arial"/>
                <a:cs typeface="Arial"/>
                <a:sym typeface="Arial"/>
              </a:rPr>
              <a:t>≠</a:t>
            </a:r>
            <a:endParaRPr sz="1400" b="0" i="0" u="none" strike="noStrike" cap="none">
              <a:solidFill>
                <a:srgbClr val="000000"/>
              </a:solidFill>
              <a:latin typeface="Arial"/>
              <a:ea typeface="Arial"/>
              <a:cs typeface="Arial"/>
              <a:sym typeface="Arial"/>
            </a:endParaRPr>
          </a:p>
        </p:txBody>
      </p:sp>
      <p:sp>
        <p:nvSpPr>
          <p:cNvPr id="154" name="Google Shape;154;p37"/>
          <p:cNvSpPr txBox="1">
            <a:spLocks noGrp="1"/>
          </p:cNvSpPr>
          <p:nvPr>
            <p:ph type="body" idx="3"/>
          </p:nvPr>
        </p:nvSpPr>
        <p:spPr>
          <a:xfrm>
            <a:off x="838200" y="1175081"/>
            <a:ext cx="7653866" cy="46769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2"/>
              </a:buClr>
              <a:buSzPts val="2000"/>
              <a:buNone/>
              <a:defRPr sz="2000">
                <a:solidFill>
                  <a:schemeClr val="dk2"/>
                </a:solidFil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55" name="Google Shape;155;p37"/>
          <p:cNvSpPr/>
          <p:nvPr/>
        </p:nvSpPr>
        <p:spPr>
          <a:xfrm>
            <a:off x="10546644" y="478395"/>
            <a:ext cx="663821" cy="638675"/>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fr-FR" sz="1800" b="0" i="0" u="none" strike="noStrike" cap="none">
                <a:solidFill>
                  <a:schemeClr val="lt2"/>
                </a:solidFill>
                <a:latin typeface="Arial"/>
                <a:ea typeface="Arial"/>
                <a:cs typeface="Arial"/>
                <a:sym typeface="Arial"/>
              </a:rPr>
              <a:t>≠</a:t>
            </a:r>
            <a:endParaRPr sz="1400" b="0" i="0" u="none" strike="noStrike" cap="none">
              <a:solidFill>
                <a:srgbClr val="000000"/>
              </a:solidFill>
              <a:latin typeface="Arial"/>
              <a:ea typeface="Arial"/>
              <a:cs typeface="Arial"/>
              <a:sym typeface="Arial"/>
            </a:endParaRPr>
          </a:p>
        </p:txBody>
      </p:sp>
      <p:sp>
        <p:nvSpPr>
          <p:cNvPr id="156" name="Google Shape;156;p37"/>
          <p:cNvSpPr txBox="1">
            <a:spLocks noGrp="1"/>
          </p:cNvSpPr>
          <p:nvPr>
            <p:ph type="body" idx="4"/>
          </p:nvPr>
        </p:nvSpPr>
        <p:spPr>
          <a:xfrm>
            <a:off x="10924274" y="545447"/>
            <a:ext cx="580903" cy="328579"/>
          </a:xfrm>
          <a:prstGeom prst="rect">
            <a:avLst/>
          </a:prstGeom>
          <a:noFill/>
          <a:ln>
            <a:noFill/>
          </a:ln>
        </p:spPr>
        <p:txBody>
          <a:bodyPr spcFirstLastPara="1" wrap="square" lIns="91425" tIns="45700" rIns="91425" bIns="45700" anchor="t" anchorCtr="0">
            <a:noAutofit/>
          </a:bodyPr>
          <a:lstStyle>
            <a:lvl1pPr marL="457200" lvl="0" indent="-228600" algn="r">
              <a:lnSpc>
                <a:spcPct val="90000"/>
              </a:lnSpc>
              <a:spcBef>
                <a:spcPts val="1000"/>
              </a:spcBef>
              <a:spcAft>
                <a:spcPts val="0"/>
              </a:spcAft>
              <a:buClr>
                <a:schemeClr val="lt1"/>
              </a:buClr>
              <a:buSzPts val="1800"/>
              <a:buNone/>
              <a:defRPr sz="1800" b="1">
                <a:solidFill>
                  <a:schemeClr val="lt1"/>
                </a:solidFill>
              </a:defRPr>
            </a:lvl1pPr>
            <a:lvl2pPr marL="914400" lvl="1" indent="-355600" algn="l">
              <a:lnSpc>
                <a:spcPct val="90000"/>
              </a:lnSpc>
              <a:spcBef>
                <a:spcPts val="500"/>
              </a:spcBef>
              <a:spcAft>
                <a:spcPts val="0"/>
              </a:spcAft>
              <a:buClr>
                <a:schemeClr val="dk1"/>
              </a:buClr>
              <a:buSzPts val="2000"/>
              <a:buChar char="•"/>
              <a:defRPr sz="2000" b="1"/>
            </a:lvl2pPr>
            <a:lvl3pPr marL="1371600" lvl="2" indent="-355600" algn="l">
              <a:lnSpc>
                <a:spcPct val="90000"/>
              </a:lnSpc>
              <a:spcBef>
                <a:spcPts val="500"/>
              </a:spcBef>
              <a:spcAft>
                <a:spcPts val="0"/>
              </a:spcAft>
              <a:buClr>
                <a:schemeClr val="dk1"/>
              </a:buClr>
              <a:buSzPts val="2000"/>
              <a:buChar char="•"/>
              <a:defRPr sz="2000" b="1"/>
            </a:lvl3pPr>
            <a:lvl4pPr marL="1828800" lvl="3" indent="-355600" algn="l">
              <a:lnSpc>
                <a:spcPct val="90000"/>
              </a:lnSpc>
              <a:spcBef>
                <a:spcPts val="500"/>
              </a:spcBef>
              <a:spcAft>
                <a:spcPts val="0"/>
              </a:spcAft>
              <a:buClr>
                <a:schemeClr val="dk1"/>
              </a:buClr>
              <a:buSzPts val="2000"/>
              <a:buChar char="•"/>
              <a:defRPr sz="2000" b="1"/>
            </a:lvl4pPr>
            <a:lvl5pPr marL="2286000" lvl="4" indent="-355600" algn="l">
              <a:lnSpc>
                <a:spcPct val="90000"/>
              </a:lnSpc>
              <a:spcBef>
                <a:spcPts val="500"/>
              </a:spcBef>
              <a:spcAft>
                <a:spcPts val="0"/>
              </a:spcAft>
              <a:buClr>
                <a:schemeClr val="dk1"/>
              </a:buClr>
              <a:buSzPts val="2000"/>
              <a:buChar char="•"/>
              <a:defRPr sz="2000" b="1"/>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Graphique">
  <p:cSld name="Graphique">
    <p:spTree>
      <p:nvGrpSpPr>
        <p:cNvPr id="1" name="Shape 157"/>
        <p:cNvGrpSpPr/>
        <p:nvPr/>
      </p:nvGrpSpPr>
      <p:grpSpPr>
        <a:xfrm>
          <a:off x="0" y="0"/>
          <a:ext cx="0" cy="0"/>
          <a:chOff x="0" y="0"/>
          <a:chExt cx="0" cy="0"/>
        </a:xfrm>
      </p:grpSpPr>
      <p:sp>
        <p:nvSpPr>
          <p:cNvPr id="158" name="Google Shape;158;p38"/>
          <p:cNvSpPr txBox="1">
            <a:spLocks noGrp="1"/>
          </p:cNvSpPr>
          <p:nvPr>
            <p:ph type="body" idx="1"/>
          </p:nvPr>
        </p:nvSpPr>
        <p:spPr>
          <a:xfrm>
            <a:off x="838200" y="601941"/>
            <a:ext cx="7653867" cy="515129"/>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2"/>
              </a:buClr>
              <a:buSzPts val="2800"/>
              <a:buNone/>
              <a:defRPr sz="2800" b="1" i="0">
                <a:solidFill>
                  <a:schemeClr val="lt2"/>
                </a:solidFill>
                <a:latin typeface="Arial"/>
                <a:ea typeface="Arial"/>
                <a:cs typeface="Arial"/>
                <a:sym typeface="Aria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59" name="Google Shape;159;p38"/>
          <p:cNvSpPr txBox="1">
            <a:spLocks noGrp="1"/>
          </p:cNvSpPr>
          <p:nvPr>
            <p:ph type="body" idx="2"/>
          </p:nvPr>
        </p:nvSpPr>
        <p:spPr>
          <a:xfrm>
            <a:off x="838200" y="1755649"/>
            <a:ext cx="10522789" cy="3238756"/>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800"/>
              <a:buNone/>
              <a:defRPr sz="1800" b="0" i="0">
                <a:solidFill>
                  <a:schemeClr val="dk1"/>
                </a:solidFill>
                <a:latin typeface="Arial"/>
                <a:ea typeface="Arial"/>
                <a:cs typeface="Arial"/>
                <a:sym typeface="Aria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60" name="Google Shape;160;p38"/>
          <p:cNvSpPr txBox="1"/>
          <p:nvPr/>
        </p:nvSpPr>
        <p:spPr>
          <a:xfrm>
            <a:off x="297288" y="6356350"/>
            <a:ext cx="609693" cy="33855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Arial"/>
              <a:buNone/>
            </a:pPr>
            <a:fld id="{00000000-1234-1234-1234-123412341234}" type="slidenum">
              <a:rPr lang="fr-FR" sz="1600" b="0" i="0" u="none" strike="noStrike" cap="none">
                <a:solidFill>
                  <a:srgbClr val="7F7F7F"/>
                </a:solidFill>
                <a:latin typeface="Arial"/>
                <a:ea typeface="Arial"/>
                <a:cs typeface="Arial"/>
                <a:sym typeface="Arial"/>
              </a:rPr>
              <a:t>‹N°›</a:t>
            </a:fld>
            <a:endParaRPr sz="1600" b="0" i="0" u="none" strike="noStrike" cap="none">
              <a:solidFill>
                <a:srgbClr val="7F7F7F"/>
              </a:solidFill>
              <a:latin typeface="Arial"/>
              <a:ea typeface="Arial"/>
              <a:cs typeface="Arial"/>
              <a:sym typeface="Arial"/>
            </a:endParaRPr>
          </a:p>
        </p:txBody>
      </p:sp>
      <p:sp>
        <p:nvSpPr>
          <p:cNvPr id="161" name="Google Shape;161;p38"/>
          <p:cNvSpPr/>
          <p:nvPr/>
        </p:nvSpPr>
        <p:spPr>
          <a:xfrm>
            <a:off x="11173267" y="302597"/>
            <a:ext cx="663821" cy="638675"/>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fr-FR" sz="1800" b="0" i="0" u="none" strike="noStrike" cap="none">
                <a:solidFill>
                  <a:schemeClr val="lt2"/>
                </a:solidFill>
                <a:latin typeface="Arial"/>
                <a:ea typeface="Arial"/>
                <a:cs typeface="Arial"/>
                <a:sym typeface="Arial"/>
              </a:rPr>
              <a:t>≠</a:t>
            </a:r>
            <a:endParaRPr sz="1400" b="0" i="0" u="none" strike="noStrike" cap="none">
              <a:solidFill>
                <a:srgbClr val="000000"/>
              </a:solidFill>
              <a:latin typeface="Arial"/>
              <a:ea typeface="Arial"/>
              <a:cs typeface="Arial"/>
              <a:sym typeface="Arial"/>
            </a:endParaRPr>
          </a:p>
        </p:txBody>
      </p:sp>
      <p:sp>
        <p:nvSpPr>
          <p:cNvPr id="162" name="Google Shape;162;p38"/>
          <p:cNvSpPr txBox="1">
            <a:spLocks noGrp="1"/>
          </p:cNvSpPr>
          <p:nvPr>
            <p:ph type="body" idx="3"/>
          </p:nvPr>
        </p:nvSpPr>
        <p:spPr>
          <a:xfrm>
            <a:off x="838200" y="1175081"/>
            <a:ext cx="7653866" cy="46769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2"/>
              </a:buClr>
              <a:buSzPts val="2000"/>
              <a:buNone/>
              <a:defRPr sz="2000">
                <a:solidFill>
                  <a:schemeClr val="dk2"/>
                </a:solidFil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63" name="Google Shape;163;p38"/>
          <p:cNvSpPr/>
          <p:nvPr/>
        </p:nvSpPr>
        <p:spPr>
          <a:xfrm>
            <a:off x="10546644" y="478395"/>
            <a:ext cx="663821" cy="638675"/>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fr-FR" sz="1800" b="0" i="0" u="none" strike="noStrike" cap="none">
                <a:solidFill>
                  <a:schemeClr val="lt2"/>
                </a:solidFill>
                <a:latin typeface="Arial"/>
                <a:ea typeface="Arial"/>
                <a:cs typeface="Arial"/>
                <a:sym typeface="Arial"/>
              </a:rPr>
              <a:t>≠</a:t>
            </a:r>
            <a:endParaRPr sz="1400" b="0" i="0" u="none" strike="noStrike" cap="none">
              <a:solidFill>
                <a:srgbClr val="000000"/>
              </a:solidFill>
              <a:latin typeface="Arial"/>
              <a:ea typeface="Arial"/>
              <a:cs typeface="Arial"/>
              <a:sym typeface="Arial"/>
            </a:endParaRPr>
          </a:p>
        </p:txBody>
      </p:sp>
      <p:sp>
        <p:nvSpPr>
          <p:cNvPr id="164" name="Google Shape;164;p38"/>
          <p:cNvSpPr txBox="1">
            <a:spLocks noGrp="1"/>
          </p:cNvSpPr>
          <p:nvPr>
            <p:ph type="body" idx="4"/>
          </p:nvPr>
        </p:nvSpPr>
        <p:spPr>
          <a:xfrm>
            <a:off x="10924274" y="545447"/>
            <a:ext cx="580903" cy="328579"/>
          </a:xfrm>
          <a:prstGeom prst="rect">
            <a:avLst/>
          </a:prstGeom>
          <a:noFill/>
          <a:ln>
            <a:noFill/>
          </a:ln>
        </p:spPr>
        <p:txBody>
          <a:bodyPr spcFirstLastPara="1" wrap="square" lIns="91425" tIns="45700" rIns="91425" bIns="45700" anchor="t" anchorCtr="0">
            <a:noAutofit/>
          </a:bodyPr>
          <a:lstStyle>
            <a:lvl1pPr marL="457200" lvl="0" indent="-228600" algn="r">
              <a:lnSpc>
                <a:spcPct val="90000"/>
              </a:lnSpc>
              <a:spcBef>
                <a:spcPts val="1000"/>
              </a:spcBef>
              <a:spcAft>
                <a:spcPts val="0"/>
              </a:spcAft>
              <a:buClr>
                <a:schemeClr val="lt1"/>
              </a:buClr>
              <a:buSzPts val="1800"/>
              <a:buNone/>
              <a:defRPr sz="1800" b="1">
                <a:solidFill>
                  <a:schemeClr val="lt1"/>
                </a:solidFill>
              </a:defRPr>
            </a:lvl1pPr>
            <a:lvl2pPr marL="914400" lvl="1" indent="-355600" algn="l">
              <a:lnSpc>
                <a:spcPct val="90000"/>
              </a:lnSpc>
              <a:spcBef>
                <a:spcPts val="500"/>
              </a:spcBef>
              <a:spcAft>
                <a:spcPts val="0"/>
              </a:spcAft>
              <a:buClr>
                <a:schemeClr val="dk1"/>
              </a:buClr>
              <a:buSzPts val="2000"/>
              <a:buChar char="•"/>
              <a:defRPr sz="2000" b="1"/>
            </a:lvl2pPr>
            <a:lvl3pPr marL="1371600" lvl="2" indent="-355600" algn="l">
              <a:lnSpc>
                <a:spcPct val="90000"/>
              </a:lnSpc>
              <a:spcBef>
                <a:spcPts val="500"/>
              </a:spcBef>
              <a:spcAft>
                <a:spcPts val="0"/>
              </a:spcAft>
              <a:buClr>
                <a:schemeClr val="dk1"/>
              </a:buClr>
              <a:buSzPts val="2000"/>
              <a:buChar char="•"/>
              <a:defRPr sz="2000" b="1"/>
            </a:lvl3pPr>
            <a:lvl4pPr marL="1828800" lvl="3" indent="-355600" algn="l">
              <a:lnSpc>
                <a:spcPct val="90000"/>
              </a:lnSpc>
              <a:spcBef>
                <a:spcPts val="500"/>
              </a:spcBef>
              <a:spcAft>
                <a:spcPts val="0"/>
              </a:spcAft>
              <a:buClr>
                <a:schemeClr val="dk1"/>
              </a:buClr>
              <a:buSzPts val="2000"/>
              <a:buChar char="•"/>
              <a:defRPr sz="2000" b="1"/>
            </a:lvl4pPr>
            <a:lvl5pPr marL="2286000" lvl="4" indent="-355600" algn="l">
              <a:lnSpc>
                <a:spcPct val="90000"/>
              </a:lnSpc>
              <a:spcBef>
                <a:spcPts val="500"/>
              </a:spcBef>
              <a:spcAft>
                <a:spcPts val="0"/>
              </a:spcAft>
              <a:buClr>
                <a:schemeClr val="dk1"/>
              </a:buClr>
              <a:buSzPts val="2000"/>
              <a:buChar char="•"/>
              <a:defRPr sz="2000" b="1"/>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Camembert">
  <p:cSld name="Camembert">
    <p:spTree>
      <p:nvGrpSpPr>
        <p:cNvPr id="1" name="Shape 165"/>
        <p:cNvGrpSpPr/>
        <p:nvPr/>
      </p:nvGrpSpPr>
      <p:grpSpPr>
        <a:xfrm>
          <a:off x="0" y="0"/>
          <a:ext cx="0" cy="0"/>
          <a:chOff x="0" y="0"/>
          <a:chExt cx="0" cy="0"/>
        </a:xfrm>
      </p:grpSpPr>
      <p:sp>
        <p:nvSpPr>
          <p:cNvPr id="166" name="Google Shape;166;p39"/>
          <p:cNvSpPr txBox="1">
            <a:spLocks noGrp="1"/>
          </p:cNvSpPr>
          <p:nvPr>
            <p:ph type="body" idx="1"/>
          </p:nvPr>
        </p:nvSpPr>
        <p:spPr>
          <a:xfrm>
            <a:off x="838200" y="601941"/>
            <a:ext cx="7653867" cy="515129"/>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2"/>
              </a:buClr>
              <a:buSzPts val="2800"/>
              <a:buNone/>
              <a:defRPr sz="2800" b="1" i="0">
                <a:solidFill>
                  <a:schemeClr val="lt2"/>
                </a:solidFill>
                <a:latin typeface="Arial"/>
                <a:ea typeface="Arial"/>
                <a:cs typeface="Arial"/>
                <a:sym typeface="Aria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67" name="Google Shape;167;p39"/>
          <p:cNvSpPr txBox="1">
            <a:spLocks noGrp="1"/>
          </p:cNvSpPr>
          <p:nvPr>
            <p:ph type="body" idx="2"/>
          </p:nvPr>
        </p:nvSpPr>
        <p:spPr>
          <a:xfrm>
            <a:off x="838200" y="1755649"/>
            <a:ext cx="10522789" cy="3238756"/>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800"/>
              <a:buNone/>
              <a:defRPr sz="1800" b="0" i="0">
                <a:solidFill>
                  <a:schemeClr val="dk1"/>
                </a:solidFill>
                <a:latin typeface="Arial"/>
                <a:ea typeface="Arial"/>
                <a:cs typeface="Arial"/>
                <a:sym typeface="Aria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68" name="Google Shape;168;p39"/>
          <p:cNvSpPr txBox="1"/>
          <p:nvPr/>
        </p:nvSpPr>
        <p:spPr>
          <a:xfrm>
            <a:off x="297288" y="6356350"/>
            <a:ext cx="609693" cy="33855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Arial"/>
              <a:buNone/>
            </a:pPr>
            <a:fld id="{00000000-1234-1234-1234-123412341234}" type="slidenum">
              <a:rPr lang="fr-FR" sz="1600" b="0" i="0" u="none" strike="noStrike" cap="none">
                <a:solidFill>
                  <a:srgbClr val="7F7F7F"/>
                </a:solidFill>
                <a:latin typeface="Arial"/>
                <a:ea typeface="Arial"/>
                <a:cs typeface="Arial"/>
                <a:sym typeface="Arial"/>
              </a:rPr>
              <a:t>‹N°›</a:t>
            </a:fld>
            <a:endParaRPr sz="1600" b="0" i="0" u="none" strike="noStrike" cap="none">
              <a:solidFill>
                <a:srgbClr val="7F7F7F"/>
              </a:solidFill>
              <a:latin typeface="Arial"/>
              <a:ea typeface="Arial"/>
              <a:cs typeface="Arial"/>
              <a:sym typeface="Arial"/>
            </a:endParaRPr>
          </a:p>
        </p:txBody>
      </p:sp>
      <p:sp>
        <p:nvSpPr>
          <p:cNvPr id="169" name="Google Shape;169;p39"/>
          <p:cNvSpPr/>
          <p:nvPr/>
        </p:nvSpPr>
        <p:spPr>
          <a:xfrm>
            <a:off x="11173267" y="302597"/>
            <a:ext cx="663821" cy="638675"/>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fr-FR" sz="1800" b="0" i="0" u="none" strike="noStrike" cap="none">
                <a:solidFill>
                  <a:schemeClr val="lt2"/>
                </a:solidFill>
                <a:latin typeface="Arial"/>
                <a:ea typeface="Arial"/>
                <a:cs typeface="Arial"/>
                <a:sym typeface="Arial"/>
              </a:rPr>
              <a:t>≠</a:t>
            </a:r>
            <a:endParaRPr sz="1400" b="0" i="0" u="none" strike="noStrike" cap="none">
              <a:solidFill>
                <a:srgbClr val="000000"/>
              </a:solidFill>
              <a:latin typeface="Arial"/>
              <a:ea typeface="Arial"/>
              <a:cs typeface="Arial"/>
              <a:sym typeface="Arial"/>
            </a:endParaRPr>
          </a:p>
        </p:txBody>
      </p:sp>
      <p:sp>
        <p:nvSpPr>
          <p:cNvPr id="170" name="Google Shape;170;p39"/>
          <p:cNvSpPr txBox="1">
            <a:spLocks noGrp="1"/>
          </p:cNvSpPr>
          <p:nvPr>
            <p:ph type="body" idx="3"/>
          </p:nvPr>
        </p:nvSpPr>
        <p:spPr>
          <a:xfrm>
            <a:off x="838200" y="1175081"/>
            <a:ext cx="7653866" cy="46769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2"/>
              </a:buClr>
              <a:buSzPts val="2000"/>
              <a:buNone/>
              <a:defRPr sz="2000">
                <a:solidFill>
                  <a:schemeClr val="dk2"/>
                </a:solidFil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71" name="Google Shape;171;p39"/>
          <p:cNvSpPr/>
          <p:nvPr/>
        </p:nvSpPr>
        <p:spPr>
          <a:xfrm>
            <a:off x="10546644" y="478395"/>
            <a:ext cx="663821" cy="638675"/>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fr-FR" sz="1800" b="0" i="0" u="none" strike="noStrike" cap="none">
                <a:solidFill>
                  <a:schemeClr val="lt2"/>
                </a:solidFill>
                <a:latin typeface="Arial"/>
                <a:ea typeface="Arial"/>
                <a:cs typeface="Arial"/>
                <a:sym typeface="Arial"/>
              </a:rPr>
              <a:t>≠</a:t>
            </a:r>
            <a:endParaRPr sz="1400" b="0" i="0" u="none" strike="noStrike" cap="none">
              <a:solidFill>
                <a:srgbClr val="000000"/>
              </a:solidFill>
              <a:latin typeface="Arial"/>
              <a:ea typeface="Arial"/>
              <a:cs typeface="Arial"/>
              <a:sym typeface="Arial"/>
            </a:endParaRPr>
          </a:p>
        </p:txBody>
      </p:sp>
      <p:sp>
        <p:nvSpPr>
          <p:cNvPr id="172" name="Google Shape;172;p39"/>
          <p:cNvSpPr txBox="1">
            <a:spLocks noGrp="1"/>
          </p:cNvSpPr>
          <p:nvPr>
            <p:ph type="body" idx="4"/>
          </p:nvPr>
        </p:nvSpPr>
        <p:spPr>
          <a:xfrm>
            <a:off x="10924274" y="545447"/>
            <a:ext cx="580903" cy="328579"/>
          </a:xfrm>
          <a:prstGeom prst="rect">
            <a:avLst/>
          </a:prstGeom>
          <a:noFill/>
          <a:ln>
            <a:noFill/>
          </a:ln>
        </p:spPr>
        <p:txBody>
          <a:bodyPr spcFirstLastPara="1" wrap="square" lIns="91425" tIns="45700" rIns="91425" bIns="45700" anchor="t" anchorCtr="0">
            <a:noAutofit/>
          </a:bodyPr>
          <a:lstStyle>
            <a:lvl1pPr marL="457200" lvl="0" indent="-228600" algn="r">
              <a:lnSpc>
                <a:spcPct val="90000"/>
              </a:lnSpc>
              <a:spcBef>
                <a:spcPts val="1000"/>
              </a:spcBef>
              <a:spcAft>
                <a:spcPts val="0"/>
              </a:spcAft>
              <a:buClr>
                <a:schemeClr val="lt1"/>
              </a:buClr>
              <a:buSzPts val="1800"/>
              <a:buNone/>
              <a:defRPr sz="1800" b="1">
                <a:solidFill>
                  <a:schemeClr val="lt1"/>
                </a:solidFill>
              </a:defRPr>
            </a:lvl1pPr>
            <a:lvl2pPr marL="914400" lvl="1" indent="-355600" algn="l">
              <a:lnSpc>
                <a:spcPct val="90000"/>
              </a:lnSpc>
              <a:spcBef>
                <a:spcPts val="500"/>
              </a:spcBef>
              <a:spcAft>
                <a:spcPts val="0"/>
              </a:spcAft>
              <a:buClr>
                <a:schemeClr val="dk1"/>
              </a:buClr>
              <a:buSzPts val="2000"/>
              <a:buChar char="•"/>
              <a:defRPr sz="2000" b="1"/>
            </a:lvl2pPr>
            <a:lvl3pPr marL="1371600" lvl="2" indent="-355600" algn="l">
              <a:lnSpc>
                <a:spcPct val="90000"/>
              </a:lnSpc>
              <a:spcBef>
                <a:spcPts val="500"/>
              </a:spcBef>
              <a:spcAft>
                <a:spcPts val="0"/>
              </a:spcAft>
              <a:buClr>
                <a:schemeClr val="dk1"/>
              </a:buClr>
              <a:buSzPts val="2000"/>
              <a:buChar char="•"/>
              <a:defRPr sz="2000" b="1"/>
            </a:lvl3pPr>
            <a:lvl4pPr marL="1828800" lvl="3" indent="-355600" algn="l">
              <a:lnSpc>
                <a:spcPct val="90000"/>
              </a:lnSpc>
              <a:spcBef>
                <a:spcPts val="500"/>
              </a:spcBef>
              <a:spcAft>
                <a:spcPts val="0"/>
              </a:spcAft>
              <a:buClr>
                <a:schemeClr val="dk1"/>
              </a:buClr>
              <a:buSzPts val="2000"/>
              <a:buChar char="•"/>
              <a:defRPr sz="2000" b="1"/>
            </a:lvl4pPr>
            <a:lvl5pPr marL="2286000" lvl="4" indent="-355600" algn="l">
              <a:lnSpc>
                <a:spcPct val="90000"/>
              </a:lnSpc>
              <a:spcBef>
                <a:spcPts val="500"/>
              </a:spcBef>
              <a:spcAft>
                <a:spcPts val="0"/>
              </a:spcAft>
              <a:buClr>
                <a:schemeClr val="dk1"/>
              </a:buClr>
              <a:buSzPts val="2000"/>
              <a:buChar char="•"/>
              <a:defRPr sz="2000" b="1"/>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ulles">
  <p:cSld name="Bulles">
    <p:spTree>
      <p:nvGrpSpPr>
        <p:cNvPr id="1" name="Shape 173"/>
        <p:cNvGrpSpPr/>
        <p:nvPr/>
      </p:nvGrpSpPr>
      <p:grpSpPr>
        <a:xfrm>
          <a:off x="0" y="0"/>
          <a:ext cx="0" cy="0"/>
          <a:chOff x="0" y="0"/>
          <a:chExt cx="0" cy="0"/>
        </a:xfrm>
      </p:grpSpPr>
      <p:sp>
        <p:nvSpPr>
          <p:cNvPr id="174" name="Google Shape;174;p40"/>
          <p:cNvSpPr txBox="1">
            <a:spLocks noGrp="1"/>
          </p:cNvSpPr>
          <p:nvPr>
            <p:ph type="body" idx="1"/>
          </p:nvPr>
        </p:nvSpPr>
        <p:spPr>
          <a:xfrm>
            <a:off x="838200" y="601941"/>
            <a:ext cx="7653867" cy="515129"/>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2"/>
              </a:buClr>
              <a:buSzPts val="2800"/>
              <a:buNone/>
              <a:defRPr sz="2800" b="1" i="0">
                <a:solidFill>
                  <a:schemeClr val="lt2"/>
                </a:solidFill>
                <a:latin typeface="Arial"/>
                <a:ea typeface="Arial"/>
                <a:cs typeface="Arial"/>
                <a:sym typeface="Aria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75" name="Google Shape;175;p40"/>
          <p:cNvSpPr txBox="1">
            <a:spLocks noGrp="1"/>
          </p:cNvSpPr>
          <p:nvPr>
            <p:ph type="body" idx="2"/>
          </p:nvPr>
        </p:nvSpPr>
        <p:spPr>
          <a:xfrm>
            <a:off x="838200" y="1755649"/>
            <a:ext cx="10522789" cy="3238756"/>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800"/>
              <a:buNone/>
              <a:defRPr sz="1800" b="0" i="0">
                <a:solidFill>
                  <a:schemeClr val="dk1"/>
                </a:solidFill>
                <a:latin typeface="Arial"/>
                <a:ea typeface="Arial"/>
                <a:cs typeface="Arial"/>
                <a:sym typeface="Aria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76" name="Google Shape;176;p40"/>
          <p:cNvSpPr txBox="1"/>
          <p:nvPr/>
        </p:nvSpPr>
        <p:spPr>
          <a:xfrm>
            <a:off x="297288" y="6356350"/>
            <a:ext cx="609693" cy="33855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Arial"/>
              <a:buNone/>
            </a:pPr>
            <a:fld id="{00000000-1234-1234-1234-123412341234}" type="slidenum">
              <a:rPr lang="fr-FR" sz="1600" b="0" i="0" u="none" strike="noStrike" cap="none">
                <a:solidFill>
                  <a:srgbClr val="7F7F7F"/>
                </a:solidFill>
                <a:latin typeface="Arial"/>
                <a:ea typeface="Arial"/>
                <a:cs typeface="Arial"/>
                <a:sym typeface="Arial"/>
              </a:rPr>
              <a:t>‹N°›</a:t>
            </a:fld>
            <a:endParaRPr sz="1600" b="0" i="0" u="none" strike="noStrike" cap="none">
              <a:solidFill>
                <a:srgbClr val="7F7F7F"/>
              </a:solidFill>
              <a:latin typeface="Arial"/>
              <a:ea typeface="Arial"/>
              <a:cs typeface="Arial"/>
              <a:sym typeface="Arial"/>
            </a:endParaRPr>
          </a:p>
        </p:txBody>
      </p:sp>
      <p:sp>
        <p:nvSpPr>
          <p:cNvPr id="177" name="Google Shape;177;p40"/>
          <p:cNvSpPr/>
          <p:nvPr/>
        </p:nvSpPr>
        <p:spPr>
          <a:xfrm>
            <a:off x="11173267" y="302597"/>
            <a:ext cx="663821" cy="638675"/>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fr-FR" sz="1800" b="0" i="0" u="none" strike="noStrike" cap="none">
                <a:solidFill>
                  <a:schemeClr val="lt2"/>
                </a:solidFill>
                <a:latin typeface="Arial"/>
                <a:ea typeface="Arial"/>
                <a:cs typeface="Arial"/>
                <a:sym typeface="Arial"/>
              </a:rPr>
              <a:t>≠</a:t>
            </a:r>
            <a:endParaRPr sz="1400" b="0" i="0" u="none" strike="noStrike" cap="none">
              <a:solidFill>
                <a:srgbClr val="000000"/>
              </a:solidFill>
              <a:latin typeface="Arial"/>
              <a:ea typeface="Arial"/>
              <a:cs typeface="Arial"/>
              <a:sym typeface="Arial"/>
            </a:endParaRPr>
          </a:p>
        </p:txBody>
      </p:sp>
      <p:sp>
        <p:nvSpPr>
          <p:cNvPr id="178" name="Google Shape;178;p40"/>
          <p:cNvSpPr txBox="1">
            <a:spLocks noGrp="1"/>
          </p:cNvSpPr>
          <p:nvPr>
            <p:ph type="body" idx="3"/>
          </p:nvPr>
        </p:nvSpPr>
        <p:spPr>
          <a:xfrm>
            <a:off x="838200" y="1175081"/>
            <a:ext cx="7653866" cy="46769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2"/>
              </a:buClr>
              <a:buSzPts val="2000"/>
              <a:buNone/>
              <a:defRPr sz="2000">
                <a:solidFill>
                  <a:schemeClr val="dk2"/>
                </a:solidFil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79" name="Google Shape;179;p40"/>
          <p:cNvSpPr/>
          <p:nvPr/>
        </p:nvSpPr>
        <p:spPr>
          <a:xfrm>
            <a:off x="10546644" y="478395"/>
            <a:ext cx="663821" cy="638675"/>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fr-FR" sz="1800" b="0" i="0" u="none" strike="noStrike" cap="none">
                <a:solidFill>
                  <a:schemeClr val="lt2"/>
                </a:solidFill>
                <a:latin typeface="Arial"/>
                <a:ea typeface="Arial"/>
                <a:cs typeface="Arial"/>
                <a:sym typeface="Arial"/>
              </a:rPr>
              <a:t>≠</a:t>
            </a:r>
            <a:endParaRPr sz="1400" b="0" i="0" u="none" strike="noStrike" cap="none">
              <a:solidFill>
                <a:srgbClr val="000000"/>
              </a:solidFill>
              <a:latin typeface="Arial"/>
              <a:ea typeface="Arial"/>
              <a:cs typeface="Arial"/>
              <a:sym typeface="Arial"/>
            </a:endParaRPr>
          </a:p>
        </p:txBody>
      </p:sp>
      <p:sp>
        <p:nvSpPr>
          <p:cNvPr id="180" name="Google Shape;180;p40"/>
          <p:cNvSpPr txBox="1">
            <a:spLocks noGrp="1"/>
          </p:cNvSpPr>
          <p:nvPr>
            <p:ph type="body" idx="4"/>
          </p:nvPr>
        </p:nvSpPr>
        <p:spPr>
          <a:xfrm>
            <a:off x="10924274" y="545447"/>
            <a:ext cx="580903" cy="328579"/>
          </a:xfrm>
          <a:prstGeom prst="rect">
            <a:avLst/>
          </a:prstGeom>
          <a:noFill/>
          <a:ln>
            <a:noFill/>
          </a:ln>
        </p:spPr>
        <p:txBody>
          <a:bodyPr spcFirstLastPara="1" wrap="square" lIns="91425" tIns="45700" rIns="91425" bIns="45700" anchor="t" anchorCtr="0">
            <a:noAutofit/>
          </a:bodyPr>
          <a:lstStyle>
            <a:lvl1pPr marL="457200" lvl="0" indent="-228600" algn="r">
              <a:lnSpc>
                <a:spcPct val="90000"/>
              </a:lnSpc>
              <a:spcBef>
                <a:spcPts val="1000"/>
              </a:spcBef>
              <a:spcAft>
                <a:spcPts val="0"/>
              </a:spcAft>
              <a:buClr>
                <a:schemeClr val="lt1"/>
              </a:buClr>
              <a:buSzPts val="1800"/>
              <a:buNone/>
              <a:defRPr sz="1800" b="1">
                <a:solidFill>
                  <a:schemeClr val="lt1"/>
                </a:solidFill>
              </a:defRPr>
            </a:lvl1pPr>
            <a:lvl2pPr marL="914400" lvl="1" indent="-355600" algn="l">
              <a:lnSpc>
                <a:spcPct val="90000"/>
              </a:lnSpc>
              <a:spcBef>
                <a:spcPts val="500"/>
              </a:spcBef>
              <a:spcAft>
                <a:spcPts val="0"/>
              </a:spcAft>
              <a:buClr>
                <a:schemeClr val="dk1"/>
              </a:buClr>
              <a:buSzPts val="2000"/>
              <a:buChar char="•"/>
              <a:defRPr sz="2000" b="1"/>
            </a:lvl2pPr>
            <a:lvl3pPr marL="1371600" lvl="2" indent="-355600" algn="l">
              <a:lnSpc>
                <a:spcPct val="90000"/>
              </a:lnSpc>
              <a:spcBef>
                <a:spcPts val="500"/>
              </a:spcBef>
              <a:spcAft>
                <a:spcPts val="0"/>
              </a:spcAft>
              <a:buClr>
                <a:schemeClr val="dk1"/>
              </a:buClr>
              <a:buSzPts val="2000"/>
              <a:buChar char="•"/>
              <a:defRPr sz="2000" b="1"/>
            </a:lvl3pPr>
            <a:lvl4pPr marL="1828800" lvl="3" indent="-355600" algn="l">
              <a:lnSpc>
                <a:spcPct val="90000"/>
              </a:lnSpc>
              <a:spcBef>
                <a:spcPts val="500"/>
              </a:spcBef>
              <a:spcAft>
                <a:spcPts val="0"/>
              </a:spcAft>
              <a:buClr>
                <a:schemeClr val="dk1"/>
              </a:buClr>
              <a:buSzPts val="2000"/>
              <a:buChar char="•"/>
              <a:defRPr sz="2000" b="1"/>
            </a:lvl4pPr>
            <a:lvl5pPr marL="2286000" lvl="4" indent="-355600" algn="l">
              <a:lnSpc>
                <a:spcPct val="90000"/>
              </a:lnSpc>
              <a:spcBef>
                <a:spcPts val="500"/>
              </a:spcBef>
              <a:spcAft>
                <a:spcPts val="0"/>
              </a:spcAft>
              <a:buClr>
                <a:schemeClr val="dk1"/>
              </a:buClr>
              <a:buSzPts val="2000"/>
              <a:buChar char="•"/>
              <a:defRPr sz="2000" b="1"/>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Frise">
  <p:cSld name="Frise">
    <p:spTree>
      <p:nvGrpSpPr>
        <p:cNvPr id="1" name="Shape 181"/>
        <p:cNvGrpSpPr/>
        <p:nvPr/>
      </p:nvGrpSpPr>
      <p:grpSpPr>
        <a:xfrm>
          <a:off x="0" y="0"/>
          <a:ext cx="0" cy="0"/>
          <a:chOff x="0" y="0"/>
          <a:chExt cx="0" cy="0"/>
        </a:xfrm>
      </p:grpSpPr>
      <p:sp>
        <p:nvSpPr>
          <p:cNvPr id="182" name="Google Shape;182;p41"/>
          <p:cNvSpPr txBox="1">
            <a:spLocks noGrp="1"/>
          </p:cNvSpPr>
          <p:nvPr>
            <p:ph type="body" idx="1"/>
          </p:nvPr>
        </p:nvSpPr>
        <p:spPr>
          <a:xfrm>
            <a:off x="838200" y="601941"/>
            <a:ext cx="7653867" cy="515129"/>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2"/>
              </a:buClr>
              <a:buSzPts val="2800"/>
              <a:buNone/>
              <a:defRPr sz="2800" b="1" i="0">
                <a:solidFill>
                  <a:schemeClr val="lt2"/>
                </a:solidFill>
                <a:latin typeface="Arial"/>
                <a:ea typeface="Arial"/>
                <a:cs typeface="Arial"/>
                <a:sym typeface="Aria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83" name="Google Shape;183;p41"/>
          <p:cNvSpPr txBox="1">
            <a:spLocks noGrp="1"/>
          </p:cNvSpPr>
          <p:nvPr>
            <p:ph type="body" idx="2"/>
          </p:nvPr>
        </p:nvSpPr>
        <p:spPr>
          <a:xfrm>
            <a:off x="838200" y="1755649"/>
            <a:ext cx="10522789" cy="3238756"/>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800"/>
              <a:buNone/>
              <a:defRPr sz="1800" b="0" i="0">
                <a:solidFill>
                  <a:schemeClr val="dk1"/>
                </a:solidFill>
                <a:latin typeface="Arial"/>
                <a:ea typeface="Arial"/>
                <a:cs typeface="Arial"/>
                <a:sym typeface="Aria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84" name="Google Shape;184;p41"/>
          <p:cNvSpPr txBox="1"/>
          <p:nvPr/>
        </p:nvSpPr>
        <p:spPr>
          <a:xfrm>
            <a:off x="297288" y="6356350"/>
            <a:ext cx="609693" cy="33855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Arial"/>
              <a:buNone/>
            </a:pPr>
            <a:fld id="{00000000-1234-1234-1234-123412341234}" type="slidenum">
              <a:rPr lang="fr-FR" sz="1600" b="0" i="0" u="none" strike="noStrike" cap="none">
                <a:solidFill>
                  <a:srgbClr val="7F7F7F"/>
                </a:solidFill>
                <a:latin typeface="Arial"/>
                <a:ea typeface="Arial"/>
                <a:cs typeface="Arial"/>
                <a:sym typeface="Arial"/>
              </a:rPr>
              <a:t>‹N°›</a:t>
            </a:fld>
            <a:endParaRPr sz="1600" b="0" i="0" u="none" strike="noStrike" cap="none">
              <a:solidFill>
                <a:srgbClr val="7F7F7F"/>
              </a:solidFill>
              <a:latin typeface="Arial"/>
              <a:ea typeface="Arial"/>
              <a:cs typeface="Arial"/>
              <a:sym typeface="Arial"/>
            </a:endParaRPr>
          </a:p>
        </p:txBody>
      </p:sp>
      <p:sp>
        <p:nvSpPr>
          <p:cNvPr id="185" name="Google Shape;185;p41"/>
          <p:cNvSpPr/>
          <p:nvPr/>
        </p:nvSpPr>
        <p:spPr>
          <a:xfrm>
            <a:off x="11173267" y="302597"/>
            <a:ext cx="663821" cy="638675"/>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fr-FR" sz="1800" b="0" i="0" u="none" strike="noStrike" cap="none">
                <a:solidFill>
                  <a:schemeClr val="lt2"/>
                </a:solidFill>
                <a:latin typeface="Arial"/>
                <a:ea typeface="Arial"/>
                <a:cs typeface="Arial"/>
                <a:sym typeface="Arial"/>
              </a:rPr>
              <a:t>≠</a:t>
            </a:r>
            <a:endParaRPr sz="1400" b="0" i="0" u="none" strike="noStrike" cap="none">
              <a:solidFill>
                <a:srgbClr val="000000"/>
              </a:solidFill>
              <a:latin typeface="Arial"/>
              <a:ea typeface="Arial"/>
              <a:cs typeface="Arial"/>
              <a:sym typeface="Arial"/>
            </a:endParaRPr>
          </a:p>
        </p:txBody>
      </p:sp>
      <p:sp>
        <p:nvSpPr>
          <p:cNvPr id="186" name="Google Shape;186;p41"/>
          <p:cNvSpPr txBox="1">
            <a:spLocks noGrp="1"/>
          </p:cNvSpPr>
          <p:nvPr>
            <p:ph type="body" idx="3"/>
          </p:nvPr>
        </p:nvSpPr>
        <p:spPr>
          <a:xfrm>
            <a:off x="838200" y="1175081"/>
            <a:ext cx="7653866" cy="46769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2"/>
              </a:buClr>
              <a:buSzPts val="2000"/>
              <a:buNone/>
              <a:defRPr sz="2000">
                <a:solidFill>
                  <a:schemeClr val="dk2"/>
                </a:solidFil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87" name="Google Shape;187;p41"/>
          <p:cNvSpPr/>
          <p:nvPr/>
        </p:nvSpPr>
        <p:spPr>
          <a:xfrm>
            <a:off x="10546644" y="478395"/>
            <a:ext cx="663821" cy="638675"/>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fr-FR" sz="1800" b="0" i="0" u="none" strike="noStrike" cap="none">
                <a:solidFill>
                  <a:schemeClr val="lt2"/>
                </a:solidFill>
                <a:latin typeface="Arial"/>
                <a:ea typeface="Arial"/>
                <a:cs typeface="Arial"/>
                <a:sym typeface="Arial"/>
              </a:rPr>
              <a:t>≠</a:t>
            </a:r>
            <a:endParaRPr sz="1400" b="0" i="0" u="none" strike="noStrike" cap="none">
              <a:solidFill>
                <a:srgbClr val="000000"/>
              </a:solidFill>
              <a:latin typeface="Arial"/>
              <a:ea typeface="Arial"/>
              <a:cs typeface="Arial"/>
              <a:sym typeface="Arial"/>
            </a:endParaRPr>
          </a:p>
        </p:txBody>
      </p:sp>
      <p:sp>
        <p:nvSpPr>
          <p:cNvPr id="188" name="Google Shape;188;p41"/>
          <p:cNvSpPr txBox="1">
            <a:spLocks noGrp="1"/>
          </p:cNvSpPr>
          <p:nvPr>
            <p:ph type="body" idx="4"/>
          </p:nvPr>
        </p:nvSpPr>
        <p:spPr>
          <a:xfrm>
            <a:off x="10924274" y="545447"/>
            <a:ext cx="580903" cy="328579"/>
          </a:xfrm>
          <a:prstGeom prst="rect">
            <a:avLst/>
          </a:prstGeom>
          <a:noFill/>
          <a:ln>
            <a:noFill/>
          </a:ln>
        </p:spPr>
        <p:txBody>
          <a:bodyPr spcFirstLastPara="1" wrap="square" lIns="91425" tIns="45700" rIns="91425" bIns="45700" anchor="t" anchorCtr="0">
            <a:noAutofit/>
          </a:bodyPr>
          <a:lstStyle>
            <a:lvl1pPr marL="457200" lvl="0" indent="-228600" algn="r">
              <a:lnSpc>
                <a:spcPct val="90000"/>
              </a:lnSpc>
              <a:spcBef>
                <a:spcPts val="1000"/>
              </a:spcBef>
              <a:spcAft>
                <a:spcPts val="0"/>
              </a:spcAft>
              <a:buClr>
                <a:schemeClr val="lt1"/>
              </a:buClr>
              <a:buSzPts val="1800"/>
              <a:buNone/>
              <a:defRPr sz="1800" b="1">
                <a:solidFill>
                  <a:schemeClr val="lt1"/>
                </a:solidFill>
              </a:defRPr>
            </a:lvl1pPr>
            <a:lvl2pPr marL="914400" lvl="1" indent="-355600" algn="l">
              <a:lnSpc>
                <a:spcPct val="90000"/>
              </a:lnSpc>
              <a:spcBef>
                <a:spcPts val="500"/>
              </a:spcBef>
              <a:spcAft>
                <a:spcPts val="0"/>
              </a:spcAft>
              <a:buClr>
                <a:schemeClr val="dk1"/>
              </a:buClr>
              <a:buSzPts val="2000"/>
              <a:buChar char="•"/>
              <a:defRPr sz="2000" b="1"/>
            </a:lvl2pPr>
            <a:lvl3pPr marL="1371600" lvl="2" indent="-355600" algn="l">
              <a:lnSpc>
                <a:spcPct val="90000"/>
              </a:lnSpc>
              <a:spcBef>
                <a:spcPts val="500"/>
              </a:spcBef>
              <a:spcAft>
                <a:spcPts val="0"/>
              </a:spcAft>
              <a:buClr>
                <a:schemeClr val="dk1"/>
              </a:buClr>
              <a:buSzPts val="2000"/>
              <a:buChar char="•"/>
              <a:defRPr sz="2000" b="1"/>
            </a:lvl3pPr>
            <a:lvl4pPr marL="1828800" lvl="3" indent="-355600" algn="l">
              <a:lnSpc>
                <a:spcPct val="90000"/>
              </a:lnSpc>
              <a:spcBef>
                <a:spcPts val="500"/>
              </a:spcBef>
              <a:spcAft>
                <a:spcPts val="0"/>
              </a:spcAft>
              <a:buClr>
                <a:schemeClr val="dk1"/>
              </a:buClr>
              <a:buSzPts val="2000"/>
              <a:buChar char="•"/>
              <a:defRPr sz="2000" b="1"/>
            </a:lvl4pPr>
            <a:lvl5pPr marL="2286000" lvl="4" indent="-355600" algn="l">
              <a:lnSpc>
                <a:spcPct val="90000"/>
              </a:lnSpc>
              <a:spcBef>
                <a:spcPts val="500"/>
              </a:spcBef>
              <a:spcAft>
                <a:spcPts val="0"/>
              </a:spcAft>
              <a:buClr>
                <a:schemeClr val="dk1"/>
              </a:buClr>
              <a:buSzPts val="2000"/>
              <a:buChar char="•"/>
              <a:defRPr sz="2000" b="1"/>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Page intérieure">
  <p:cSld name="Page intérieure">
    <p:spTree>
      <p:nvGrpSpPr>
        <p:cNvPr id="1" name="Shape 22"/>
        <p:cNvGrpSpPr/>
        <p:nvPr/>
      </p:nvGrpSpPr>
      <p:grpSpPr>
        <a:xfrm>
          <a:off x="0" y="0"/>
          <a:ext cx="0" cy="0"/>
          <a:chOff x="0" y="0"/>
          <a:chExt cx="0" cy="0"/>
        </a:xfrm>
      </p:grpSpPr>
      <p:sp>
        <p:nvSpPr>
          <p:cNvPr id="23" name="Google Shape;23;p35"/>
          <p:cNvSpPr txBox="1">
            <a:spLocks noGrp="1"/>
          </p:cNvSpPr>
          <p:nvPr>
            <p:ph type="body" idx="1"/>
          </p:nvPr>
        </p:nvSpPr>
        <p:spPr>
          <a:xfrm>
            <a:off x="838200" y="601941"/>
            <a:ext cx="7653867" cy="515129"/>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2"/>
              </a:buClr>
              <a:buSzPts val="2800"/>
              <a:buNone/>
              <a:defRPr sz="2800" b="1" i="0">
                <a:solidFill>
                  <a:schemeClr val="lt2"/>
                </a:solidFill>
                <a:latin typeface="Arial"/>
                <a:ea typeface="Arial"/>
                <a:cs typeface="Arial"/>
                <a:sym typeface="Aria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35"/>
          <p:cNvSpPr txBox="1">
            <a:spLocks noGrp="1"/>
          </p:cNvSpPr>
          <p:nvPr>
            <p:ph type="body" idx="2"/>
          </p:nvPr>
        </p:nvSpPr>
        <p:spPr>
          <a:xfrm>
            <a:off x="838200" y="1755649"/>
            <a:ext cx="10522789" cy="3238756"/>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800"/>
              <a:buNone/>
              <a:defRPr sz="1800" b="0" i="0">
                <a:solidFill>
                  <a:schemeClr val="dk1"/>
                </a:solidFill>
                <a:latin typeface="Arial"/>
                <a:ea typeface="Arial"/>
                <a:cs typeface="Arial"/>
                <a:sym typeface="Aria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5" name="Google Shape;25;p35"/>
          <p:cNvSpPr txBox="1"/>
          <p:nvPr/>
        </p:nvSpPr>
        <p:spPr>
          <a:xfrm>
            <a:off x="297288" y="6356350"/>
            <a:ext cx="609693" cy="33855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Arial"/>
              <a:buNone/>
            </a:pPr>
            <a:fld id="{00000000-1234-1234-1234-123412341234}" type="slidenum">
              <a:rPr lang="fr-FR" sz="1600" b="0" i="0" u="none" strike="noStrike" cap="none">
                <a:solidFill>
                  <a:srgbClr val="7F7F7F"/>
                </a:solidFill>
                <a:latin typeface="Arial"/>
                <a:ea typeface="Arial"/>
                <a:cs typeface="Arial"/>
                <a:sym typeface="Arial"/>
              </a:rPr>
              <a:t>‹N°›</a:t>
            </a:fld>
            <a:endParaRPr sz="1600" b="0" i="0" u="none" strike="noStrike" cap="none">
              <a:solidFill>
                <a:srgbClr val="7F7F7F"/>
              </a:solidFill>
              <a:latin typeface="Arial"/>
              <a:ea typeface="Arial"/>
              <a:cs typeface="Arial"/>
              <a:sym typeface="Arial"/>
            </a:endParaRPr>
          </a:p>
        </p:txBody>
      </p:sp>
      <p:sp>
        <p:nvSpPr>
          <p:cNvPr id="26" name="Google Shape;26;p35"/>
          <p:cNvSpPr/>
          <p:nvPr/>
        </p:nvSpPr>
        <p:spPr>
          <a:xfrm>
            <a:off x="11173267" y="302597"/>
            <a:ext cx="663821" cy="638675"/>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fr-FR" sz="1800" b="0" i="0" u="none" strike="noStrike" cap="none">
                <a:solidFill>
                  <a:schemeClr val="lt2"/>
                </a:solidFill>
                <a:latin typeface="Arial"/>
                <a:ea typeface="Arial"/>
                <a:cs typeface="Arial"/>
                <a:sym typeface="Arial"/>
              </a:rPr>
              <a:t>≠</a:t>
            </a:r>
            <a:endParaRPr sz="1400" b="0" i="0" u="none" strike="noStrike" cap="none">
              <a:solidFill>
                <a:srgbClr val="000000"/>
              </a:solidFill>
              <a:latin typeface="Arial"/>
              <a:ea typeface="Arial"/>
              <a:cs typeface="Arial"/>
              <a:sym typeface="Arial"/>
            </a:endParaRPr>
          </a:p>
        </p:txBody>
      </p:sp>
      <p:sp>
        <p:nvSpPr>
          <p:cNvPr id="27" name="Google Shape;27;p35"/>
          <p:cNvSpPr txBox="1">
            <a:spLocks noGrp="1"/>
          </p:cNvSpPr>
          <p:nvPr>
            <p:ph type="body" idx="3"/>
          </p:nvPr>
        </p:nvSpPr>
        <p:spPr>
          <a:xfrm>
            <a:off x="838200" y="1175081"/>
            <a:ext cx="7653866" cy="46769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2"/>
              </a:buClr>
              <a:buSzPts val="2000"/>
              <a:buNone/>
              <a:defRPr sz="2000">
                <a:solidFill>
                  <a:schemeClr val="dk2"/>
                </a:solidFil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8" name="Google Shape;28;p35"/>
          <p:cNvSpPr/>
          <p:nvPr/>
        </p:nvSpPr>
        <p:spPr>
          <a:xfrm>
            <a:off x="10546644" y="478395"/>
            <a:ext cx="663821" cy="638675"/>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fr-FR" sz="1800" b="0" i="0" u="none" strike="noStrike" cap="none">
                <a:solidFill>
                  <a:schemeClr val="lt2"/>
                </a:solidFill>
                <a:latin typeface="Arial"/>
                <a:ea typeface="Arial"/>
                <a:cs typeface="Arial"/>
                <a:sym typeface="Arial"/>
              </a:rPr>
              <a:t>≠</a:t>
            </a:r>
            <a:endParaRPr sz="1400" b="0" i="0" u="none" strike="noStrike" cap="none">
              <a:solidFill>
                <a:srgbClr val="000000"/>
              </a:solidFill>
              <a:latin typeface="Arial"/>
              <a:ea typeface="Arial"/>
              <a:cs typeface="Arial"/>
              <a:sym typeface="Arial"/>
            </a:endParaRPr>
          </a:p>
        </p:txBody>
      </p:sp>
      <p:sp>
        <p:nvSpPr>
          <p:cNvPr id="29" name="Google Shape;29;p35"/>
          <p:cNvSpPr txBox="1">
            <a:spLocks noGrp="1"/>
          </p:cNvSpPr>
          <p:nvPr>
            <p:ph type="body" idx="4"/>
          </p:nvPr>
        </p:nvSpPr>
        <p:spPr>
          <a:xfrm>
            <a:off x="10924274" y="545447"/>
            <a:ext cx="580903" cy="328579"/>
          </a:xfrm>
          <a:prstGeom prst="rect">
            <a:avLst/>
          </a:prstGeom>
          <a:noFill/>
          <a:ln>
            <a:noFill/>
          </a:ln>
        </p:spPr>
        <p:txBody>
          <a:bodyPr spcFirstLastPara="1" wrap="square" lIns="91425" tIns="45700" rIns="91425" bIns="45700" anchor="t" anchorCtr="0">
            <a:noAutofit/>
          </a:bodyPr>
          <a:lstStyle>
            <a:lvl1pPr marL="457200" lvl="0" indent="-228600" algn="r">
              <a:lnSpc>
                <a:spcPct val="90000"/>
              </a:lnSpc>
              <a:spcBef>
                <a:spcPts val="1000"/>
              </a:spcBef>
              <a:spcAft>
                <a:spcPts val="0"/>
              </a:spcAft>
              <a:buClr>
                <a:schemeClr val="lt1"/>
              </a:buClr>
              <a:buSzPts val="1800"/>
              <a:buNone/>
              <a:defRPr sz="1800" b="1">
                <a:solidFill>
                  <a:schemeClr val="lt1"/>
                </a:solidFill>
              </a:defRPr>
            </a:lvl1pPr>
            <a:lvl2pPr marL="914400" lvl="1" indent="-355600" algn="l">
              <a:lnSpc>
                <a:spcPct val="90000"/>
              </a:lnSpc>
              <a:spcBef>
                <a:spcPts val="500"/>
              </a:spcBef>
              <a:spcAft>
                <a:spcPts val="0"/>
              </a:spcAft>
              <a:buClr>
                <a:schemeClr val="dk1"/>
              </a:buClr>
              <a:buSzPts val="2000"/>
              <a:buChar char="•"/>
              <a:defRPr sz="2000" b="1"/>
            </a:lvl2pPr>
            <a:lvl3pPr marL="1371600" lvl="2" indent="-355600" algn="l">
              <a:lnSpc>
                <a:spcPct val="90000"/>
              </a:lnSpc>
              <a:spcBef>
                <a:spcPts val="500"/>
              </a:spcBef>
              <a:spcAft>
                <a:spcPts val="0"/>
              </a:spcAft>
              <a:buClr>
                <a:schemeClr val="dk1"/>
              </a:buClr>
              <a:buSzPts val="2000"/>
              <a:buChar char="•"/>
              <a:defRPr sz="2000" b="1"/>
            </a:lvl3pPr>
            <a:lvl4pPr marL="1828800" lvl="3" indent="-355600" algn="l">
              <a:lnSpc>
                <a:spcPct val="90000"/>
              </a:lnSpc>
              <a:spcBef>
                <a:spcPts val="500"/>
              </a:spcBef>
              <a:spcAft>
                <a:spcPts val="0"/>
              </a:spcAft>
              <a:buClr>
                <a:schemeClr val="dk1"/>
              </a:buClr>
              <a:buSzPts val="2000"/>
              <a:buChar char="•"/>
              <a:defRPr sz="2000" b="1"/>
            </a:lvl4pPr>
            <a:lvl5pPr marL="2286000" lvl="4" indent="-355600" algn="l">
              <a:lnSpc>
                <a:spcPct val="90000"/>
              </a:lnSpc>
              <a:spcBef>
                <a:spcPts val="500"/>
              </a:spcBef>
              <a:spcAft>
                <a:spcPts val="0"/>
              </a:spcAft>
              <a:buClr>
                <a:schemeClr val="dk1"/>
              </a:buClr>
              <a:buSzPts val="2000"/>
              <a:buChar char="•"/>
              <a:defRPr sz="2000" b="1"/>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Liste">
  <p:cSld name="Liste">
    <p:spTree>
      <p:nvGrpSpPr>
        <p:cNvPr id="1" name="Shape 189"/>
        <p:cNvGrpSpPr/>
        <p:nvPr/>
      </p:nvGrpSpPr>
      <p:grpSpPr>
        <a:xfrm>
          <a:off x="0" y="0"/>
          <a:ext cx="0" cy="0"/>
          <a:chOff x="0" y="0"/>
          <a:chExt cx="0" cy="0"/>
        </a:xfrm>
      </p:grpSpPr>
      <p:sp>
        <p:nvSpPr>
          <p:cNvPr id="190" name="Google Shape;190;p42"/>
          <p:cNvSpPr txBox="1">
            <a:spLocks noGrp="1"/>
          </p:cNvSpPr>
          <p:nvPr>
            <p:ph type="body" idx="1"/>
          </p:nvPr>
        </p:nvSpPr>
        <p:spPr>
          <a:xfrm>
            <a:off x="838200" y="601941"/>
            <a:ext cx="7653867" cy="515129"/>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2"/>
              </a:buClr>
              <a:buSzPts val="2800"/>
              <a:buNone/>
              <a:defRPr sz="2800" b="1" i="0">
                <a:solidFill>
                  <a:schemeClr val="lt2"/>
                </a:solidFill>
                <a:latin typeface="Arial"/>
                <a:ea typeface="Arial"/>
                <a:cs typeface="Arial"/>
                <a:sym typeface="Aria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91" name="Google Shape;191;p42"/>
          <p:cNvSpPr txBox="1">
            <a:spLocks noGrp="1"/>
          </p:cNvSpPr>
          <p:nvPr>
            <p:ph type="body" idx="2"/>
          </p:nvPr>
        </p:nvSpPr>
        <p:spPr>
          <a:xfrm>
            <a:off x="838200" y="1755649"/>
            <a:ext cx="10522789" cy="3238756"/>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800"/>
              <a:buNone/>
              <a:defRPr sz="1800" b="0" i="0">
                <a:solidFill>
                  <a:schemeClr val="dk1"/>
                </a:solidFill>
                <a:latin typeface="Arial"/>
                <a:ea typeface="Arial"/>
                <a:cs typeface="Arial"/>
                <a:sym typeface="Aria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92" name="Google Shape;192;p42"/>
          <p:cNvSpPr txBox="1"/>
          <p:nvPr/>
        </p:nvSpPr>
        <p:spPr>
          <a:xfrm>
            <a:off x="297288" y="6356350"/>
            <a:ext cx="609693" cy="33855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Arial"/>
              <a:buNone/>
            </a:pPr>
            <a:fld id="{00000000-1234-1234-1234-123412341234}" type="slidenum">
              <a:rPr lang="fr-FR" sz="1600" b="0" i="0" u="none" strike="noStrike" cap="none">
                <a:solidFill>
                  <a:srgbClr val="7F7F7F"/>
                </a:solidFill>
                <a:latin typeface="Arial"/>
                <a:ea typeface="Arial"/>
                <a:cs typeface="Arial"/>
                <a:sym typeface="Arial"/>
              </a:rPr>
              <a:t>‹N°›</a:t>
            </a:fld>
            <a:endParaRPr sz="1600" b="0" i="0" u="none" strike="noStrike" cap="none">
              <a:solidFill>
                <a:srgbClr val="7F7F7F"/>
              </a:solidFill>
              <a:latin typeface="Arial"/>
              <a:ea typeface="Arial"/>
              <a:cs typeface="Arial"/>
              <a:sym typeface="Arial"/>
            </a:endParaRPr>
          </a:p>
        </p:txBody>
      </p:sp>
      <p:sp>
        <p:nvSpPr>
          <p:cNvPr id="193" name="Google Shape;193;p42"/>
          <p:cNvSpPr/>
          <p:nvPr/>
        </p:nvSpPr>
        <p:spPr>
          <a:xfrm>
            <a:off x="11173267" y="302597"/>
            <a:ext cx="663821" cy="638675"/>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fr-FR" sz="1800" b="0" i="0" u="none" strike="noStrike" cap="none">
                <a:solidFill>
                  <a:schemeClr val="lt2"/>
                </a:solidFill>
                <a:latin typeface="Arial"/>
                <a:ea typeface="Arial"/>
                <a:cs typeface="Arial"/>
                <a:sym typeface="Arial"/>
              </a:rPr>
              <a:t>≠</a:t>
            </a:r>
            <a:endParaRPr sz="1400" b="0" i="0" u="none" strike="noStrike" cap="none">
              <a:solidFill>
                <a:srgbClr val="000000"/>
              </a:solidFill>
              <a:latin typeface="Arial"/>
              <a:ea typeface="Arial"/>
              <a:cs typeface="Arial"/>
              <a:sym typeface="Arial"/>
            </a:endParaRPr>
          </a:p>
        </p:txBody>
      </p:sp>
      <p:sp>
        <p:nvSpPr>
          <p:cNvPr id="194" name="Google Shape;194;p42"/>
          <p:cNvSpPr txBox="1">
            <a:spLocks noGrp="1"/>
          </p:cNvSpPr>
          <p:nvPr>
            <p:ph type="body" idx="3"/>
          </p:nvPr>
        </p:nvSpPr>
        <p:spPr>
          <a:xfrm>
            <a:off x="838200" y="1175081"/>
            <a:ext cx="7653866" cy="46769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2"/>
              </a:buClr>
              <a:buSzPts val="2000"/>
              <a:buNone/>
              <a:defRPr sz="2000">
                <a:solidFill>
                  <a:schemeClr val="dk2"/>
                </a:solidFil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95" name="Google Shape;195;p42"/>
          <p:cNvSpPr/>
          <p:nvPr/>
        </p:nvSpPr>
        <p:spPr>
          <a:xfrm>
            <a:off x="10546644" y="478395"/>
            <a:ext cx="663821" cy="638675"/>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fr-FR" sz="1800" b="0" i="0" u="none" strike="noStrike" cap="none">
                <a:solidFill>
                  <a:schemeClr val="lt2"/>
                </a:solidFill>
                <a:latin typeface="Arial"/>
                <a:ea typeface="Arial"/>
                <a:cs typeface="Arial"/>
                <a:sym typeface="Arial"/>
              </a:rPr>
              <a:t>≠</a:t>
            </a:r>
            <a:endParaRPr sz="1400" b="0" i="0" u="none" strike="noStrike" cap="none">
              <a:solidFill>
                <a:srgbClr val="000000"/>
              </a:solidFill>
              <a:latin typeface="Arial"/>
              <a:ea typeface="Arial"/>
              <a:cs typeface="Arial"/>
              <a:sym typeface="Arial"/>
            </a:endParaRPr>
          </a:p>
        </p:txBody>
      </p:sp>
      <p:sp>
        <p:nvSpPr>
          <p:cNvPr id="196" name="Google Shape;196;p42"/>
          <p:cNvSpPr txBox="1">
            <a:spLocks noGrp="1"/>
          </p:cNvSpPr>
          <p:nvPr>
            <p:ph type="body" idx="4"/>
          </p:nvPr>
        </p:nvSpPr>
        <p:spPr>
          <a:xfrm>
            <a:off x="10924274" y="545447"/>
            <a:ext cx="580903" cy="328579"/>
          </a:xfrm>
          <a:prstGeom prst="rect">
            <a:avLst/>
          </a:prstGeom>
          <a:noFill/>
          <a:ln>
            <a:noFill/>
          </a:ln>
        </p:spPr>
        <p:txBody>
          <a:bodyPr spcFirstLastPara="1" wrap="square" lIns="91425" tIns="45700" rIns="91425" bIns="45700" anchor="t" anchorCtr="0">
            <a:noAutofit/>
          </a:bodyPr>
          <a:lstStyle>
            <a:lvl1pPr marL="457200" lvl="0" indent="-228600" algn="r">
              <a:lnSpc>
                <a:spcPct val="90000"/>
              </a:lnSpc>
              <a:spcBef>
                <a:spcPts val="1000"/>
              </a:spcBef>
              <a:spcAft>
                <a:spcPts val="0"/>
              </a:spcAft>
              <a:buClr>
                <a:schemeClr val="lt1"/>
              </a:buClr>
              <a:buSzPts val="1800"/>
              <a:buNone/>
              <a:defRPr sz="1800" b="1">
                <a:solidFill>
                  <a:schemeClr val="lt1"/>
                </a:solidFill>
              </a:defRPr>
            </a:lvl1pPr>
            <a:lvl2pPr marL="914400" lvl="1" indent="-355600" algn="l">
              <a:lnSpc>
                <a:spcPct val="90000"/>
              </a:lnSpc>
              <a:spcBef>
                <a:spcPts val="500"/>
              </a:spcBef>
              <a:spcAft>
                <a:spcPts val="0"/>
              </a:spcAft>
              <a:buClr>
                <a:schemeClr val="dk1"/>
              </a:buClr>
              <a:buSzPts val="2000"/>
              <a:buChar char="•"/>
              <a:defRPr sz="2000" b="1"/>
            </a:lvl2pPr>
            <a:lvl3pPr marL="1371600" lvl="2" indent="-355600" algn="l">
              <a:lnSpc>
                <a:spcPct val="90000"/>
              </a:lnSpc>
              <a:spcBef>
                <a:spcPts val="500"/>
              </a:spcBef>
              <a:spcAft>
                <a:spcPts val="0"/>
              </a:spcAft>
              <a:buClr>
                <a:schemeClr val="dk1"/>
              </a:buClr>
              <a:buSzPts val="2000"/>
              <a:buChar char="•"/>
              <a:defRPr sz="2000" b="1"/>
            </a:lvl3pPr>
            <a:lvl4pPr marL="1828800" lvl="3" indent="-355600" algn="l">
              <a:lnSpc>
                <a:spcPct val="90000"/>
              </a:lnSpc>
              <a:spcBef>
                <a:spcPts val="500"/>
              </a:spcBef>
              <a:spcAft>
                <a:spcPts val="0"/>
              </a:spcAft>
              <a:buClr>
                <a:schemeClr val="dk1"/>
              </a:buClr>
              <a:buSzPts val="2000"/>
              <a:buChar char="•"/>
              <a:defRPr sz="2000" b="1"/>
            </a:lvl4pPr>
            <a:lvl5pPr marL="2286000" lvl="4" indent="-355600" algn="l">
              <a:lnSpc>
                <a:spcPct val="90000"/>
              </a:lnSpc>
              <a:spcBef>
                <a:spcPts val="500"/>
              </a:spcBef>
              <a:spcAft>
                <a:spcPts val="0"/>
              </a:spcAft>
              <a:buClr>
                <a:schemeClr val="dk1"/>
              </a:buClr>
              <a:buSzPts val="2000"/>
              <a:buChar char="•"/>
              <a:defRPr sz="2000" b="1"/>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Frise chronologique">
  <p:cSld name="Frise chronologique">
    <p:spTree>
      <p:nvGrpSpPr>
        <p:cNvPr id="1" name="Shape 197"/>
        <p:cNvGrpSpPr/>
        <p:nvPr/>
      </p:nvGrpSpPr>
      <p:grpSpPr>
        <a:xfrm>
          <a:off x="0" y="0"/>
          <a:ext cx="0" cy="0"/>
          <a:chOff x="0" y="0"/>
          <a:chExt cx="0" cy="0"/>
        </a:xfrm>
      </p:grpSpPr>
      <p:sp>
        <p:nvSpPr>
          <p:cNvPr id="198" name="Google Shape;198;p43"/>
          <p:cNvSpPr txBox="1">
            <a:spLocks noGrp="1"/>
          </p:cNvSpPr>
          <p:nvPr>
            <p:ph type="body" idx="1"/>
          </p:nvPr>
        </p:nvSpPr>
        <p:spPr>
          <a:xfrm>
            <a:off x="838200" y="601941"/>
            <a:ext cx="7653867" cy="515129"/>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2"/>
              </a:buClr>
              <a:buSzPts val="2800"/>
              <a:buNone/>
              <a:defRPr sz="2800" b="1" i="0">
                <a:solidFill>
                  <a:schemeClr val="lt2"/>
                </a:solidFill>
                <a:latin typeface="Arial"/>
                <a:ea typeface="Arial"/>
                <a:cs typeface="Arial"/>
                <a:sym typeface="Aria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99" name="Google Shape;199;p43"/>
          <p:cNvSpPr txBox="1">
            <a:spLocks noGrp="1"/>
          </p:cNvSpPr>
          <p:nvPr>
            <p:ph type="body" idx="2"/>
          </p:nvPr>
        </p:nvSpPr>
        <p:spPr>
          <a:xfrm>
            <a:off x="838200" y="1755649"/>
            <a:ext cx="10522789" cy="3238756"/>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800"/>
              <a:buNone/>
              <a:defRPr sz="1800" b="0" i="0">
                <a:solidFill>
                  <a:schemeClr val="dk1"/>
                </a:solidFill>
                <a:latin typeface="Arial"/>
                <a:ea typeface="Arial"/>
                <a:cs typeface="Arial"/>
                <a:sym typeface="Aria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00" name="Google Shape;200;p43"/>
          <p:cNvSpPr txBox="1"/>
          <p:nvPr/>
        </p:nvSpPr>
        <p:spPr>
          <a:xfrm>
            <a:off x="297288" y="6356350"/>
            <a:ext cx="609693" cy="33855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Arial"/>
              <a:buNone/>
            </a:pPr>
            <a:fld id="{00000000-1234-1234-1234-123412341234}" type="slidenum">
              <a:rPr lang="fr-FR" sz="1600" b="0" i="0" u="none" strike="noStrike" cap="none">
                <a:solidFill>
                  <a:srgbClr val="7F7F7F"/>
                </a:solidFill>
                <a:latin typeface="Arial"/>
                <a:ea typeface="Arial"/>
                <a:cs typeface="Arial"/>
                <a:sym typeface="Arial"/>
              </a:rPr>
              <a:t>‹N°›</a:t>
            </a:fld>
            <a:endParaRPr sz="1600" b="0" i="0" u="none" strike="noStrike" cap="none">
              <a:solidFill>
                <a:srgbClr val="7F7F7F"/>
              </a:solidFill>
              <a:latin typeface="Arial"/>
              <a:ea typeface="Arial"/>
              <a:cs typeface="Arial"/>
              <a:sym typeface="Arial"/>
            </a:endParaRPr>
          </a:p>
        </p:txBody>
      </p:sp>
      <p:sp>
        <p:nvSpPr>
          <p:cNvPr id="201" name="Google Shape;201;p43"/>
          <p:cNvSpPr/>
          <p:nvPr/>
        </p:nvSpPr>
        <p:spPr>
          <a:xfrm>
            <a:off x="11173267" y="302597"/>
            <a:ext cx="663821" cy="638675"/>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fr-FR" sz="1800" b="0" i="0" u="none" strike="noStrike" cap="none">
                <a:solidFill>
                  <a:schemeClr val="lt2"/>
                </a:solidFill>
                <a:latin typeface="Arial"/>
                <a:ea typeface="Arial"/>
                <a:cs typeface="Arial"/>
                <a:sym typeface="Arial"/>
              </a:rPr>
              <a:t>≠</a:t>
            </a:r>
            <a:endParaRPr sz="1400" b="0" i="0" u="none" strike="noStrike" cap="none">
              <a:solidFill>
                <a:srgbClr val="000000"/>
              </a:solidFill>
              <a:latin typeface="Arial"/>
              <a:ea typeface="Arial"/>
              <a:cs typeface="Arial"/>
              <a:sym typeface="Arial"/>
            </a:endParaRPr>
          </a:p>
        </p:txBody>
      </p:sp>
      <p:sp>
        <p:nvSpPr>
          <p:cNvPr id="202" name="Google Shape;202;p43"/>
          <p:cNvSpPr txBox="1">
            <a:spLocks noGrp="1"/>
          </p:cNvSpPr>
          <p:nvPr>
            <p:ph type="body" idx="3"/>
          </p:nvPr>
        </p:nvSpPr>
        <p:spPr>
          <a:xfrm>
            <a:off x="838200" y="1175081"/>
            <a:ext cx="7653866" cy="46769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2"/>
              </a:buClr>
              <a:buSzPts val="2000"/>
              <a:buNone/>
              <a:defRPr sz="2000">
                <a:solidFill>
                  <a:schemeClr val="dk2"/>
                </a:solidFil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03" name="Google Shape;203;p43"/>
          <p:cNvSpPr/>
          <p:nvPr/>
        </p:nvSpPr>
        <p:spPr>
          <a:xfrm>
            <a:off x="10546644" y="478395"/>
            <a:ext cx="663821" cy="638675"/>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fr-FR" sz="1800" b="0" i="0" u="none" strike="noStrike" cap="none">
                <a:solidFill>
                  <a:schemeClr val="lt2"/>
                </a:solidFill>
                <a:latin typeface="Arial"/>
                <a:ea typeface="Arial"/>
                <a:cs typeface="Arial"/>
                <a:sym typeface="Arial"/>
              </a:rPr>
              <a:t>≠</a:t>
            </a:r>
            <a:endParaRPr sz="1400" b="0" i="0" u="none" strike="noStrike" cap="none">
              <a:solidFill>
                <a:srgbClr val="000000"/>
              </a:solidFill>
              <a:latin typeface="Arial"/>
              <a:ea typeface="Arial"/>
              <a:cs typeface="Arial"/>
              <a:sym typeface="Arial"/>
            </a:endParaRPr>
          </a:p>
        </p:txBody>
      </p:sp>
      <p:sp>
        <p:nvSpPr>
          <p:cNvPr id="204" name="Google Shape;204;p43"/>
          <p:cNvSpPr txBox="1">
            <a:spLocks noGrp="1"/>
          </p:cNvSpPr>
          <p:nvPr>
            <p:ph type="body" idx="4"/>
          </p:nvPr>
        </p:nvSpPr>
        <p:spPr>
          <a:xfrm>
            <a:off x="10924274" y="545447"/>
            <a:ext cx="580903" cy="328579"/>
          </a:xfrm>
          <a:prstGeom prst="rect">
            <a:avLst/>
          </a:prstGeom>
          <a:noFill/>
          <a:ln>
            <a:noFill/>
          </a:ln>
        </p:spPr>
        <p:txBody>
          <a:bodyPr spcFirstLastPara="1" wrap="square" lIns="91425" tIns="45700" rIns="91425" bIns="45700" anchor="t" anchorCtr="0">
            <a:noAutofit/>
          </a:bodyPr>
          <a:lstStyle>
            <a:lvl1pPr marL="457200" lvl="0" indent="-228600" algn="r">
              <a:lnSpc>
                <a:spcPct val="90000"/>
              </a:lnSpc>
              <a:spcBef>
                <a:spcPts val="1000"/>
              </a:spcBef>
              <a:spcAft>
                <a:spcPts val="0"/>
              </a:spcAft>
              <a:buClr>
                <a:schemeClr val="lt1"/>
              </a:buClr>
              <a:buSzPts val="1800"/>
              <a:buNone/>
              <a:defRPr sz="1800" b="1">
                <a:solidFill>
                  <a:schemeClr val="lt1"/>
                </a:solidFill>
              </a:defRPr>
            </a:lvl1pPr>
            <a:lvl2pPr marL="914400" lvl="1" indent="-355600" algn="l">
              <a:lnSpc>
                <a:spcPct val="90000"/>
              </a:lnSpc>
              <a:spcBef>
                <a:spcPts val="500"/>
              </a:spcBef>
              <a:spcAft>
                <a:spcPts val="0"/>
              </a:spcAft>
              <a:buClr>
                <a:schemeClr val="dk1"/>
              </a:buClr>
              <a:buSzPts val="2000"/>
              <a:buChar char="•"/>
              <a:defRPr sz="2000" b="1"/>
            </a:lvl2pPr>
            <a:lvl3pPr marL="1371600" lvl="2" indent="-355600" algn="l">
              <a:lnSpc>
                <a:spcPct val="90000"/>
              </a:lnSpc>
              <a:spcBef>
                <a:spcPts val="500"/>
              </a:spcBef>
              <a:spcAft>
                <a:spcPts val="0"/>
              </a:spcAft>
              <a:buClr>
                <a:schemeClr val="dk1"/>
              </a:buClr>
              <a:buSzPts val="2000"/>
              <a:buChar char="•"/>
              <a:defRPr sz="2000" b="1"/>
            </a:lvl3pPr>
            <a:lvl4pPr marL="1828800" lvl="3" indent="-355600" algn="l">
              <a:lnSpc>
                <a:spcPct val="90000"/>
              </a:lnSpc>
              <a:spcBef>
                <a:spcPts val="500"/>
              </a:spcBef>
              <a:spcAft>
                <a:spcPts val="0"/>
              </a:spcAft>
              <a:buClr>
                <a:schemeClr val="dk1"/>
              </a:buClr>
              <a:buSzPts val="2000"/>
              <a:buChar char="•"/>
              <a:defRPr sz="2000" b="1"/>
            </a:lvl4pPr>
            <a:lvl5pPr marL="2286000" lvl="4" indent="-355600" algn="l">
              <a:lnSpc>
                <a:spcPct val="90000"/>
              </a:lnSpc>
              <a:spcBef>
                <a:spcPts val="500"/>
              </a:spcBef>
              <a:spcAft>
                <a:spcPts val="0"/>
              </a:spcAft>
              <a:buClr>
                <a:schemeClr val="dk1"/>
              </a:buClr>
              <a:buSzPts val="2000"/>
              <a:buChar char="•"/>
              <a:defRPr sz="2000" b="1"/>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138BF97-2EB4-42AB-1C85-0D8CCE20A6AD}"/>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a:extLst>
              <a:ext uri="{FF2B5EF4-FFF2-40B4-BE49-F238E27FC236}">
                <a16:creationId xmlns:a16="http://schemas.microsoft.com/office/drawing/2014/main" id="{649611AA-30B8-BFC4-CA5B-96400AC3D6F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4" name="Espace réservé de la date 3">
            <a:extLst>
              <a:ext uri="{FF2B5EF4-FFF2-40B4-BE49-F238E27FC236}">
                <a16:creationId xmlns:a16="http://schemas.microsoft.com/office/drawing/2014/main" id="{832EC983-D373-01A9-AF23-B2DEE8501D74}"/>
              </a:ext>
            </a:extLst>
          </p:cNvPr>
          <p:cNvSpPr>
            <a:spLocks noGrp="1"/>
          </p:cNvSpPr>
          <p:nvPr>
            <p:ph type="dt" sz="half" idx="10"/>
          </p:nvPr>
        </p:nvSpPr>
        <p:spPr/>
        <p:txBody>
          <a:bodyPr/>
          <a:lstStyle/>
          <a:p>
            <a:fld id="{5BD3AE22-3654-40A2-B529-30D79BE459FA}" type="datetimeFigureOut">
              <a:rPr lang="fr-FR" smtClean="0"/>
              <a:t>16/04/2026</a:t>
            </a:fld>
            <a:endParaRPr lang="fr-FR"/>
          </a:p>
        </p:txBody>
      </p:sp>
      <p:sp>
        <p:nvSpPr>
          <p:cNvPr id="5" name="Espace réservé du pied de page 4">
            <a:extLst>
              <a:ext uri="{FF2B5EF4-FFF2-40B4-BE49-F238E27FC236}">
                <a16:creationId xmlns:a16="http://schemas.microsoft.com/office/drawing/2014/main" id="{6AF1620F-51D6-1D44-C3FA-4076C5633498}"/>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4910D6AD-FBE7-0B16-6528-3554CA58952B}"/>
              </a:ext>
            </a:extLst>
          </p:cNvPr>
          <p:cNvSpPr>
            <a:spLocks noGrp="1"/>
          </p:cNvSpPr>
          <p:nvPr>
            <p:ph type="sldNum" sz="quarter" idx="12"/>
          </p:nvPr>
        </p:nvSpPr>
        <p:spPr/>
        <p:txBody>
          <a:bodyPr/>
          <a:lstStyle/>
          <a:p>
            <a:fld id="{D594C60A-56D3-455A-BE64-F7C32CB53AA3}" type="slidenum">
              <a:rPr lang="fr-FR" smtClean="0"/>
              <a:t>‹N°›</a:t>
            </a:fld>
            <a:endParaRPr lang="fr-FR"/>
          </a:p>
        </p:txBody>
      </p:sp>
    </p:spTree>
    <p:extLst>
      <p:ext uri="{BB962C8B-B14F-4D97-AF65-F5344CB8AC3E}">
        <p14:creationId xmlns:p14="http://schemas.microsoft.com/office/powerpoint/2010/main" val="126237410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PhAnim="0" userDrawn="1">
  <p:cSld name="1_Couverture 1">
    <p:spTree>
      <p:nvGrpSpPr>
        <p:cNvPr id="1" name=""/>
        <p:cNvGrpSpPr/>
        <p:nvPr/>
      </p:nvGrpSpPr>
      <p:grpSpPr bwMode="auto">
        <a:xfrm>
          <a:off x="0" y="0"/>
          <a:ext cx="0" cy="0"/>
          <a:chOff x="0" y="0"/>
          <a:chExt cx="0" cy="0"/>
        </a:xfrm>
      </p:grpSpPr>
      <p:pic>
        <p:nvPicPr>
          <p:cNvPr id="944252479" name="Image 3" descr="Une image contenant personne, Visage humain, habits, verres&#10;&#10;Description générée automatiquement"/>
          <p:cNvPicPr>
            <a:picLocks noChangeAspect="1"/>
          </p:cNvPicPr>
          <p:nvPr userDrawn="1"/>
        </p:nvPicPr>
        <p:blipFill>
          <a:blip r:embed="rId2"/>
          <a:stretch/>
        </p:blipFill>
        <p:spPr bwMode="auto">
          <a:xfrm>
            <a:off x="385669" y="377484"/>
            <a:ext cx="4378223" cy="5806340"/>
          </a:xfrm>
          <a:prstGeom prst="rect">
            <a:avLst/>
          </a:prstGeom>
        </p:spPr>
      </p:pic>
      <p:sp>
        <p:nvSpPr>
          <p:cNvPr id="316314758" name="Titre 1"/>
          <p:cNvSpPr>
            <a:spLocks noGrp="1"/>
          </p:cNvSpPr>
          <p:nvPr>
            <p:ph type="ctrTitle" hasCustomPrompt="1"/>
          </p:nvPr>
        </p:nvSpPr>
        <p:spPr bwMode="auto">
          <a:xfrm>
            <a:off x="5263183" y="2574083"/>
            <a:ext cx="6488869" cy="2376496"/>
          </a:xfrm>
          <a:prstGeom prst="rect">
            <a:avLst/>
          </a:prstGeom>
        </p:spPr>
        <p:txBody>
          <a:bodyPr anchor="t">
            <a:normAutofit/>
          </a:bodyPr>
          <a:lstStyle>
            <a:lvl1pPr>
              <a:defRPr sz="4800" b="1" i="0">
                <a:solidFill>
                  <a:schemeClr val="bg2"/>
                </a:solidFill>
                <a:latin typeface="Arial"/>
                <a:cs typeface="Arial"/>
              </a:defRPr>
            </a:lvl1pPr>
          </a:lstStyle>
          <a:p>
            <a:pPr algn="l">
              <a:defRPr/>
            </a:pPr>
            <a:r>
              <a:rPr lang="fr-FR" sz="5000" b="1">
                <a:solidFill>
                  <a:srgbClr val="050088"/>
                </a:solidFill>
                <a:latin typeface="Arial"/>
              </a:rPr>
              <a:t>Modifiez le titre</a:t>
            </a:r>
            <a:endParaRPr lang="fr-FR" sz="5000">
              <a:solidFill>
                <a:srgbClr val="050088"/>
              </a:solidFill>
              <a:latin typeface="Arial"/>
            </a:endParaRPr>
          </a:p>
        </p:txBody>
      </p:sp>
      <p:sp>
        <p:nvSpPr>
          <p:cNvPr id="170378328" name="Rectangle 9"/>
          <p:cNvSpPr/>
          <p:nvPr userDrawn="1"/>
        </p:nvSpPr>
        <p:spPr bwMode="auto">
          <a:xfrm>
            <a:off x="212602" y="5348377"/>
            <a:ext cx="1952627" cy="1354639"/>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defRPr/>
            </a:pPr>
            <a:endParaRPr lang="fr-FR"/>
          </a:p>
        </p:txBody>
      </p:sp>
      <p:sp>
        <p:nvSpPr>
          <p:cNvPr id="1739013297" name="Rectangle 10"/>
          <p:cNvSpPr/>
          <p:nvPr userDrawn="1"/>
        </p:nvSpPr>
        <p:spPr bwMode="auto">
          <a:xfrm>
            <a:off x="2734574" y="230760"/>
            <a:ext cx="2355012" cy="840692"/>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defRPr/>
            </a:pPr>
            <a:endParaRPr lang="fr-FR"/>
          </a:p>
        </p:txBody>
      </p:sp>
      <p:pic>
        <p:nvPicPr>
          <p:cNvPr id="1576182727" name="Image 4"/>
          <p:cNvPicPr>
            <a:picLocks noChangeAspect="1"/>
          </p:cNvPicPr>
          <p:nvPr userDrawn="1"/>
        </p:nvPicPr>
        <p:blipFill>
          <a:blip r:embed="rId3">
            <a:extLst>
              <a:ext uri="{96DAC541-7B7A-43D3-8B79-37D633B846F1}">
                <asvg:svgBlip xmlns:asvg="http://schemas.microsoft.com/office/drawing/2016/SVG/main" r:embed="rId4"/>
              </a:ext>
            </a:extLst>
          </a:blip>
          <a:stretch/>
        </p:blipFill>
        <p:spPr bwMode="auto">
          <a:xfrm>
            <a:off x="10395468" y="533885"/>
            <a:ext cx="1410863" cy="1123465"/>
          </a:xfrm>
          <a:prstGeom prst="rect">
            <a:avLst/>
          </a:prstGeom>
        </p:spPr>
      </p:pic>
      <p:sp>
        <p:nvSpPr>
          <p:cNvPr id="2107151064" name="Rectangle 11"/>
          <p:cNvSpPr/>
          <p:nvPr userDrawn="1"/>
        </p:nvSpPr>
        <p:spPr bwMode="auto">
          <a:xfrm>
            <a:off x="1539072" y="6183824"/>
            <a:ext cx="3717473" cy="674176"/>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defRPr/>
            </a:pPr>
            <a:endParaRPr lang="fr-FR"/>
          </a:p>
        </p:txBody>
      </p:sp>
      <p:sp>
        <p:nvSpPr>
          <p:cNvPr id="2093557200" name="Espace réservé du texte 2"/>
          <p:cNvSpPr>
            <a:spLocks noGrp="1"/>
          </p:cNvSpPr>
          <p:nvPr>
            <p:ph type="body" sz="quarter" idx="10" hasCustomPrompt="1"/>
          </p:nvPr>
        </p:nvSpPr>
        <p:spPr bwMode="auto">
          <a:xfrm>
            <a:off x="5256545" y="1948130"/>
            <a:ext cx="6495507" cy="467692"/>
          </a:xfrm>
        </p:spPr>
        <p:txBody>
          <a:bodyPr/>
          <a:lstStyle>
            <a:lvl1pPr marL="0" indent="0">
              <a:buNone/>
              <a:defRPr>
                <a:solidFill>
                  <a:schemeClr val="tx2"/>
                </a:solidFill>
              </a:defRPr>
            </a:lvl1pPr>
          </a:lstStyle>
          <a:p>
            <a:pPr lvl="0">
              <a:defRPr/>
            </a:pPr>
            <a:r>
              <a:rPr lang="fr-FR" sz="2800">
                <a:solidFill>
                  <a:srgbClr val="050088"/>
                </a:solidFill>
                <a:latin typeface="Arial"/>
              </a:rPr>
              <a:t>Modifiez le surtitre</a:t>
            </a:r>
            <a:endParaRPr lang="fr-FR"/>
          </a:p>
        </p:txBody>
      </p:sp>
    </p:spTree>
    <p:extLst>
      <p:ext uri="{BB962C8B-B14F-4D97-AF65-F5344CB8AC3E}">
        <p14:creationId xmlns:p14="http://schemas.microsoft.com/office/powerpoint/2010/main" val="99813545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PhAnim="0" userDrawn="1">
  <p:cSld name="1_Sommaire">
    <p:spTree>
      <p:nvGrpSpPr>
        <p:cNvPr id="1" name=""/>
        <p:cNvGrpSpPr/>
        <p:nvPr/>
      </p:nvGrpSpPr>
      <p:grpSpPr bwMode="auto">
        <a:xfrm>
          <a:off x="0" y="0"/>
          <a:ext cx="0" cy="0"/>
          <a:chOff x="0" y="0"/>
          <a:chExt cx="0" cy="0"/>
        </a:xfrm>
      </p:grpSpPr>
      <p:sp>
        <p:nvSpPr>
          <p:cNvPr id="1496434619" name="ZoneTexte 18"/>
          <p:cNvSpPr txBox="1"/>
          <p:nvPr userDrawn="1"/>
        </p:nvSpPr>
        <p:spPr bwMode="auto">
          <a:xfrm>
            <a:off x="1337545" y="630051"/>
            <a:ext cx="2310528" cy="646331"/>
          </a:xfrm>
          <a:prstGeom prst="rect">
            <a:avLst/>
          </a:prstGeom>
          <a:noFill/>
        </p:spPr>
        <p:txBody>
          <a:bodyPr wrap="square" rtlCol="0">
            <a:spAutoFit/>
          </a:bodyPr>
          <a:lstStyle/>
          <a:p>
            <a:pPr>
              <a:defRPr/>
            </a:pPr>
            <a:r>
              <a:rPr lang="fr-FR" sz="3600" b="0">
                <a:solidFill>
                  <a:schemeClr val="bg2"/>
                </a:solidFill>
                <a:latin typeface="+mj-lt"/>
              </a:rPr>
              <a:t>Sommaire</a:t>
            </a:r>
            <a:endParaRPr/>
          </a:p>
        </p:txBody>
      </p:sp>
      <p:sp>
        <p:nvSpPr>
          <p:cNvPr id="741938919" name="Rectangle 19"/>
          <p:cNvSpPr/>
          <p:nvPr userDrawn="1"/>
        </p:nvSpPr>
        <p:spPr bwMode="auto">
          <a:xfrm>
            <a:off x="377675" y="577043"/>
            <a:ext cx="831460" cy="895239"/>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fr-FR">
              <a:solidFill>
                <a:schemeClr val="tx2"/>
              </a:solidFill>
            </a:endParaRPr>
          </a:p>
        </p:txBody>
      </p:sp>
      <p:sp>
        <p:nvSpPr>
          <p:cNvPr id="1461624615" name="Rectangle 20"/>
          <p:cNvSpPr/>
          <p:nvPr userDrawn="1"/>
        </p:nvSpPr>
        <p:spPr bwMode="auto">
          <a:xfrm>
            <a:off x="793405" y="198176"/>
            <a:ext cx="1699404" cy="396352"/>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fr-FR">
              <a:solidFill>
                <a:schemeClr val="tx2"/>
              </a:solidFill>
            </a:endParaRPr>
          </a:p>
        </p:txBody>
      </p:sp>
      <p:sp>
        <p:nvSpPr>
          <p:cNvPr id="1548574602" name="Espace réservé du texte 2"/>
          <p:cNvSpPr>
            <a:spLocks noGrp="1"/>
          </p:cNvSpPr>
          <p:nvPr>
            <p:ph type="body" sz="quarter" idx="11" hasCustomPrompt="1"/>
          </p:nvPr>
        </p:nvSpPr>
        <p:spPr bwMode="auto">
          <a:xfrm>
            <a:off x="2831584" y="1660631"/>
            <a:ext cx="2766180" cy="467692"/>
          </a:xfrm>
        </p:spPr>
        <p:txBody>
          <a:bodyPr/>
          <a:lstStyle>
            <a:lvl1pPr marL="0" indent="0">
              <a:buNone/>
              <a:defRPr b="1" i="0">
                <a:solidFill>
                  <a:schemeClr val="bg2"/>
                </a:solidFill>
                <a:latin typeface="Arial"/>
                <a:cs typeface="Arial"/>
              </a:defRPr>
            </a:lvl1pPr>
          </a:lstStyle>
          <a:p>
            <a:pPr>
              <a:defRPr/>
            </a:pPr>
            <a:r>
              <a:rPr lang="fr-FR" sz="2800" b="1">
                <a:solidFill>
                  <a:schemeClr val="bg2"/>
                </a:solidFill>
                <a:latin typeface="+mn-lt"/>
              </a:rPr>
              <a:t>Titre chapitre</a:t>
            </a:r>
            <a:endParaRPr lang="fr-FR" sz="2800">
              <a:solidFill>
                <a:schemeClr val="bg2"/>
              </a:solidFill>
              <a:latin typeface="+mn-lt"/>
            </a:endParaRPr>
          </a:p>
        </p:txBody>
      </p:sp>
      <p:sp>
        <p:nvSpPr>
          <p:cNvPr id="745229245" name="Espace réservé du texte 9"/>
          <p:cNvSpPr>
            <a:spLocks noGrp="1"/>
          </p:cNvSpPr>
          <p:nvPr>
            <p:ph type="body" sz="quarter" idx="14" hasCustomPrompt="1"/>
          </p:nvPr>
        </p:nvSpPr>
        <p:spPr bwMode="auto">
          <a:xfrm>
            <a:off x="2831584" y="2190315"/>
            <a:ext cx="3138139" cy="770993"/>
          </a:xfrm>
        </p:spPr>
        <p:txBody>
          <a:bodyPr>
            <a:normAutofit/>
          </a:bodyPr>
          <a:lstStyle>
            <a:lvl1pPr marL="0" indent="0">
              <a:buNone/>
              <a:defRPr sz="1600" b="0" i="0">
                <a:solidFill>
                  <a:schemeClr val="tx2"/>
                </a:solidFill>
                <a:latin typeface="Arial"/>
                <a:cs typeface="Arial"/>
              </a:defRPr>
            </a:lvl1pPr>
          </a:lstStyle>
          <a:p>
            <a:pPr marL="0" indent="0">
              <a:buFont typeface="Arial"/>
              <a:buNone/>
              <a:defRPr/>
            </a:pPr>
            <a:r>
              <a:rPr lang="fr-FR" sz="1800">
                <a:latin typeface="+mn-lt"/>
              </a:rPr>
              <a:t>1-1. Texte xxxxxxxxxx</a:t>
            </a:r>
          </a:p>
          <a:p>
            <a:pPr marL="0" marR="0" lvl="0" indent="0" algn="l" defTabSz="914400" rtl="0">
              <a:lnSpc>
                <a:spcPct val="90000"/>
              </a:lnSpc>
              <a:spcBef>
                <a:spcPts val="1000"/>
              </a:spcBef>
              <a:spcAft>
                <a:spcPts val="0"/>
              </a:spcAft>
              <a:buClrTx/>
              <a:buSzTx/>
              <a:buFont typeface="Arial"/>
              <a:buNone/>
              <a:defRPr/>
            </a:pPr>
            <a:r>
              <a:rPr lang="fr-FR" sz="1800">
                <a:latin typeface="+mn-lt"/>
              </a:rPr>
              <a:t>1-2. Texte xxxxxxxxxx</a:t>
            </a:r>
          </a:p>
        </p:txBody>
      </p:sp>
      <p:sp>
        <p:nvSpPr>
          <p:cNvPr id="684991086" name="ZoneTexte 2"/>
          <p:cNvSpPr txBox="1"/>
          <p:nvPr userDrawn="1"/>
        </p:nvSpPr>
        <p:spPr bwMode="auto">
          <a:xfrm>
            <a:off x="297287" y="6356350"/>
            <a:ext cx="609693" cy="338554"/>
          </a:xfrm>
          <a:prstGeom prst="rect">
            <a:avLst/>
          </a:prstGeom>
          <a:noFill/>
        </p:spPr>
        <p:txBody>
          <a:bodyPr wrap="square" rtlCol="0">
            <a:spAutoFit/>
          </a:bodyPr>
          <a:lstStyle/>
          <a:p>
            <a:pPr algn="l">
              <a:defRPr/>
            </a:pPr>
            <a:fld id="{AE08F245-9CEE-1146-80B8-43EA15F37FBC}" type="slidenum">
              <a:rPr lang="fr-FR" sz="1600" b="0" i="0">
                <a:solidFill>
                  <a:schemeClr val="tx1">
                    <a:lumMod val="50000"/>
                    <a:lumOff val="50000"/>
                  </a:schemeClr>
                </a:solidFill>
                <a:latin typeface="Arial"/>
                <a:cs typeface="Arial"/>
              </a:rPr>
              <a:t>‹N°›</a:t>
            </a:fld>
            <a:endParaRPr lang="fr-FR" sz="1600" b="0" i="0">
              <a:solidFill>
                <a:schemeClr val="tx1">
                  <a:lumMod val="50000"/>
                  <a:lumOff val="50000"/>
                </a:schemeClr>
              </a:solidFill>
              <a:latin typeface="Arial"/>
              <a:cs typeface="Arial"/>
            </a:endParaRPr>
          </a:p>
        </p:txBody>
      </p:sp>
      <p:sp>
        <p:nvSpPr>
          <p:cNvPr id="297816478" name="Espace réservé du texte 3"/>
          <p:cNvSpPr>
            <a:spLocks noGrp="1"/>
          </p:cNvSpPr>
          <p:nvPr>
            <p:ph type="body" sz="quarter" idx="21" hasCustomPrompt="1"/>
          </p:nvPr>
        </p:nvSpPr>
        <p:spPr bwMode="auto">
          <a:xfrm>
            <a:off x="1943275" y="1555087"/>
            <a:ext cx="858838" cy="467692"/>
          </a:xfrm>
        </p:spPr>
        <p:txBody>
          <a:bodyPr>
            <a:noAutofit/>
          </a:bodyPr>
          <a:lstStyle>
            <a:lvl1pPr marL="0" indent="0" algn="r">
              <a:buNone/>
              <a:defRPr sz="8000" b="1">
                <a:solidFill>
                  <a:schemeClr val="bg2"/>
                </a:solidFill>
              </a:defRPr>
            </a:lvl1pPr>
            <a:lvl5pPr algn="r">
              <a:defRPr/>
            </a:lvl5pPr>
          </a:lstStyle>
          <a:p>
            <a:pPr lvl="0">
              <a:defRPr/>
            </a:pPr>
            <a:r>
              <a:rPr lang="fr-FR"/>
              <a:t>1</a:t>
            </a:r>
            <a:endParaRPr/>
          </a:p>
        </p:txBody>
      </p:sp>
      <p:sp>
        <p:nvSpPr>
          <p:cNvPr id="952828638" name="Espace réservé du texte 2"/>
          <p:cNvSpPr>
            <a:spLocks noGrp="1"/>
          </p:cNvSpPr>
          <p:nvPr>
            <p:ph type="body" sz="quarter" idx="22" hasCustomPrompt="1"/>
          </p:nvPr>
        </p:nvSpPr>
        <p:spPr bwMode="auto">
          <a:xfrm>
            <a:off x="2823834" y="3287953"/>
            <a:ext cx="2766180" cy="467692"/>
          </a:xfrm>
        </p:spPr>
        <p:txBody>
          <a:bodyPr/>
          <a:lstStyle>
            <a:lvl1pPr marL="0" indent="0">
              <a:buNone/>
              <a:defRPr b="1" i="0">
                <a:solidFill>
                  <a:schemeClr val="bg2"/>
                </a:solidFill>
                <a:latin typeface="Arial"/>
                <a:cs typeface="Arial"/>
              </a:defRPr>
            </a:lvl1pPr>
          </a:lstStyle>
          <a:p>
            <a:pPr>
              <a:defRPr/>
            </a:pPr>
            <a:r>
              <a:rPr lang="fr-FR" sz="2800" b="1">
                <a:solidFill>
                  <a:schemeClr val="bg2"/>
                </a:solidFill>
                <a:latin typeface="+mn-lt"/>
              </a:rPr>
              <a:t>Titre chapitre</a:t>
            </a:r>
            <a:endParaRPr lang="fr-FR" sz="2800">
              <a:solidFill>
                <a:schemeClr val="bg2"/>
              </a:solidFill>
              <a:latin typeface="+mn-lt"/>
            </a:endParaRPr>
          </a:p>
        </p:txBody>
      </p:sp>
      <p:sp>
        <p:nvSpPr>
          <p:cNvPr id="999363142" name="Espace réservé du texte 9"/>
          <p:cNvSpPr>
            <a:spLocks noGrp="1"/>
          </p:cNvSpPr>
          <p:nvPr>
            <p:ph type="body" sz="quarter" idx="23" hasCustomPrompt="1"/>
          </p:nvPr>
        </p:nvSpPr>
        <p:spPr bwMode="auto">
          <a:xfrm>
            <a:off x="2823834" y="3817637"/>
            <a:ext cx="3138139" cy="770993"/>
          </a:xfrm>
        </p:spPr>
        <p:txBody>
          <a:bodyPr>
            <a:normAutofit/>
          </a:bodyPr>
          <a:lstStyle>
            <a:lvl1pPr marL="0" indent="0">
              <a:buNone/>
              <a:defRPr sz="1600" b="0" i="0">
                <a:solidFill>
                  <a:schemeClr val="tx2"/>
                </a:solidFill>
                <a:latin typeface="Arial"/>
                <a:cs typeface="Arial"/>
              </a:defRPr>
            </a:lvl1pPr>
          </a:lstStyle>
          <a:p>
            <a:pPr marL="0" indent="0">
              <a:buFont typeface="Arial"/>
              <a:buNone/>
              <a:defRPr/>
            </a:pPr>
            <a:r>
              <a:rPr lang="fr-FR" sz="1800">
                <a:latin typeface="+mn-lt"/>
              </a:rPr>
              <a:t>1-1. Texte xxxxxxxxxx</a:t>
            </a:r>
          </a:p>
          <a:p>
            <a:pPr marL="0" marR="0" lvl="0" indent="0" algn="l" defTabSz="914400" rtl="0">
              <a:lnSpc>
                <a:spcPct val="90000"/>
              </a:lnSpc>
              <a:spcBef>
                <a:spcPts val="1000"/>
              </a:spcBef>
              <a:spcAft>
                <a:spcPts val="0"/>
              </a:spcAft>
              <a:buClrTx/>
              <a:buSzTx/>
              <a:buFont typeface="Arial"/>
              <a:buNone/>
              <a:defRPr/>
            </a:pPr>
            <a:r>
              <a:rPr lang="fr-FR" sz="1800">
                <a:latin typeface="+mn-lt"/>
              </a:rPr>
              <a:t>1-2. Texte xxxxxxxxxx</a:t>
            </a:r>
          </a:p>
        </p:txBody>
      </p:sp>
      <p:sp>
        <p:nvSpPr>
          <p:cNvPr id="1921792958" name="Espace réservé du texte 3"/>
          <p:cNvSpPr>
            <a:spLocks noGrp="1"/>
          </p:cNvSpPr>
          <p:nvPr>
            <p:ph type="body" sz="quarter" idx="24" hasCustomPrompt="1"/>
          </p:nvPr>
        </p:nvSpPr>
        <p:spPr bwMode="auto">
          <a:xfrm>
            <a:off x="1935525" y="3182409"/>
            <a:ext cx="858838" cy="467692"/>
          </a:xfrm>
        </p:spPr>
        <p:txBody>
          <a:bodyPr>
            <a:noAutofit/>
          </a:bodyPr>
          <a:lstStyle>
            <a:lvl1pPr marL="0" indent="0" algn="r">
              <a:buNone/>
              <a:defRPr sz="8000" b="1">
                <a:solidFill>
                  <a:schemeClr val="bg2"/>
                </a:solidFill>
              </a:defRPr>
            </a:lvl1pPr>
            <a:lvl5pPr algn="r">
              <a:defRPr/>
            </a:lvl5pPr>
          </a:lstStyle>
          <a:p>
            <a:pPr lvl="0">
              <a:defRPr/>
            </a:pPr>
            <a:r>
              <a:rPr lang="fr-FR"/>
              <a:t>2</a:t>
            </a:r>
            <a:endParaRPr/>
          </a:p>
        </p:txBody>
      </p:sp>
      <p:sp>
        <p:nvSpPr>
          <p:cNvPr id="2115228702" name="Espace réservé du texte 2"/>
          <p:cNvSpPr>
            <a:spLocks noGrp="1"/>
          </p:cNvSpPr>
          <p:nvPr>
            <p:ph type="body" sz="quarter" idx="31" hasCustomPrompt="1"/>
          </p:nvPr>
        </p:nvSpPr>
        <p:spPr bwMode="auto">
          <a:xfrm>
            <a:off x="2831584" y="4915275"/>
            <a:ext cx="2766180" cy="467692"/>
          </a:xfrm>
        </p:spPr>
        <p:txBody>
          <a:bodyPr/>
          <a:lstStyle>
            <a:lvl1pPr marL="0" indent="0">
              <a:buNone/>
              <a:defRPr b="1" i="0">
                <a:solidFill>
                  <a:schemeClr val="bg2"/>
                </a:solidFill>
                <a:latin typeface="Arial"/>
                <a:cs typeface="Arial"/>
              </a:defRPr>
            </a:lvl1pPr>
          </a:lstStyle>
          <a:p>
            <a:pPr>
              <a:defRPr/>
            </a:pPr>
            <a:r>
              <a:rPr lang="fr-FR" sz="2800" b="1">
                <a:solidFill>
                  <a:schemeClr val="bg2"/>
                </a:solidFill>
                <a:latin typeface="+mn-lt"/>
              </a:rPr>
              <a:t>Titre chapitre</a:t>
            </a:r>
            <a:endParaRPr lang="fr-FR" sz="2800">
              <a:solidFill>
                <a:schemeClr val="bg2"/>
              </a:solidFill>
              <a:latin typeface="+mn-lt"/>
            </a:endParaRPr>
          </a:p>
        </p:txBody>
      </p:sp>
      <p:sp>
        <p:nvSpPr>
          <p:cNvPr id="512491351" name="Espace réservé du texte 9"/>
          <p:cNvSpPr>
            <a:spLocks noGrp="1"/>
          </p:cNvSpPr>
          <p:nvPr>
            <p:ph type="body" sz="quarter" idx="32" hasCustomPrompt="1"/>
          </p:nvPr>
        </p:nvSpPr>
        <p:spPr bwMode="auto">
          <a:xfrm>
            <a:off x="2831584" y="5444958"/>
            <a:ext cx="3138139" cy="770993"/>
          </a:xfrm>
        </p:spPr>
        <p:txBody>
          <a:bodyPr>
            <a:normAutofit/>
          </a:bodyPr>
          <a:lstStyle>
            <a:lvl1pPr marL="0" indent="0">
              <a:buNone/>
              <a:defRPr sz="1600" b="0" i="0">
                <a:solidFill>
                  <a:schemeClr val="tx2"/>
                </a:solidFill>
                <a:latin typeface="Arial"/>
                <a:cs typeface="Arial"/>
              </a:defRPr>
            </a:lvl1pPr>
          </a:lstStyle>
          <a:p>
            <a:pPr marL="0" indent="0">
              <a:buFont typeface="Arial"/>
              <a:buNone/>
              <a:defRPr/>
            </a:pPr>
            <a:r>
              <a:rPr lang="fr-FR" sz="1800">
                <a:latin typeface="+mn-lt"/>
              </a:rPr>
              <a:t>1-1. Texte xxxxxxxxxx</a:t>
            </a:r>
          </a:p>
          <a:p>
            <a:pPr marL="0" marR="0" lvl="0" indent="0" algn="l" defTabSz="914400" rtl="0">
              <a:lnSpc>
                <a:spcPct val="90000"/>
              </a:lnSpc>
              <a:spcBef>
                <a:spcPts val="1000"/>
              </a:spcBef>
              <a:spcAft>
                <a:spcPts val="0"/>
              </a:spcAft>
              <a:buClrTx/>
              <a:buSzTx/>
              <a:buFont typeface="Arial"/>
              <a:buNone/>
              <a:defRPr/>
            </a:pPr>
            <a:r>
              <a:rPr lang="fr-FR" sz="1800">
                <a:latin typeface="+mn-lt"/>
              </a:rPr>
              <a:t>1-2. Texte xxxxxxxxxx</a:t>
            </a:r>
          </a:p>
        </p:txBody>
      </p:sp>
      <p:sp>
        <p:nvSpPr>
          <p:cNvPr id="1239609290" name="Espace réservé du texte 3"/>
          <p:cNvSpPr>
            <a:spLocks noGrp="1"/>
          </p:cNvSpPr>
          <p:nvPr>
            <p:ph type="body" sz="quarter" idx="33" hasCustomPrompt="1"/>
          </p:nvPr>
        </p:nvSpPr>
        <p:spPr bwMode="auto">
          <a:xfrm>
            <a:off x="1943275" y="4809731"/>
            <a:ext cx="858838" cy="467692"/>
          </a:xfrm>
        </p:spPr>
        <p:txBody>
          <a:bodyPr>
            <a:noAutofit/>
          </a:bodyPr>
          <a:lstStyle>
            <a:lvl1pPr marL="0" indent="0" algn="r">
              <a:buNone/>
              <a:defRPr sz="8000" b="1">
                <a:solidFill>
                  <a:schemeClr val="bg2"/>
                </a:solidFill>
              </a:defRPr>
            </a:lvl1pPr>
            <a:lvl5pPr algn="r">
              <a:defRPr/>
            </a:lvl5pPr>
          </a:lstStyle>
          <a:p>
            <a:pPr lvl="0">
              <a:defRPr/>
            </a:pPr>
            <a:r>
              <a:rPr lang="fr-FR"/>
              <a:t>3</a:t>
            </a:r>
            <a:endParaRPr/>
          </a:p>
        </p:txBody>
      </p:sp>
      <p:sp>
        <p:nvSpPr>
          <p:cNvPr id="288691326" name="Espace réservé du texte 2"/>
          <p:cNvSpPr>
            <a:spLocks noGrp="1"/>
          </p:cNvSpPr>
          <p:nvPr>
            <p:ph type="body" sz="quarter" idx="34" hasCustomPrompt="1"/>
          </p:nvPr>
        </p:nvSpPr>
        <p:spPr bwMode="auto">
          <a:xfrm>
            <a:off x="7233103" y="1660631"/>
            <a:ext cx="2766180" cy="467692"/>
          </a:xfrm>
        </p:spPr>
        <p:txBody>
          <a:bodyPr/>
          <a:lstStyle>
            <a:lvl1pPr marL="0" indent="0">
              <a:buNone/>
              <a:defRPr b="1" i="0">
                <a:solidFill>
                  <a:schemeClr val="bg2"/>
                </a:solidFill>
                <a:latin typeface="Arial"/>
                <a:cs typeface="Arial"/>
              </a:defRPr>
            </a:lvl1pPr>
          </a:lstStyle>
          <a:p>
            <a:pPr>
              <a:defRPr/>
            </a:pPr>
            <a:r>
              <a:rPr lang="fr-FR" sz="2800" b="1">
                <a:solidFill>
                  <a:schemeClr val="bg2"/>
                </a:solidFill>
                <a:latin typeface="+mn-lt"/>
              </a:rPr>
              <a:t>Titre chapitre</a:t>
            </a:r>
            <a:endParaRPr lang="fr-FR" sz="2800">
              <a:solidFill>
                <a:schemeClr val="bg2"/>
              </a:solidFill>
              <a:latin typeface="+mn-lt"/>
            </a:endParaRPr>
          </a:p>
        </p:txBody>
      </p:sp>
      <p:sp>
        <p:nvSpPr>
          <p:cNvPr id="124770053" name="Espace réservé du texte 9"/>
          <p:cNvSpPr>
            <a:spLocks noGrp="1"/>
          </p:cNvSpPr>
          <p:nvPr>
            <p:ph type="body" sz="quarter" idx="35" hasCustomPrompt="1"/>
          </p:nvPr>
        </p:nvSpPr>
        <p:spPr bwMode="auto">
          <a:xfrm>
            <a:off x="7233103" y="2190315"/>
            <a:ext cx="3138139" cy="770993"/>
          </a:xfrm>
        </p:spPr>
        <p:txBody>
          <a:bodyPr>
            <a:normAutofit/>
          </a:bodyPr>
          <a:lstStyle>
            <a:lvl1pPr marL="0" indent="0">
              <a:buNone/>
              <a:defRPr sz="1600" b="0" i="0">
                <a:solidFill>
                  <a:schemeClr val="tx2"/>
                </a:solidFill>
                <a:latin typeface="Arial"/>
                <a:cs typeface="Arial"/>
              </a:defRPr>
            </a:lvl1pPr>
          </a:lstStyle>
          <a:p>
            <a:pPr marL="0" indent="0">
              <a:buFont typeface="Arial"/>
              <a:buNone/>
              <a:defRPr/>
            </a:pPr>
            <a:r>
              <a:rPr lang="fr-FR" sz="1800">
                <a:latin typeface="+mn-lt"/>
              </a:rPr>
              <a:t>1-1. Texte xxxxxxxxxx</a:t>
            </a:r>
          </a:p>
          <a:p>
            <a:pPr marL="0" marR="0" lvl="0" indent="0" algn="l" defTabSz="914400" rtl="0">
              <a:lnSpc>
                <a:spcPct val="90000"/>
              </a:lnSpc>
              <a:spcBef>
                <a:spcPts val="1000"/>
              </a:spcBef>
              <a:spcAft>
                <a:spcPts val="0"/>
              </a:spcAft>
              <a:buClrTx/>
              <a:buSzTx/>
              <a:buFont typeface="Arial"/>
              <a:buNone/>
              <a:defRPr/>
            </a:pPr>
            <a:r>
              <a:rPr lang="fr-FR" sz="1800">
                <a:latin typeface="+mn-lt"/>
              </a:rPr>
              <a:t>1-2. Texte xxxxxxxxxx</a:t>
            </a:r>
          </a:p>
        </p:txBody>
      </p:sp>
      <p:sp>
        <p:nvSpPr>
          <p:cNvPr id="1142331396" name="Espace réservé du texte 3"/>
          <p:cNvSpPr>
            <a:spLocks noGrp="1"/>
          </p:cNvSpPr>
          <p:nvPr>
            <p:ph type="body" sz="quarter" idx="36" hasCustomPrompt="1"/>
          </p:nvPr>
        </p:nvSpPr>
        <p:spPr bwMode="auto">
          <a:xfrm>
            <a:off x="6344794" y="1555087"/>
            <a:ext cx="858838" cy="467692"/>
          </a:xfrm>
        </p:spPr>
        <p:txBody>
          <a:bodyPr>
            <a:noAutofit/>
          </a:bodyPr>
          <a:lstStyle>
            <a:lvl1pPr marL="0" indent="0" algn="r">
              <a:buNone/>
              <a:defRPr sz="8000" b="1">
                <a:solidFill>
                  <a:schemeClr val="bg2"/>
                </a:solidFill>
              </a:defRPr>
            </a:lvl1pPr>
            <a:lvl5pPr algn="r">
              <a:defRPr/>
            </a:lvl5pPr>
          </a:lstStyle>
          <a:p>
            <a:pPr lvl="0">
              <a:defRPr/>
            </a:pPr>
            <a:r>
              <a:rPr lang="fr-FR"/>
              <a:t>4</a:t>
            </a:r>
            <a:endParaRPr/>
          </a:p>
        </p:txBody>
      </p:sp>
      <p:sp>
        <p:nvSpPr>
          <p:cNvPr id="1232811003" name="Espace réservé du texte 2"/>
          <p:cNvSpPr>
            <a:spLocks noGrp="1"/>
          </p:cNvSpPr>
          <p:nvPr>
            <p:ph type="body" sz="quarter" idx="37" hasCustomPrompt="1"/>
          </p:nvPr>
        </p:nvSpPr>
        <p:spPr bwMode="auto">
          <a:xfrm>
            <a:off x="7225353" y="3287953"/>
            <a:ext cx="2766180" cy="467692"/>
          </a:xfrm>
        </p:spPr>
        <p:txBody>
          <a:bodyPr/>
          <a:lstStyle>
            <a:lvl1pPr marL="0" indent="0">
              <a:buNone/>
              <a:defRPr b="1" i="0">
                <a:solidFill>
                  <a:schemeClr val="bg2"/>
                </a:solidFill>
                <a:latin typeface="Arial"/>
                <a:cs typeface="Arial"/>
              </a:defRPr>
            </a:lvl1pPr>
          </a:lstStyle>
          <a:p>
            <a:pPr>
              <a:defRPr/>
            </a:pPr>
            <a:r>
              <a:rPr lang="fr-FR" sz="2800" b="1">
                <a:solidFill>
                  <a:schemeClr val="bg2"/>
                </a:solidFill>
                <a:latin typeface="+mn-lt"/>
              </a:rPr>
              <a:t>Titre chapitre</a:t>
            </a:r>
            <a:endParaRPr lang="fr-FR" sz="2800">
              <a:solidFill>
                <a:schemeClr val="bg2"/>
              </a:solidFill>
              <a:latin typeface="+mn-lt"/>
            </a:endParaRPr>
          </a:p>
        </p:txBody>
      </p:sp>
      <p:sp>
        <p:nvSpPr>
          <p:cNvPr id="1368678813" name="Espace réservé du texte 9"/>
          <p:cNvSpPr>
            <a:spLocks noGrp="1"/>
          </p:cNvSpPr>
          <p:nvPr>
            <p:ph type="body" sz="quarter" idx="38" hasCustomPrompt="1"/>
          </p:nvPr>
        </p:nvSpPr>
        <p:spPr bwMode="auto">
          <a:xfrm>
            <a:off x="7225353" y="3817637"/>
            <a:ext cx="3138139" cy="770993"/>
          </a:xfrm>
        </p:spPr>
        <p:txBody>
          <a:bodyPr>
            <a:normAutofit/>
          </a:bodyPr>
          <a:lstStyle>
            <a:lvl1pPr marL="0" indent="0">
              <a:buNone/>
              <a:defRPr sz="1600" b="0" i="0">
                <a:solidFill>
                  <a:schemeClr val="tx2"/>
                </a:solidFill>
                <a:latin typeface="Arial"/>
                <a:cs typeface="Arial"/>
              </a:defRPr>
            </a:lvl1pPr>
          </a:lstStyle>
          <a:p>
            <a:pPr marL="0" indent="0">
              <a:buFont typeface="Arial"/>
              <a:buNone/>
              <a:defRPr/>
            </a:pPr>
            <a:r>
              <a:rPr lang="fr-FR" sz="1800">
                <a:latin typeface="+mn-lt"/>
              </a:rPr>
              <a:t>1-1. Texte xxxxxxxxxx</a:t>
            </a:r>
          </a:p>
          <a:p>
            <a:pPr marL="0" marR="0" lvl="0" indent="0" algn="l" defTabSz="914400" rtl="0">
              <a:lnSpc>
                <a:spcPct val="90000"/>
              </a:lnSpc>
              <a:spcBef>
                <a:spcPts val="1000"/>
              </a:spcBef>
              <a:spcAft>
                <a:spcPts val="0"/>
              </a:spcAft>
              <a:buClrTx/>
              <a:buSzTx/>
              <a:buFont typeface="Arial"/>
              <a:buNone/>
              <a:defRPr/>
            </a:pPr>
            <a:r>
              <a:rPr lang="fr-FR" sz="1800">
                <a:latin typeface="+mn-lt"/>
              </a:rPr>
              <a:t>1-2. Texte xxxxxxxxxx</a:t>
            </a:r>
          </a:p>
        </p:txBody>
      </p:sp>
      <p:sp>
        <p:nvSpPr>
          <p:cNvPr id="1874260979" name="Espace réservé du texte 3"/>
          <p:cNvSpPr>
            <a:spLocks noGrp="1"/>
          </p:cNvSpPr>
          <p:nvPr>
            <p:ph type="body" sz="quarter" idx="39" hasCustomPrompt="1"/>
          </p:nvPr>
        </p:nvSpPr>
        <p:spPr bwMode="auto">
          <a:xfrm>
            <a:off x="6337044" y="3182409"/>
            <a:ext cx="858838" cy="467692"/>
          </a:xfrm>
        </p:spPr>
        <p:txBody>
          <a:bodyPr>
            <a:noAutofit/>
          </a:bodyPr>
          <a:lstStyle>
            <a:lvl1pPr marL="0" indent="0" algn="r">
              <a:buNone/>
              <a:defRPr sz="8000" b="1">
                <a:solidFill>
                  <a:schemeClr val="bg2"/>
                </a:solidFill>
              </a:defRPr>
            </a:lvl1pPr>
            <a:lvl5pPr algn="r">
              <a:defRPr/>
            </a:lvl5pPr>
          </a:lstStyle>
          <a:p>
            <a:pPr lvl="0">
              <a:defRPr/>
            </a:pPr>
            <a:r>
              <a:rPr lang="fr-FR"/>
              <a:t>5</a:t>
            </a:r>
            <a:endParaRPr/>
          </a:p>
        </p:txBody>
      </p:sp>
      <p:sp>
        <p:nvSpPr>
          <p:cNvPr id="1026509728" name="Espace réservé du texte 2"/>
          <p:cNvSpPr>
            <a:spLocks noGrp="1"/>
          </p:cNvSpPr>
          <p:nvPr>
            <p:ph type="body" sz="quarter" idx="40" hasCustomPrompt="1"/>
          </p:nvPr>
        </p:nvSpPr>
        <p:spPr bwMode="auto">
          <a:xfrm>
            <a:off x="7233103" y="4915275"/>
            <a:ext cx="2766180" cy="467692"/>
          </a:xfrm>
        </p:spPr>
        <p:txBody>
          <a:bodyPr/>
          <a:lstStyle>
            <a:lvl1pPr marL="0" indent="0">
              <a:buNone/>
              <a:defRPr b="1" i="0">
                <a:solidFill>
                  <a:schemeClr val="bg2"/>
                </a:solidFill>
                <a:latin typeface="Arial"/>
                <a:cs typeface="Arial"/>
              </a:defRPr>
            </a:lvl1pPr>
          </a:lstStyle>
          <a:p>
            <a:pPr>
              <a:defRPr/>
            </a:pPr>
            <a:r>
              <a:rPr lang="fr-FR" sz="2800" b="1">
                <a:solidFill>
                  <a:schemeClr val="bg2"/>
                </a:solidFill>
                <a:latin typeface="+mn-lt"/>
              </a:rPr>
              <a:t>Titre chapitre</a:t>
            </a:r>
            <a:endParaRPr lang="fr-FR" sz="2800">
              <a:solidFill>
                <a:schemeClr val="bg2"/>
              </a:solidFill>
              <a:latin typeface="+mn-lt"/>
            </a:endParaRPr>
          </a:p>
        </p:txBody>
      </p:sp>
      <p:sp>
        <p:nvSpPr>
          <p:cNvPr id="2147266473" name="Espace réservé du texte 9"/>
          <p:cNvSpPr>
            <a:spLocks noGrp="1"/>
          </p:cNvSpPr>
          <p:nvPr>
            <p:ph type="body" sz="quarter" idx="41" hasCustomPrompt="1"/>
          </p:nvPr>
        </p:nvSpPr>
        <p:spPr bwMode="auto">
          <a:xfrm>
            <a:off x="7233103" y="5444958"/>
            <a:ext cx="3138139" cy="770993"/>
          </a:xfrm>
        </p:spPr>
        <p:txBody>
          <a:bodyPr>
            <a:normAutofit/>
          </a:bodyPr>
          <a:lstStyle>
            <a:lvl1pPr marL="0" indent="0">
              <a:buNone/>
              <a:defRPr sz="1600" b="0" i="0">
                <a:solidFill>
                  <a:schemeClr val="tx2"/>
                </a:solidFill>
                <a:latin typeface="Arial"/>
                <a:cs typeface="Arial"/>
              </a:defRPr>
            </a:lvl1pPr>
          </a:lstStyle>
          <a:p>
            <a:pPr marL="0" indent="0">
              <a:buFont typeface="Arial"/>
              <a:buNone/>
              <a:defRPr/>
            </a:pPr>
            <a:r>
              <a:rPr lang="fr-FR" sz="1800">
                <a:latin typeface="+mn-lt"/>
              </a:rPr>
              <a:t>1-1. Texte xxxxxxxxxx</a:t>
            </a:r>
          </a:p>
          <a:p>
            <a:pPr marL="0" marR="0" lvl="0" indent="0" algn="l" defTabSz="914400" rtl="0">
              <a:lnSpc>
                <a:spcPct val="90000"/>
              </a:lnSpc>
              <a:spcBef>
                <a:spcPts val="1000"/>
              </a:spcBef>
              <a:spcAft>
                <a:spcPts val="0"/>
              </a:spcAft>
              <a:buClrTx/>
              <a:buSzTx/>
              <a:buFont typeface="Arial"/>
              <a:buNone/>
              <a:defRPr/>
            </a:pPr>
            <a:r>
              <a:rPr lang="fr-FR" sz="1800">
                <a:latin typeface="+mn-lt"/>
              </a:rPr>
              <a:t>1-2. Texte xxxxxxxxxx</a:t>
            </a:r>
          </a:p>
        </p:txBody>
      </p:sp>
      <p:sp>
        <p:nvSpPr>
          <p:cNvPr id="1621599295" name="Espace réservé du texte 3"/>
          <p:cNvSpPr>
            <a:spLocks noGrp="1"/>
          </p:cNvSpPr>
          <p:nvPr>
            <p:ph type="body" sz="quarter" idx="42" hasCustomPrompt="1"/>
          </p:nvPr>
        </p:nvSpPr>
        <p:spPr bwMode="auto">
          <a:xfrm>
            <a:off x="6344794" y="4809731"/>
            <a:ext cx="858838" cy="467692"/>
          </a:xfrm>
        </p:spPr>
        <p:txBody>
          <a:bodyPr>
            <a:noAutofit/>
          </a:bodyPr>
          <a:lstStyle>
            <a:lvl1pPr marL="0" indent="0" algn="r">
              <a:buNone/>
              <a:defRPr sz="8000" b="1">
                <a:solidFill>
                  <a:schemeClr val="bg2"/>
                </a:solidFill>
              </a:defRPr>
            </a:lvl1pPr>
            <a:lvl5pPr algn="r">
              <a:defRPr/>
            </a:lvl5pPr>
          </a:lstStyle>
          <a:p>
            <a:pPr lvl="0">
              <a:defRPr/>
            </a:pPr>
            <a:r>
              <a:rPr lang="fr-FR"/>
              <a:t>6</a:t>
            </a:r>
            <a:endParaRPr/>
          </a:p>
        </p:txBody>
      </p:sp>
    </p:spTree>
    <p:extLst>
      <p:ext uri="{BB962C8B-B14F-4D97-AF65-F5344CB8AC3E}">
        <p14:creationId xmlns:p14="http://schemas.microsoft.com/office/powerpoint/2010/main" val="164639773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PhAnim="0" userDrawn="1">
  <p:cSld name="1_Intercalaire 1">
    <p:bg>
      <p:bgPr>
        <a:solidFill>
          <a:srgbClr val="F0F8FE"/>
        </a:solidFill>
        <a:effectLst/>
      </p:bgPr>
    </p:bg>
    <p:spTree>
      <p:nvGrpSpPr>
        <p:cNvPr id="1" name=""/>
        <p:cNvGrpSpPr/>
        <p:nvPr/>
      </p:nvGrpSpPr>
      <p:grpSpPr bwMode="auto">
        <a:xfrm>
          <a:off x="0" y="0"/>
          <a:ext cx="0" cy="0"/>
          <a:chOff x="0" y="0"/>
          <a:chExt cx="0" cy="0"/>
        </a:xfrm>
      </p:grpSpPr>
      <p:pic>
        <p:nvPicPr>
          <p:cNvPr id="795497476" name="Image 18" descr="Une image contenant habits, personne, Visage humain, intérieur&#10;&#10;Description générée automatiquement"/>
          <p:cNvPicPr>
            <a:picLocks noChangeAspect="1"/>
          </p:cNvPicPr>
          <p:nvPr userDrawn="1"/>
        </p:nvPicPr>
        <p:blipFill>
          <a:blip r:embed="rId2"/>
          <a:stretch/>
        </p:blipFill>
        <p:spPr bwMode="auto">
          <a:xfrm>
            <a:off x="5872779" y="-2663"/>
            <a:ext cx="6312916" cy="5324171"/>
          </a:xfrm>
          <a:prstGeom prst="rect">
            <a:avLst/>
          </a:prstGeom>
        </p:spPr>
      </p:pic>
      <p:sp>
        <p:nvSpPr>
          <p:cNvPr id="1397372283" name="Rectangle 8"/>
          <p:cNvSpPr/>
          <p:nvPr userDrawn="1"/>
        </p:nvSpPr>
        <p:spPr bwMode="auto">
          <a:xfrm>
            <a:off x="2941672" y="3237882"/>
            <a:ext cx="5979102" cy="2465876"/>
          </a:xfrm>
          <a:prstGeom prst="rect">
            <a:avLst/>
          </a:prstGeom>
          <a:solidFill>
            <a:srgbClr val="F0F8F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fr-FR"/>
          </a:p>
        </p:txBody>
      </p:sp>
      <p:sp>
        <p:nvSpPr>
          <p:cNvPr id="588238015" name="Espace réservé du texte 2"/>
          <p:cNvSpPr>
            <a:spLocks noGrp="1"/>
          </p:cNvSpPr>
          <p:nvPr>
            <p:ph type="body" sz="quarter" idx="13" hasCustomPrompt="1"/>
          </p:nvPr>
        </p:nvSpPr>
        <p:spPr bwMode="auto">
          <a:xfrm>
            <a:off x="1562748" y="4615490"/>
            <a:ext cx="4389464" cy="467692"/>
          </a:xfrm>
        </p:spPr>
        <p:txBody>
          <a:bodyPr anchor="b">
            <a:normAutofit/>
          </a:bodyPr>
          <a:lstStyle>
            <a:lvl1pPr marL="0" indent="0">
              <a:buNone/>
              <a:defRPr sz="2400">
                <a:solidFill>
                  <a:schemeClr val="tx2"/>
                </a:solidFill>
              </a:defRPr>
            </a:lvl1pPr>
          </a:lstStyle>
          <a:p>
            <a:pPr marL="0" marR="0" lvl="0" indent="0" algn="l" defTabSz="914400" rtl="0">
              <a:lnSpc>
                <a:spcPct val="90000"/>
              </a:lnSpc>
              <a:spcBef>
                <a:spcPts val="1000"/>
              </a:spcBef>
              <a:spcAft>
                <a:spcPts val="0"/>
              </a:spcAft>
              <a:buClrTx/>
              <a:buSzTx/>
              <a:buFont typeface="Arial"/>
              <a:buNone/>
              <a:defRPr/>
            </a:pPr>
            <a:r>
              <a:rPr lang="fr-FR"/>
              <a:t>Modifiez le sous-titre</a:t>
            </a:r>
            <a:endParaRPr/>
          </a:p>
        </p:txBody>
      </p:sp>
      <p:sp>
        <p:nvSpPr>
          <p:cNvPr id="155706315" name="Espace réservé du texte 10"/>
          <p:cNvSpPr>
            <a:spLocks noGrp="1"/>
          </p:cNvSpPr>
          <p:nvPr>
            <p:ph type="body" sz="quarter" idx="14" hasCustomPrompt="1"/>
          </p:nvPr>
        </p:nvSpPr>
        <p:spPr bwMode="auto">
          <a:xfrm>
            <a:off x="1562748" y="3774857"/>
            <a:ext cx="5807316" cy="817562"/>
          </a:xfrm>
        </p:spPr>
        <p:txBody>
          <a:bodyPr>
            <a:normAutofit/>
          </a:bodyPr>
          <a:lstStyle>
            <a:lvl1pPr marL="0" indent="0">
              <a:buNone/>
              <a:defRPr sz="4000" b="1">
                <a:solidFill>
                  <a:schemeClr val="bg2"/>
                </a:solidFill>
                <a:latin typeface="+mj-lt"/>
              </a:defRPr>
            </a:lvl1pPr>
          </a:lstStyle>
          <a:p>
            <a:pPr marL="0" marR="0" lvl="0" indent="0" algn="l" defTabSz="914400" rtl="0">
              <a:lnSpc>
                <a:spcPct val="90000"/>
              </a:lnSpc>
              <a:spcBef>
                <a:spcPts val="1000"/>
              </a:spcBef>
              <a:spcAft>
                <a:spcPts val="0"/>
              </a:spcAft>
              <a:buClrTx/>
              <a:buSzTx/>
              <a:buFont typeface="Arial"/>
              <a:buNone/>
              <a:defRPr/>
            </a:pPr>
            <a:r>
              <a:rPr lang="fr-FR">
                <a:solidFill>
                  <a:schemeClr val="bg2"/>
                </a:solidFill>
              </a:rPr>
              <a:t>Modifiez le titre</a:t>
            </a:r>
            <a:endParaRPr/>
          </a:p>
        </p:txBody>
      </p:sp>
      <p:sp>
        <p:nvSpPr>
          <p:cNvPr id="1413276965" name="Rectangle 19"/>
          <p:cNvSpPr/>
          <p:nvPr userDrawn="1"/>
        </p:nvSpPr>
        <p:spPr bwMode="auto">
          <a:xfrm>
            <a:off x="10290749" y="0"/>
            <a:ext cx="1901252" cy="1367470"/>
          </a:xfrm>
          <a:prstGeom prst="rect">
            <a:avLst/>
          </a:prstGeom>
          <a:solidFill>
            <a:srgbClr val="F0F8F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fr-FR"/>
          </a:p>
        </p:txBody>
      </p:sp>
      <p:sp>
        <p:nvSpPr>
          <p:cNvPr id="966530106" name="Rectangle 20"/>
          <p:cNvSpPr/>
          <p:nvPr userDrawn="1"/>
        </p:nvSpPr>
        <p:spPr bwMode="auto">
          <a:xfrm>
            <a:off x="4338475" y="-25734"/>
            <a:ext cx="2823110" cy="3289353"/>
          </a:xfrm>
          <a:prstGeom prst="rect">
            <a:avLst/>
          </a:prstGeom>
          <a:solidFill>
            <a:srgbClr val="F0F8F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fr-FR"/>
          </a:p>
        </p:txBody>
      </p:sp>
      <p:sp>
        <p:nvSpPr>
          <p:cNvPr id="2100211714" name="Rectangle 1"/>
          <p:cNvSpPr/>
          <p:nvPr userDrawn="1"/>
        </p:nvSpPr>
        <p:spPr bwMode="auto">
          <a:xfrm>
            <a:off x="580587" y="3133049"/>
            <a:ext cx="832475" cy="770869"/>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fr-FR">
              <a:noFill/>
            </a:endParaRPr>
          </a:p>
        </p:txBody>
      </p:sp>
      <p:sp>
        <p:nvSpPr>
          <p:cNvPr id="1586394164" name="Rectangle 4"/>
          <p:cNvSpPr/>
          <p:nvPr userDrawn="1"/>
        </p:nvSpPr>
        <p:spPr bwMode="auto">
          <a:xfrm>
            <a:off x="844083" y="2829486"/>
            <a:ext cx="832475" cy="770869"/>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fr-FR">
              <a:noFill/>
            </a:endParaRPr>
          </a:p>
        </p:txBody>
      </p:sp>
      <p:sp>
        <p:nvSpPr>
          <p:cNvPr id="145366160" name="Espace réservé du texte 2"/>
          <p:cNvSpPr>
            <a:spLocks noGrp="1"/>
          </p:cNvSpPr>
          <p:nvPr>
            <p:ph type="body" sz="quarter" idx="12" hasCustomPrompt="1"/>
          </p:nvPr>
        </p:nvSpPr>
        <p:spPr bwMode="auto">
          <a:xfrm>
            <a:off x="730273" y="3061283"/>
            <a:ext cx="685942" cy="914400"/>
          </a:xfrm>
        </p:spPr>
        <p:txBody>
          <a:bodyPr anchor="b">
            <a:noAutofit/>
          </a:bodyPr>
          <a:lstStyle>
            <a:lvl1pPr marL="0" indent="0">
              <a:buNone/>
              <a:defRPr sz="6000" b="1">
                <a:solidFill>
                  <a:schemeClr val="bg1"/>
                </a:solidFill>
              </a:defRPr>
            </a:lvl1pPr>
          </a:lstStyle>
          <a:p>
            <a:pPr marL="0" marR="0" lvl="0" indent="0" algn="l" defTabSz="914400" rtl="0">
              <a:lnSpc>
                <a:spcPct val="90000"/>
              </a:lnSpc>
              <a:spcBef>
                <a:spcPts val="1000"/>
              </a:spcBef>
              <a:spcAft>
                <a:spcPts val="0"/>
              </a:spcAft>
              <a:buClrTx/>
              <a:buSzTx/>
              <a:buFont typeface="Arial"/>
              <a:buNone/>
              <a:defRPr/>
            </a:pPr>
            <a:r>
              <a:rPr lang="fr-FR"/>
              <a:t>1</a:t>
            </a:r>
            <a:endParaRPr/>
          </a:p>
        </p:txBody>
      </p:sp>
    </p:spTree>
    <p:extLst>
      <p:ext uri="{BB962C8B-B14F-4D97-AF65-F5344CB8AC3E}">
        <p14:creationId xmlns:p14="http://schemas.microsoft.com/office/powerpoint/2010/main" val="47621653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PhAnim="0" userDrawn="1">
  <p:cSld name="1_Page intérieure">
    <p:spTree>
      <p:nvGrpSpPr>
        <p:cNvPr id="1" name=""/>
        <p:cNvGrpSpPr/>
        <p:nvPr/>
      </p:nvGrpSpPr>
      <p:grpSpPr bwMode="auto">
        <a:xfrm>
          <a:off x="0" y="0"/>
          <a:ext cx="0" cy="0"/>
          <a:chOff x="0" y="0"/>
          <a:chExt cx="0" cy="0"/>
        </a:xfrm>
      </p:grpSpPr>
      <p:sp>
        <p:nvSpPr>
          <p:cNvPr id="962111489" name="Espace réservé du texte 17"/>
          <p:cNvSpPr>
            <a:spLocks noGrp="1"/>
          </p:cNvSpPr>
          <p:nvPr>
            <p:ph type="body" sz="quarter" idx="13" hasCustomPrompt="1"/>
          </p:nvPr>
        </p:nvSpPr>
        <p:spPr bwMode="auto">
          <a:xfrm>
            <a:off x="838200" y="601941"/>
            <a:ext cx="7653867" cy="515129"/>
          </a:xfrm>
        </p:spPr>
        <p:txBody>
          <a:bodyPr>
            <a:normAutofit/>
          </a:bodyPr>
          <a:lstStyle>
            <a:lvl1pPr marL="0" indent="0">
              <a:buNone/>
              <a:defRPr sz="2800" b="1" i="0">
                <a:solidFill>
                  <a:schemeClr val="bg2"/>
                </a:solidFill>
                <a:latin typeface="Arial"/>
                <a:cs typeface="Arial"/>
              </a:defRPr>
            </a:lvl1pPr>
          </a:lstStyle>
          <a:p>
            <a:pPr lvl="0">
              <a:defRPr/>
            </a:pPr>
            <a:r>
              <a:rPr lang="fr-FR"/>
              <a:t>Modifiez le titre</a:t>
            </a:r>
            <a:endParaRPr/>
          </a:p>
        </p:txBody>
      </p:sp>
      <p:sp>
        <p:nvSpPr>
          <p:cNvPr id="1140792189" name="Espace réservé du texte 9"/>
          <p:cNvSpPr>
            <a:spLocks noGrp="1"/>
          </p:cNvSpPr>
          <p:nvPr>
            <p:ph type="body" sz="quarter" idx="14" hasCustomPrompt="1"/>
          </p:nvPr>
        </p:nvSpPr>
        <p:spPr bwMode="auto">
          <a:xfrm>
            <a:off x="838200" y="1755649"/>
            <a:ext cx="10522789" cy="3238756"/>
          </a:xfrm>
        </p:spPr>
        <p:txBody>
          <a:bodyPr>
            <a:normAutofit/>
          </a:bodyPr>
          <a:lstStyle>
            <a:lvl1pPr marL="0" indent="0">
              <a:buNone/>
              <a:defRPr sz="1800" b="0" i="0">
                <a:solidFill>
                  <a:schemeClr val="tx1"/>
                </a:solidFill>
                <a:latin typeface="Arial"/>
                <a:cs typeface="Arial"/>
              </a:defRPr>
            </a:lvl1pPr>
          </a:lstStyle>
          <a:p>
            <a:pPr lvl="0">
              <a:defRPr/>
            </a:pPr>
            <a:r>
              <a:rPr lang="fr-FR"/>
              <a:t>Texte courant</a:t>
            </a:r>
            <a:endParaRPr/>
          </a:p>
        </p:txBody>
      </p:sp>
      <p:sp>
        <p:nvSpPr>
          <p:cNvPr id="2040769926" name="ZoneTexte 7"/>
          <p:cNvSpPr txBox="1"/>
          <p:nvPr userDrawn="1"/>
        </p:nvSpPr>
        <p:spPr bwMode="auto">
          <a:xfrm>
            <a:off x="297287" y="6356350"/>
            <a:ext cx="609693" cy="338554"/>
          </a:xfrm>
          <a:prstGeom prst="rect">
            <a:avLst/>
          </a:prstGeom>
          <a:noFill/>
        </p:spPr>
        <p:txBody>
          <a:bodyPr wrap="square" rtlCol="0">
            <a:spAutoFit/>
          </a:bodyPr>
          <a:lstStyle/>
          <a:p>
            <a:pPr algn="l">
              <a:defRPr/>
            </a:pPr>
            <a:fld id="{AE08F245-9CEE-1146-80B8-43EA15F37FBC}" type="slidenum">
              <a:rPr lang="fr-FR" sz="1600" b="0" i="0">
                <a:solidFill>
                  <a:schemeClr val="tx1">
                    <a:lumMod val="50000"/>
                    <a:lumOff val="50000"/>
                  </a:schemeClr>
                </a:solidFill>
                <a:latin typeface="Arial"/>
                <a:cs typeface="Arial"/>
              </a:rPr>
              <a:t>‹N°›</a:t>
            </a:fld>
            <a:endParaRPr lang="fr-FR" sz="1600" b="0" i="0">
              <a:solidFill>
                <a:schemeClr val="tx1">
                  <a:lumMod val="50000"/>
                  <a:lumOff val="50000"/>
                </a:schemeClr>
              </a:solidFill>
              <a:latin typeface="Arial"/>
              <a:cs typeface="Arial"/>
            </a:endParaRPr>
          </a:p>
        </p:txBody>
      </p:sp>
      <p:sp>
        <p:nvSpPr>
          <p:cNvPr id="763374454" name="Rectangle 1"/>
          <p:cNvSpPr/>
          <p:nvPr userDrawn="1"/>
        </p:nvSpPr>
        <p:spPr bwMode="auto">
          <a:xfrm>
            <a:off x="11173267" y="302597"/>
            <a:ext cx="663821" cy="638675"/>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r>
              <a:rPr lang="fr-FR">
                <a:solidFill>
                  <a:schemeClr val="bg2"/>
                </a:solidFill>
              </a:rPr>
              <a:t>≠</a:t>
            </a:r>
            <a:endParaRPr/>
          </a:p>
        </p:txBody>
      </p:sp>
      <p:sp>
        <p:nvSpPr>
          <p:cNvPr id="2135945176" name="Espace réservé du texte 2"/>
          <p:cNvSpPr>
            <a:spLocks noGrp="1"/>
          </p:cNvSpPr>
          <p:nvPr>
            <p:ph type="body" sz="quarter" idx="17" hasCustomPrompt="1"/>
          </p:nvPr>
        </p:nvSpPr>
        <p:spPr bwMode="auto">
          <a:xfrm>
            <a:off x="838200" y="1175081"/>
            <a:ext cx="7653866" cy="467692"/>
          </a:xfrm>
        </p:spPr>
        <p:txBody>
          <a:bodyPr anchor="b">
            <a:normAutofit/>
          </a:bodyPr>
          <a:lstStyle>
            <a:lvl1pPr marL="0" indent="0">
              <a:buNone/>
              <a:defRPr sz="2000">
                <a:solidFill>
                  <a:schemeClr val="tx2"/>
                </a:solidFill>
              </a:defRPr>
            </a:lvl1pPr>
          </a:lstStyle>
          <a:p>
            <a:pPr marL="0" marR="0" lvl="0" indent="0" algn="l" defTabSz="914400" rtl="0">
              <a:lnSpc>
                <a:spcPct val="90000"/>
              </a:lnSpc>
              <a:spcBef>
                <a:spcPts val="1000"/>
              </a:spcBef>
              <a:spcAft>
                <a:spcPts val="0"/>
              </a:spcAft>
              <a:buClrTx/>
              <a:buSzTx/>
              <a:buFont typeface="Arial"/>
              <a:buNone/>
              <a:defRPr/>
            </a:pPr>
            <a:r>
              <a:rPr lang="fr-FR"/>
              <a:t>Modifiez le sous-titre</a:t>
            </a:r>
            <a:endParaRPr/>
          </a:p>
        </p:txBody>
      </p:sp>
      <p:sp>
        <p:nvSpPr>
          <p:cNvPr id="591684759" name="Rectangle 13"/>
          <p:cNvSpPr/>
          <p:nvPr userDrawn="1"/>
        </p:nvSpPr>
        <p:spPr bwMode="auto">
          <a:xfrm>
            <a:off x="10546644" y="478395"/>
            <a:ext cx="663821" cy="638675"/>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r>
              <a:rPr lang="fr-FR">
                <a:solidFill>
                  <a:schemeClr val="bg2"/>
                </a:solidFill>
              </a:rPr>
              <a:t>≠</a:t>
            </a:r>
            <a:endParaRPr/>
          </a:p>
        </p:txBody>
      </p:sp>
      <p:sp>
        <p:nvSpPr>
          <p:cNvPr id="329550299" name="Espace réservé du texte 5"/>
          <p:cNvSpPr>
            <a:spLocks noGrp="1"/>
          </p:cNvSpPr>
          <p:nvPr>
            <p:ph type="body" sz="quarter" idx="16" hasCustomPrompt="1"/>
          </p:nvPr>
        </p:nvSpPr>
        <p:spPr bwMode="auto">
          <a:xfrm>
            <a:off x="10924274" y="545447"/>
            <a:ext cx="580903" cy="328579"/>
          </a:xfrm>
        </p:spPr>
        <p:txBody>
          <a:bodyPr>
            <a:noAutofit/>
          </a:bodyPr>
          <a:lstStyle>
            <a:lvl1pPr marL="0" indent="0" algn="r">
              <a:buNone/>
              <a:defRPr sz="1800" b="1">
                <a:solidFill>
                  <a:schemeClr val="bg1"/>
                </a:solidFill>
              </a:defRPr>
            </a:lvl1pPr>
            <a:lvl2pPr>
              <a:defRPr sz="2000" b="1"/>
            </a:lvl2pPr>
            <a:lvl3pPr>
              <a:defRPr sz="2000" b="1"/>
            </a:lvl3pPr>
            <a:lvl4pPr>
              <a:defRPr sz="2000" b="1"/>
            </a:lvl4pPr>
            <a:lvl5pPr>
              <a:defRPr sz="2000" b="1"/>
            </a:lvl5pPr>
          </a:lstStyle>
          <a:p>
            <a:pPr algn="r">
              <a:defRPr/>
            </a:pPr>
            <a:r>
              <a:rPr lang="fr-FR" sz="2000">
                <a:solidFill>
                  <a:schemeClr val="bg1"/>
                </a:solidFill>
              </a:rPr>
              <a:t>1.1</a:t>
            </a:r>
            <a:endParaRPr/>
          </a:p>
        </p:txBody>
      </p:sp>
    </p:spTree>
    <p:extLst>
      <p:ext uri="{BB962C8B-B14F-4D97-AF65-F5344CB8AC3E}">
        <p14:creationId xmlns:p14="http://schemas.microsoft.com/office/powerpoint/2010/main" val="24206212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PhAnim="0" userDrawn="1">
  <p:cSld name="1_Intercalaire 2">
    <p:bg>
      <p:bgPr>
        <a:solidFill>
          <a:srgbClr val="F0F8FE"/>
        </a:solidFill>
        <a:effectLst/>
      </p:bgPr>
    </p:bg>
    <p:spTree>
      <p:nvGrpSpPr>
        <p:cNvPr id="1" name=""/>
        <p:cNvGrpSpPr/>
        <p:nvPr/>
      </p:nvGrpSpPr>
      <p:grpSpPr bwMode="auto">
        <a:xfrm>
          <a:off x="0" y="0"/>
          <a:ext cx="0" cy="0"/>
          <a:chOff x="0" y="0"/>
          <a:chExt cx="0" cy="0"/>
        </a:xfrm>
      </p:grpSpPr>
      <p:pic>
        <p:nvPicPr>
          <p:cNvPr id="1559598642" name="Image 10" descr="Une image contenant habits, personne, intérieur, mur&#10;&#10;Description générée automatiquement"/>
          <p:cNvPicPr>
            <a:picLocks noChangeAspect="1"/>
          </p:cNvPicPr>
          <p:nvPr userDrawn="1"/>
        </p:nvPicPr>
        <p:blipFill>
          <a:blip r:embed="rId2"/>
          <a:stretch/>
        </p:blipFill>
        <p:spPr bwMode="auto">
          <a:xfrm>
            <a:off x="-1" y="0"/>
            <a:ext cx="4551341" cy="6491094"/>
          </a:xfrm>
          <a:prstGeom prst="rect">
            <a:avLst/>
          </a:prstGeom>
        </p:spPr>
      </p:pic>
      <p:sp>
        <p:nvSpPr>
          <p:cNvPr id="883399302" name="Rectangle 8"/>
          <p:cNvSpPr/>
          <p:nvPr userDrawn="1"/>
        </p:nvSpPr>
        <p:spPr bwMode="auto">
          <a:xfrm>
            <a:off x="0" y="4516722"/>
            <a:ext cx="1989910" cy="2079469"/>
          </a:xfrm>
          <a:prstGeom prst="rect">
            <a:avLst/>
          </a:prstGeom>
          <a:solidFill>
            <a:srgbClr val="F0F8F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fr-FR"/>
          </a:p>
        </p:txBody>
      </p:sp>
      <p:sp>
        <p:nvSpPr>
          <p:cNvPr id="469559097" name="Rectangle 1"/>
          <p:cNvSpPr/>
          <p:nvPr userDrawn="1"/>
        </p:nvSpPr>
        <p:spPr bwMode="auto">
          <a:xfrm>
            <a:off x="3008178" y="0"/>
            <a:ext cx="1678101" cy="1156448"/>
          </a:xfrm>
          <a:prstGeom prst="rect">
            <a:avLst/>
          </a:prstGeom>
          <a:solidFill>
            <a:srgbClr val="F0F8F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fr-FR"/>
          </a:p>
        </p:txBody>
      </p:sp>
      <p:sp>
        <p:nvSpPr>
          <p:cNvPr id="1443219912" name="Espace réservé du texte 2"/>
          <p:cNvSpPr>
            <a:spLocks noGrp="1"/>
          </p:cNvSpPr>
          <p:nvPr>
            <p:ph type="body" sz="quarter" idx="13" hasCustomPrompt="1"/>
          </p:nvPr>
        </p:nvSpPr>
        <p:spPr bwMode="auto">
          <a:xfrm>
            <a:off x="6358085" y="4049030"/>
            <a:ext cx="4389464" cy="467692"/>
          </a:xfrm>
        </p:spPr>
        <p:txBody>
          <a:bodyPr anchor="b">
            <a:normAutofit/>
          </a:bodyPr>
          <a:lstStyle>
            <a:lvl1pPr marL="0" indent="0">
              <a:buNone/>
              <a:defRPr sz="2400">
                <a:solidFill>
                  <a:schemeClr val="tx2"/>
                </a:solidFill>
              </a:defRPr>
            </a:lvl1pPr>
          </a:lstStyle>
          <a:p>
            <a:pPr marL="0" marR="0" lvl="0" indent="0" algn="l" defTabSz="914400" rtl="0">
              <a:lnSpc>
                <a:spcPct val="90000"/>
              </a:lnSpc>
              <a:spcBef>
                <a:spcPts val="1000"/>
              </a:spcBef>
              <a:spcAft>
                <a:spcPts val="0"/>
              </a:spcAft>
              <a:buClrTx/>
              <a:buSzTx/>
              <a:buFont typeface="Arial"/>
              <a:buNone/>
              <a:defRPr/>
            </a:pPr>
            <a:r>
              <a:rPr lang="fr-FR"/>
              <a:t>Modifiez le sous-titre</a:t>
            </a:r>
            <a:endParaRPr/>
          </a:p>
        </p:txBody>
      </p:sp>
      <p:sp>
        <p:nvSpPr>
          <p:cNvPr id="1129247471" name="Espace réservé du texte 10"/>
          <p:cNvSpPr>
            <a:spLocks noGrp="1"/>
          </p:cNvSpPr>
          <p:nvPr>
            <p:ph type="body" sz="quarter" idx="14" hasCustomPrompt="1"/>
          </p:nvPr>
        </p:nvSpPr>
        <p:spPr bwMode="auto">
          <a:xfrm>
            <a:off x="6358085" y="3208396"/>
            <a:ext cx="5807316" cy="817562"/>
          </a:xfrm>
        </p:spPr>
        <p:txBody>
          <a:bodyPr>
            <a:normAutofit/>
          </a:bodyPr>
          <a:lstStyle>
            <a:lvl1pPr marL="0" indent="0">
              <a:buNone/>
              <a:defRPr sz="4000" b="1">
                <a:solidFill>
                  <a:schemeClr val="bg2"/>
                </a:solidFill>
                <a:latin typeface="+mj-lt"/>
              </a:defRPr>
            </a:lvl1pPr>
          </a:lstStyle>
          <a:p>
            <a:pPr marL="0" marR="0" lvl="0" indent="0" algn="l" defTabSz="914400" rtl="0">
              <a:lnSpc>
                <a:spcPct val="90000"/>
              </a:lnSpc>
              <a:spcBef>
                <a:spcPts val="1000"/>
              </a:spcBef>
              <a:spcAft>
                <a:spcPts val="0"/>
              </a:spcAft>
              <a:buClrTx/>
              <a:buSzTx/>
              <a:buFont typeface="Arial"/>
              <a:buNone/>
              <a:defRPr/>
            </a:pPr>
            <a:r>
              <a:rPr lang="fr-FR">
                <a:solidFill>
                  <a:schemeClr val="bg2"/>
                </a:solidFill>
              </a:rPr>
              <a:t>Modifiez le titre</a:t>
            </a:r>
            <a:endParaRPr/>
          </a:p>
        </p:txBody>
      </p:sp>
      <p:sp>
        <p:nvSpPr>
          <p:cNvPr id="400340466" name="Rectangle 11"/>
          <p:cNvSpPr/>
          <p:nvPr userDrawn="1"/>
        </p:nvSpPr>
        <p:spPr bwMode="auto">
          <a:xfrm>
            <a:off x="5375923" y="2566588"/>
            <a:ext cx="832475" cy="770869"/>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fr-FR">
              <a:noFill/>
            </a:endParaRPr>
          </a:p>
        </p:txBody>
      </p:sp>
      <p:sp>
        <p:nvSpPr>
          <p:cNvPr id="1729354693" name="Rectangle 12"/>
          <p:cNvSpPr/>
          <p:nvPr userDrawn="1"/>
        </p:nvSpPr>
        <p:spPr bwMode="auto">
          <a:xfrm>
            <a:off x="5639419" y="2263025"/>
            <a:ext cx="832475" cy="770869"/>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fr-FR">
              <a:noFill/>
            </a:endParaRPr>
          </a:p>
        </p:txBody>
      </p:sp>
      <p:sp>
        <p:nvSpPr>
          <p:cNvPr id="420032250" name="Espace réservé du texte 2"/>
          <p:cNvSpPr>
            <a:spLocks noGrp="1"/>
          </p:cNvSpPr>
          <p:nvPr>
            <p:ph type="body" sz="quarter" idx="12" hasCustomPrompt="1"/>
          </p:nvPr>
        </p:nvSpPr>
        <p:spPr bwMode="auto">
          <a:xfrm>
            <a:off x="5525610" y="2494822"/>
            <a:ext cx="685942" cy="914400"/>
          </a:xfrm>
        </p:spPr>
        <p:txBody>
          <a:bodyPr anchor="b">
            <a:noAutofit/>
          </a:bodyPr>
          <a:lstStyle>
            <a:lvl1pPr marL="0" indent="0">
              <a:buNone/>
              <a:defRPr sz="6000" b="1">
                <a:solidFill>
                  <a:schemeClr val="bg1"/>
                </a:solidFill>
              </a:defRPr>
            </a:lvl1pPr>
          </a:lstStyle>
          <a:p>
            <a:pPr marL="0" marR="0" lvl="0" indent="0" algn="l" defTabSz="914400" rtl="0">
              <a:lnSpc>
                <a:spcPct val="90000"/>
              </a:lnSpc>
              <a:spcBef>
                <a:spcPts val="1000"/>
              </a:spcBef>
              <a:spcAft>
                <a:spcPts val="0"/>
              </a:spcAft>
              <a:buClrTx/>
              <a:buSzTx/>
              <a:buFont typeface="Arial"/>
              <a:buNone/>
              <a:defRPr/>
            </a:pPr>
            <a:r>
              <a:rPr lang="fr-FR"/>
              <a:t>2</a:t>
            </a:r>
            <a:endParaRPr/>
          </a:p>
        </p:txBody>
      </p:sp>
    </p:spTree>
    <p:extLst>
      <p:ext uri="{BB962C8B-B14F-4D97-AF65-F5344CB8AC3E}">
        <p14:creationId xmlns:p14="http://schemas.microsoft.com/office/powerpoint/2010/main" val="76542450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PhAnim="0" userDrawn="1">
  <p:cSld name="1_Intercalaire 3">
    <p:bg>
      <p:bgPr>
        <a:solidFill>
          <a:srgbClr val="F0F8FE"/>
        </a:solidFill>
        <a:effectLst/>
      </p:bgPr>
    </p:bg>
    <p:spTree>
      <p:nvGrpSpPr>
        <p:cNvPr id="1" name=""/>
        <p:cNvGrpSpPr/>
        <p:nvPr/>
      </p:nvGrpSpPr>
      <p:grpSpPr bwMode="auto">
        <a:xfrm>
          <a:off x="0" y="0"/>
          <a:ext cx="0" cy="0"/>
          <a:chOff x="0" y="0"/>
          <a:chExt cx="0" cy="0"/>
        </a:xfrm>
      </p:grpSpPr>
      <p:pic>
        <p:nvPicPr>
          <p:cNvPr id="788737113" name="Image 10" descr="Une image contenant Visage humain, personne, habits, mur&#10;&#10;Description générée automatiquement"/>
          <p:cNvPicPr>
            <a:picLocks noChangeAspect="1"/>
          </p:cNvPicPr>
          <p:nvPr userDrawn="1"/>
        </p:nvPicPr>
        <p:blipFill>
          <a:blip r:embed="rId2"/>
          <a:stretch/>
        </p:blipFill>
        <p:spPr bwMode="auto">
          <a:xfrm>
            <a:off x="7262735" y="0"/>
            <a:ext cx="4518967" cy="6246468"/>
          </a:xfrm>
          <a:prstGeom prst="rect">
            <a:avLst/>
          </a:prstGeom>
        </p:spPr>
      </p:pic>
      <p:sp>
        <p:nvSpPr>
          <p:cNvPr id="1646621715" name="Rectangle 8"/>
          <p:cNvSpPr/>
          <p:nvPr userDrawn="1"/>
        </p:nvSpPr>
        <p:spPr bwMode="auto">
          <a:xfrm>
            <a:off x="7262735" y="1"/>
            <a:ext cx="2655966" cy="1308100"/>
          </a:xfrm>
          <a:prstGeom prst="rect">
            <a:avLst/>
          </a:prstGeom>
          <a:solidFill>
            <a:srgbClr val="F0F8F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fr-FR"/>
          </a:p>
        </p:txBody>
      </p:sp>
      <p:sp>
        <p:nvSpPr>
          <p:cNvPr id="1537912340" name="Rectangle 5"/>
          <p:cNvSpPr/>
          <p:nvPr userDrawn="1"/>
        </p:nvSpPr>
        <p:spPr bwMode="auto">
          <a:xfrm>
            <a:off x="10610492" y="5572664"/>
            <a:ext cx="1469942" cy="1246810"/>
          </a:xfrm>
          <a:prstGeom prst="rect">
            <a:avLst/>
          </a:prstGeom>
          <a:solidFill>
            <a:srgbClr val="F0F8F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fr-FR"/>
          </a:p>
        </p:txBody>
      </p:sp>
      <p:sp>
        <p:nvSpPr>
          <p:cNvPr id="1648077715" name="Espace réservé du texte 2"/>
          <p:cNvSpPr>
            <a:spLocks noGrp="1"/>
          </p:cNvSpPr>
          <p:nvPr>
            <p:ph type="body" sz="quarter" idx="13" hasCustomPrompt="1"/>
          </p:nvPr>
        </p:nvSpPr>
        <p:spPr bwMode="auto">
          <a:xfrm>
            <a:off x="1562748" y="4615490"/>
            <a:ext cx="4389464" cy="467692"/>
          </a:xfrm>
        </p:spPr>
        <p:txBody>
          <a:bodyPr anchor="b">
            <a:normAutofit/>
          </a:bodyPr>
          <a:lstStyle>
            <a:lvl1pPr marL="0" indent="0">
              <a:buNone/>
              <a:defRPr sz="2400">
                <a:solidFill>
                  <a:schemeClr val="tx2"/>
                </a:solidFill>
              </a:defRPr>
            </a:lvl1pPr>
          </a:lstStyle>
          <a:p>
            <a:pPr marL="0" marR="0" lvl="0" indent="0" algn="l" defTabSz="914400" rtl="0">
              <a:lnSpc>
                <a:spcPct val="90000"/>
              </a:lnSpc>
              <a:spcBef>
                <a:spcPts val="1000"/>
              </a:spcBef>
              <a:spcAft>
                <a:spcPts val="0"/>
              </a:spcAft>
              <a:buClrTx/>
              <a:buSzTx/>
              <a:buFont typeface="Arial"/>
              <a:buNone/>
              <a:defRPr/>
            </a:pPr>
            <a:r>
              <a:rPr lang="fr-FR"/>
              <a:t>Modifiez le sous-titre</a:t>
            </a:r>
            <a:endParaRPr/>
          </a:p>
        </p:txBody>
      </p:sp>
      <p:sp>
        <p:nvSpPr>
          <p:cNvPr id="1811358939" name="Espace réservé du texte 10"/>
          <p:cNvSpPr>
            <a:spLocks noGrp="1"/>
          </p:cNvSpPr>
          <p:nvPr>
            <p:ph type="body" sz="quarter" idx="14" hasCustomPrompt="1"/>
          </p:nvPr>
        </p:nvSpPr>
        <p:spPr bwMode="auto">
          <a:xfrm>
            <a:off x="1562748" y="3774857"/>
            <a:ext cx="5807316" cy="817562"/>
          </a:xfrm>
        </p:spPr>
        <p:txBody>
          <a:bodyPr>
            <a:normAutofit/>
          </a:bodyPr>
          <a:lstStyle>
            <a:lvl1pPr marL="0" indent="0">
              <a:buNone/>
              <a:defRPr sz="4000" b="1">
                <a:solidFill>
                  <a:schemeClr val="bg2"/>
                </a:solidFill>
                <a:latin typeface="+mj-lt"/>
              </a:defRPr>
            </a:lvl1pPr>
          </a:lstStyle>
          <a:p>
            <a:pPr marL="0" marR="0" lvl="0" indent="0" algn="l" defTabSz="914400" rtl="0">
              <a:lnSpc>
                <a:spcPct val="90000"/>
              </a:lnSpc>
              <a:spcBef>
                <a:spcPts val="1000"/>
              </a:spcBef>
              <a:spcAft>
                <a:spcPts val="0"/>
              </a:spcAft>
              <a:buClrTx/>
              <a:buSzTx/>
              <a:buFont typeface="Arial"/>
              <a:buNone/>
              <a:defRPr/>
            </a:pPr>
            <a:r>
              <a:rPr lang="fr-FR">
                <a:solidFill>
                  <a:schemeClr val="bg2"/>
                </a:solidFill>
              </a:rPr>
              <a:t>Modifiez le titre</a:t>
            </a:r>
            <a:endParaRPr/>
          </a:p>
        </p:txBody>
      </p:sp>
      <p:sp>
        <p:nvSpPr>
          <p:cNvPr id="416355991" name="Rectangle 11"/>
          <p:cNvSpPr/>
          <p:nvPr userDrawn="1"/>
        </p:nvSpPr>
        <p:spPr bwMode="auto">
          <a:xfrm>
            <a:off x="580587" y="3133049"/>
            <a:ext cx="832475" cy="770869"/>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fr-FR">
              <a:noFill/>
            </a:endParaRPr>
          </a:p>
        </p:txBody>
      </p:sp>
      <p:sp>
        <p:nvSpPr>
          <p:cNvPr id="760739068" name="Rectangle 12"/>
          <p:cNvSpPr/>
          <p:nvPr userDrawn="1"/>
        </p:nvSpPr>
        <p:spPr bwMode="auto">
          <a:xfrm>
            <a:off x="844083" y="2829486"/>
            <a:ext cx="832475" cy="770869"/>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fr-FR">
              <a:noFill/>
            </a:endParaRPr>
          </a:p>
        </p:txBody>
      </p:sp>
      <p:sp>
        <p:nvSpPr>
          <p:cNvPr id="1860012155" name="Espace réservé du texte 2"/>
          <p:cNvSpPr>
            <a:spLocks noGrp="1"/>
          </p:cNvSpPr>
          <p:nvPr>
            <p:ph type="body" sz="quarter" idx="12" hasCustomPrompt="1"/>
          </p:nvPr>
        </p:nvSpPr>
        <p:spPr bwMode="auto">
          <a:xfrm>
            <a:off x="730273" y="3061283"/>
            <a:ext cx="685942" cy="914400"/>
          </a:xfrm>
        </p:spPr>
        <p:txBody>
          <a:bodyPr anchor="b">
            <a:noAutofit/>
          </a:bodyPr>
          <a:lstStyle>
            <a:lvl1pPr marL="0" indent="0">
              <a:buNone/>
              <a:defRPr sz="6000" b="1">
                <a:solidFill>
                  <a:schemeClr val="bg1"/>
                </a:solidFill>
              </a:defRPr>
            </a:lvl1pPr>
          </a:lstStyle>
          <a:p>
            <a:pPr marL="0" marR="0" lvl="0" indent="0" algn="l" defTabSz="914400" rtl="0">
              <a:lnSpc>
                <a:spcPct val="90000"/>
              </a:lnSpc>
              <a:spcBef>
                <a:spcPts val="1000"/>
              </a:spcBef>
              <a:spcAft>
                <a:spcPts val="0"/>
              </a:spcAft>
              <a:buClrTx/>
              <a:buSzTx/>
              <a:buFont typeface="Arial"/>
              <a:buNone/>
              <a:defRPr/>
            </a:pPr>
            <a:r>
              <a:rPr lang="fr-FR"/>
              <a:t>3</a:t>
            </a:r>
            <a:endParaRPr/>
          </a:p>
        </p:txBody>
      </p:sp>
    </p:spTree>
    <p:extLst>
      <p:ext uri="{BB962C8B-B14F-4D97-AF65-F5344CB8AC3E}">
        <p14:creationId xmlns:p14="http://schemas.microsoft.com/office/powerpoint/2010/main" val="243222804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PhAnim="0" userDrawn="1">
  <p:cSld name="1_Intercalaire 4">
    <p:bg>
      <p:bgPr>
        <a:solidFill>
          <a:srgbClr val="F0F8FE"/>
        </a:solidFill>
        <a:effectLst/>
      </p:bgPr>
    </p:bg>
    <p:spTree>
      <p:nvGrpSpPr>
        <p:cNvPr id="1" name=""/>
        <p:cNvGrpSpPr/>
        <p:nvPr/>
      </p:nvGrpSpPr>
      <p:grpSpPr bwMode="auto">
        <a:xfrm>
          <a:off x="0" y="0"/>
          <a:ext cx="0" cy="0"/>
          <a:chOff x="0" y="0"/>
          <a:chExt cx="0" cy="0"/>
        </a:xfrm>
      </p:grpSpPr>
      <p:pic>
        <p:nvPicPr>
          <p:cNvPr id="520182713" name="Image 10" descr="Une image contenant Visage humain, habits, personne, homme&#10;&#10;Description générée automatiquement"/>
          <p:cNvPicPr>
            <a:picLocks noChangeAspect="1"/>
          </p:cNvPicPr>
          <p:nvPr userDrawn="1"/>
        </p:nvPicPr>
        <p:blipFill>
          <a:blip r:embed="rId2"/>
          <a:stretch/>
        </p:blipFill>
        <p:spPr bwMode="auto">
          <a:xfrm>
            <a:off x="0" y="849201"/>
            <a:ext cx="4772257" cy="6008799"/>
          </a:xfrm>
          <a:prstGeom prst="rect">
            <a:avLst/>
          </a:prstGeom>
        </p:spPr>
      </p:pic>
      <p:sp>
        <p:nvSpPr>
          <p:cNvPr id="832255795" name="Rectangle 8"/>
          <p:cNvSpPr/>
          <p:nvPr userDrawn="1"/>
        </p:nvSpPr>
        <p:spPr bwMode="auto">
          <a:xfrm>
            <a:off x="3030772" y="4445391"/>
            <a:ext cx="2238052" cy="2412608"/>
          </a:xfrm>
          <a:prstGeom prst="rect">
            <a:avLst/>
          </a:prstGeom>
          <a:solidFill>
            <a:srgbClr val="F0F8F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fr-FR"/>
          </a:p>
        </p:txBody>
      </p:sp>
      <p:sp>
        <p:nvSpPr>
          <p:cNvPr id="302205409" name="Rectangle 9"/>
          <p:cNvSpPr/>
          <p:nvPr userDrawn="1"/>
        </p:nvSpPr>
        <p:spPr bwMode="auto">
          <a:xfrm>
            <a:off x="-1" y="269658"/>
            <a:ext cx="1131759" cy="1144485"/>
          </a:xfrm>
          <a:prstGeom prst="rect">
            <a:avLst/>
          </a:prstGeom>
          <a:solidFill>
            <a:srgbClr val="F0F8F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fr-FR"/>
          </a:p>
        </p:txBody>
      </p:sp>
      <p:sp>
        <p:nvSpPr>
          <p:cNvPr id="1727973236" name="Espace réservé du texte 2"/>
          <p:cNvSpPr>
            <a:spLocks noGrp="1"/>
          </p:cNvSpPr>
          <p:nvPr>
            <p:ph type="body" sz="quarter" idx="13" hasCustomPrompt="1"/>
          </p:nvPr>
        </p:nvSpPr>
        <p:spPr bwMode="auto">
          <a:xfrm>
            <a:off x="6384683" y="4526007"/>
            <a:ext cx="4389464" cy="467692"/>
          </a:xfrm>
        </p:spPr>
        <p:txBody>
          <a:bodyPr anchor="b">
            <a:normAutofit/>
          </a:bodyPr>
          <a:lstStyle>
            <a:lvl1pPr marL="0" indent="0">
              <a:buNone/>
              <a:defRPr sz="2400">
                <a:solidFill>
                  <a:schemeClr val="tx2"/>
                </a:solidFill>
              </a:defRPr>
            </a:lvl1pPr>
          </a:lstStyle>
          <a:p>
            <a:pPr marL="0" marR="0" lvl="0" indent="0" algn="l" defTabSz="914400" rtl="0">
              <a:lnSpc>
                <a:spcPct val="90000"/>
              </a:lnSpc>
              <a:spcBef>
                <a:spcPts val="1000"/>
              </a:spcBef>
              <a:spcAft>
                <a:spcPts val="0"/>
              </a:spcAft>
              <a:buClrTx/>
              <a:buSzTx/>
              <a:buFont typeface="Arial"/>
              <a:buNone/>
              <a:defRPr/>
            </a:pPr>
            <a:r>
              <a:rPr lang="fr-FR"/>
              <a:t>Modifiez le sous-titre</a:t>
            </a:r>
            <a:endParaRPr/>
          </a:p>
        </p:txBody>
      </p:sp>
      <p:sp>
        <p:nvSpPr>
          <p:cNvPr id="248243822" name="Espace réservé du texte 10"/>
          <p:cNvSpPr>
            <a:spLocks noGrp="1"/>
          </p:cNvSpPr>
          <p:nvPr>
            <p:ph type="body" sz="quarter" idx="14" hasCustomPrompt="1"/>
          </p:nvPr>
        </p:nvSpPr>
        <p:spPr bwMode="auto">
          <a:xfrm>
            <a:off x="6384683" y="3685373"/>
            <a:ext cx="5807316" cy="817562"/>
          </a:xfrm>
        </p:spPr>
        <p:txBody>
          <a:bodyPr>
            <a:normAutofit/>
          </a:bodyPr>
          <a:lstStyle>
            <a:lvl1pPr marL="0" indent="0">
              <a:buNone/>
              <a:defRPr sz="4000" b="1">
                <a:solidFill>
                  <a:schemeClr val="bg2"/>
                </a:solidFill>
                <a:latin typeface="+mj-lt"/>
              </a:defRPr>
            </a:lvl1pPr>
          </a:lstStyle>
          <a:p>
            <a:pPr marL="0" marR="0" lvl="0" indent="0" algn="l" defTabSz="914400" rtl="0">
              <a:lnSpc>
                <a:spcPct val="90000"/>
              </a:lnSpc>
              <a:spcBef>
                <a:spcPts val="1000"/>
              </a:spcBef>
              <a:spcAft>
                <a:spcPts val="0"/>
              </a:spcAft>
              <a:buClrTx/>
              <a:buSzTx/>
              <a:buFont typeface="Arial"/>
              <a:buNone/>
              <a:defRPr/>
            </a:pPr>
            <a:r>
              <a:rPr lang="fr-FR">
                <a:solidFill>
                  <a:schemeClr val="bg2"/>
                </a:solidFill>
              </a:rPr>
              <a:t>Modifiez le titre</a:t>
            </a:r>
            <a:endParaRPr/>
          </a:p>
        </p:txBody>
      </p:sp>
      <p:sp>
        <p:nvSpPr>
          <p:cNvPr id="784338969" name="Rectangle 11"/>
          <p:cNvSpPr/>
          <p:nvPr userDrawn="1"/>
        </p:nvSpPr>
        <p:spPr bwMode="auto">
          <a:xfrm>
            <a:off x="5402523" y="3043565"/>
            <a:ext cx="832475" cy="770869"/>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fr-FR">
              <a:noFill/>
            </a:endParaRPr>
          </a:p>
        </p:txBody>
      </p:sp>
      <p:sp>
        <p:nvSpPr>
          <p:cNvPr id="1092227857" name="Rectangle 12"/>
          <p:cNvSpPr/>
          <p:nvPr userDrawn="1"/>
        </p:nvSpPr>
        <p:spPr bwMode="auto">
          <a:xfrm>
            <a:off x="5666019" y="2740002"/>
            <a:ext cx="832475" cy="770869"/>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fr-FR">
              <a:noFill/>
            </a:endParaRPr>
          </a:p>
        </p:txBody>
      </p:sp>
      <p:sp>
        <p:nvSpPr>
          <p:cNvPr id="1888640856" name="Espace réservé du texte 2"/>
          <p:cNvSpPr>
            <a:spLocks noGrp="1"/>
          </p:cNvSpPr>
          <p:nvPr>
            <p:ph type="body" sz="quarter" idx="12" hasCustomPrompt="1"/>
          </p:nvPr>
        </p:nvSpPr>
        <p:spPr bwMode="auto">
          <a:xfrm>
            <a:off x="5552209" y="2971799"/>
            <a:ext cx="685942" cy="914400"/>
          </a:xfrm>
        </p:spPr>
        <p:txBody>
          <a:bodyPr anchor="b">
            <a:noAutofit/>
          </a:bodyPr>
          <a:lstStyle>
            <a:lvl1pPr marL="0" indent="0">
              <a:buNone/>
              <a:defRPr sz="6000" b="1">
                <a:solidFill>
                  <a:schemeClr val="bg1"/>
                </a:solidFill>
              </a:defRPr>
            </a:lvl1pPr>
          </a:lstStyle>
          <a:p>
            <a:pPr marL="0" marR="0" lvl="0" indent="0" algn="l" defTabSz="914400" rtl="0">
              <a:lnSpc>
                <a:spcPct val="90000"/>
              </a:lnSpc>
              <a:spcBef>
                <a:spcPts val="1000"/>
              </a:spcBef>
              <a:spcAft>
                <a:spcPts val="0"/>
              </a:spcAft>
              <a:buClrTx/>
              <a:buSzTx/>
              <a:buFont typeface="Arial"/>
              <a:buNone/>
              <a:defRPr/>
            </a:pPr>
            <a:r>
              <a:rPr lang="fr-FR"/>
              <a:t>4</a:t>
            </a:r>
            <a:endParaRPr/>
          </a:p>
        </p:txBody>
      </p:sp>
    </p:spTree>
    <p:extLst>
      <p:ext uri="{BB962C8B-B14F-4D97-AF65-F5344CB8AC3E}">
        <p14:creationId xmlns:p14="http://schemas.microsoft.com/office/powerpoint/2010/main" val="26876243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Couverture 3">
  <p:cSld name="Couverture 3">
    <p:spTree>
      <p:nvGrpSpPr>
        <p:cNvPr id="1" name="Shape 30"/>
        <p:cNvGrpSpPr/>
        <p:nvPr/>
      </p:nvGrpSpPr>
      <p:grpSpPr>
        <a:xfrm>
          <a:off x="0" y="0"/>
          <a:ext cx="0" cy="0"/>
          <a:chOff x="0" y="0"/>
          <a:chExt cx="0" cy="0"/>
        </a:xfrm>
      </p:grpSpPr>
      <p:pic>
        <p:nvPicPr>
          <p:cNvPr id="31" name="Google Shape;31;p24" descr="Une image contenant habits, Visage humain, personne, verres&#10;&#10;Description générée automatiquement"/>
          <p:cNvPicPr preferRelativeResize="0"/>
          <p:nvPr/>
        </p:nvPicPr>
        <p:blipFill rotWithShape="1">
          <a:blip r:embed="rId2">
            <a:alphaModFix/>
          </a:blip>
          <a:srcRect/>
          <a:stretch/>
        </p:blipFill>
        <p:spPr>
          <a:xfrm flipH="1">
            <a:off x="439942" y="392228"/>
            <a:ext cx="4183815" cy="6073546"/>
          </a:xfrm>
          <a:prstGeom prst="rect">
            <a:avLst/>
          </a:prstGeom>
          <a:noFill/>
          <a:ln>
            <a:noFill/>
          </a:ln>
        </p:spPr>
      </p:pic>
      <p:sp>
        <p:nvSpPr>
          <p:cNvPr id="32" name="Google Shape;32;p24"/>
          <p:cNvSpPr txBox="1">
            <a:spLocks noGrp="1"/>
          </p:cNvSpPr>
          <p:nvPr>
            <p:ph type="ctrTitle"/>
          </p:nvPr>
        </p:nvSpPr>
        <p:spPr>
          <a:xfrm>
            <a:off x="5263183" y="2574083"/>
            <a:ext cx="6488869" cy="2376496"/>
          </a:xfrm>
          <a:prstGeom prst="rect">
            <a:avLst/>
          </a:prstGeom>
          <a:no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chemeClr val="lt2"/>
              </a:buClr>
              <a:buSzPts val="4800"/>
              <a:buFont typeface="Arial"/>
              <a:buNone/>
              <a:defRPr sz="4800" b="1" i="0">
                <a:solidFill>
                  <a:schemeClr val="lt2"/>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3" name="Google Shape;33;p24"/>
          <p:cNvSpPr/>
          <p:nvPr/>
        </p:nvSpPr>
        <p:spPr>
          <a:xfrm>
            <a:off x="212602" y="5348378"/>
            <a:ext cx="1952627" cy="126714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34" name="Google Shape;34;p24"/>
          <p:cNvSpPr/>
          <p:nvPr/>
        </p:nvSpPr>
        <p:spPr>
          <a:xfrm>
            <a:off x="2734574" y="230760"/>
            <a:ext cx="2355012" cy="840693"/>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35" name="Google Shape;35;p24"/>
          <p:cNvSpPr txBox="1">
            <a:spLocks noGrp="1"/>
          </p:cNvSpPr>
          <p:nvPr>
            <p:ph type="body" idx="1"/>
          </p:nvPr>
        </p:nvSpPr>
        <p:spPr>
          <a:xfrm>
            <a:off x="5256545" y="1948130"/>
            <a:ext cx="6495507" cy="467692"/>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2"/>
              </a:buClr>
              <a:buSzPts val="2800"/>
              <a:buNone/>
              <a:defRPr>
                <a:solidFill>
                  <a:schemeClr val="dk2"/>
                </a:solidFil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36" name="Google Shape;36;p24"/>
          <p:cNvPicPr preferRelativeResize="0"/>
          <p:nvPr/>
        </p:nvPicPr>
        <p:blipFill rotWithShape="1">
          <a:blip r:embed="rId3">
            <a:alphaModFix/>
          </a:blip>
          <a:srcRect/>
          <a:stretch/>
        </p:blipFill>
        <p:spPr>
          <a:xfrm>
            <a:off x="10395468" y="533885"/>
            <a:ext cx="1410863" cy="1123465"/>
          </a:xfrm>
          <a:prstGeom prst="rect">
            <a:avLst/>
          </a:prstGeom>
          <a:noFill/>
          <a:ln>
            <a:noFill/>
          </a:ln>
        </p:spPr>
      </p:pic>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contenu 2"/>
          <p:cNvSpPr>
            <a:spLocks noGrp="1"/>
          </p:cNvSpPr>
          <p:nvPr>
            <p:ph idx="1"/>
          </p:nvPr>
        </p:nvSpPr>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C929BF0B-B7C8-402B-9507-CE176C5AF4C2}" type="datetime1">
              <a:rPr lang="fr-FR" smtClean="0"/>
              <a:t>16/04/2026</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26B361E3-082F-485F-B0AE-5DB72474AAE1}" type="slidenum">
              <a:rPr lang="fr-FR" smtClean="0"/>
              <a:t>‹N°›</a:t>
            </a:fld>
            <a:endParaRPr lang="fr-FR"/>
          </a:p>
        </p:txBody>
      </p:sp>
    </p:spTree>
    <p:extLst>
      <p:ext uri="{BB962C8B-B14F-4D97-AF65-F5344CB8AC3E}">
        <p14:creationId xmlns:p14="http://schemas.microsoft.com/office/powerpoint/2010/main" val="59952612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1_Sous intercalaire 4">
    <p:bg>
      <p:bgPr>
        <a:solidFill>
          <a:srgbClr val="FEF5EF"/>
        </a:solidFill>
        <a:effectLst/>
      </p:bgPr>
    </p:bg>
    <p:spTree>
      <p:nvGrpSpPr>
        <p:cNvPr id="1" name=""/>
        <p:cNvGrpSpPr/>
        <p:nvPr/>
      </p:nvGrpSpPr>
      <p:grpSpPr>
        <a:xfrm>
          <a:off x="0" y="0"/>
          <a:ext cx="0" cy="0"/>
          <a:chOff x="0" y="0"/>
          <a:chExt cx="0" cy="0"/>
        </a:xfrm>
      </p:grpSpPr>
      <p:pic>
        <p:nvPicPr>
          <p:cNvPr id="9" name="Image 8" descr="Une image contenant Visage humain, habits, personne, homme&#10;&#10;Description générée automatiquement">
            <a:extLst>
              <a:ext uri="{FF2B5EF4-FFF2-40B4-BE49-F238E27FC236}">
                <a16:creationId xmlns:a16="http://schemas.microsoft.com/office/drawing/2014/main" id="{898230DA-CEB6-7B50-DC1C-A09F3231D36F}"/>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612478" y="886630"/>
            <a:ext cx="3406032" cy="4549766"/>
          </a:xfrm>
          <a:prstGeom prst="rect">
            <a:avLst/>
          </a:prstGeom>
        </p:spPr>
      </p:pic>
      <p:sp>
        <p:nvSpPr>
          <p:cNvPr id="4" name="Rectangle 3">
            <a:extLst>
              <a:ext uri="{FF2B5EF4-FFF2-40B4-BE49-F238E27FC236}">
                <a16:creationId xmlns:a16="http://schemas.microsoft.com/office/drawing/2014/main" id="{AF3ED3FA-2B58-9193-A478-579B52396655}"/>
              </a:ext>
            </a:extLst>
          </p:cNvPr>
          <p:cNvSpPr/>
          <p:nvPr userDrawn="1"/>
        </p:nvSpPr>
        <p:spPr>
          <a:xfrm>
            <a:off x="322203" y="4927699"/>
            <a:ext cx="1666798" cy="1387991"/>
          </a:xfrm>
          <a:prstGeom prst="rect">
            <a:avLst/>
          </a:prstGeom>
          <a:solidFill>
            <a:srgbClr val="FEF5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0" name="Rectangle 9">
            <a:extLst>
              <a:ext uri="{FF2B5EF4-FFF2-40B4-BE49-F238E27FC236}">
                <a16:creationId xmlns:a16="http://schemas.microsoft.com/office/drawing/2014/main" id="{1822C8A4-0656-886E-6932-D1956DACBE8E}"/>
              </a:ext>
            </a:extLst>
          </p:cNvPr>
          <p:cNvSpPr/>
          <p:nvPr userDrawn="1"/>
        </p:nvSpPr>
        <p:spPr>
          <a:xfrm>
            <a:off x="3340754" y="552877"/>
            <a:ext cx="1376229" cy="2063261"/>
          </a:xfrm>
          <a:prstGeom prst="rect">
            <a:avLst/>
          </a:prstGeom>
          <a:solidFill>
            <a:srgbClr val="FEF5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4" name="Espace réservé du texte 2">
            <a:extLst>
              <a:ext uri="{FF2B5EF4-FFF2-40B4-BE49-F238E27FC236}">
                <a16:creationId xmlns:a16="http://schemas.microsoft.com/office/drawing/2014/main" id="{5DD7A2F6-1F31-D20B-4014-21493C6E73B9}"/>
              </a:ext>
            </a:extLst>
          </p:cNvPr>
          <p:cNvSpPr>
            <a:spLocks noGrp="1"/>
          </p:cNvSpPr>
          <p:nvPr>
            <p:ph type="body" sz="quarter" idx="13" hasCustomPrompt="1"/>
          </p:nvPr>
        </p:nvSpPr>
        <p:spPr>
          <a:xfrm>
            <a:off x="6096000" y="4460007"/>
            <a:ext cx="4389464" cy="467692"/>
          </a:xfrm>
        </p:spPr>
        <p:txBody>
          <a:bodyPr anchor="b">
            <a:normAutofit/>
          </a:bodyPr>
          <a:lstStyle>
            <a:lvl1pPr marL="0" indent="0">
              <a:buNone/>
              <a:defRPr sz="2400">
                <a:solidFill>
                  <a:schemeClr val="bg2"/>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dirty="0"/>
              <a:t>Modifiez le sous-titre</a:t>
            </a:r>
          </a:p>
        </p:txBody>
      </p:sp>
      <p:sp>
        <p:nvSpPr>
          <p:cNvPr id="15" name="Rectangle 14">
            <a:extLst>
              <a:ext uri="{FF2B5EF4-FFF2-40B4-BE49-F238E27FC236}">
                <a16:creationId xmlns:a16="http://schemas.microsoft.com/office/drawing/2014/main" id="{36692056-4BDF-AF15-226B-58E27A2DC80D}"/>
              </a:ext>
            </a:extLst>
          </p:cNvPr>
          <p:cNvSpPr/>
          <p:nvPr userDrawn="1"/>
        </p:nvSpPr>
        <p:spPr>
          <a:xfrm>
            <a:off x="4456275" y="2961694"/>
            <a:ext cx="1376229" cy="770869"/>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noFill/>
            </a:endParaRPr>
          </a:p>
        </p:txBody>
      </p:sp>
      <p:sp>
        <p:nvSpPr>
          <p:cNvPr id="16" name="Rectangle 15">
            <a:extLst>
              <a:ext uri="{FF2B5EF4-FFF2-40B4-BE49-F238E27FC236}">
                <a16:creationId xmlns:a16="http://schemas.microsoft.com/office/drawing/2014/main" id="{FDC3AEA2-CBE8-776B-F036-D700DF04DD76}"/>
              </a:ext>
            </a:extLst>
          </p:cNvPr>
          <p:cNvSpPr/>
          <p:nvPr userDrawn="1"/>
        </p:nvSpPr>
        <p:spPr>
          <a:xfrm>
            <a:off x="4719771" y="2658131"/>
            <a:ext cx="1376229" cy="770869"/>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noFill/>
            </a:endParaRPr>
          </a:p>
        </p:txBody>
      </p:sp>
      <p:sp>
        <p:nvSpPr>
          <p:cNvPr id="17" name="Espace réservé du texte 2">
            <a:extLst>
              <a:ext uri="{FF2B5EF4-FFF2-40B4-BE49-F238E27FC236}">
                <a16:creationId xmlns:a16="http://schemas.microsoft.com/office/drawing/2014/main" id="{9E22AB51-841C-7DDA-60DD-BF8D6F7DF6BB}"/>
              </a:ext>
            </a:extLst>
          </p:cNvPr>
          <p:cNvSpPr>
            <a:spLocks noGrp="1"/>
          </p:cNvSpPr>
          <p:nvPr>
            <p:ph type="body" sz="quarter" idx="12" hasCustomPrompt="1"/>
          </p:nvPr>
        </p:nvSpPr>
        <p:spPr>
          <a:xfrm>
            <a:off x="4547383" y="2889928"/>
            <a:ext cx="1610592" cy="914400"/>
          </a:xfrm>
        </p:spPr>
        <p:txBody>
          <a:bodyPr anchor="b">
            <a:noAutofit/>
          </a:bodyPr>
          <a:lstStyle>
            <a:lvl1pPr marL="0" indent="0">
              <a:buNone/>
              <a:defRPr sz="6000" b="1">
                <a:solidFill>
                  <a:schemeClr val="bg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dirty="0"/>
              <a:t>1.4</a:t>
            </a:r>
          </a:p>
        </p:txBody>
      </p:sp>
      <p:sp>
        <p:nvSpPr>
          <p:cNvPr id="18" name="Titre 16">
            <a:extLst>
              <a:ext uri="{FF2B5EF4-FFF2-40B4-BE49-F238E27FC236}">
                <a16:creationId xmlns:a16="http://schemas.microsoft.com/office/drawing/2014/main" id="{A64C13C0-92D4-C16E-0FF9-24A123EBF40A}"/>
              </a:ext>
            </a:extLst>
          </p:cNvPr>
          <p:cNvSpPr>
            <a:spLocks noGrp="1"/>
          </p:cNvSpPr>
          <p:nvPr>
            <p:ph type="title" hasCustomPrompt="1"/>
          </p:nvPr>
        </p:nvSpPr>
        <p:spPr>
          <a:xfrm>
            <a:off x="6096000" y="3612243"/>
            <a:ext cx="6398550" cy="847764"/>
          </a:xfrm>
          <a:prstGeom prst="rect">
            <a:avLst/>
          </a:prstGeom>
        </p:spPr>
        <p:txBody>
          <a:bodyPr anchor="t">
            <a:normAutofit/>
          </a:bodyPr>
          <a:lstStyle>
            <a:lvl1pPr>
              <a:defRPr sz="3600" b="0" i="0">
                <a:solidFill>
                  <a:schemeClr val="tx2"/>
                </a:solidFill>
                <a:latin typeface="Arial" panose="020B0604020202020204" pitchFamily="34" charset="0"/>
                <a:cs typeface="Arial" panose="020B0604020202020204" pitchFamily="34" charset="0"/>
              </a:defRPr>
            </a:lvl1pPr>
          </a:lstStyle>
          <a:p>
            <a:r>
              <a:rPr lang="fr-FR" sz="4000" dirty="0"/>
              <a:t>Modifiez le titre</a:t>
            </a:r>
          </a:p>
        </p:txBody>
      </p:sp>
    </p:spTree>
    <p:extLst>
      <p:ext uri="{BB962C8B-B14F-4D97-AF65-F5344CB8AC3E}">
        <p14:creationId xmlns:p14="http://schemas.microsoft.com/office/powerpoint/2010/main" val="264003233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cSld name="2_Couverture 1">
    <p:bg>
      <p:bgPr>
        <a:solidFill>
          <a:srgbClr val="FFFFFF"/>
        </a:solidFill>
        <a:effectLst/>
      </p:bgPr>
    </p:bg>
    <p:spTree>
      <p:nvGrpSpPr>
        <p:cNvPr id="1" name=""/>
        <p:cNvGrpSpPr/>
        <p:nvPr/>
      </p:nvGrpSpPr>
      <p:grpSpPr>
        <a:xfrm>
          <a:off x="0" y="0"/>
          <a:ext cx="0" cy="0"/>
          <a:chOff x="0" y="0"/>
          <a:chExt cx="0" cy="0"/>
        </a:xfrm>
      </p:grpSpPr>
      <p:pic>
        <p:nvPicPr>
          <p:cNvPr id="2" name="Image 3" descr="Une image contenant personne, Visage humain, habits, verres&#10;&#10;Description générée automatiquement"/>
          <p:cNvPicPr/>
          <p:nvPr/>
        </p:nvPicPr>
        <p:blipFill>
          <a:blip r:embed="rId2"/>
          <a:stretch/>
        </p:blipFill>
        <p:spPr>
          <a:xfrm>
            <a:off x="385560" y="377640"/>
            <a:ext cx="4377960" cy="5806080"/>
          </a:xfrm>
          <a:prstGeom prst="rect">
            <a:avLst/>
          </a:prstGeom>
          <a:noFill/>
          <a:ln w="0">
            <a:noFill/>
          </a:ln>
        </p:spPr>
      </p:pic>
      <p:sp>
        <p:nvSpPr>
          <p:cNvPr id="3" name="PlaceHolder 1"/>
          <p:cNvSpPr>
            <a:spLocks noGrp="1"/>
          </p:cNvSpPr>
          <p:nvPr>
            <p:ph type="title"/>
          </p:nvPr>
        </p:nvSpPr>
        <p:spPr>
          <a:xfrm>
            <a:off x="5263200" y="2574000"/>
            <a:ext cx="6488640" cy="2376000"/>
          </a:xfrm>
          <a:prstGeom prst="rect">
            <a:avLst/>
          </a:prstGeom>
          <a:noFill/>
          <a:ln w="0">
            <a:noFill/>
          </a:ln>
        </p:spPr>
        <p:txBody>
          <a:bodyPr lIns="91440" tIns="45720" rIns="91440" bIns="45720" anchor="t">
            <a:normAutofit/>
          </a:bodyPr>
          <a:lstStyle/>
          <a:p>
            <a:pPr indent="0" defTabSz="914400">
              <a:lnSpc>
                <a:spcPct val="90000"/>
              </a:lnSpc>
              <a:buNone/>
            </a:pPr>
            <a:r>
              <a:rPr lang="fr-FR" sz="5000" b="1" u="none" strike="noStrike">
                <a:solidFill>
                  <a:srgbClr val="050088"/>
                </a:solidFill>
                <a:effectLst/>
                <a:uFillTx/>
                <a:latin typeface="Arial"/>
              </a:rPr>
              <a:t>Modifiez le titre</a:t>
            </a:r>
            <a:endParaRPr lang="fr-FR" sz="5000" b="0" u="none" strike="noStrike">
              <a:solidFill>
                <a:schemeClr val="dk1"/>
              </a:solidFill>
              <a:effectLst/>
              <a:uFillTx/>
              <a:latin typeface="Arial"/>
            </a:endParaRPr>
          </a:p>
        </p:txBody>
      </p:sp>
      <p:sp>
        <p:nvSpPr>
          <p:cNvPr id="4" name="Rectangle 9"/>
          <p:cNvSpPr/>
          <p:nvPr/>
        </p:nvSpPr>
        <p:spPr>
          <a:xfrm>
            <a:off x="212760" y="5348520"/>
            <a:ext cx="1952280" cy="1354320"/>
          </a:xfrm>
          <a:prstGeom prst="rect">
            <a:avLst/>
          </a:prstGeom>
          <a:solidFill>
            <a:srgbClr val="FFFFFF"/>
          </a:solidFill>
          <a:ln>
            <a:noFill/>
          </a:ln>
        </p:spPr>
        <p:style>
          <a:lnRef idx="2">
            <a:schemeClr val="dk1"/>
          </a:lnRef>
          <a:fillRef idx="1">
            <a:schemeClr val="lt1"/>
          </a:fillRef>
          <a:effectRef idx="0">
            <a:schemeClr val="dk1"/>
          </a:effectRef>
          <a:fontRef idx="minor"/>
        </p:style>
        <p:txBody>
          <a:bodyPr lIns="90000" tIns="45000" rIns="90000" bIns="45000" anchor="ctr">
            <a:noAutofit/>
          </a:bodyPr>
          <a:lstStyle/>
          <a:p>
            <a:pPr algn="ctr" defTabSz="914400">
              <a:lnSpc>
                <a:spcPct val="100000"/>
              </a:lnSpc>
            </a:pPr>
            <a:endParaRPr lang="fr-FR" sz="1800" b="0" u="none" strike="noStrike">
              <a:solidFill>
                <a:schemeClr val="dk1"/>
              </a:solidFill>
              <a:effectLst/>
              <a:uFillTx/>
              <a:latin typeface="Arial"/>
            </a:endParaRPr>
          </a:p>
        </p:txBody>
      </p:sp>
      <p:sp>
        <p:nvSpPr>
          <p:cNvPr id="5" name="Rectangle 10"/>
          <p:cNvSpPr/>
          <p:nvPr/>
        </p:nvSpPr>
        <p:spPr>
          <a:xfrm>
            <a:off x="2734560" y="230760"/>
            <a:ext cx="2354760" cy="840240"/>
          </a:xfrm>
          <a:prstGeom prst="rect">
            <a:avLst/>
          </a:prstGeom>
          <a:solidFill>
            <a:srgbClr val="FFFFFF"/>
          </a:solidFill>
          <a:ln>
            <a:noFill/>
          </a:ln>
        </p:spPr>
        <p:style>
          <a:lnRef idx="2">
            <a:schemeClr val="dk1"/>
          </a:lnRef>
          <a:fillRef idx="1">
            <a:schemeClr val="lt1"/>
          </a:fillRef>
          <a:effectRef idx="0">
            <a:schemeClr val="dk1"/>
          </a:effectRef>
          <a:fontRef idx="minor"/>
        </p:style>
        <p:txBody>
          <a:bodyPr lIns="90000" tIns="45000" rIns="90000" bIns="45000" anchor="ctr">
            <a:noAutofit/>
          </a:bodyPr>
          <a:lstStyle/>
          <a:p>
            <a:pPr algn="ctr" defTabSz="914400">
              <a:lnSpc>
                <a:spcPct val="100000"/>
              </a:lnSpc>
            </a:pPr>
            <a:endParaRPr lang="fr-FR" sz="1800" b="0" u="none" strike="noStrike">
              <a:solidFill>
                <a:schemeClr val="dk1"/>
              </a:solidFill>
              <a:effectLst/>
              <a:uFillTx/>
              <a:latin typeface="Arial"/>
            </a:endParaRPr>
          </a:p>
        </p:txBody>
      </p:sp>
      <p:pic>
        <p:nvPicPr>
          <p:cNvPr id="6" name="Image 4"/>
          <p:cNvPicPr/>
          <p:nvPr/>
        </p:nvPicPr>
        <p:blipFill>
          <a:blip r:embed="rId3"/>
          <a:stretch/>
        </p:blipFill>
        <p:spPr>
          <a:xfrm>
            <a:off x="10395360" y="533880"/>
            <a:ext cx="1410480" cy="1123200"/>
          </a:xfrm>
          <a:prstGeom prst="rect">
            <a:avLst/>
          </a:prstGeom>
          <a:noFill/>
          <a:ln w="0">
            <a:noFill/>
          </a:ln>
        </p:spPr>
      </p:pic>
      <p:sp>
        <p:nvSpPr>
          <p:cNvPr id="7" name="Rectangle 11"/>
          <p:cNvSpPr/>
          <p:nvPr/>
        </p:nvSpPr>
        <p:spPr>
          <a:xfrm>
            <a:off x="1539000" y="6183720"/>
            <a:ext cx="3717000" cy="673920"/>
          </a:xfrm>
          <a:prstGeom prst="rect">
            <a:avLst/>
          </a:prstGeom>
          <a:solidFill>
            <a:srgbClr val="FFFFFF"/>
          </a:solidFill>
          <a:ln>
            <a:noFill/>
          </a:ln>
        </p:spPr>
        <p:style>
          <a:lnRef idx="2">
            <a:schemeClr val="dk1"/>
          </a:lnRef>
          <a:fillRef idx="1">
            <a:schemeClr val="lt1"/>
          </a:fillRef>
          <a:effectRef idx="0">
            <a:schemeClr val="dk1"/>
          </a:effectRef>
          <a:fontRef idx="minor"/>
        </p:style>
        <p:txBody>
          <a:bodyPr lIns="90000" tIns="45000" rIns="90000" bIns="45000" anchor="ctr">
            <a:noAutofit/>
          </a:bodyPr>
          <a:lstStyle/>
          <a:p>
            <a:pPr algn="ctr" defTabSz="914400">
              <a:lnSpc>
                <a:spcPct val="100000"/>
              </a:lnSpc>
            </a:pPr>
            <a:endParaRPr lang="fr-FR" sz="1800" b="0" u="none" strike="noStrike">
              <a:solidFill>
                <a:schemeClr val="dk1"/>
              </a:solidFill>
              <a:effectLst/>
              <a:uFillTx/>
              <a:latin typeface="Arial"/>
            </a:endParaRPr>
          </a:p>
        </p:txBody>
      </p:sp>
      <p:sp>
        <p:nvSpPr>
          <p:cNvPr id="8" name="PlaceHolder 2"/>
          <p:cNvSpPr>
            <a:spLocks noGrp="1"/>
          </p:cNvSpPr>
          <p:nvPr>
            <p:ph type="body"/>
          </p:nvPr>
        </p:nvSpPr>
        <p:spPr>
          <a:xfrm>
            <a:off x="5256720" y="1947960"/>
            <a:ext cx="6495120" cy="467280"/>
          </a:xfrm>
          <a:prstGeom prst="rect">
            <a:avLst/>
          </a:prstGeom>
          <a:noFill/>
          <a:ln w="0">
            <a:noFill/>
          </a:ln>
        </p:spPr>
        <p:txBody>
          <a:bodyPr lIns="91440" tIns="45720" rIns="91440" bIns="45720" anchor="t">
            <a:noAutofit/>
          </a:bodyPr>
          <a:lstStyle/>
          <a:p>
            <a:pPr indent="0" defTabSz="914400">
              <a:lnSpc>
                <a:spcPct val="90000"/>
              </a:lnSpc>
              <a:spcBef>
                <a:spcPts val="1001"/>
              </a:spcBef>
              <a:buNone/>
              <a:tabLst>
                <a:tab pos="0" algn="l"/>
              </a:tabLst>
            </a:pPr>
            <a:r>
              <a:rPr lang="fr-FR" sz="2800" b="0" u="none" strike="noStrike">
                <a:solidFill>
                  <a:srgbClr val="050088"/>
                </a:solidFill>
                <a:effectLst/>
                <a:uFillTx/>
                <a:latin typeface="Arial"/>
              </a:rPr>
              <a:t>Modifiez le surtitre</a:t>
            </a:r>
            <a:endParaRPr lang="fr-FR" sz="2800" b="0" u="none" strike="noStrike">
              <a:solidFill>
                <a:schemeClr val="dk1"/>
              </a:solidFill>
              <a:effectLst/>
              <a:uFillTx/>
              <a:latin typeface="Arial"/>
            </a:endParaRPr>
          </a:p>
        </p:txBody>
      </p:sp>
    </p:spTree>
    <p:extLst>
      <p:ext uri="{BB962C8B-B14F-4D97-AF65-F5344CB8AC3E}">
        <p14:creationId xmlns:p14="http://schemas.microsoft.com/office/powerpoint/2010/main" val="255181798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cSld name="2_Sommaire">
    <p:bg>
      <p:bgPr>
        <a:solidFill>
          <a:srgbClr val="FFFFFF"/>
        </a:solidFill>
        <a:effectLst/>
      </p:bgPr>
    </p:bg>
    <p:spTree>
      <p:nvGrpSpPr>
        <p:cNvPr id="1" name=""/>
        <p:cNvGrpSpPr/>
        <p:nvPr/>
      </p:nvGrpSpPr>
      <p:grpSpPr>
        <a:xfrm>
          <a:off x="0" y="0"/>
          <a:ext cx="0" cy="0"/>
          <a:chOff x="0" y="0"/>
          <a:chExt cx="0" cy="0"/>
        </a:xfrm>
      </p:grpSpPr>
      <p:sp>
        <p:nvSpPr>
          <p:cNvPr id="110" name="ZoneTexte 18"/>
          <p:cNvSpPr/>
          <p:nvPr/>
        </p:nvSpPr>
        <p:spPr>
          <a:xfrm>
            <a:off x="1337400" y="630000"/>
            <a:ext cx="2310120" cy="6458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defTabSz="914400">
              <a:lnSpc>
                <a:spcPct val="100000"/>
              </a:lnSpc>
            </a:pPr>
            <a:r>
              <a:rPr lang="fr-FR" sz="3600" b="0" u="none" strike="noStrike">
                <a:solidFill>
                  <a:schemeClr val="lt2"/>
                </a:solidFill>
                <a:effectLst/>
                <a:uFillTx/>
                <a:latin typeface="Arial"/>
              </a:rPr>
              <a:t>Sommaire</a:t>
            </a:r>
            <a:endParaRPr lang="fr-FR" sz="3600" b="0" u="none" strike="noStrike">
              <a:solidFill>
                <a:srgbClr val="000000"/>
              </a:solidFill>
              <a:effectLst/>
              <a:uFillTx/>
              <a:latin typeface="Calibri"/>
            </a:endParaRPr>
          </a:p>
        </p:txBody>
      </p:sp>
      <p:sp>
        <p:nvSpPr>
          <p:cNvPr id="111" name="Rectangle 19"/>
          <p:cNvSpPr/>
          <p:nvPr/>
        </p:nvSpPr>
        <p:spPr>
          <a:xfrm>
            <a:off x="377640" y="577080"/>
            <a:ext cx="831240" cy="894960"/>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p:style>
        <p:txBody>
          <a:bodyPr lIns="90000" tIns="45000" rIns="90000" bIns="45000" anchor="ctr">
            <a:noAutofit/>
          </a:bodyPr>
          <a:lstStyle/>
          <a:p>
            <a:pPr algn="ctr" defTabSz="914400">
              <a:lnSpc>
                <a:spcPct val="100000"/>
              </a:lnSpc>
            </a:pPr>
            <a:endParaRPr lang="fr-FR" sz="1800" b="0" u="none" strike="noStrike">
              <a:solidFill>
                <a:schemeClr val="dk2"/>
              </a:solidFill>
              <a:effectLst/>
              <a:uFillTx/>
              <a:latin typeface="Arial"/>
            </a:endParaRPr>
          </a:p>
        </p:txBody>
      </p:sp>
      <p:sp>
        <p:nvSpPr>
          <p:cNvPr id="112" name="Rectangle 20"/>
          <p:cNvSpPr/>
          <p:nvPr/>
        </p:nvSpPr>
        <p:spPr>
          <a:xfrm>
            <a:off x="793440" y="198000"/>
            <a:ext cx="1699200" cy="396000"/>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p:style>
        <p:txBody>
          <a:bodyPr lIns="90000" tIns="45000" rIns="90000" bIns="45000" anchor="ctr">
            <a:noAutofit/>
          </a:bodyPr>
          <a:lstStyle/>
          <a:p>
            <a:pPr algn="ctr" defTabSz="914400">
              <a:lnSpc>
                <a:spcPct val="100000"/>
              </a:lnSpc>
            </a:pPr>
            <a:endParaRPr lang="fr-FR" sz="1800" b="0" u="none" strike="noStrike">
              <a:solidFill>
                <a:schemeClr val="dk2"/>
              </a:solidFill>
              <a:effectLst/>
              <a:uFillTx/>
              <a:latin typeface="Arial"/>
            </a:endParaRPr>
          </a:p>
        </p:txBody>
      </p:sp>
      <p:sp>
        <p:nvSpPr>
          <p:cNvPr id="113" name="PlaceHolder 1"/>
          <p:cNvSpPr>
            <a:spLocks noGrp="1"/>
          </p:cNvSpPr>
          <p:nvPr>
            <p:ph type="body"/>
          </p:nvPr>
        </p:nvSpPr>
        <p:spPr>
          <a:xfrm>
            <a:off x="2831760" y="1660680"/>
            <a:ext cx="2765880" cy="467280"/>
          </a:xfrm>
          <a:prstGeom prst="rect">
            <a:avLst/>
          </a:prstGeom>
          <a:noFill/>
          <a:ln w="0">
            <a:noFill/>
          </a:ln>
        </p:spPr>
        <p:txBody>
          <a:bodyPr lIns="91440" tIns="45720" rIns="91440" bIns="45720" anchor="t">
            <a:noAutofit/>
          </a:bodyPr>
          <a:lstStyle/>
          <a:p>
            <a:pPr indent="0" defTabSz="914400">
              <a:lnSpc>
                <a:spcPct val="90000"/>
              </a:lnSpc>
              <a:spcBef>
                <a:spcPts val="1001"/>
              </a:spcBef>
              <a:buNone/>
              <a:tabLst>
                <a:tab pos="0" algn="l"/>
              </a:tabLst>
            </a:pPr>
            <a:r>
              <a:rPr lang="fr-FR" sz="2800" b="1" u="none" strike="noStrike">
                <a:solidFill>
                  <a:schemeClr val="lt2"/>
                </a:solidFill>
                <a:effectLst/>
                <a:uFillTx/>
                <a:latin typeface="Arial"/>
              </a:rPr>
              <a:t>Titre chapitre</a:t>
            </a:r>
            <a:endParaRPr lang="fr-FR" sz="2800" b="0" u="none" strike="noStrike">
              <a:solidFill>
                <a:schemeClr val="dk1"/>
              </a:solidFill>
              <a:effectLst/>
              <a:uFillTx/>
              <a:latin typeface="Arial"/>
            </a:endParaRPr>
          </a:p>
        </p:txBody>
      </p:sp>
      <p:sp>
        <p:nvSpPr>
          <p:cNvPr id="114" name="PlaceHolder 2"/>
          <p:cNvSpPr>
            <a:spLocks noGrp="1"/>
          </p:cNvSpPr>
          <p:nvPr>
            <p:ph type="body"/>
          </p:nvPr>
        </p:nvSpPr>
        <p:spPr>
          <a:xfrm>
            <a:off x="2831760" y="2190240"/>
            <a:ext cx="3137760" cy="770760"/>
          </a:xfrm>
          <a:prstGeom prst="rect">
            <a:avLst/>
          </a:prstGeom>
          <a:noFill/>
          <a:ln w="0">
            <a:noFill/>
          </a:ln>
        </p:spPr>
        <p:txBody>
          <a:bodyPr lIns="91440" tIns="45720" rIns="91440" bIns="45720" anchor="t">
            <a:normAutofit/>
          </a:bodyPr>
          <a:lstStyle/>
          <a:p>
            <a:pPr indent="0" defTabSz="914400">
              <a:lnSpc>
                <a:spcPct val="90000"/>
              </a:lnSpc>
              <a:spcBef>
                <a:spcPts val="1001"/>
              </a:spcBef>
              <a:buNone/>
              <a:tabLst>
                <a:tab pos="0" algn="l"/>
              </a:tabLst>
            </a:pPr>
            <a:r>
              <a:rPr lang="fr-FR" sz="1800" b="0" u="none" strike="noStrike">
                <a:solidFill>
                  <a:schemeClr val="dk2"/>
                </a:solidFill>
                <a:effectLst/>
                <a:uFillTx/>
                <a:latin typeface="Arial"/>
              </a:rPr>
              <a:t>1-1. Texte xxxxxxxxxx</a:t>
            </a:r>
            <a:endParaRPr lang="fr-FR" sz="1800" b="0" u="none" strike="noStrike">
              <a:solidFill>
                <a:schemeClr val="dk1"/>
              </a:solidFill>
              <a:effectLst/>
              <a:uFillTx/>
              <a:latin typeface="Arial"/>
            </a:endParaRPr>
          </a:p>
          <a:p>
            <a:pPr indent="0" defTabSz="914400">
              <a:lnSpc>
                <a:spcPct val="90000"/>
              </a:lnSpc>
              <a:spcBef>
                <a:spcPts val="1001"/>
              </a:spcBef>
              <a:buNone/>
              <a:tabLst>
                <a:tab pos="0" algn="l"/>
              </a:tabLst>
            </a:pPr>
            <a:r>
              <a:rPr lang="fr-FR" sz="1800" b="0" u="none" strike="noStrike">
                <a:solidFill>
                  <a:schemeClr val="dk2"/>
                </a:solidFill>
                <a:effectLst/>
                <a:uFillTx/>
                <a:latin typeface="Arial"/>
              </a:rPr>
              <a:t>1-2. Texte xxxxxxxxxx</a:t>
            </a:r>
            <a:endParaRPr lang="fr-FR" sz="1800" b="0" u="none" strike="noStrike">
              <a:solidFill>
                <a:schemeClr val="dk1"/>
              </a:solidFill>
              <a:effectLst/>
              <a:uFillTx/>
              <a:latin typeface="Arial"/>
            </a:endParaRPr>
          </a:p>
        </p:txBody>
      </p:sp>
      <p:sp>
        <p:nvSpPr>
          <p:cNvPr id="115" name="ZoneTexte 2"/>
          <p:cNvSpPr/>
          <p:nvPr/>
        </p:nvSpPr>
        <p:spPr>
          <a:xfrm>
            <a:off x="297360" y="6356520"/>
            <a:ext cx="609480" cy="3380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defTabSz="914400">
              <a:lnSpc>
                <a:spcPct val="100000"/>
              </a:lnSpc>
            </a:pPr>
            <a:fld id="{2D50EEDA-283A-4DA7-BC72-9F446D7BA399}" type="slidenum">
              <a:rPr lang="fr-FR" sz="1600" b="0" u="none" strike="noStrike">
                <a:solidFill>
                  <a:schemeClr val="dk1">
                    <a:lumMod val="50000"/>
                    <a:lumOff val="50000"/>
                  </a:schemeClr>
                </a:solidFill>
                <a:effectLst/>
                <a:uFillTx/>
                <a:latin typeface="Arial"/>
              </a:rPr>
              <a:t>‹N°›</a:t>
            </a:fld>
            <a:endParaRPr lang="fr-FR" sz="1600" b="0" u="none" strike="noStrike">
              <a:solidFill>
                <a:srgbClr val="000000"/>
              </a:solidFill>
              <a:effectLst/>
              <a:uFillTx/>
              <a:latin typeface="Calibri"/>
            </a:endParaRPr>
          </a:p>
        </p:txBody>
      </p:sp>
      <p:sp>
        <p:nvSpPr>
          <p:cNvPr id="116" name="PlaceHolder 3"/>
          <p:cNvSpPr>
            <a:spLocks noGrp="1"/>
          </p:cNvSpPr>
          <p:nvPr>
            <p:ph type="body"/>
          </p:nvPr>
        </p:nvSpPr>
        <p:spPr>
          <a:xfrm>
            <a:off x="1943280" y="1555200"/>
            <a:ext cx="858600" cy="467280"/>
          </a:xfrm>
          <a:prstGeom prst="rect">
            <a:avLst/>
          </a:prstGeom>
          <a:noFill/>
          <a:ln w="0">
            <a:noFill/>
          </a:ln>
        </p:spPr>
        <p:txBody>
          <a:bodyPr lIns="91440" tIns="45720" rIns="91440" bIns="45720" anchor="t">
            <a:noAutofit/>
          </a:bodyPr>
          <a:lstStyle/>
          <a:p>
            <a:pPr indent="0" algn="r" defTabSz="914400">
              <a:lnSpc>
                <a:spcPct val="90000"/>
              </a:lnSpc>
              <a:spcBef>
                <a:spcPts val="1001"/>
              </a:spcBef>
              <a:buNone/>
              <a:tabLst>
                <a:tab pos="0" algn="l"/>
              </a:tabLst>
            </a:pPr>
            <a:r>
              <a:rPr lang="fr-FR" sz="8000" b="1" u="none" strike="noStrike">
                <a:solidFill>
                  <a:schemeClr val="lt2"/>
                </a:solidFill>
                <a:effectLst/>
                <a:uFillTx/>
                <a:latin typeface="Arial"/>
              </a:rPr>
              <a:t>1</a:t>
            </a:r>
            <a:endParaRPr lang="fr-FR" sz="8000" b="0" u="none" strike="noStrike">
              <a:solidFill>
                <a:schemeClr val="dk1"/>
              </a:solidFill>
              <a:effectLst/>
              <a:uFillTx/>
              <a:latin typeface="Arial"/>
            </a:endParaRPr>
          </a:p>
        </p:txBody>
      </p:sp>
      <p:sp>
        <p:nvSpPr>
          <p:cNvPr id="117" name="PlaceHolder 4"/>
          <p:cNvSpPr>
            <a:spLocks noGrp="1"/>
          </p:cNvSpPr>
          <p:nvPr>
            <p:ph type="body"/>
          </p:nvPr>
        </p:nvSpPr>
        <p:spPr>
          <a:xfrm>
            <a:off x="2823840" y="3287880"/>
            <a:ext cx="2765880" cy="467280"/>
          </a:xfrm>
          <a:prstGeom prst="rect">
            <a:avLst/>
          </a:prstGeom>
          <a:noFill/>
          <a:ln w="0">
            <a:noFill/>
          </a:ln>
        </p:spPr>
        <p:txBody>
          <a:bodyPr lIns="91440" tIns="45720" rIns="91440" bIns="45720" anchor="t">
            <a:noAutofit/>
          </a:bodyPr>
          <a:lstStyle/>
          <a:p>
            <a:pPr indent="0" defTabSz="914400">
              <a:lnSpc>
                <a:spcPct val="90000"/>
              </a:lnSpc>
              <a:spcBef>
                <a:spcPts val="1001"/>
              </a:spcBef>
              <a:buNone/>
              <a:tabLst>
                <a:tab pos="0" algn="l"/>
              </a:tabLst>
            </a:pPr>
            <a:r>
              <a:rPr lang="fr-FR" sz="2800" b="1" u="none" strike="noStrike">
                <a:solidFill>
                  <a:schemeClr val="lt2"/>
                </a:solidFill>
                <a:effectLst/>
                <a:uFillTx/>
                <a:latin typeface="Arial"/>
              </a:rPr>
              <a:t>Titre chapitre</a:t>
            </a:r>
            <a:endParaRPr lang="fr-FR" sz="2800" b="0" u="none" strike="noStrike">
              <a:solidFill>
                <a:schemeClr val="dk1"/>
              </a:solidFill>
              <a:effectLst/>
              <a:uFillTx/>
              <a:latin typeface="Arial"/>
            </a:endParaRPr>
          </a:p>
        </p:txBody>
      </p:sp>
      <p:sp>
        <p:nvSpPr>
          <p:cNvPr id="118" name="PlaceHolder 5"/>
          <p:cNvSpPr>
            <a:spLocks noGrp="1"/>
          </p:cNvSpPr>
          <p:nvPr>
            <p:ph type="body"/>
          </p:nvPr>
        </p:nvSpPr>
        <p:spPr>
          <a:xfrm>
            <a:off x="2823840" y="3817800"/>
            <a:ext cx="3137760" cy="770760"/>
          </a:xfrm>
          <a:prstGeom prst="rect">
            <a:avLst/>
          </a:prstGeom>
          <a:noFill/>
          <a:ln w="0">
            <a:noFill/>
          </a:ln>
        </p:spPr>
        <p:txBody>
          <a:bodyPr lIns="91440" tIns="45720" rIns="91440" bIns="45720" anchor="t">
            <a:normAutofit/>
          </a:bodyPr>
          <a:lstStyle/>
          <a:p>
            <a:pPr indent="0" defTabSz="914400">
              <a:lnSpc>
                <a:spcPct val="90000"/>
              </a:lnSpc>
              <a:spcBef>
                <a:spcPts val="1001"/>
              </a:spcBef>
              <a:buNone/>
              <a:tabLst>
                <a:tab pos="0" algn="l"/>
              </a:tabLst>
            </a:pPr>
            <a:r>
              <a:rPr lang="fr-FR" sz="1800" b="0" u="none" strike="noStrike">
                <a:solidFill>
                  <a:schemeClr val="dk2"/>
                </a:solidFill>
                <a:effectLst/>
                <a:uFillTx/>
                <a:latin typeface="Arial"/>
              </a:rPr>
              <a:t>1-1. Texte xxxxxxxxxx</a:t>
            </a:r>
            <a:endParaRPr lang="fr-FR" sz="1800" b="0" u="none" strike="noStrike">
              <a:solidFill>
                <a:schemeClr val="dk1"/>
              </a:solidFill>
              <a:effectLst/>
              <a:uFillTx/>
              <a:latin typeface="Arial"/>
            </a:endParaRPr>
          </a:p>
          <a:p>
            <a:pPr indent="0" defTabSz="914400">
              <a:lnSpc>
                <a:spcPct val="90000"/>
              </a:lnSpc>
              <a:spcBef>
                <a:spcPts val="1001"/>
              </a:spcBef>
              <a:buNone/>
              <a:tabLst>
                <a:tab pos="0" algn="l"/>
              </a:tabLst>
            </a:pPr>
            <a:r>
              <a:rPr lang="fr-FR" sz="1800" b="0" u="none" strike="noStrike">
                <a:solidFill>
                  <a:schemeClr val="dk2"/>
                </a:solidFill>
                <a:effectLst/>
                <a:uFillTx/>
                <a:latin typeface="Arial"/>
              </a:rPr>
              <a:t>1-2. Texte xxxxxxxxxx</a:t>
            </a:r>
            <a:endParaRPr lang="fr-FR" sz="1800" b="0" u="none" strike="noStrike">
              <a:solidFill>
                <a:schemeClr val="dk1"/>
              </a:solidFill>
              <a:effectLst/>
              <a:uFillTx/>
              <a:latin typeface="Arial"/>
            </a:endParaRPr>
          </a:p>
        </p:txBody>
      </p:sp>
      <p:sp>
        <p:nvSpPr>
          <p:cNvPr id="119" name="PlaceHolder 6"/>
          <p:cNvSpPr>
            <a:spLocks noGrp="1"/>
          </p:cNvSpPr>
          <p:nvPr>
            <p:ph type="body"/>
          </p:nvPr>
        </p:nvSpPr>
        <p:spPr>
          <a:xfrm>
            <a:off x="1935360" y="3182400"/>
            <a:ext cx="858600" cy="467280"/>
          </a:xfrm>
          <a:prstGeom prst="rect">
            <a:avLst/>
          </a:prstGeom>
          <a:noFill/>
          <a:ln w="0">
            <a:noFill/>
          </a:ln>
        </p:spPr>
        <p:txBody>
          <a:bodyPr lIns="91440" tIns="45720" rIns="91440" bIns="45720" anchor="t">
            <a:noAutofit/>
          </a:bodyPr>
          <a:lstStyle/>
          <a:p>
            <a:pPr indent="0" algn="r" defTabSz="914400">
              <a:lnSpc>
                <a:spcPct val="90000"/>
              </a:lnSpc>
              <a:spcBef>
                <a:spcPts val="1001"/>
              </a:spcBef>
              <a:buNone/>
              <a:tabLst>
                <a:tab pos="0" algn="l"/>
              </a:tabLst>
            </a:pPr>
            <a:r>
              <a:rPr lang="fr-FR" sz="8000" b="1" u="none" strike="noStrike">
                <a:solidFill>
                  <a:schemeClr val="lt2"/>
                </a:solidFill>
                <a:effectLst/>
                <a:uFillTx/>
                <a:latin typeface="Arial"/>
              </a:rPr>
              <a:t>2</a:t>
            </a:r>
            <a:endParaRPr lang="fr-FR" sz="8000" b="0" u="none" strike="noStrike">
              <a:solidFill>
                <a:schemeClr val="dk1"/>
              </a:solidFill>
              <a:effectLst/>
              <a:uFillTx/>
              <a:latin typeface="Arial"/>
            </a:endParaRPr>
          </a:p>
        </p:txBody>
      </p:sp>
      <p:sp>
        <p:nvSpPr>
          <p:cNvPr id="120" name="PlaceHolder 7"/>
          <p:cNvSpPr>
            <a:spLocks noGrp="1"/>
          </p:cNvSpPr>
          <p:nvPr>
            <p:ph type="body"/>
          </p:nvPr>
        </p:nvSpPr>
        <p:spPr>
          <a:xfrm>
            <a:off x="2831760" y="4915440"/>
            <a:ext cx="2765880" cy="467280"/>
          </a:xfrm>
          <a:prstGeom prst="rect">
            <a:avLst/>
          </a:prstGeom>
          <a:noFill/>
          <a:ln w="0">
            <a:noFill/>
          </a:ln>
        </p:spPr>
        <p:txBody>
          <a:bodyPr lIns="91440" tIns="45720" rIns="91440" bIns="45720" anchor="t">
            <a:noAutofit/>
          </a:bodyPr>
          <a:lstStyle/>
          <a:p>
            <a:pPr indent="0" defTabSz="914400">
              <a:lnSpc>
                <a:spcPct val="90000"/>
              </a:lnSpc>
              <a:spcBef>
                <a:spcPts val="1001"/>
              </a:spcBef>
              <a:buNone/>
              <a:tabLst>
                <a:tab pos="0" algn="l"/>
              </a:tabLst>
            </a:pPr>
            <a:r>
              <a:rPr lang="fr-FR" sz="2800" b="1" u="none" strike="noStrike">
                <a:solidFill>
                  <a:schemeClr val="lt2"/>
                </a:solidFill>
                <a:effectLst/>
                <a:uFillTx/>
                <a:latin typeface="Arial"/>
              </a:rPr>
              <a:t>Titre chapitre</a:t>
            </a:r>
            <a:endParaRPr lang="fr-FR" sz="2800" b="0" u="none" strike="noStrike">
              <a:solidFill>
                <a:schemeClr val="dk1"/>
              </a:solidFill>
              <a:effectLst/>
              <a:uFillTx/>
              <a:latin typeface="Arial"/>
            </a:endParaRPr>
          </a:p>
        </p:txBody>
      </p:sp>
      <p:sp>
        <p:nvSpPr>
          <p:cNvPr id="121" name="PlaceHolder 8"/>
          <p:cNvSpPr>
            <a:spLocks noGrp="1"/>
          </p:cNvSpPr>
          <p:nvPr>
            <p:ph type="body"/>
          </p:nvPr>
        </p:nvSpPr>
        <p:spPr>
          <a:xfrm>
            <a:off x="2831760" y="5445000"/>
            <a:ext cx="3137760" cy="770760"/>
          </a:xfrm>
          <a:prstGeom prst="rect">
            <a:avLst/>
          </a:prstGeom>
          <a:noFill/>
          <a:ln w="0">
            <a:noFill/>
          </a:ln>
        </p:spPr>
        <p:txBody>
          <a:bodyPr lIns="91440" tIns="45720" rIns="91440" bIns="45720" anchor="t">
            <a:normAutofit/>
          </a:bodyPr>
          <a:lstStyle/>
          <a:p>
            <a:pPr indent="0" defTabSz="914400">
              <a:lnSpc>
                <a:spcPct val="90000"/>
              </a:lnSpc>
              <a:spcBef>
                <a:spcPts val="1001"/>
              </a:spcBef>
              <a:buNone/>
              <a:tabLst>
                <a:tab pos="0" algn="l"/>
              </a:tabLst>
            </a:pPr>
            <a:r>
              <a:rPr lang="fr-FR" sz="1800" b="0" u="none" strike="noStrike">
                <a:solidFill>
                  <a:schemeClr val="dk2"/>
                </a:solidFill>
                <a:effectLst/>
                <a:uFillTx/>
                <a:latin typeface="Arial"/>
              </a:rPr>
              <a:t>1-1. Texte xxxxxxxxxx</a:t>
            </a:r>
            <a:endParaRPr lang="fr-FR" sz="1800" b="0" u="none" strike="noStrike">
              <a:solidFill>
                <a:schemeClr val="dk1"/>
              </a:solidFill>
              <a:effectLst/>
              <a:uFillTx/>
              <a:latin typeface="Arial"/>
            </a:endParaRPr>
          </a:p>
          <a:p>
            <a:pPr indent="0" defTabSz="914400">
              <a:lnSpc>
                <a:spcPct val="90000"/>
              </a:lnSpc>
              <a:spcBef>
                <a:spcPts val="1001"/>
              </a:spcBef>
              <a:buNone/>
              <a:tabLst>
                <a:tab pos="0" algn="l"/>
              </a:tabLst>
            </a:pPr>
            <a:r>
              <a:rPr lang="fr-FR" sz="1800" b="0" u="none" strike="noStrike">
                <a:solidFill>
                  <a:schemeClr val="dk2"/>
                </a:solidFill>
                <a:effectLst/>
                <a:uFillTx/>
                <a:latin typeface="Arial"/>
              </a:rPr>
              <a:t>1-2. Texte xxxxxxxxxx</a:t>
            </a:r>
            <a:endParaRPr lang="fr-FR" sz="1800" b="0" u="none" strike="noStrike">
              <a:solidFill>
                <a:schemeClr val="dk1"/>
              </a:solidFill>
              <a:effectLst/>
              <a:uFillTx/>
              <a:latin typeface="Arial"/>
            </a:endParaRPr>
          </a:p>
        </p:txBody>
      </p:sp>
      <p:sp>
        <p:nvSpPr>
          <p:cNvPr id="122" name="PlaceHolder 9"/>
          <p:cNvSpPr>
            <a:spLocks noGrp="1"/>
          </p:cNvSpPr>
          <p:nvPr>
            <p:ph type="body"/>
          </p:nvPr>
        </p:nvSpPr>
        <p:spPr>
          <a:xfrm>
            <a:off x="1943280" y="4809600"/>
            <a:ext cx="858600" cy="467280"/>
          </a:xfrm>
          <a:prstGeom prst="rect">
            <a:avLst/>
          </a:prstGeom>
          <a:noFill/>
          <a:ln w="0">
            <a:noFill/>
          </a:ln>
        </p:spPr>
        <p:txBody>
          <a:bodyPr lIns="91440" tIns="45720" rIns="91440" bIns="45720" anchor="t">
            <a:noAutofit/>
          </a:bodyPr>
          <a:lstStyle/>
          <a:p>
            <a:pPr indent="0" algn="r" defTabSz="914400">
              <a:lnSpc>
                <a:spcPct val="90000"/>
              </a:lnSpc>
              <a:spcBef>
                <a:spcPts val="1001"/>
              </a:spcBef>
              <a:buNone/>
              <a:tabLst>
                <a:tab pos="0" algn="l"/>
              </a:tabLst>
            </a:pPr>
            <a:r>
              <a:rPr lang="fr-FR" sz="8000" b="1" u="none" strike="noStrike">
                <a:solidFill>
                  <a:schemeClr val="lt2"/>
                </a:solidFill>
                <a:effectLst/>
                <a:uFillTx/>
                <a:latin typeface="Arial"/>
              </a:rPr>
              <a:t>3</a:t>
            </a:r>
            <a:endParaRPr lang="fr-FR" sz="8000" b="0" u="none" strike="noStrike">
              <a:solidFill>
                <a:schemeClr val="dk1"/>
              </a:solidFill>
              <a:effectLst/>
              <a:uFillTx/>
              <a:latin typeface="Arial"/>
            </a:endParaRPr>
          </a:p>
        </p:txBody>
      </p:sp>
      <p:sp>
        <p:nvSpPr>
          <p:cNvPr id="123" name="PlaceHolder 10"/>
          <p:cNvSpPr>
            <a:spLocks noGrp="1"/>
          </p:cNvSpPr>
          <p:nvPr>
            <p:ph type="body"/>
          </p:nvPr>
        </p:nvSpPr>
        <p:spPr>
          <a:xfrm>
            <a:off x="7233120" y="1660680"/>
            <a:ext cx="2765880" cy="467280"/>
          </a:xfrm>
          <a:prstGeom prst="rect">
            <a:avLst/>
          </a:prstGeom>
          <a:noFill/>
          <a:ln w="0">
            <a:noFill/>
          </a:ln>
        </p:spPr>
        <p:txBody>
          <a:bodyPr lIns="91440" tIns="45720" rIns="91440" bIns="45720" anchor="t">
            <a:noAutofit/>
          </a:bodyPr>
          <a:lstStyle/>
          <a:p>
            <a:pPr indent="0" defTabSz="914400">
              <a:lnSpc>
                <a:spcPct val="90000"/>
              </a:lnSpc>
              <a:spcBef>
                <a:spcPts val="1001"/>
              </a:spcBef>
              <a:buNone/>
              <a:tabLst>
                <a:tab pos="0" algn="l"/>
              </a:tabLst>
            </a:pPr>
            <a:r>
              <a:rPr lang="fr-FR" sz="2800" b="1" u="none" strike="noStrike">
                <a:solidFill>
                  <a:schemeClr val="lt2"/>
                </a:solidFill>
                <a:effectLst/>
                <a:uFillTx/>
                <a:latin typeface="Arial"/>
              </a:rPr>
              <a:t>Titre chapitre</a:t>
            </a:r>
            <a:endParaRPr lang="fr-FR" sz="2800" b="0" u="none" strike="noStrike">
              <a:solidFill>
                <a:schemeClr val="dk1"/>
              </a:solidFill>
              <a:effectLst/>
              <a:uFillTx/>
              <a:latin typeface="Arial"/>
            </a:endParaRPr>
          </a:p>
        </p:txBody>
      </p:sp>
      <p:sp>
        <p:nvSpPr>
          <p:cNvPr id="124" name="PlaceHolder 11"/>
          <p:cNvSpPr>
            <a:spLocks noGrp="1"/>
          </p:cNvSpPr>
          <p:nvPr>
            <p:ph type="body"/>
          </p:nvPr>
        </p:nvSpPr>
        <p:spPr>
          <a:xfrm>
            <a:off x="7233120" y="2190240"/>
            <a:ext cx="3137760" cy="770760"/>
          </a:xfrm>
          <a:prstGeom prst="rect">
            <a:avLst/>
          </a:prstGeom>
          <a:noFill/>
          <a:ln w="0">
            <a:noFill/>
          </a:ln>
        </p:spPr>
        <p:txBody>
          <a:bodyPr lIns="91440" tIns="45720" rIns="91440" bIns="45720" anchor="t">
            <a:normAutofit/>
          </a:bodyPr>
          <a:lstStyle/>
          <a:p>
            <a:pPr indent="0" defTabSz="914400">
              <a:lnSpc>
                <a:spcPct val="90000"/>
              </a:lnSpc>
              <a:spcBef>
                <a:spcPts val="1001"/>
              </a:spcBef>
              <a:buNone/>
              <a:tabLst>
                <a:tab pos="0" algn="l"/>
              </a:tabLst>
            </a:pPr>
            <a:r>
              <a:rPr lang="fr-FR" sz="1800" b="0" u="none" strike="noStrike">
                <a:solidFill>
                  <a:schemeClr val="dk2"/>
                </a:solidFill>
                <a:effectLst/>
                <a:uFillTx/>
                <a:latin typeface="Arial"/>
              </a:rPr>
              <a:t>1-1. Texte xxxxxxxxxx</a:t>
            </a:r>
            <a:endParaRPr lang="fr-FR" sz="1800" b="0" u="none" strike="noStrike">
              <a:solidFill>
                <a:schemeClr val="dk1"/>
              </a:solidFill>
              <a:effectLst/>
              <a:uFillTx/>
              <a:latin typeface="Arial"/>
            </a:endParaRPr>
          </a:p>
          <a:p>
            <a:pPr indent="0" defTabSz="914400">
              <a:lnSpc>
                <a:spcPct val="90000"/>
              </a:lnSpc>
              <a:spcBef>
                <a:spcPts val="1001"/>
              </a:spcBef>
              <a:buNone/>
              <a:tabLst>
                <a:tab pos="0" algn="l"/>
              </a:tabLst>
            </a:pPr>
            <a:r>
              <a:rPr lang="fr-FR" sz="1800" b="0" u="none" strike="noStrike">
                <a:solidFill>
                  <a:schemeClr val="dk2"/>
                </a:solidFill>
                <a:effectLst/>
                <a:uFillTx/>
                <a:latin typeface="Arial"/>
              </a:rPr>
              <a:t>1-2. Texte xxxxxxxxxx</a:t>
            </a:r>
            <a:endParaRPr lang="fr-FR" sz="1800" b="0" u="none" strike="noStrike">
              <a:solidFill>
                <a:schemeClr val="dk1"/>
              </a:solidFill>
              <a:effectLst/>
              <a:uFillTx/>
              <a:latin typeface="Arial"/>
            </a:endParaRPr>
          </a:p>
        </p:txBody>
      </p:sp>
      <p:sp>
        <p:nvSpPr>
          <p:cNvPr id="125" name="PlaceHolder 12"/>
          <p:cNvSpPr>
            <a:spLocks noGrp="1"/>
          </p:cNvSpPr>
          <p:nvPr>
            <p:ph type="body"/>
          </p:nvPr>
        </p:nvSpPr>
        <p:spPr>
          <a:xfrm>
            <a:off x="6344640" y="1555200"/>
            <a:ext cx="858600" cy="467280"/>
          </a:xfrm>
          <a:prstGeom prst="rect">
            <a:avLst/>
          </a:prstGeom>
          <a:noFill/>
          <a:ln w="0">
            <a:noFill/>
          </a:ln>
        </p:spPr>
        <p:txBody>
          <a:bodyPr lIns="91440" tIns="45720" rIns="91440" bIns="45720" anchor="t">
            <a:noAutofit/>
          </a:bodyPr>
          <a:lstStyle/>
          <a:p>
            <a:pPr indent="0" algn="r" defTabSz="914400">
              <a:lnSpc>
                <a:spcPct val="90000"/>
              </a:lnSpc>
              <a:spcBef>
                <a:spcPts val="1001"/>
              </a:spcBef>
              <a:buNone/>
              <a:tabLst>
                <a:tab pos="0" algn="l"/>
              </a:tabLst>
            </a:pPr>
            <a:r>
              <a:rPr lang="fr-FR" sz="8000" b="1" u="none" strike="noStrike">
                <a:solidFill>
                  <a:schemeClr val="lt2"/>
                </a:solidFill>
                <a:effectLst/>
                <a:uFillTx/>
                <a:latin typeface="Arial"/>
              </a:rPr>
              <a:t>4</a:t>
            </a:r>
            <a:endParaRPr lang="fr-FR" sz="8000" b="0" u="none" strike="noStrike">
              <a:solidFill>
                <a:schemeClr val="dk1"/>
              </a:solidFill>
              <a:effectLst/>
              <a:uFillTx/>
              <a:latin typeface="Arial"/>
            </a:endParaRPr>
          </a:p>
        </p:txBody>
      </p:sp>
      <p:sp>
        <p:nvSpPr>
          <p:cNvPr id="126" name="PlaceHolder 13"/>
          <p:cNvSpPr>
            <a:spLocks noGrp="1"/>
          </p:cNvSpPr>
          <p:nvPr>
            <p:ph type="body"/>
          </p:nvPr>
        </p:nvSpPr>
        <p:spPr>
          <a:xfrm>
            <a:off x="7225200" y="3287880"/>
            <a:ext cx="2765880" cy="467280"/>
          </a:xfrm>
          <a:prstGeom prst="rect">
            <a:avLst/>
          </a:prstGeom>
          <a:noFill/>
          <a:ln w="0">
            <a:noFill/>
          </a:ln>
        </p:spPr>
        <p:txBody>
          <a:bodyPr lIns="91440" tIns="45720" rIns="91440" bIns="45720" anchor="t">
            <a:noAutofit/>
          </a:bodyPr>
          <a:lstStyle/>
          <a:p>
            <a:pPr indent="0" defTabSz="914400">
              <a:lnSpc>
                <a:spcPct val="90000"/>
              </a:lnSpc>
              <a:spcBef>
                <a:spcPts val="1001"/>
              </a:spcBef>
              <a:buNone/>
              <a:tabLst>
                <a:tab pos="0" algn="l"/>
              </a:tabLst>
            </a:pPr>
            <a:r>
              <a:rPr lang="fr-FR" sz="2800" b="1" u="none" strike="noStrike">
                <a:solidFill>
                  <a:schemeClr val="lt2"/>
                </a:solidFill>
                <a:effectLst/>
                <a:uFillTx/>
                <a:latin typeface="Arial"/>
              </a:rPr>
              <a:t>Titre chapitre</a:t>
            </a:r>
            <a:endParaRPr lang="fr-FR" sz="2800" b="0" u="none" strike="noStrike">
              <a:solidFill>
                <a:schemeClr val="dk1"/>
              </a:solidFill>
              <a:effectLst/>
              <a:uFillTx/>
              <a:latin typeface="Arial"/>
            </a:endParaRPr>
          </a:p>
        </p:txBody>
      </p:sp>
      <p:sp>
        <p:nvSpPr>
          <p:cNvPr id="127" name="PlaceHolder 14"/>
          <p:cNvSpPr>
            <a:spLocks noGrp="1"/>
          </p:cNvSpPr>
          <p:nvPr>
            <p:ph type="body"/>
          </p:nvPr>
        </p:nvSpPr>
        <p:spPr>
          <a:xfrm>
            <a:off x="7225200" y="3817800"/>
            <a:ext cx="3137760" cy="770760"/>
          </a:xfrm>
          <a:prstGeom prst="rect">
            <a:avLst/>
          </a:prstGeom>
          <a:noFill/>
          <a:ln w="0">
            <a:noFill/>
          </a:ln>
        </p:spPr>
        <p:txBody>
          <a:bodyPr lIns="91440" tIns="45720" rIns="91440" bIns="45720" anchor="t">
            <a:normAutofit/>
          </a:bodyPr>
          <a:lstStyle/>
          <a:p>
            <a:pPr indent="0" defTabSz="914400">
              <a:lnSpc>
                <a:spcPct val="90000"/>
              </a:lnSpc>
              <a:spcBef>
                <a:spcPts val="1001"/>
              </a:spcBef>
              <a:buNone/>
              <a:tabLst>
                <a:tab pos="0" algn="l"/>
              </a:tabLst>
            </a:pPr>
            <a:r>
              <a:rPr lang="fr-FR" sz="1800" b="0" u="none" strike="noStrike">
                <a:solidFill>
                  <a:schemeClr val="dk2"/>
                </a:solidFill>
                <a:effectLst/>
                <a:uFillTx/>
                <a:latin typeface="Arial"/>
              </a:rPr>
              <a:t>1-1. Texte xxxxxxxxxx</a:t>
            </a:r>
            <a:endParaRPr lang="fr-FR" sz="1800" b="0" u="none" strike="noStrike">
              <a:solidFill>
                <a:schemeClr val="dk1"/>
              </a:solidFill>
              <a:effectLst/>
              <a:uFillTx/>
              <a:latin typeface="Arial"/>
            </a:endParaRPr>
          </a:p>
          <a:p>
            <a:pPr indent="0" defTabSz="914400">
              <a:lnSpc>
                <a:spcPct val="90000"/>
              </a:lnSpc>
              <a:spcBef>
                <a:spcPts val="1001"/>
              </a:spcBef>
              <a:buNone/>
              <a:tabLst>
                <a:tab pos="0" algn="l"/>
              </a:tabLst>
            </a:pPr>
            <a:r>
              <a:rPr lang="fr-FR" sz="1800" b="0" u="none" strike="noStrike">
                <a:solidFill>
                  <a:schemeClr val="dk2"/>
                </a:solidFill>
                <a:effectLst/>
                <a:uFillTx/>
                <a:latin typeface="Arial"/>
              </a:rPr>
              <a:t>1-2. Texte xxxxxxxxxx</a:t>
            </a:r>
            <a:endParaRPr lang="fr-FR" sz="1800" b="0" u="none" strike="noStrike">
              <a:solidFill>
                <a:schemeClr val="dk1"/>
              </a:solidFill>
              <a:effectLst/>
              <a:uFillTx/>
              <a:latin typeface="Arial"/>
            </a:endParaRPr>
          </a:p>
        </p:txBody>
      </p:sp>
      <p:sp>
        <p:nvSpPr>
          <p:cNvPr id="128" name="PlaceHolder 15"/>
          <p:cNvSpPr>
            <a:spLocks noGrp="1"/>
          </p:cNvSpPr>
          <p:nvPr>
            <p:ph type="body"/>
          </p:nvPr>
        </p:nvSpPr>
        <p:spPr>
          <a:xfrm>
            <a:off x="6337080" y="3182400"/>
            <a:ext cx="858600" cy="467280"/>
          </a:xfrm>
          <a:prstGeom prst="rect">
            <a:avLst/>
          </a:prstGeom>
          <a:noFill/>
          <a:ln w="0">
            <a:noFill/>
          </a:ln>
        </p:spPr>
        <p:txBody>
          <a:bodyPr lIns="91440" tIns="45720" rIns="91440" bIns="45720" anchor="t">
            <a:noAutofit/>
          </a:bodyPr>
          <a:lstStyle/>
          <a:p>
            <a:pPr indent="0" algn="r" defTabSz="914400">
              <a:lnSpc>
                <a:spcPct val="90000"/>
              </a:lnSpc>
              <a:spcBef>
                <a:spcPts val="1001"/>
              </a:spcBef>
              <a:buNone/>
              <a:tabLst>
                <a:tab pos="0" algn="l"/>
              </a:tabLst>
            </a:pPr>
            <a:r>
              <a:rPr lang="fr-FR" sz="8000" b="1" u="none" strike="noStrike">
                <a:solidFill>
                  <a:schemeClr val="lt2"/>
                </a:solidFill>
                <a:effectLst/>
                <a:uFillTx/>
                <a:latin typeface="Arial"/>
              </a:rPr>
              <a:t>5</a:t>
            </a:r>
            <a:endParaRPr lang="fr-FR" sz="8000" b="0" u="none" strike="noStrike">
              <a:solidFill>
                <a:schemeClr val="dk1"/>
              </a:solidFill>
              <a:effectLst/>
              <a:uFillTx/>
              <a:latin typeface="Arial"/>
            </a:endParaRPr>
          </a:p>
        </p:txBody>
      </p:sp>
      <p:sp>
        <p:nvSpPr>
          <p:cNvPr id="129" name="PlaceHolder 16"/>
          <p:cNvSpPr>
            <a:spLocks noGrp="1"/>
          </p:cNvSpPr>
          <p:nvPr>
            <p:ph type="body"/>
          </p:nvPr>
        </p:nvSpPr>
        <p:spPr>
          <a:xfrm>
            <a:off x="7233120" y="4915440"/>
            <a:ext cx="2765880" cy="467280"/>
          </a:xfrm>
          <a:prstGeom prst="rect">
            <a:avLst/>
          </a:prstGeom>
          <a:noFill/>
          <a:ln w="0">
            <a:noFill/>
          </a:ln>
        </p:spPr>
        <p:txBody>
          <a:bodyPr lIns="91440" tIns="45720" rIns="91440" bIns="45720" anchor="t">
            <a:noAutofit/>
          </a:bodyPr>
          <a:lstStyle/>
          <a:p>
            <a:pPr indent="0" defTabSz="914400">
              <a:lnSpc>
                <a:spcPct val="90000"/>
              </a:lnSpc>
              <a:spcBef>
                <a:spcPts val="1001"/>
              </a:spcBef>
              <a:buNone/>
              <a:tabLst>
                <a:tab pos="0" algn="l"/>
              </a:tabLst>
            </a:pPr>
            <a:r>
              <a:rPr lang="fr-FR" sz="2800" b="1" u="none" strike="noStrike">
                <a:solidFill>
                  <a:schemeClr val="lt2"/>
                </a:solidFill>
                <a:effectLst/>
                <a:uFillTx/>
                <a:latin typeface="Arial"/>
              </a:rPr>
              <a:t>Titre chapitre</a:t>
            </a:r>
            <a:endParaRPr lang="fr-FR" sz="2800" b="0" u="none" strike="noStrike">
              <a:solidFill>
                <a:schemeClr val="dk1"/>
              </a:solidFill>
              <a:effectLst/>
              <a:uFillTx/>
              <a:latin typeface="Arial"/>
            </a:endParaRPr>
          </a:p>
        </p:txBody>
      </p:sp>
      <p:sp>
        <p:nvSpPr>
          <p:cNvPr id="130" name="PlaceHolder 17"/>
          <p:cNvSpPr>
            <a:spLocks noGrp="1"/>
          </p:cNvSpPr>
          <p:nvPr>
            <p:ph type="body"/>
          </p:nvPr>
        </p:nvSpPr>
        <p:spPr>
          <a:xfrm>
            <a:off x="7233120" y="5445000"/>
            <a:ext cx="3137760" cy="770760"/>
          </a:xfrm>
          <a:prstGeom prst="rect">
            <a:avLst/>
          </a:prstGeom>
          <a:noFill/>
          <a:ln w="0">
            <a:noFill/>
          </a:ln>
        </p:spPr>
        <p:txBody>
          <a:bodyPr lIns="91440" tIns="45720" rIns="91440" bIns="45720" anchor="t">
            <a:normAutofit/>
          </a:bodyPr>
          <a:lstStyle/>
          <a:p>
            <a:pPr indent="0" defTabSz="914400">
              <a:lnSpc>
                <a:spcPct val="90000"/>
              </a:lnSpc>
              <a:spcBef>
                <a:spcPts val="1001"/>
              </a:spcBef>
              <a:buNone/>
              <a:tabLst>
                <a:tab pos="0" algn="l"/>
              </a:tabLst>
            </a:pPr>
            <a:r>
              <a:rPr lang="fr-FR" sz="1800" b="0" u="none" strike="noStrike">
                <a:solidFill>
                  <a:schemeClr val="dk2"/>
                </a:solidFill>
                <a:effectLst/>
                <a:uFillTx/>
                <a:latin typeface="Arial"/>
              </a:rPr>
              <a:t>1-1. Texte xxxxxxxxxx</a:t>
            </a:r>
            <a:endParaRPr lang="fr-FR" sz="1800" b="0" u="none" strike="noStrike">
              <a:solidFill>
                <a:schemeClr val="dk1"/>
              </a:solidFill>
              <a:effectLst/>
              <a:uFillTx/>
              <a:latin typeface="Arial"/>
            </a:endParaRPr>
          </a:p>
          <a:p>
            <a:pPr indent="0" defTabSz="914400">
              <a:lnSpc>
                <a:spcPct val="90000"/>
              </a:lnSpc>
              <a:spcBef>
                <a:spcPts val="1001"/>
              </a:spcBef>
              <a:buNone/>
              <a:tabLst>
                <a:tab pos="0" algn="l"/>
              </a:tabLst>
            </a:pPr>
            <a:r>
              <a:rPr lang="fr-FR" sz="1800" b="0" u="none" strike="noStrike">
                <a:solidFill>
                  <a:schemeClr val="dk2"/>
                </a:solidFill>
                <a:effectLst/>
                <a:uFillTx/>
                <a:latin typeface="Arial"/>
              </a:rPr>
              <a:t>1-2. Texte xxxxxxxxxx</a:t>
            </a:r>
            <a:endParaRPr lang="fr-FR" sz="1800" b="0" u="none" strike="noStrike">
              <a:solidFill>
                <a:schemeClr val="dk1"/>
              </a:solidFill>
              <a:effectLst/>
              <a:uFillTx/>
              <a:latin typeface="Arial"/>
            </a:endParaRPr>
          </a:p>
        </p:txBody>
      </p:sp>
      <p:sp>
        <p:nvSpPr>
          <p:cNvPr id="131" name="PlaceHolder 18"/>
          <p:cNvSpPr>
            <a:spLocks noGrp="1"/>
          </p:cNvSpPr>
          <p:nvPr>
            <p:ph type="body"/>
          </p:nvPr>
        </p:nvSpPr>
        <p:spPr>
          <a:xfrm>
            <a:off x="6344640" y="4809600"/>
            <a:ext cx="858600" cy="467280"/>
          </a:xfrm>
          <a:prstGeom prst="rect">
            <a:avLst/>
          </a:prstGeom>
          <a:noFill/>
          <a:ln w="0">
            <a:noFill/>
          </a:ln>
        </p:spPr>
        <p:txBody>
          <a:bodyPr lIns="91440" tIns="45720" rIns="91440" bIns="45720" anchor="t">
            <a:noAutofit/>
          </a:bodyPr>
          <a:lstStyle/>
          <a:p>
            <a:pPr indent="0" algn="r" defTabSz="914400">
              <a:lnSpc>
                <a:spcPct val="90000"/>
              </a:lnSpc>
              <a:spcBef>
                <a:spcPts val="1001"/>
              </a:spcBef>
              <a:buNone/>
              <a:tabLst>
                <a:tab pos="0" algn="l"/>
              </a:tabLst>
            </a:pPr>
            <a:r>
              <a:rPr lang="fr-FR" sz="8000" b="1" u="none" strike="noStrike">
                <a:solidFill>
                  <a:schemeClr val="lt2"/>
                </a:solidFill>
                <a:effectLst/>
                <a:uFillTx/>
                <a:latin typeface="Arial"/>
              </a:rPr>
              <a:t>6</a:t>
            </a:r>
            <a:endParaRPr lang="fr-FR" sz="8000" b="0" u="none" strike="noStrike">
              <a:solidFill>
                <a:schemeClr val="dk1"/>
              </a:solidFill>
              <a:effectLst/>
              <a:uFillTx/>
              <a:latin typeface="Arial"/>
            </a:endParaRPr>
          </a:p>
        </p:txBody>
      </p:sp>
      <p:sp>
        <p:nvSpPr>
          <p:cNvPr id="132" name="PlaceHolder 19"/>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buNone/>
            </a:pPr>
            <a:r>
              <a:rPr lang="fr-FR" sz="1800" b="0" u="none" strike="noStrike">
                <a:solidFill>
                  <a:schemeClr val="dk1"/>
                </a:solidFill>
                <a:effectLst/>
                <a:uFillTx/>
                <a:latin typeface="Arial"/>
              </a:rPr>
              <a:t>Click to edit the title text format</a:t>
            </a:r>
          </a:p>
        </p:txBody>
      </p:sp>
    </p:spTree>
    <p:extLst>
      <p:ext uri="{BB962C8B-B14F-4D97-AF65-F5344CB8AC3E}">
        <p14:creationId xmlns:p14="http://schemas.microsoft.com/office/powerpoint/2010/main" val="82407220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cSld name="2_Intercalaire 1">
    <p:bg>
      <p:bgPr>
        <a:solidFill>
          <a:srgbClr val="F0F8FE"/>
        </a:solidFill>
        <a:effectLst/>
      </p:bgPr>
    </p:bg>
    <p:spTree>
      <p:nvGrpSpPr>
        <p:cNvPr id="1" name=""/>
        <p:cNvGrpSpPr/>
        <p:nvPr/>
      </p:nvGrpSpPr>
      <p:grpSpPr>
        <a:xfrm>
          <a:off x="0" y="0"/>
          <a:ext cx="0" cy="0"/>
          <a:chOff x="0" y="0"/>
          <a:chExt cx="0" cy="0"/>
        </a:xfrm>
      </p:grpSpPr>
      <p:pic>
        <p:nvPicPr>
          <p:cNvPr id="133" name="Image 18" descr="Une image contenant habits, personne, Visage humain, intérieur&#10;&#10;Description générée automatiquement"/>
          <p:cNvPicPr/>
          <p:nvPr/>
        </p:nvPicPr>
        <p:blipFill>
          <a:blip r:embed="rId2"/>
          <a:stretch/>
        </p:blipFill>
        <p:spPr>
          <a:xfrm>
            <a:off x="5872680" y="-2520"/>
            <a:ext cx="6312600" cy="5323680"/>
          </a:xfrm>
          <a:prstGeom prst="rect">
            <a:avLst/>
          </a:prstGeom>
          <a:noFill/>
          <a:ln w="0">
            <a:noFill/>
          </a:ln>
        </p:spPr>
      </p:pic>
      <p:sp>
        <p:nvSpPr>
          <p:cNvPr id="134" name="Rectangle 8"/>
          <p:cNvSpPr/>
          <p:nvPr/>
        </p:nvSpPr>
        <p:spPr>
          <a:xfrm>
            <a:off x="2941560" y="3237840"/>
            <a:ext cx="5978880" cy="2465640"/>
          </a:xfrm>
          <a:prstGeom prst="rect">
            <a:avLst/>
          </a:prstGeom>
          <a:solidFill>
            <a:srgbClr val="F0F8FE"/>
          </a:solidFill>
          <a:ln>
            <a:noFill/>
          </a:ln>
        </p:spPr>
        <p:style>
          <a:lnRef idx="2">
            <a:schemeClr val="accent1">
              <a:shade val="15000"/>
            </a:schemeClr>
          </a:lnRef>
          <a:fillRef idx="1">
            <a:schemeClr val="accent1"/>
          </a:fillRef>
          <a:effectRef idx="0">
            <a:schemeClr val="accent1"/>
          </a:effectRef>
          <a:fontRef idx="minor"/>
        </p:style>
        <p:txBody>
          <a:bodyPr lIns="90000" tIns="45000" rIns="90000" bIns="45000" anchor="ctr">
            <a:noAutofit/>
          </a:bodyPr>
          <a:lstStyle/>
          <a:p>
            <a:pPr algn="ctr" defTabSz="914400">
              <a:lnSpc>
                <a:spcPct val="100000"/>
              </a:lnSpc>
            </a:pPr>
            <a:endParaRPr lang="fr-FR" sz="1800" b="0" u="none" strike="noStrike">
              <a:solidFill>
                <a:schemeClr val="lt1"/>
              </a:solidFill>
              <a:effectLst/>
              <a:uFillTx/>
              <a:latin typeface="Arial"/>
            </a:endParaRPr>
          </a:p>
        </p:txBody>
      </p:sp>
      <p:sp>
        <p:nvSpPr>
          <p:cNvPr id="135" name="PlaceHolder 1"/>
          <p:cNvSpPr>
            <a:spLocks noGrp="1"/>
          </p:cNvSpPr>
          <p:nvPr>
            <p:ph type="body"/>
          </p:nvPr>
        </p:nvSpPr>
        <p:spPr>
          <a:xfrm>
            <a:off x="1562760" y="4615560"/>
            <a:ext cx="4389120" cy="467280"/>
          </a:xfrm>
          <a:prstGeom prst="rect">
            <a:avLst/>
          </a:prstGeom>
          <a:noFill/>
          <a:ln w="0">
            <a:noFill/>
          </a:ln>
        </p:spPr>
        <p:txBody>
          <a:bodyPr lIns="91440" tIns="45720" rIns="91440" bIns="45720" anchor="b">
            <a:normAutofit/>
          </a:bodyPr>
          <a:lstStyle/>
          <a:p>
            <a:pPr indent="0" defTabSz="914400">
              <a:lnSpc>
                <a:spcPct val="90000"/>
              </a:lnSpc>
              <a:spcBef>
                <a:spcPts val="1001"/>
              </a:spcBef>
              <a:buNone/>
              <a:tabLst>
                <a:tab pos="0" algn="l"/>
              </a:tabLst>
            </a:pPr>
            <a:r>
              <a:rPr lang="fr-FR" sz="2400" b="0" u="none" strike="noStrike">
                <a:solidFill>
                  <a:schemeClr val="dk2"/>
                </a:solidFill>
                <a:effectLst/>
                <a:uFillTx/>
                <a:latin typeface="Arial"/>
              </a:rPr>
              <a:t>Modifiez le sous-titre</a:t>
            </a:r>
            <a:endParaRPr lang="fr-FR" sz="2400" b="0" u="none" strike="noStrike">
              <a:solidFill>
                <a:schemeClr val="dk1"/>
              </a:solidFill>
              <a:effectLst/>
              <a:uFillTx/>
              <a:latin typeface="Arial"/>
            </a:endParaRPr>
          </a:p>
        </p:txBody>
      </p:sp>
      <p:sp>
        <p:nvSpPr>
          <p:cNvPr id="136" name="PlaceHolder 2"/>
          <p:cNvSpPr>
            <a:spLocks noGrp="1"/>
          </p:cNvSpPr>
          <p:nvPr>
            <p:ph type="body"/>
          </p:nvPr>
        </p:nvSpPr>
        <p:spPr>
          <a:xfrm>
            <a:off x="1562760" y="3774960"/>
            <a:ext cx="5806800" cy="817200"/>
          </a:xfrm>
          <a:prstGeom prst="rect">
            <a:avLst/>
          </a:prstGeom>
          <a:noFill/>
          <a:ln w="0">
            <a:noFill/>
          </a:ln>
        </p:spPr>
        <p:txBody>
          <a:bodyPr lIns="91440" tIns="45720" rIns="91440" bIns="45720" anchor="t">
            <a:normAutofit/>
          </a:bodyPr>
          <a:lstStyle/>
          <a:p>
            <a:pPr indent="0" defTabSz="914400">
              <a:lnSpc>
                <a:spcPct val="90000"/>
              </a:lnSpc>
              <a:spcBef>
                <a:spcPts val="1001"/>
              </a:spcBef>
              <a:buNone/>
              <a:tabLst>
                <a:tab pos="0" algn="l"/>
              </a:tabLst>
            </a:pPr>
            <a:r>
              <a:rPr lang="fr-FR" sz="4000" b="1" u="none" strike="noStrike">
                <a:solidFill>
                  <a:schemeClr val="lt2"/>
                </a:solidFill>
                <a:effectLst/>
                <a:uFillTx/>
                <a:latin typeface="Arial"/>
              </a:rPr>
              <a:t>Modifiez le titre</a:t>
            </a:r>
            <a:endParaRPr lang="fr-FR" sz="4000" b="0" u="none" strike="noStrike">
              <a:solidFill>
                <a:schemeClr val="dk1"/>
              </a:solidFill>
              <a:effectLst/>
              <a:uFillTx/>
              <a:latin typeface="Arial"/>
            </a:endParaRPr>
          </a:p>
        </p:txBody>
      </p:sp>
      <p:sp>
        <p:nvSpPr>
          <p:cNvPr id="137" name="Rectangle 19"/>
          <p:cNvSpPr/>
          <p:nvPr/>
        </p:nvSpPr>
        <p:spPr>
          <a:xfrm>
            <a:off x="10290600" y="0"/>
            <a:ext cx="1900800" cy="1367280"/>
          </a:xfrm>
          <a:prstGeom prst="rect">
            <a:avLst/>
          </a:prstGeom>
          <a:solidFill>
            <a:srgbClr val="F0F8FE"/>
          </a:solidFill>
          <a:ln>
            <a:noFill/>
          </a:ln>
        </p:spPr>
        <p:style>
          <a:lnRef idx="2">
            <a:schemeClr val="accent1">
              <a:shade val="15000"/>
            </a:schemeClr>
          </a:lnRef>
          <a:fillRef idx="1">
            <a:schemeClr val="accent1"/>
          </a:fillRef>
          <a:effectRef idx="0">
            <a:schemeClr val="accent1"/>
          </a:effectRef>
          <a:fontRef idx="minor"/>
        </p:style>
        <p:txBody>
          <a:bodyPr lIns="90000" tIns="45000" rIns="90000" bIns="45000" anchor="ctr">
            <a:noAutofit/>
          </a:bodyPr>
          <a:lstStyle/>
          <a:p>
            <a:pPr algn="ctr" defTabSz="914400">
              <a:lnSpc>
                <a:spcPct val="100000"/>
              </a:lnSpc>
            </a:pPr>
            <a:endParaRPr lang="fr-FR" sz="1800" b="0" u="none" strike="noStrike">
              <a:solidFill>
                <a:schemeClr val="lt1"/>
              </a:solidFill>
              <a:effectLst/>
              <a:uFillTx/>
              <a:latin typeface="Arial"/>
            </a:endParaRPr>
          </a:p>
        </p:txBody>
      </p:sp>
      <p:sp>
        <p:nvSpPr>
          <p:cNvPr id="138" name="Rectangle 20"/>
          <p:cNvSpPr/>
          <p:nvPr/>
        </p:nvSpPr>
        <p:spPr>
          <a:xfrm>
            <a:off x="4338360" y="-25560"/>
            <a:ext cx="2822760" cy="3288960"/>
          </a:xfrm>
          <a:prstGeom prst="rect">
            <a:avLst/>
          </a:prstGeom>
          <a:solidFill>
            <a:srgbClr val="F0F8FE"/>
          </a:solidFill>
          <a:ln>
            <a:noFill/>
          </a:ln>
        </p:spPr>
        <p:style>
          <a:lnRef idx="2">
            <a:schemeClr val="accent1">
              <a:shade val="15000"/>
            </a:schemeClr>
          </a:lnRef>
          <a:fillRef idx="1">
            <a:schemeClr val="accent1"/>
          </a:fillRef>
          <a:effectRef idx="0">
            <a:schemeClr val="accent1"/>
          </a:effectRef>
          <a:fontRef idx="minor"/>
        </p:style>
        <p:txBody>
          <a:bodyPr lIns="90000" tIns="45000" rIns="90000" bIns="45000" anchor="ctr">
            <a:noAutofit/>
          </a:bodyPr>
          <a:lstStyle/>
          <a:p>
            <a:pPr algn="ctr" defTabSz="914400">
              <a:lnSpc>
                <a:spcPct val="100000"/>
              </a:lnSpc>
            </a:pPr>
            <a:endParaRPr lang="fr-FR" sz="1800" b="0" u="none" strike="noStrike">
              <a:solidFill>
                <a:schemeClr val="lt1"/>
              </a:solidFill>
              <a:effectLst/>
              <a:uFillTx/>
              <a:latin typeface="Arial"/>
            </a:endParaRPr>
          </a:p>
        </p:txBody>
      </p:sp>
      <p:sp>
        <p:nvSpPr>
          <p:cNvPr id="139" name="Rectangle 1"/>
          <p:cNvSpPr/>
          <p:nvPr/>
        </p:nvSpPr>
        <p:spPr>
          <a:xfrm>
            <a:off x="580680" y="3133080"/>
            <a:ext cx="831960" cy="770400"/>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p:style>
        <p:txBody>
          <a:bodyPr lIns="90000" tIns="45000" rIns="90000" bIns="45000" anchor="ctr">
            <a:noAutofit/>
          </a:bodyPr>
          <a:lstStyle/>
          <a:p>
            <a:pPr algn="ctr" defTabSz="914400">
              <a:lnSpc>
                <a:spcPct val="100000"/>
              </a:lnSpc>
            </a:pPr>
            <a:endParaRPr lang="fr-FR" sz="1800" b="0" u="none" strike="noStrike">
              <a:solidFill>
                <a:srgbClr val="FFFFFF">
                  <a:alpha val="1000"/>
                </a:srgbClr>
              </a:solidFill>
              <a:effectLst/>
              <a:uFillTx/>
              <a:latin typeface="Arial"/>
            </a:endParaRPr>
          </a:p>
        </p:txBody>
      </p:sp>
      <p:sp>
        <p:nvSpPr>
          <p:cNvPr id="140" name="Rectangle 4"/>
          <p:cNvSpPr/>
          <p:nvPr/>
        </p:nvSpPr>
        <p:spPr>
          <a:xfrm>
            <a:off x="844200" y="2829600"/>
            <a:ext cx="831960" cy="770400"/>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p:style>
        <p:txBody>
          <a:bodyPr lIns="90000" tIns="45000" rIns="90000" bIns="45000" anchor="ctr">
            <a:noAutofit/>
          </a:bodyPr>
          <a:lstStyle/>
          <a:p>
            <a:pPr algn="ctr" defTabSz="914400">
              <a:lnSpc>
                <a:spcPct val="100000"/>
              </a:lnSpc>
            </a:pPr>
            <a:endParaRPr lang="fr-FR" sz="1800" b="0" u="none" strike="noStrike">
              <a:solidFill>
                <a:srgbClr val="FFFFFF">
                  <a:alpha val="1000"/>
                </a:srgbClr>
              </a:solidFill>
              <a:effectLst/>
              <a:uFillTx/>
              <a:latin typeface="Arial"/>
            </a:endParaRPr>
          </a:p>
        </p:txBody>
      </p:sp>
      <p:sp>
        <p:nvSpPr>
          <p:cNvPr id="141" name="PlaceHolder 3"/>
          <p:cNvSpPr>
            <a:spLocks noGrp="1"/>
          </p:cNvSpPr>
          <p:nvPr>
            <p:ph type="body"/>
          </p:nvPr>
        </p:nvSpPr>
        <p:spPr>
          <a:xfrm>
            <a:off x="730440" y="3061440"/>
            <a:ext cx="685440" cy="914040"/>
          </a:xfrm>
          <a:prstGeom prst="rect">
            <a:avLst/>
          </a:prstGeom>
          <a:noFill/>
          <a:ln w="0">
            <a:noFill/>
          </a:ln>
        </p:spPr>
        <p:txBody>
          <a:bodyPr lIns="91440" tIns="45720" rIns="91440" bIns="45720" anchor="b">
            <a:noAutofit/>
          </a:bodyPr>
          <a:lstStyle/>
          <a:p>
            <a:pPr indent="0" defTabSz="914400">
              <a:lnSpc>
                <a:spcPct val="90000"/>
              </a:lnSpc>
              <a:spcBef>
                <a:spcPts val="1001"/>
              </a:spcBef>
              <a:buNone/>
              <a:tabLst>
                <a:tab pos="0" algn="l"/>
              </a:tabLst>
            </a:pPr>
            <a:r>
              <a:rPr lang="fr-FR" sz="6000" b="1" u="none" strike="noStrike">
                <a:solidFill>
                  <a:schemeClr val="lt1"/>
                </a:solidFill>
                <a:effectLst/>
                <a:uFillTx/>
                <a:latin typeface="Arial"/>
              </a:rPr>
              <a:t>1</a:t>
            </a:r>
            <a:endParaRPr lang="fr-FR" sz="6000" b="0" u="none" strike="noStrike">
              <a:solidFill>
                <a:schemeClr val="dk1"/>
              </a:solidFill>
              <a:effectLst/>
              <a:uFillTx/>
              <a:latin typeface="Arial"/>
            </a:endParaRPr>
          </a:p>
        </p:txBody>
      </p:sp>
      <p:sp>
        <p:nvSpPr>
          <p:cNvPr id="142" name="PlaceHolder 4"/>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buNone/>
            </a:pPr>
            <a:r>
              <a:rPr lang="fr-FR" sz="1800" b="0" u="none" strike="noStrike">
                <a:solidFill>
                  <a:schemeClr val="dk1"/>
                </a:solidFill>
                <a:effectLst/>
                <a:uFillTx/>
                <a:latin typeface="Arial"/>
              </a:rPr>
              <a:t>Click to edit the title text format</a:t>
            </a:r>
          </a:p>
        </p:txBody>
      </p:sp>
    </p:spTree>
    <p:extLst>
      <p:ext uri="{BB962C8B-B14F-4D97-AF65-F5344CB8AC3E}">
        <p14:creationId xmlns:p14="http://schemas.microsoft.com/office/powerpoint/2010/main" val="414831427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cSld name="1_Image avec légende">
    <p:bg>
      <p:bgPr>
        <a:solidFill>
          <a:srgbClr val="FFFFFF"/>
        </a:solidFill>
        <a:effectLst/>
      </p:bgPr>
    </p:bg>
    <p:spTree>
      <p:nvGrpSpPr>
        <p:cNvPr id="1" name=""/>
        <p:cNvGrpSpPr/>
        <p:nvPr/>
      </p:nvGrpSpPr>
      <p:grpSpPr>
        <a:xfrm>
          <a:off x="0" y="0"/>
          <a:ext cx="0" cy="0"/>
          <a:chOff x="0" y="0"/>
          <a:chExt cx="0" cy="0"/>
        </a:xfrm>
      </p:grpSpPr>
      <p:sp>
        <p:nvSpPr>
          <p:cNvPr id="39" name="PlaceHolder 1"/>
          <p:cNvSpPr>
            <a:spLocks noGrp="1"/>
          </p:cNvSpPr>
          <p:nvPr>
            <p:ph type="body"/>
          </p:nvPr>
        </p:nvSpPr>
        <p:spPr>
          <a:xfrm>
            <a:off x="839880" y="2057400"/>
            <a:ext cx="3931920" cy="3713760"/>
          </a:xfrm>
          <a:prstGeom prst="rect">
            <a:avLst/>
          </a:prstGeom>
          <a:noFill/>
          <a:ln w="0">
            <a:noFill/>
          </a:ln>
        </p:spPr>
        <p:txBody>
          <a:bodyPr lIns="91440" tIns="45720" rIns="91440" bIns="45720" anchor="t">
            <a:noAutofit/>
          </a:bodyPr>
          <a:lstStyle/>
          <a:p>
            <a:pPr indent="0" defTabSz="914400">
              <a:lnSpc>
                <a:spcPct val="90000"/>
              </a:lnSpc>
              <a:spcBef>
                <a:spcPts val="1001"/>
              </a:spcBef>
              <a:buNone/>
              <a:tabLst>
                <a:tab pos="0" algn="l"/>
              </a:tabLst>
            </a:pPr>
            <a:r>
              <a:rPr lang="fr-FR" sz="1600" b="0" u="none" strike="noStrike">
                <a:solidFill>
                  <a:schemeClr val="dk1"/>
                </a:solidFill>
                <a:effectLst/>
                <a:uFillTx/>
                <a:latin typeface="Arial"/>
              </a:rPr>
              <a:t>Texte courant</a:t>
            </a:r>
          </a:p>
        </p:txBody>
      </p:sp>
      <p:sp>
        <p:nvSpPr>
          <p:cNvPr id="40" name="ZoneTexte 5"/>
          <p:cNvSpPr/>
          <p:nvPr/>
        </p:nvSpPr>
        <p:spPr>
          <a:xfrm>
            <a:off x="297360" y="6356520"/>
            <a:ext cx="609480" cy="3380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defTabSz="914400">
              <a:lnSpc>
                <a:spcPct val="100000"/>
              </a:lnSpc>
            </a:pPr>
            <a:fld id="{FF2D0AA7-9001-4A61-BF5C-59F8A0075AF2}" type="slidenum">
              <a:rPr lang="fr-FR" sz="1600" b="0" u="none" strike="noStrike">
                <a:solidFill>
                  <a:schemeClr val="dk1">
                    <a:lumMod val="50000"/>
                    <a:lumOff val="50000"/>
                  </a:schemeClr>
                </a:solidFill>
                <a:effectLst/>
                <a:uFillTx/>
                <a:latin typeface="Arial"/>
              </a:rPr>
              <a:t>‹N°›</a:t>
            </a:fld>
            <a:endParaRPr lang="fr-FR" sz="1600" b="0" u="none" strike="noStrike">
              <a:solidFill>
                <a:srgbClr val="000000"/>
              </a:solidFill>
              <a:effectLst/>
              <a:uFillTx/>
              <a:latin typeface="Calibri"/>
            </a:endParaRPr>
          </a:p>
        </p:txBody>
      </p:sp>
      <p:sp>
        <p:nvSpPr>
          <p:cNvPr id="41" name="PlaceHolder 2"/>
          <p:cNvSpPr>
            <a:spLocks noGrp="1"/>
          </p:cNvSpPr>
          <p:nvPr>
            <p:ph type="body"/>
          </p:nvPr>
        </p:nvSpPr>
        <p:spPr>
          <a:xfrm>
            <a:off x="5053680" y="1576080"/>
            <a:ext cx="6132600" cy="4167000"/>
          </a:xfrm>
          <a:prstGeom prst="rect">
            <a:avLst/>
          </a:prstGeom>
          <a:noFill/>
          <a:ln w="0">
            <a:noFill/>
          </a:ln>
        </p:spPr>
        <p:txBody>
          <a:bodyPr lIns="91440" tIns="45720" rIns="91440" bIns="45720" anchor="t">
            <a:normAutofit/>
          </a:bodyPr>
          <a:lstStyle/>
          <a:p>
            <a:pPr indent="0" defTabSz="914400">
              <a:lnSpc>
                <a:spcPct val="90000"/>
              </a:lnSpc>
              <a:spcBef>
                <a:spcPts val="1001"/>
              </a:spcBef>
              <a:buNone/>
              <a:tabLst>
                <a:tab pos="0" algn="l"/>
              </a:tabLst>
            </a:pPr>
            <a:r>
              <a:rPr lang="fr-FR" sz="1600" b="0" u="none" strike="noStrike">
                <a:solidFill>
                  <a:schemeClr val="dk1"/>
                </a:solidFill>
                <a:effectLst/>
                <a:uFillTx/>
                <a:latin typeface="Arial"/>
              </a:rPr>
              <a:t>Cliquez pour modifier les styles du texte du masque</a:t>
            </a:r>
          </a:p>
        </p:txBody>
      </p:sp>
      <p:sp>
        <p:nvSpPr>
          <p:cNvPr id="42" name="PlaceHolder 3"/>
          <p:cNvSpPr>
            <a:spLocks noGrp="1"/>
          </p:cNvSpPr>
          <p:nvPr>
            <p:ph type="body"/>
          </p:nvPr>
        </p:nvSpPr>
        <p:spPr>
          <a:xfrm>
            <a:off x="838080" y="601920"/>
            <a:ext cx="3931920" cy="973800"/>
          </a:xfrm>
          <a:prstGeom prst="rect">
            <a:avLst/>
          </a:prstGeom>
          <a:noFill/>
          <a:ln w="0">
            <a:noFill/>
          </a:ln>
        </p:spPr>
        <p:txBody>
          <a:bodyPr lIns="91440" tIns="45720" rIns="91440" bIns="45720" anchor="t">
            <a:normAutofit/>
          </a:bodyPr>
          <a:lstStyle/>
          <a:p>
            <a:pPr indent="0" defTabSz="914400">
              <a:lnSpc>
                <a:spcPct val="90000"/>
              </a:lnSpc>
              <a:spcBef>
                <a:spcPts val="1001"/>
              </a:spcBef>
              <a:buNone/>
              <a:tabLst>
                <a:tab pos="0" algn="l"/>
              </a:tabLst>
            </a:pPr>
            <a:r>
              <a:rPr lang="fr-FR" sz="2800" b="1" u="none" strike="noStrike">
                <a:solidFill>
                  <a:schemeClr val="lt2"/>
                </a:solidFill>
                <a:effectLst/>
                <a:uFillTx/>
                <a:latin typeface="Arial"/>
              </a:rPr>
              <a:t>Modifiez le titre</a:t>
            </a:r>
            <a:endParaRPr lang="fr-FR" sz="2800" b="0" u="none" strike="noStrike">
              <a:solidFill>
                <a:schemeClr val="dk1"/>
              </a:solidFill>
              <a:effectLst/>
              <a:uFillTx/>
              <a:latin typeface="Arial"/>
            </a:endParaRPr>
          </a:p>
        </p:txBody>
      </p:sp>
      <p:sp>
        <p:nvSpPr>
          <p:cNvPr id="43" name="PlaceHolder 4"/>
          <p:cNvSpPr>
            <a:spLocks noGrp="1"/>
          </p:cNvSpPr>
          <p:nvPr>
            <p:ph type="body"/>
          </p:nvPr>
        </p:nvSpPr>
        <p:spPr>
          <a:xfrm>
            <a:off x="838080" y="1576080"/>
            <a:ext cx="3931920" cy="467280"/>
          </a:xfrm>
          <a:prstGeom prst="rect">
            <a:avLst/>
          </a:prstGeom>
          <a:noFill/>
          <a:ln w="0">
            <a:noFill/>
          </a:ln>
        </p:spPr>
        <p:txBody>
          <a:bodyPr lIns="91440" tIns="45720" rIns="91440" bIns="45720" anchor="b">
            <a:normAutofit/>
          </a:bodyPr>
          <a:lstStyle/>
          <a:p>
            <a:pPr indent="0" defTabSz="914400">
              <a:lnSpc>
                <a:spcPct val="90000"/>
              </a:lnSpc>
              <a:spcBef>
                <a:spcPts val="1001"/>
              </a:spcBef>
              <a:buNone/>
              <a:tabLst>
                <a:tab pos="0" algn="l"/>
              </a:tabLst>
            </a:pPr>
            <a:r>
              <a:rPr lang="fr-FR" sz="2000" b="0" u="none" strike="noStrike">
                <a:solidFill>
                  <a:schemeClr val="dk2"/>
                </a:solidFill>
                <a:effectLst/>
                <a:uFillTx/>
                <a:latin typeface="Arial"/>
              </a:rPr>
              <a:t>Modifiez le sous-titre</a:t>
            </a:r>
            <a:endParaRPr lang="fr-FR" sz="2000" b="0" u="none" strike="noStrike">
              <a:solidFill>
                <a:schemeClr val="dk1"/>
              </a:solidFill>
              <a:effectLst/>
              <a:uFillTx/>
              <a:latin typeface="Arial"/>
            </a:endParaRPr>
          </a:p>
        </p:txBody>
      </p:sp>
      <p:sp>
        <p:nvSpPr>
          <p:cNvPr id="44" name="Rectangle 8"/>
          <p:cNvSpPr/>
          <p:nvPr/>
        </p:nvSpPr>
        <p:spPr>
          <a:xfrm>
            <a:off x="11173320" y="302760"/>
            <a:ext cx="663480" cy="638280"/>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p:style>
        <p:txBody>
          <a:bodyPr lIns="90000" tIns="45000" rIns="90000" bIns="45000" anchor="ctr">
            <a:noAutofit/>
          </a:bodyPr>
          <a:lstStyle/>
          <a:p>
            <a:pPr algn="ctr" defTabSz="914400">
              <a:lnSpc>
                <a:spcPct val="100000"/>
              </a:lnSpc>
            </a:pPr>
            <a:r>
              <a:rPr lang="fr-FR" sz="1800" b="0" u="none" strike="noStrike">
                <a:solidFill>
                  <a:schemeClr val="lt2"/>
                </a:solidFill>
                <a:effectLst/>
                <a:uFillTx/>
                <a:latin typeface="Arial"/>
              </a:rPr>
              <a:t>≠</a:t>
            </a:r>
            <a:endParaRPr lang="fr-FR" sz="1800" b="0" u="none" strike="noStrike">
              <a:solidFill>
                <a:srgbClr val="FFFFFF"/>
              </a:solidFill>
              <a:effectLst/>
              <a:uFillTx/>
              <a:latin typeface="Calibri"/>
            </a:endParaRPr>
          </a:p>
        </p:txBody>
      </p:sp>
      <p:sp>
        <p:nvSpPr>
          <p:cNvPr id="45" name="Rectangle 11"/>
          <p:cNvSpPr/>
          <p:nvPr/>
        </p:nvSpPr>
        <p:spPr>
          <a:xfrm>
            <a:off x="10546560" y="478440"/>
            <a:ext cx="663480" cy="638280"/>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p:style>
        <p:txBody>
          <a:bodyPr lIns="90000" tIns="45000" rIns="90000" bIns="45000" anchor="ctr">
            <a:noAutofit/>
          </a:bodyPr>
          <a:lstStyle/>
          <a:p>
            <a:pPr algn="ctr" defTabSz="914400">
              <a:lnSpc>
                <a:spcPct val="100000"/>
              </a:lnSpc>
            </a:pPr>
            <a:r>
              <a:rPr lang="fr-FR" sz="1800" b="0" u="none" strike="noStrike">
                <a:solidFill>
                  <a:schemeClr val="lt2"/>
                </a:solidFill>
                <a:effectLst/>
                <a:uFillTx/>
                <a:latin typeface="Arial"/>
              </a:rPr>
              <a:t>≠</a:t>
            </a:r>
            <a:endParaRPr lang="fr-FR" sz="1800" b="0" u="none" strike="noStrike">
              <a:solidFill>
                <a:srgbClr val="FFFFFF"/>
              </a:solidFill>
              <a:effectLst/>
              <a:uFillTx/>
              <a:latin typeface="Calibri"/>
            </a:endParaRPr>
          </a:p>
        </p:txBody>
      </p:sp>
      <p:sp>
        <p:nvSpPr>
          <p:cNvPr id="46" name="PlaceHolder 5"/>
          <p:cNvSpPr>
            <a:spLocks noGrp="1"/>
          </p:cNvSpPr>
          <p:nvPr>
            <p:ph type="body"/>
          </p:nvPr>
        </p:nvSpPr>
        <p:spPr>
          <a:xfrm>
            <a:off x="10924200" y="545400"/>
            <a:ext cx="580680" cy="328320"/>
          </a:xfrm>
          <a:prstGeom prst="rect">
            <a:avLst/>
          </a:prstGeom>
          <a:noFill/>
          <a:ln w="0">
            <a:noFill/>
          </a:ln>
        </p:spPr>
        <p:txBody>
          <a:bodyPr lIns="91440" tIns="45720" rIns="91440" bIns="45720" anchor="t">
            <a:noAutofit/>
          </a:bodyPr>
          <a:lstStyle/>
          <a:p>
            <a:pPr indent="0" algn="r" defTabSz="914400">
              <a:lnSpc>
                <a:spcPct val="90000"/>
              </a:lnSpc>
              <a:spcBef>
                <a:spcPts val="1001"/>
              </a:spcBef>
              <a:buNone/>
              <a:tabLst>
                <a:tab pos="0" algn="l"/>
              </a:tabLst>
            </a:pPr>
            <a:r>
              <a:rPr lang="fr-FR" sz="2000" b="1" u="none" strike="noStrike">
                <a:solidFill>
                  <a:schemeClr val="lt1"/>
                </a:solidFill>
                <a:effectLst/>
                <a:uFillTx/>
                <a:latin typeface="Arial"/>
              </a:rPr>
              <a:t>1.1</a:t>
            </a:r>
            <a:endParaRPr lang="fr-FR" sz="2000" b="0" u="none" strike="noStrike">
              <a:solidFill>
                <a:schemeClr val="dk1"/>
              </a:solidFill>
              <a:effectLst/>
              <a:uFillTx/>
              <a:latin typeface="Arial"/>
            </a:endParaRPr>
          </a:p>
        </p:txBody>
      </p:sp>
      <p:sp>
        <p:nvSpPr>
          <p:cNvPr id="47" name="PlaceHolder 6"/>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buNone/>
            </a:pPr>
            <a:r>
              <a:rPr lang="fr-FR" sz="1800" b="0" u="none" strike="noStrike">
                <a:solidFill>
                  <a:schemeClr val="dk1"/>
                </a:solidFill>
                <a:effectLst/>
                <a:uFillTx/>
                <a:latin typeface="Arial"/>
              </a:rPr>
              <a:t>Click to edit the title text format</a:t>
            </a:r>
          </a:p>
        </p:txBody>
      </p:sp>
    </p:spTree>
    <p:extLst>
      <p:ext uri="{BB962C8B-B14F-4D97-AF65-F5344CB8AC3E}">
        <p14:creationId xmlns:p14="http://schemas.microsoft.com/office/powerpoint/2010/main" val="168910989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cSld name="2_Page intérieure">
    <p:bg>
      <p:bgPr>
        <a:solidFill>
          <a:srgbClr val="FFFFFF"/>
        </a:solidFill>
        <a:effectLst/>
      </p:bgPr>
    </p:bg>
    <p:spTree>
      <p:nvGrpSpPr>
        <p:cNvPr id="1" name=""/>
        <p:cNvGrpSpPr/>
        <p:nvPr/>
      </p:nvGrpSpPr>
      <p:grpSpPr>
        <a:xfrm>
          <a:off x="0" y="0"/>
          <a:ext cx="0" cy="0"/>
          <a:chOff x="0" y="0"/>
          <a:chExt cx="0" cy="0"/>
        </a:xfrm>
      </p:grpSpPr>
      <p:sp>
        <p:nvSpPr>
          <p:cNvPr id="31" name="PlaceHolder 1"/>
          <p:cNvSpPr>
            <a:spLocks noGrp="1"/>
          </p:cNvSpPr>
          <p:nvPr>
            <p:ph type="body"/>
          </p:nvPr>
        </p:nvSpPr>
        <p:spPr>
          <a:xfrm>
            <a:off x="838080" y="601920"/>
            <a:ext cx="7653600" cy="514800"/>
          </a:xfrm>
          <a:prstGeom prst="rect">
            <a:avLst/>
          </a:prstGeom>
          <a:noFill/>
          <a:ln w="0">
            <a:noFill/>
          </a:ln>
        </p:spPr>
        <p:txBody>
          <a:bodyPr lIns="91440" tIns="45720" rIns="91440" bIns="45720" anchor="t">
            <a:normAutofit/>
          </a:bodyPr>
          <a:lstStyle/>
          <a:p>
            <a:pPr indent="0" defTabSz="914400">
              <a:lnSpc>
                <a:spcPct val="90000"/>
              </a:lnSpc>
              <a:spcBef>
                <a:spcPts val="1001"/>
              </a:spcBef>
              <a:buNone/>
              <a:tabLst>
                <a:tab pos="0" algn="l"/>
              </a:tabLst>
            </a:pPr>
            <a:r>
              <a:rPr lang="fr-FR" sz="2800" b="1" u="none" strike="noStrike">
                <a:solidFill>
                  <a:schemeClr val="lt2"/>
                </a:solidFill>
                <a:effectLst/>
                <a:uFillTx/>
                <a:latin typeface="Arial"/>
              </a:rPr>
              <a:t>Modifiez le titre</a:t>
            </a:r>
            <a:endParaRPr lang="fr-FR" sz="2800" b="0" u="none" strike="noStrike">
              <a:solidFill>
                <a:schemeClr val="dk1"/>
              </a:solidFill>
              <a:effectLst/>
              <a:uFillTx/>
              <a:latin typeface="Arial"/>
            </a:endParaRPr>
          </a:p>
        </p:txBody>
      </p:sp>
      <p:sp>
        <p:nvSpPr>
          <p:cNvPr id="32" name="PlaceHolder 2"/>
          <p:cNvSpPr>
            <a:spLocks noGrp="1"/>
          </p:cNvSpPr>
          <p:nvPr>
            <p:ph type="body"/>
          </p:nvPr>
        </p:nvSpPr>
        <p:spPr>
          <a:xfrm>
            <a:off x="838080" y="1755720"/>
            <a:ext cx="10522440" cy="3238560"/>
          </a:xfrm>
          <a:prstGeom prst="rect">
            <a:avLst/>
          </a:prstGeom>
          <a:noFill/>
          <a:ln w="0">
            <a:noFill/>
          </a:ln>
        </p:spPr>
        <p:txBody>
          <a:bodyPr lIns="91440" tIns="45720" rIns="91440" bIns="45720" anchor="t">
            <a:normAutofit/>
          </a:bodyPr>
          <a:lstStyle/>
          <a:p>
            <a:pPr indent="0" defTabSz="914400">
              <a:lnSpc>
                <a:spcPct val="90000"/>
              </a:lnSpc>
              <a:spcBef>
                <a:spcPts val="1001"/>
              </a:spcBef>
              <a:buNone/>
              <a:tabLst>
                <a:tab pos="0" algn="l"/>
              </a:tabLst>
            </a:pPr>
            <a:r>
              <a:rPr lang="fr-FR" sz="1800" b="0" u="none" strike="noStrike">
                <a:solidFill>
                  <a:schemeClr val="dk1"/>
                </a:solidFill>
                <a:effectLst/>
                <a:uFillTx/>
                <a:latin typeface="Arial"/>
              </a:rPr>
              <a:t>Texte courant</a:t>
            </a:r>
          </a:p>
        </p:txBody>
      </p:sp>
      <p:sp>
        <p:nvSpPr>
          <p:cNvPr id="33" name="ZoneTexte 7"/>
          <p:cNvSpPr/>
          <p:nvPr/>
        </p:nvSpPr>
        <p:spPr>
          <a:xfrm>
            <a:off x="297360" y="6356520"/>
            <a:ext cx="609480" cy="3380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defTabSz="914400">
              <a:lnSpc>
                <a:spcPct val="100000"/>
              </a:lnSpc>
            </a:pPr>
            <a:fld id="{E6B1D2D6-9466-46FC-9CF6-20AEEEA0B60F}" type="slidenum">
              <a:rPr lang="fr-FR" sz="1600" b="0" u="none" strike="noStrike">
                <a:solidFill>
                  <a:schemeClr val="dk1">
                    <a:lumMod val="50000"/>
                    <a:lumOff val="50000"/>
                  </a:schemeClr>
                </a:solidFill>
                <a:effectLst/>
                <a:uFillTx/>
                <a:latin typeface="Arial"/>
              </a:rPr>
              <a:t>‹N°›</a:t>
            </a:fld>
            <a:endParaRPr lang="fr-FR" sz="1600" b="0" u="none" strike="noStrike">
              <a:solidFill>
                <a:srgbClr val="000000"/>
              </a:solidFill>
              <a:effectLst/>
              <a:uFillTx/>
              <a:latin typeface="Calibri"/>
            </a:endParaRPr>
          </a:p>
        </p:txBody>
      </p:sp>
      <p:sp>
        <p:nvSpPr>
          <p:cNvPr id="34" name="Rectangle 1"/>
          <p:cNvSpPr/>
          <p:nvPr/>
        </p:nvSpPr>
        <p:spPr>
          <a:xfrm>
            <a:off x="11173320" y="302760"/>
            <a:ext cx="663480" cy="638280"/>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p:style>
        <p:txBody>
          <a:bodyPr lIns="90000" tIns="45000" rIns="90000" bIns="45000" anchor="ctr">
            <a:noAutofit/>
          </a:bodyPr>
          <a:lstStyle/>
          <a:p>
            <a:pPr algn="ctr" defTabSz="914400">
              <a:lnSpc>
                <a:spcPct val="100000"/>
              </a:lnSpc>
            </a:pPr>
            <a:r>
              <a:rPr lang="fr-FR" sz="1800" b="0" u="none" strike="noStrike">
                <a:solidFill>
                  <a:schemeClr val="lt2"/>
                </a:solidFill>
                <a:effectLst/>
                <a:uFillTx/>
                <a:latin typeface="Arial"/>
              </a:rPr>
              <a:t>≠</a:t>
            </a:r>
            <a:endParaRPr lang="fr-FR" sz="1800" b="0" u="none" strike="noStrike">
              <a:solidFill>
                <a:srgbClr val="FFFFFF"/>
              </a:solidFill>
              <a:effectLst/>
              <a:uFillTx/>
              <a:latin typeface="Calibri"/>
            </a:endParaRPr>
          </a:p>
        </p:txBody>
      </p:sp>
      <p:sp>
        <p:nvSpPr>
          <p:cNvPr id="35" name="PlaceHolder 3"/>
          <p:cNvSpPr>
            <a:spLocks noGrp="1"/>
          </p:cNvSpPr>
          <p:nvPr>
            <p:ph type="body"/>
          </p:nvPr>
        </p:nvSpPr>
        <p:spPr>
          <a:xfrm>
            <a:off x="838080" y="1175040"/>
            <a:ext cx="7653600" cy="467280"/>
          </a:xfrm>
          <a:prstGeom prst="rect">
            <a:avLst/>
          </a:prstGeom>
          <a:noFill/>
          <a:ln w="0">
            <a:noFill/>
          </a:ln>
        </p:spPr>
        <p:txBody>
          <a:bodyPr lIns="91440" tIns="45720" rIns="91440" bIns="45720" anchor="b">
            <a:normAutofit/>
          </a:bodyPr>
          <a:lstStyle/>
          <a:p>
            <a:pPr indent="0" defTabSz="914400">
              <a:lnSpc>
                <a:spcPct val="90000"/>
              </a:lnSpc>
              <a:spcBef>
                <a:spcPts val="1001"/>
              </a:spcBef>
              <a:buNone/>
              <a:tabLst>
                <a:tab pos="0" algn="l"/>
              </a:tabLst>
            </a:pPr>
            <a:r>
              <a:rPr lang="fr-FR" sz="2000" b="0" u="none" strike="noStrike">
                <a:solidFill>
                  <a:schemeClr val="dk2"/>
                </a:solidFill>
                <a:effectLst/>
                <a:uFillTx/>
                <a:latin typeface="Arial"/>
              </a:rPr>
              <a:t>Modifiez le sous-titre</a:t>
            </a:r>
            <a:endParaRPr lang="fr-FR" sz="2000" b="0" u="none" strike="noStrike">
              <a:solidFill>
                <a:schemeClr val="dk1"/>
              </a:solidFill>
              <a:effectLst/>
              <a:uFillTx/>
              <a:latin typeface="Arial"/>
            </a:endParaRPr>
          </a:p>
        </p:txBody>
      </p:sp>
      <p:sp>
        <p:nvSpPr>
          <p:cNvPr id="36" name="Rectangle 13"/>
          <p:cNvSpPr/>
          <p:nvPr/>
        </p:nvSpPr>
        <p:spPr>
          <a:xfrm>
            <a:off x="10546560" y="478440"/>
            <a:ext cx="663480" cy="638280"/>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p:style>
        <p:txBody>
          <a:bodyPr lIns="90000" tIns="45000" rIns="90000" bIns="45000" anchor="ctr">
            <a:noAutofit/>
          </a:bodyPr>
          <a:lstStyle/>
          <a:p>
            <a:pPr algn="ctr" defTabSz="914400">
              <a:lnSpc>
                <a:spcPct val="100000"/>
              </a:lnSpc>
            </a:pPr>
            <a:r>
              <a:rPr lang="fr-FR" sz="1800" b="0" u="none" strike="noStrike">
                <a:solidFill>
                  <a:schemeClr val="lt2"/>
                </a:solidFill>
                <a:effectLst/>
                <a:uFillTx/>
                <a:latin typeface="Arial"/>
              </a:rPr>
              <a:t>≠</a:t>
            </a:r>
            <a:endParaRPr lang="fr-FR" sz="1800" b="0" u="none" strike="noStrike">
              <a:solidFill>
                <a:srgbClr val="FFFFFF"/>
              </a:solidFill>
              <a:effectLst/>
              <a:uFillTx/>
              <a:latin typeface="Calibri"/>
            </a:endParaRPr>
          </a:p>
        </p:txBody>
      </p:sp>
      <p:sp>
        <p:nvSpPr>
          <p:cNvPr id="37" name="PlaceHolder 4"/>
          <p:cNvSpPr>
            <a:spLocks noGrp="1"/>
          </p:cNvSpPr>
          <p:nvPr>
            <p:ph type="body"/>
          </p:nvPr>
        </p:nvSpPr>
        <p:spPr>
          <a:xfrm>
            <a:off x="10924200" y="545400"/>
            <a:ext cx="580680" cy="328320"/>
          </a:xfrm>
          <a:prstGeom prst="rect">
            <a:avLst/>
          </a:prstGeom>
          <a:noFill/>
          <a:ln w="0">
            <a:noFill/>
          </a:ln>
        </p:spPr>
        <p:txBody>
          <a:bodyPr lIns="91440" tIns="45720" rIns="91440" bIns="45720" anchor="t">
            <a:noAutofit/>
          </a:bodyPr>
          <a:lstStyle/>
          <a:p>
            <a:pPr indent="0" algn="r" defTabSz="914400">
              <a:lnSpc>
                <a:spcPct val="90000"/>
              </a:lnSpc>
              <a:spcBef>
                <a:spcPts val="1001"/>
              </a:spcBef>
              <a:buNone/>
              <a:tabLst>
                <a:tab pos="0" algn="l"/>
              </a:tabLst>
            </a:pPr>
            <a:r>
              <a:rPr lang="fr-FR" sz="2000" b="1" u="none" strike="noStrike">
                <a:solidFill>
                  <a:schemeClr val="lt1"/>
                </a:solidFill>
                <a:effectLst/>
                <a:uFillTx/>
                <a:latin typeface="Arial"/>
              </a:rPr>
              <a:t>1.1</a:t>
            </a:r>
            <a:endParaRPr lang="fr-FR" sz="2000" b="0" u="none" strike="noStrike">
              <a:solidFill>
                <a:schemeClr val="dk1"/>
              </a:solidFill>
              <a:effectLst/>
              <a:uFillTx/>
              <a:latin typeface="Arial"/>
            </a:endParaRPr>
          </a:p>
        </p:txBody>
      </p:sp>
      <p:sp>
        <p:nvSpPr>
          <p:cNvPr id="38" name="PlaceHolder 5"/>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buNone/>
            </a:pPr>
            <a:r>
              <a:rPr lang="fr-FR" sz="1800" b="0" u="none" strike="noStrike">
                <a:solidFill>
                  <a:schemeClr val="dk1"/>
                </a:solidFill>
                <a:effectLst/>
                <a:uFillTx/>
                <a:latin typeface="Arial"/>
              </a:rPr>
              <a:t>Click to edit the title text format</a:t>
            </a:r>
          </a:p>
        </p:txBody>
      </p:sp>
    </p:spTree>
    <p:extLst>
      <p:ext uri="{BB962C8B-B14F-4D97-AF65-F5344CB8AC3E}">
        <p14:creationId xmlns:p14="http://schemas.microsoft.com/office/powerpoint/2010/main" val="40300807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Couverture 2">
  <p:cSld name="Couverture 2">
    <p:spTree>
      <p:nvGrpSpPr>
        <p:cNvPr id="1" name="Shape 37"/>
        <p:cNvGrpSpPr/>
        <p:nvPr/>
      </p:nvGrpSpPr>
      <p:grpSpPr>
        <a:xfrm>
          <a:off x="0" y="0"/>
          <a:ext cx="0" cy="0"/>
          <a:chOff x="0" y="0"/>
          <a:chExt cx="0" cy="0"/>
        </a:xfrm>
      </p:grpSpPr>
      <p:pic>
        <p:nvPicPr>
          <p:cNvPr id="38" name="Google Shape;38;p25" descr="Une image contenant habits, Visage humain, personne, homme&#10;&#10;Description générée automatiquement"/>
          <p:cNvPicPr preferRelativeResize="0"/>
          <p:nvPr/>
        </p:nvPicPr>
        <p:blipFill rotWithShape="1">
          <a:blip r:embed="rId2">
            <a:alphaModFix/>
          </a:blip>
          <a:srcRect/>
          <a:stretch/>
        </p:blipFill>
        <p:spPr>
          <a:xfrm flipH="1">
            <a:off x="439945" y="256031"/>
            <a:ext cx="4516133" cy="5648823"/>
          </a:xfrm>
          <a:prstGeom prst="rect">
            <a:avLst/>
          </a:prstGeom>
          <a:noFill/>
          <a:ln>
            <a:noFill/>
          </a:ln>
        </p:spPr>
      </p:pic>
      <p:sp>
        <p:nvSpPr>
          <p:cNvPr id="39" name="Google Shape;39;p25"/>
          <p:cNvSpPr txBox="1">
            <a:spLocks noGrp="1"/>
          </p:cNvSpPr>
          <p:nvPr>
            <p:ph type="ctrTitle"/>
          </p:nvPr>
        </p:nvSpPr>
        <p:spPr>
          <a:xfrm>
            <a:off x="5263183" y="2574083"/>
            <a:ext cx="6488869" cy="2376496"/>
          </a:xfrm>
          <a:prstGeom prst="rect">
            <a:avLst/>
          </a:prstGeom>
          <a:no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chemeClr val="lt2"/>
              </a:buClr>
              <a:buSzPts val="4800"/>
              <a:buFont typeface="Arial"/>
              <a:buNone/>
              <a:defRPr sz="4800" b="1" i="0">
                <a:solidFill>
                  <a:schemeClr val="lt2"/>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0" name="Google Shape;40;p25"/>
          <p:cNvSpPr/>
          <p:nvPr/>
        </p:nvSpPr>
        <p:spPr>
          <a:xfrm>
            <a:off x="212602" y="5348378"/>
            <a:ext cx="1952627" cy="126714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41" name="Google Shape;41;p25"/>
          <p:cNvSpPr/>
          <p:nvPr/>
        </p:nvSpPr>
        <p:spPr>
          <a:xfrm>
            <a:off x="2734574" y="230760"/>
            <a:ext cx="2355012" cy="840693"/>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42" name="Google Shape;42;p25"/>
          <p:cNvSpPr txBox="1">
            <a:spLocks noGrp="1"/>
          </p:cNvSpPr>
          <p:nvPr>
            <p:ph type="body" idx="1"/>
          </p:nvPr>
        </p:nvSpPr>
        <p:spPr>
          <a:xfrm>
            <a:off x="5256545" y="1948130"/>
            <a:ext cx="6495507" cy="467692"/>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2"/>
              </a:buClr>
              <a:buSzPts val="2800"/>
              <a:buNone/>
              <a:defRPr>
                <a:solidFill>
                  <a:schemeClr val="dk2"/>
                </a:solidFil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43" name="Google Shape;43;p25"/>
          <p:cNvPicPr preferRelativeResize="0"/>
          <p:nvPr/>
        </p:nvPicPr>
        <p:blipFill rotWithShape="1">
          <a:blip r:embed="rId3">
            <a:alphaModFix/>
          </a:blip>
          <a:srcRect/>
          <a:stretch/>
        </p:blipFill>
        <p:spPr>
          <a:xfrm>
            <a:off x="10395468" y="533885"/>
            <a:ext cx="1410863" cy="1123465"/>
          </a:xfrm>
          <a:prstGeom prst="rect">
            <a:avLst/>
          </a:prstGeom>
          <a:noFill/>
          <a:ln>
            <a:noFill/>
          </a:ln>
        </p:spPr>
      </p:pic>
      <p:sp>
        <p:nvSpPr>
          <p:cNvPr id="44" name="Google Shape;44;p25"/>
          <p:cNvSpPr/>
          <p:nvPr/>
        </p:nvSpPr>
        <p:spPr>
          <a:xfrm>
            <a:off x="1289734" y="5904854"/>
            <a:ext cx="3973449" cy="950888"/>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ommaire">
  <p:cSld name="Sommaire">
    <p:spTree>
      <p:nvGrpSpPr>
        <p:cNvPr id="1" name="Shape 45"/>
        <p:cNvGrpSpPr/>
        <p:nvPr/>
      </p:nvGrpSpPr>
      <p:grpSpPr>
        <a:xfrm>
          <a:off x="0" y="0"/>
          <a:ext cx="0" cy="0"/>
          <a:chOff x="0" y="0"/>
          <a:chExt cx="0" cy="0"/>
        </a:xfrm>
      </p:grpSpPr>
      <p:sp>
        <p:nvSpPr>
          <p:cNvPr id="46" name="Google Shape;46;p26"/>
          <p:cNvSpPr txBox="1"/>
          <p:nvPr/>
        </p:nvSpPr>
        <p:spPr>
          <a:xfrm>
            <a:off x="1337545" y="630051"/>
            <a:ext cx="2310528"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fr-FR" sz="3600" b="0" i="0" u="none" strike="noStrike" cap="none">
                <a:solidFill>
                  <a:schemeClr val="lt2"/>
                </a:solidFill>
                <a:latin typeface="Arial"/>
                <a:ea typeface="Arial"/>
                <a:cs typeface="Arial"/>
                <a:sym typeface="Arial"/>
              </a:rPr>
              <a:t>Sommaire</a:t>
            </a:r>
            <a:endParaRPr sz="1400" b="0" i="0" u="none" strike="noStrike" cap="none">
              <a:solidFill>
                <a:srgbClr val="000000"/>
              </a:solidFill>
              <a:latin typeface="Arial"/>
              <a:ea typeface="Arial"/>
              <a:cs typeface="Arial"/>
              <a:sym typeface="Arial"/>
            </a:endParaRPr>
          </a:p>
        </p:txBody>
      </p:sp>
      <p:sp>
        <p:nvSpPr>
          <p:cNvPr id="47" name="Google Shape;47;p26"/>
          <p:cNvSpPr/>
          <p:nvPr/>
        </p:nvSpPr>
        <p:spPr>
          <a:xfrm>
            <a:off x="377675" y="577043"/>
            <a:ext cx="831460" cy="895239"/>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2"/>
              </a:solidFill>
              <a:latin typeface="Arial"/>
              <a:ea typeface="Arial"/>
              <a:cs typeface="Arial"/>
              <a:sym typeface="Arial"/>
            </a:endParaRPr>
          </a:p>
        </p:txBody>
      </p:sp>
      <p:sp>
        <p:nvSpPr>
          <p:cNvPr id="48" name="Google Shape;48;p26"/>
          <p:cNvSpPr/>
          <p:nvPr/>
        </p:nvSpPr>
        <p:spPr>
          <a:xfrm>
            <a:off x="793405" y="198176"/>
            <a:ext cx="1699404" cy="396352"/>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2"/>
              </a:solidFill>
              <a:latin typeface="Arial"/>
              <a:ea typeface="Arial"/>
              <a:cs typeface="Arial"/>
              <a:sym typeface="Arial"/>
            </a:endParaRPr>
          </a:p>
        </p:txBody>
      </p:sp>
      <p:sp>
        <p:nvSpPr>
          <p:cNvPr id="49" name="Google Shape;49;p26"/>
          <p:cNvSpPr txBox="1">
            <a:spLocks noGrp="1"/>
          </p:cNvSpPr>
          <p:nvPr>
            <p:ph type="body" idx="1"/>
          </p:nvPr>
        </p:nvSpPr>
        <p:spPr>
          <a:xfrm>
            <a:off x="2831584" y="1660631"/>
            <a:ext cx="2766180" cy="467692"/>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2"/>
              </a:buClr>
              <a:buSzPts val="2800"/>
              <a:buNone/>
              <a:defRPr b="1" i="0">
                <a:solidFill>
                  <a:schemeClr val="lt2"/>
                </a:solidFill>
                <a:latin typeface="Arial"/>
                <a:ea typeface="Arial"/>
                <a:cs typeface="Arial"/>
                <a:sym typeface="Aria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0" name="Google Shape;50;p26"/>
          <p:cNvSpPr txBox="1">
            <a:spLocks noGrp="1"/>
          </p:cNvSpPr>
          <p:nvPr>
            <p:ph type="body" idx="2"/>
          </p:nvPr>
        </p:nvSpPr>
        <p:spPr>
          <a:xfrm>
            <a:off x="2831584" y="2190315"/>
            <a:ext cx="3138139" cy="770993"/>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2"/>
              </a:buClr>
              <a:buSzPts val="1600"/>
              <a:buNone/>
              <a:defRPr sz="1600" b="0" i="0">
                <a:solidFill>
                  <a:schemeClr val="dk2"/>
                </a:solidFill>
                <a:latin typeface="Arial"/>
                <a:ea typeface="Arial"/>
                <a:cs typeface="Arial"/>
                <a:sym typeface="Aria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1" name="Google Shape;51;p26"/>
          <p:cNvSpPr txBox="1"/>
          <p:nvPr/>
        </p:nvSpPr>
        <p:spPr>
          <a:xfrm>
            <a:off x="297288" y="6356350"/>
            <a:ext cx="609693" cy="33855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Arial"/>
              <a:buNone/>
            </a:pPr>
            <a:fld id="{00000000-1234-1234-1234-123412341234}" type="slidenum">
              <a:rPr lang="fr-FR" sz="1600" b="0" i="0" u="none" strike="noStrike" cap="none">
                <a:solidFill>
                  <a:srgbClr val="7F7F7F"/>
                </a:solidFill>
                <a:latin typeface="Arial"/>
                <a:ea typeface="Arial"/>
                <a:cs typeface="Arial"/>
                <a:sym typeface="Arial"/>
              </a:rPr>
              <a:t>‹N°›</a:t>
            </a:fld>
            <a:endParaRPr sz="1600" b="0" i="0" u="none" strike="noStrike" cap="none">
              <a:solidFill>
                <a:srgbClr val="7F7F7F"/>
              </a:solidFill>
              <a:latin typeface="Arial"/>
              <a:ea typeface="Arial"/>
              <a:cs typeface="Arial"/>
              <a:sym typeface="Arial"/>
            </a:endParaRPr>
          </a:p>
        </p:txBody>
      </p:sp>
      <p:sp>
        <p:nvSpPr>
          <p:cNvPr id="52" name="Google Shape;52;p26"/>
          <p:cNvSpPr txBox="1">
            <a:spLocks noGrp="1"/>
          </p:cNvSpPr>
          <p:nvPr>
            <p:ph type="body" idx="3"/>
          </p:nvPr>
        </p:nvSpPr>
        <p:spPr>
          <a:xfrm>
            <a:off x="1943275" y="1555087"/>
            <a:ext cx="858838" cy="467692"/>
          </a:xfrm>
          <a:prstGeom prst="rect">
            <a:avLst/>
          </a:prstGeom>
          <a:noFill/>
          <a:ln>
            <a:noFill/>
          </a:ln>
        </p:spPr>
        <p:txBody>
          <a:bodyPr spcFirstLastPara="1" wrap="square" lIns="91425" tIns="45700" rIns="91425" bIns="45700" anchor="t" anchorCtr="0">
            <a:noAutofit/>
          </a:bodyPr>
          <a:lstStyle>
            <a:lvl1pPr marL="457200" lvl="0" indent="-228600" algn="r">
              <a:lnSpc>
                <a:spcPct val="90000"/>
              </a:lnSpc>
              <a:spcBef>
                <a:spcPts val="1000"/>
              </a:spcBef>
              <a:spcAft>
                <a:spcPts val="0"/>
              </a:spcAft>
              <a:buClr>
                <a:schemeClr val="lt2"/>
              </a:buClr>
              <a:buSzPts val="8000"/>
              <a:buNone/>
              <a:defRPr sz="8000" b="1">
                <a:solidFill>
                  <a:schemeClr val="lt2"/>
                </a:solidFil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r">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3" name="Google Shape;53;p26"/>
          <p:cNvSpPr txBox="1">
            <a:spLocks noGrp="1"/>
          </p:cNvSpPr>
          <p:nvPr>
            <p:ph type="body" idx="4"/>
          </p:nvPr>
        </p:nvSpPr>
        <p:spPr>
          <a:xfrm>
            <a:off x="2823834" y="3287953"/>
            <a:ext cx="2766180" cy="467692"/>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2"/>
              </a:buClr>
              <a:buSzPts val="2800"/>
              <a:buNone/>
              <a:defRPr b="1" i="0">
                <a:solidFill>
                  <a:schemeClr val="lt2"/>
                </a:solidFill>
                <a:latin typeface="Arial"/>
                <a:ea typeface="Arial"/>
                <a:cs typeface="Arial"/>
                <a:sym typeface="Aria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4" name="Google Shape;54;p26"/>
          <p:cNvSpPr txBox="1">
            <a:spLocks noGrp="1"/>
          </p:cNvSpPr>
          <p:nvPr>
            <p:ph type="body" idx="5"/>
          </p:nvPr>
        </p:nvSpPr>
        <p:spPr>
          <a:xfrm>
            <a:off x="2823834" y="3817637"/>
            <a:ext cx="3138139" cy="770993"/>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2"/>
              </a:buClr>
              <a:buSzPts val="1600"/>
              <a:buNone/>
              <a:defRPr sz="1600" b="0" i="0">
                <a:solidFill>
                  <a:schemeClr val="dk2"/>
                </a:solidFill>
                <a:latin typeface="Arial"/>
                <a:ea typeface="Arial"/>
                <a:cs typeface="Arial"/>
                <a:sym typeface="Aria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5" name="Google Shape;55;p26"/>
          <p:cNvSpPr txBox="1">
            <a:spLocks noGrp="1"/>
          </p:cNvSpPr>
          <p:nvPr>
            <p:ph type="body" idx="6"/>
          </p:nvPr>
        </p:nvSpPr>
        <p:spPr>
          <a:xfrm>
            <a:off x="1935525" y="3182409"/>
            <a:ext cx="858838" cy="467692"/>
          </a:xfrm>
          <a:prstGeom prst="rect">
            <a:avLst/>
          </a:prstGeom>
          <a:noFill/>
          <a:ln>
            <a:noFill/>
          </a:ln>
        </p:spPr>
        <p:txBody>
          <a:bodyPr spcFirstLastPara="1" wrap="square" lIns="91425" tIns="45700" rIns="91425" bIns="45700" anchor="t" anchorCtr="0">
            <a:noAutofit/>
          </a:bodyPr>
          <a:lstStyle>
            <a:lvl1pPr marL="457200" lvl="0" indent="-228600" algn="r">
              <a:lnSpc>
                <a:spcPct val="90000"/>
              </a:lnSpc>
              <a:spcBef>
                <a:spcPts val="1000"/>
              </a:spcBef>
              <a:spcAft>
                <a:spcPts val="0"/>
              </a:spcAft>
              <a:buClr>
                <a:schemeClr val="lt2"/>
              </a:buClr>
              <a:buSzPts val="8000"/>
              <a:buNone/>
              <a:defRPr sz="8000" b="1">
                <a:solidFill>
                  <a:schemeClr val="lt2"/>
                </a:solidFil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r">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6" name="Google Shape;56;p26"/>
          <p:cNvSpPr txBox="1">
            <a:spLocks noGrp="1"/>
          </p:cNvSpPr>
          <p:nvPr>
            <p:ph type="body" idx="7"/>
          </p:nvPr>
        </p:nvSpPr>
        <p:spPr>
          <a:xfrm>
            <a:off x="2831584" y="4915275"/>
            <a:ext cx="2766180" cy="467692"/>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2"/>
              </a:buClr>
              <a:buSzPts val="2800"/>
              <a:buNone/>
              <a:defRPr b="1" i="0">
                <a:solidFill>
                  <a:schemeClr val="lt2"/>
                </a:solidFill>
                <a:latin typeface="Arial"/>
                <a:ea typeface="Arial"/>
                <a:cs typeface="Arial"/>
                <a:sym typeface="Aria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7" name="Google Shape;57;p26"/>
          <p:cNvSpPr txBox="1">
            <a:spLocks noGrp="1"/>
          </p:cNvSpPr>
          <p:nvPr>
            <p:ph type="body" idx="8"/>
          </p:nvPr>
        </p:nvSpPr>
        <p:spPr>
          <a:xfrm>
            <a:off x="2831584" y="5444959"/>
            <a:ext cx="3138139" cy="770993"/>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2"/>
              </a:buClr>
              <a:buSzPts val="1600"/>
              <a:buNone/>
              <a:defRPr sz="1600" b="0" i="0">
                <a:solidFill>
                  <a:schemeClr val="dk2"/>
                </a:solidFill>
                <a:latin typeface="Arial"/>
                <a:ea typeface="Arial"/>
                <a:cs typeface="Arial"/>
                <a:sym typeface="Aria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8" name="Google Shape;58;p26"/>
          <p:cNvSpPr txBox="1">
            <a:spLocks noGrp="1"/>
          </p:cNvSpPr>
          <p:nvPr>
            <p:ph type="body" idx="9"/>
          </p:nvPr>
        </p:nvSpPr>
        <p:spPr>
          <a:xfrm>
            <a:off x="1943275" y="4809731"/>
            <a:ext cx="858838" cy="467692"/>
          </a:xfrm>
          <a:prstGeom prst="rect">
            <a:avLst/>
          </a:prstGeom>
          <a:noFill/>
          <a:ln>
            <a:noFill/>
          </a:ln>
        </p:spPr>
        <p:txBody>
          <a:bodyPr spcFirstLastPara="1" wrap="square" lIns="91425" tIns="45700" rIns="91425" bIns="45700" anchor="t" anchorCtr="0">
            <a:noAutofit/>
          </a:bodyPr>
          <a:lstStyle>
            <a:lvl1pPr marL="457200" lvl="0" indent="-228600" algn="r">
              <a:lnSpc>
                <a:spcPct val="90000"/>
              </a:lnSpc>
              <a:spcBef>
                <a:spcPts val="1000"/>
              </a:spcBef>
              <a:spcAft>
                <a:spcPts val="0"/>
              </a:spcAft>
              <a:buClr>
                <a:schemeClr val="lt2"/>
              </a:buClr>
              <a:buSzPts val="8000"/>
              <a:buNone/>
              <a:defRPr sz="8000" b="1">
                <a:solidFill>
                  <a:schemeClr val="lt2"/>
                </a:solidFil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r">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9" name="Google Shape;59;p26"/>
          <p:cNvSpPr txBox="1">
            <a:spLocks noGrp="1"/>
          </p:cNvSpPr>
          <p:nvPr>
            <p:ph type="body" idx="13"/>
          </p:nvPr>
        </p:nvSpPr>
        <p:spPr>
          <a:xfrm>
            <a:off x="7233103" y="1660631"/>
            <a:ext cx="2766180" cy="467692"/>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2"/>
              </a:buClr>
              <a:buSzPts val="2800"/>
              <a:buNone/>
              <a:defRPr b="1" i="0">
                <a:solidFill>
                  <a:schemeClr val="lt2"/>
                </a:solidFill>
                <a:latin typeface="Arial"/>
                <a:ea typeface="Arial"/>
                <a:cs typeface="Arial"/>
                <a:sym typeface="Aria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0" name="Google Shape;60;p26"/>
          <p:cNvSpPr txBox="1">
            <a:spLocks noGrp="1"/>
          </p:cNvSpPr>
          <p:nvPr>
            <p:ph type="body" idx="14"/>
          </p:nvPr>
        </p:nvSpPr>
        <p:spPr>
          <a:xfrm>
            <a:off x="7233103" y="2190315"/>
            <a:ext cx="3138139" cy="770993"/>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2"/>
              </a:buClr>
              <a:buSzPts val="1600"/>
              <a:buNone/>
              <a:defRPr sz="1600" b="0" i="0">
                <a:solidFill>
                  <a:schemeClr val="dk2"/>
                </a:solidFill>
                <a:latin typeface="Arial"/>
                <a:ea typeface="Arial"/>
                <a:cs typeface="Arial"/>
                <a:sym typeface="Aria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1" name="Google Shape;61;p26"/>
          <p:cNvSpPr txBox="1">
            <a:spLocks noGrp="1"/>
          </p:cNvSpPr>
          <p:nvPr>
            <p:ph type="body" idx="15"/>
          </p:nvPr>
        </p:nvSpPr>
        <p:spPr>
          <a:xfrm>
            <a:off x="6344794" y="1555087"/>
            <a:ext cx="858838" cy="467692"/>
          </a:xfrm>
          <a:prstGeom prst="rect">
            <a:avLst/>
          </a:prstGeom>
          <a:noFill/>
          <a:ln>
            <a:noFill/>
          </a:ln>
        </p:spPr>
        <p:txBody>
          <a:bodyPr spcFirstLastPara="1" wrap="square" lIns="91425" tIns="45700" rIns="91425" bIns="45700" anchor="t" anchorCtr="0">
            <a:noAutofit/>
          </a:bodyPr>
          <a:lstStyle>
            <a:lvl1pPr marL="457200" lvl="0" indent="-228600" algn="r">
              <a:lnSpc>
                <a:spcPct val="90000"/>
              </a:lnSpc>
              <a:spcBef>
                <a:spcPts val="1000"/>
              </a:spcBef>
              <a:spcAft>
                <a:spcPts val="0"/>
              </a:spcAft>
              <a:buClr>
                <a:schemeClr val="lt2"/>
              </a:buClr>
              <a:buSzPts val="8000"/>
              <a:buNone/>
              <a:defRPr sz="8000" b="1">
                <a:solidFill>
                  <a:schemeClr val="lt2"/>
                </a:solidFil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r">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2" name="Google Shape;62;p26"/>
          <p:cNvSpPr txBox="1">
            <a:spLocks noGrp="1"/>
          </p:cNvSpPr>
          <p:nvPr>
            <p:ph type="body" idx="16"/>
          </p:nvPr>
        </p:nvSpPr>
        <p:spPr>
          <a:xfrm>
            <a:off x="7225353" y="3287953"/>
            <a:ext cx="2766180" cy="467692"/>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2"/>
              </a:buClr>
              <a:buSzPts val="2800"/>
              <a:buNone/>
              <a:defRPr b="1" i="0">
                <a:solidFill>
                  <a:schemeClr val="lt2"/>
                </a:solidFill>
                <a:latin typeface="Arial"/>
                <a:ea typeface="Arial"/>
                <a:cs typeface="Arial"/>
                <a:sym typeface="Aria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3" name="Google Shape;63;p26"/>
          <p:cNvSpPr txBox="1">
            <a:spLocks noGrp="1"/>
          </p:cNvSpPr>
          <p:nvPr>
            <p:ph type="body" idx="17"/>
          </p:nvPr>
        </p:nvSpPr>
        <p:spPr>
          <a:xfrm>
            <a:off x="7225353" y="3817637"/>
            <a:ext cx="3138139" cy="770993"/>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2"/>
              </a:buClr>
              <a:buSzPts val="1600"/>
              <a:buNone/>
              <a:defRPr sz="1600" b="0" i="0">
                <a:solidFill>
                  <a:schemeClr val="dk2"/>
                </a:solidFill>
                <a:latin typeface="Arial"/>
                <a:ea typeface="Arial"/>
                <a:cs typeface="Arial"/>
                <a:sym typeface="Aria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4" name="Google Shape;64;p26"/>
          <p:cNvSpPr txBox="1">
            <a:spLocks noGrp="1"/>
          </p:cNvSpPr>
          <p:nvPr>
            <p:ph type="body" idx="18"/>
          </p:nvPr>
        </p:nvSpPr>
        <p:spPr>
          <a:xfrm>
            <a:off x="6337044" y="3182409"/>
            <a:ext cx="858838" cy="467692"/>
          </a:xfrm>
          <a:prstGeom prst="rect">
            <a:avLst/>
          </a:prstGeom>
          <a:noFill/>
          <a:ln>
            <a:noFill/>
          </a:ln>
        </p:spPr>
        <p:txBody>
          <a:bodyPr spcFirstLastPara="1" wrap="square" lIns="91425" tIns="45700" rIns="91425" bIns="45700" anchor="t" anchorCtr="0">
            <a:noAutofit/>
          </a:bodyPr>
          <a:lstStyle>
            <a:lvl1pPr marL="457200" lvl="0" indent="-228600" algn="r">
              <a:lnSpc>
                <a:spcPct val="90000"/>
              </a:lnSpc>
              <a:spcBef>
                <a:spcPts val="1000"/>
              </a:spcBef>
              <a:spcAft>
                <a:spcPts val="0"/>
              </a:spcAft>
              <a:buClr>
                <a:schemeClr val="lt2"/>
              </a:buClr>
              <a:buSzPts val="8000"/>
              <a:buNone/>
              <a:defRPr sz="8000" b="1">
                <a:solidFill>
                  <a:schemeClr val="lt2"/>
                </a:solidFil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r">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5" name="Google Shape;65;p26"/>
          <p:cNvSpPr txBox="1">
            <a:spLocks noGrp="1"/>
          </p:cNvSpPr>
          <p:nvPr>
            <p:ph type="body" idx="19"/>
          </p:nvPr>
        </p:nvSpPr>
        <p:spPr>
          <a:xfrm>
            <a:off x="7233103" y="4915275"/>
            <a:ext cx="2766180" cy="467692"/>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2"/>
              </a:buClr>
              <a:buSzPts val="2800"/>
              <a:buNone/>
              <a:defRPr b="1" i="0">
                <a:solidFill>
                  <a:schemeClr val="lt2"/>
                </a:solidFill>
                <a:latin typeface="Arial"/>
                <a:ea typeface="Arial"/>
                <a:cs typeface="Arial"/>
                <a:sym typeface="Aria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6" name="Google Shape;66;p26"/>
          <p:cNvSpPr txBox="1">
            <a:spLocks noGrp="1"/>
          </p:cNvSpPr>
          <p:nvPr>
            <p:ph type="body" idx="20"/>
          </p:nvPr>
        </p:nvSpPr>
        <p:spPr>
          <a:xfrm>
            <a:off x="7233103" y="5444959"/>
            <a:ext cx="3138139" cy="770993"/>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2"/>
              </a:buClr>
              <a:buSzPts val="1600"/>
              <a:buNone/>
              <a:defRPr sz="1600" b="0" i="0">
                <a:solidFill>
                  <a:schemeClr val="dk2"/>
                </a:solidFill>
                <a:latin typeface="Arial"/>
                <a:ea typeface="Arial"/>
                <a:cs typeface="Arial"/>
                <a:sym typeface="Aria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7" name="Google Shape;67;p26"/>
          <p:cNvSpPr txBox="1">
            <a:spLocks noGrp="1"/>
          </p:cNvSpPr>
          <p:nvPr>
            <p:ph type="body" idx="21"/>
          </p:nvPr>
        </p:nvSpPr>
        <p:spPr>
          <a:xfrm>
            <a:off x="6344794" y="4809731"/>
            <a:ext cx="858838" cy="467692"/>
          </a:xfrm>
          <a:prstGeom prst="rect">
            <a:avLst/>
          </a:prstGeom>
          <a:noFill/>
          <a:ln>
            <a:noFill/>
          </a:ln>
        </p:spPr>
        <p:txBody>
          <a:bodyPr spcFirstLastPara="1" wrap="square" lIns="91425" tIns="45700" rIns="91425" bIns="45700" anchor="t" anchorCtr="0">
            <a:noAutofit/>
          </a:bodyPr>
          <a:lstStyle>
            <a:lvl1pPr marL="457200" lvl="0" indent="-228600" algn="r">
              <a:lnSpc>
                <a:spcPct val="90000"/>
              </a:lnSpc>
              <a:spcBef>
                <a:spcPts val="1000"/>
              </a:spcBef>
              <a:spcAft>
                <a:spcPts val="0"/>
              </a:spcAft>
              <a:buClr>
                <a:schemeClr val="lt2"/>
              </a:buClr>
              <a:buSzPts val="8000"/>
              <a:buNone/>
              <a:defRPr sz="8000" b="1">
                <a:solidFill>
                  <a:schemeClr val="lt2"/>
                </a:solidFil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r">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Intercalaire 1">
  <p:cSld name="Intercalaire 1">
    <p:bg>
      <p:bgPr>
        <a:solidFill>
          <a:srgbClr val="F0F8FE"/>
        </a:solidFill>
        <a:effectLst/>
      </p:bgPr>
    </p:bg>
    <p:spTree>
      <p:nvGrpSpPr>
        <p:cNvPr id="1" name="Shape 68"/>
        <p:cNvGrpSpPr/>
        <p:nvPr/>
      </p:nvGrpSpPr>
      <p:grpSpPr>
        <a:xfrm>
          <a:off x="0" y="0"/>
          <a:ext cx="0" cy="0"/>
          <a:chOff x="0" y="0"/>
          <a:chExt cx="0" cy="0"/>
        </a:xfrm>
      </p:grpSpPr>
      <p:pic>
        <p:nvPicPr>
          <p:cNvPr id="69" name="Google Shape;69;p27" descr="Une image contenant habits, personne, Visage humain, intérieur&#10;&#10;Description générée automatiquement"/>
          <p:cNvPicPr preferRelativeResize="0"/>
          <p:nvPr/>
        </p:nvPicPr>
        <p:blipFill rotWithShape="1">
          <a:blip r:embed="rId2">
            <a:alphaModFix/>
          </a:blip>
          <a:srcRect/>
          <a:stretch/>
        </p:blipFill>
        <p:spPr>
          <a:xfrm>
            <a:off x="5872779" y="-2663"/>
            <a:ext cx="6312916" cy="5324171"/>
          </a:xfrm>
          <a:prstGeom prst="rect">
            <a:avLst/>
          </a:prstGeom>
          <a:noFill/>
          <a:ln>
            <a:noFill/>
          </a:ln>
        </p:spPr>
      </p:pic>
      <p:sp>
        <p:nvSpPr>
          <p:cNvPr id="70" name="Google Shape;70;p27"/>
          <p:cNvSpPr/>
          <p:nvPr/>
        </p:nvSpPr>
        <p:spPr>
          <a:xfrm>
            <a:off x="2941672" y="3237882"/>
            <a:ext cx="5979103" cy="2465876"/>
          </a:xfrm>
          <a:prstGeom prst="rect">
            <a:avLst/>
          </a:prstGeom>
          <a:solidFill>
            <a:srgbClr val="F0F8F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71" name="Google Shape;71;p27"/>
          <p:cNvSpPr txBox="1">
            <a:spLocks noGrp="1"/>
          </p:cNvSpPr>
          <p:nvPr>
            <p:ph type="body" idx="1"/>
          </p:nvPr>
        </p:nvSpPr>
        <p:spPr>
          <a:xfrm>
            <a:off x="1562748" y="4615491"/>
            <a:ext cx="4389464" cy="46769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2"/>
              </a:buClr>
              <a:buSzPts val="2400"/>
              <a:buNone/>
              <a:defRPr sz="2400">
                <a:solidFill>
                  <a:schemeClr val="dk2"/>
                </a:solidFil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2" name="Google Shape;72;p27"/>
          <p:cNvSpPr txBox="1">
            <a:spLocks noGrp="1"/>
          </p:cNvSpPr>
          <p:nvPr>
            <p:ph type="body" idx="2"/>
          </p:nvPr>
        </p:nvSpPr>
        <p:spPr>
          <a:xfrm>
            <a:off x="1562748" y="3774857"/>
            <a:ext cx="5807316" cy="817562"/>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2"/>
              </a:buClr>
              <a:buSzPts val="4000"/>
              <a:buNone/>
              <a:defRPr sz="4000" b="1">
                <a:solidFill>
                  <a:schemeClr val="lt2"/>
                </a:solidFill>
                <a:latin typeface="Arial"/>
                <a:ea typeface="Arial"/>
                <a:cs typeface="Arial"/>
                <a:sym typeface="Aria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3" name="Google Shape;73;p27"/>
          <p:cNvSpPr/>
          <p:nvPr/>
        </p:nvSpPr>
        <p:spPr>
          <a:xfrm>
            <a:off x="10290749" y="0"/>
            <a:ext cx="1901252" cy="1367470"/>
          </a:xfrm>
          <a:prstGeom prst="rect">
            <a:avLst/>
          </a:prstGeom>
          <a:solidFill>
            <a:srgbClr val="F0F8F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74" name="Google Shape;74;p27"/>
          <p:cNvSpPr/>
          <p:nvPr/>
        </p:nvSpPr>
        <p:spPr>
          <a:xfrm>
            <a:off x="4338475" y="-25735"/>
            <a:ext cx="2823110" cy="3289353"/>
          </a:xfrm>
          <a:prstGeom prst="rect">
            <a:avLst/>
          </a:prstGeom>
          <a:solidFill>
            <a:srgbClr val="F0F8F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75" name="Google Shape;75;p27"/>
          <p:cNvSpPr/>
          <p:nvPr/>
        </p:nvSpPr>
        <p:spPr>
          <a:xfrm>
            <a:off x="580587" y="3133049"/>
            <a:ext cx="832475" cy="770869"/>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76" name="Google Shape;76;p27"/>
          <p:cNvSpPr/>
          <p:nvPr/>
        </p:nvSpPr>
        <p:spPr>
          <a:xfrm>
            <a:off x="844083" y="2829486"/>
            <a:ext cx="832475" cy="770869"/>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77" name="Google Shape;77;p27"/>
          <p:cNvSpPr txBox="1">
            <a:spLocks noGrp="1"/>
          </p:cNvSpPr>
          <p:nvPr>
            <p:ph type="body" idx="3"/>
          </p:nvPr>
        </p:nvSpPr>
        <p:spPr>
          <a:xfrm>
            <a:off x="730273" y="3061283"/>
            <a:ext cx="685942" cy="914400"/>
          </a:xfrm>
          <a:prstGeom prst="rect">
            <a:avLst/>
          </a:prstGeom>
          <a:noFill/>
          <a:ln>
            <a:noFill/>
          </a:ln>
        </p:spPr>
        <p:txBody>
          <a:bodyPr spcFirstLastPara="1" wrap="square" lIns="91425" tIns="45700" rIns="91425" bIns="45700" anchor="b" anchorCtr="0">
            <a:noAutofit/>
          </a:bodyPr>
          <a:lstStyle>
            <a:lvl1pPr marL="457200" lvl="0" indent="-228600" algn="l">
              <a:lnSpc>
                <a:spcPct val="90000"/>
              </a:lnSpc>
              <a:spcBef>
                <a:spcPts val="1000"/>
              </a:spcBef>
              <a:spcAft>
                <a:spcPts val="0"/>
              </a:spcAft>
              <a:buClr>
                <a:schemeClr val="lt1"/>
              </a:buClr>
              <a:buSzPts val="6000"/>
              <a:buNone/>
              <a:defRPr sz="6000" b="1">
                <a:solidFill>
                  <a:schemeClr val="lt1"/>
                </a:solidFil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Intercalaire 2">
  <p:cSld name="Intercalaire 2">
    <p:bg>
      <p:bgPr>
        <a:solidFill>
          <a:srgbClr val="F0F8FE"/>
        </a:solidFill>
        <a:effectLst/>
      </p:bgPr>
    </p:bg>
    <p:spTree>
      <p:nvGrpSpPr>
        <p:cNvPr id="1" name="Shape 78"/>
        <p:cNvGrpSpPr/>
        <p:nvPr/>
      </p:nvGrpSpPr>
      <p:grpSpPr>
        <a:xfrm>
          <a:off x="0" y="0"/>
          <a:ext cx="0" cy="0"/>
          <a:chOff x="0" y="0"/>
          <a:chExt cx="0" cy="0"/>
        </a:xfrm>
      </p:grpSpPr>
      <p:pic>
        <p:nvPicPr>
          <p:cNvPr id="79" name="Google Shape;79;p28" descr="Une image contenant habits, personne, intérieur, mur&#10;&#10;Description générée automatiquement"/>
          <p:cNvPicPr preferRelativeResize="0"/>
          <p:nvPr/>
        </p:nvPicPr>
        <p:blipFill rotWithShape="1">
          <a:blip r:embed="rId2">
            <a:alphaModFix/>
          </a:blip>
          <a:srcRect/>
          <a:stretch/>
        </p:blipFill>
        <p:spPr>
          <a:xfrm>
            <a:off x="-1" y="0"/>
            <a:ext cx="4551341" cy="6491094"/>
          </a:xfrm>
          <a:prstGeom prst="rect">
            <a:avLst/>
          </a:prstGeom>
          <a:noFill/>
          <a:ln>
            <a:noFill/>
          </a:ln>
        </p:spPr>
      </p:pic>
      <p:sp>
        <p:nvSpPr>
          <p:cNvPr id="80" name="Google Shape;80;p28"/>
          <p:cNvSpPr/>
          <p:nvPr/>
        </p:nvSpPr>
        <p:spPr>
          <a:xfrm>
            <a:off x="0" y="4516722"/>
            <a:ext cx="1989910" cy="2079469"/>
          </a:xfrm>
          <a:prstGeom prst="rect">
            <a:avLst/>
          </a:prstGeom>
          <a:solidFill>
            <a:srgbClr val="F0F8F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81" name="Google Shape;81;p28"/>
          <p:cNvSpPr/>
          <p:nvPr/>
        </p:nvSpPr>
        <p:spPr>
          <a:xfrm>
            <a:off x="3008178" y="0"/>
            <a:ext cx="1678101" cy="1156448"/>
          </a:xfrm>
          <a:prstGeom prst="rect">
            <a:avLst/>
          </a:prstGeom>
          <a:solidFill>
            <a:srgbClr val="F0F8F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82" name="Google Shape;82;p28"/>
          <p:cNvSpPr txBox="1">
            <a:spLocks noGrp="1"/>
          </p:cNvSpPr>
          <p:nvPr>
            <p:ph type="body" idx="1"/>
          </p:nvPr>
        </p:nvSpPr>
        <p:spPr>
          <a:xfrm>
            <a:off x="6358085" y="4049030"/>
            <a:ext cx="4389464" cy="46769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2"/>
              </a:buClr>
              <a:buSzPts val="2400"/>
              <a:buNone/>
              <a:defRPr sz="2400">
                <a:solidFill>
                  <a:schemeClr val="dk2"/>
                </a:solidFil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3" name="Google Shape;83;p28"/>
          <p:cNvSpPr txBox="1">
            <a:spLocks noGrp="1"/>
          </p:cNvSpPr>
          <p:nvPr>
            <p:ph type="body" idx="2"/>
          </p:nvPr>
        </p:nvSpPr>
        <p:spPr>
          <a:xfrm>
            <a:off x="6358085" y="3208396"/>
            <a:ext cx="5807316" cy="817562"/>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2"/>
              </a:buClr>
              <a:buSzPts val="4000"/>
              <a:buNone/>
              <a:defRPr sz="4000" b="1">
                <a:solidFill>
                  <a:schemeClr val="lt2"/>
                </a:solidFill>
                <a:latin typeface="Arial"/>
                <a:ea typeface="Arial"/>
                <a:cs typeface="Arial"/>
                <a:sym typeface="Aria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4" name="Google Shape;84;p28"/>
          <p:cNvSpPr/>
          <p:nvPr/>
        </p:nvSpPr>
        <p:spPr>
          <a:xfrm>
            <a:off x="5375924" y="2566588"/>
            <a:ext cx="832475" cy="770869"/>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85" name="Google Shape;85;p28"/>
          <p:cNvSpPr/>
          <p:nvPr/>
        </p:nvSpPr>
        <p:spPr>
          <a:xfrm>
            <a:off x="5639420" y="2263025"/>
            <a:ext cx="832475" cy="770869"/>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86" name="Google Shape;86;p28"/>
          <p:cNvSpPr txBox="1">
            <a:spLocks noGrp="1"/>
          </p:cNvSpPr>
          <p:nvPr>
            <p:ph type="body" idx="3"/>
          </p:nvPr>
        </p:nvSpPr>
        <p:spPr>
          <a:xfrm>
            <a:off x="5525610" y="2494822"/>
            <a:ext cx="685942" cy="914400"/>
          </a:xfrm>
          <a:prstGeom prst="rect">
            <a:avLst/>
          </a:prstGeom>
          <a:noFill/>
          <a:ln>
            <a:noFill/>
          </a:ln>
        </p:spPr>
        <p:txBody>
          <a:bodyPr spcFirstLastPara="1" wrap="square" lIns="91425" tIns="45700" rIns="91425" bIns="45700" anchor="b" anchorCtr="0">
            <a:noAutofit/>
          </a:bodyPr>
          <a:lstStyle>
            <a:lvl1pPr marL="457200" lvl="0" indent="-228600" algn="l">
              <a:lnSpc>
                <a:spcPct val="90000"/>
              </a:lnSpc>
              <a:spcBef>
                <a:spcPts val="1000"/>
              </a:spcBef>
              <a:spcAft>
                <a:spcPts val="0"/>
              </a:spcAft>
              <a:buClr>
                <a:schemeClr val="lt1"/>
              </a:buClr>
              <a:buSzPts val="6000"/>
              <a:buNone/>
              <a:defRPr sz="6000" b="1">
                <a:solidFill>
                  <a:schemeClr val="lt1"/>
                </a:solidFil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Intercalaire 3">
  <p:cSld name="Intercalaire 3">
    <p:bg>
      <p:bgPr>
        <a:solidFill>
          <a:srgbClr val="F0F8FE"/>
        </a:solidFill>
        <a:effectLst/>
      </p:bgPr>
    </p:bg>
    <p:spTree>
      <p:nvGrpSpPr>
        <p:cNvPr id="1" name="Shape 87"/>
        <p:cNvGrpSpPr/>
        <p:nvPr/>
      </p:nvGrpSpPr>
      <p:grpSpPr>
        <a:xfrm>
          <a:off x="0" y="0"/>
          <a:ext cx="0" cy="0"/>
          <a:chOff x="0" y="0"/>
          <a:chExt cx="0" cy="0"/>
        </a:xfrm>
      </p:grpSpPr>
      <p:pic>
        <p:nvPicPr>
          <p:cNvPr id="88" name="Google Shape;88;p29" descr="Une image contenant Visage humain, personne, habits, mur&#10;&#10;Description générée automatiquement"/>
          <p:cNvPicPr preferRelativeResize="0"/>
          <p:nvPr/>
        </p:nvPicPr>
        <p:blipFill rotWithShape="1">
          <a:blip r:embed="rId2">
            <a:alphaModFix/>
          </a:blip>
          <a:srcRect/>
          <a:stretch/>
        </p:blipFill>
        <p:spPr>
          <a:xfrm>
            <a:off x="7262735" y="0"/>
            <a:ext cx="4518967" cy="6246468"/>
          </a:xfrm>
          <a:prstGeom prst="rect">
            <a:avLst/>
          </a:prstGeom>
          <a:noFill/>
          <a:ln>
            <a:noFill/>
          </a:ln>
        </p:spPr>
      </p:pic>
      <p:sp>
        <p:nvSpPr>
          <p:cNvPr id="89" name="Google Shape;89;p29"/>
          <p:cNvSpPr/>
          <p:nvPr/>
        </p:nvSpPr>
        <p:spPr>
          <a:xfrm>
            <a:off x="7262735" y="1"/>
            <a:ext cx="2655966" cy="1308100"/>
          </a:xfrm>
          <a:prstGeom prst="rect">
            <a:avLst/>
          </a:prstGeom>
          <a:solidFill>
            <a:srgbClr val="F0F8F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90" name="Google Shape;90;p29"/>
          <p:cNvSpPr/>
          <p:nvPr/>
        </p:nvSpPr>
        <p:spPr>
          <a:xfrm>
            <a:off x="10610492" y="5572664"/>
            <a:ext cx="1469942" cy="1246810"/>
          </a:xfrm>
          <a:prstGeom prst="rect">
            <a:avLst/>
          </a:prstGeom>
          <a:solidFill>
            <a:srgbClr val="F0F8F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91" name="Google Shape;91;p29"/>
          <p:cNvSpPr txBox="1">
            <a:spLocks noGrp="1"/>
          </p:cNvSpPr>
          <p:nvPr>
            <p:ph type="body" idx="1"/>
          </p:nvPr>
        </p:nvSpPr>
        <p:spPr>
          <a:xfrm>
            <a:off x="1562748" y="4615491"/>
            <a:ext cx="4389464" cy="46769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2"/>
              </a:buClr>
              <a:buSzPts val="2400"/>
              <a:buNone/>
              <a:defRPr sz="2400">
                <a:solidFill>
                  <a:schemeClr val="dk2"/>
                </a:solidFil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2" name="Google Shape;92;p29"/>
          <p:cNvSpPr txBox="1">
            <a:spLocks noGrp="1"/>
          </p:cNvSpPr>
          <p:nvPr>
            <p:ph type="body" idx="2"/>
          </p:nvPr>
        </p:nvSpPr>
        <p:spPr>
          <a:xfrm>
            <a:off x="1562748" y="3774857"/>
            <a:ext cx="5807316" cy="817562"/>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2"/>
              </a:buClr>
              <a:buSzPts val="4000"/>
              <a:buNone/>
              <a:defRPr sz="4000" b="1">
                <a:solidFill>
                  <a:schemeClr val="lt2"/>
                </a:solidFill>
                <a:latin typeface="Arial"/>
                <a:ea typeface="Arial"/>
                <a:cs typeface="Arial"/>
                <a:sym typeface="Aria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3" name="Google Shape;93;p29"/>
          <p:cNvSpPr/>
          <p:nvPr/>
        </p:nvSpPr>
        <p:spPr>
          <a:xfrm>
            <a:off x="580587" y="3133049"/>
            <a:ext cx="832475" cy="770869"/>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94" name="Google Shape;94;p29"/>
          <p:cNvSpPr/>
          <p:nvPr/>
        </p:nvSpPr>
        <p:spPr>
          <a:xfrm>
            <a:off x="844083" y="2829486"/>
            <a:ext cx="832475" cy="770869"/>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95" name="Google Shape;95;p29"/>
          <p:cNvSpPr txBox="1">
            <a:spLocks noGrp="1"/>
          </p:cNvSpPr>
          <p:nvPr>
            <p:ph type="body" idx="3"/>
          </p:nvPr>
        </p:nvSpPr>
        <p:spPr>
          <a:xfrm>
            <a:off x="730273" y="3061283"/>
            <a:ext cx="685942" cy="914400"/>
          </a:xfrm>
          <a:prstGeom prst="rect">
            <a:avLst/>
          </a:prstGeom>
          <a:noFill/>
          <a:ln>
            <a:noFill/>
          </a:ln>
        </p:spPr>
        <p:txBody>
          <a:bodyPr spcFirstLastPara="1" wrap="square" lIns="91425" tIns="45700" rIns="91425" bIns="45700" anchor="b" anchorCtr="0">
            <a:noAutofit/>
          </a:bodyPr>
          <a:lstStyle>
            <a:lvl1pPr marL="457200" lvl="0" indent="-228600" algn="l">
              <a:lnSpc>
                <a:spcPct val="90000"/>
              </a:lnSpc>
              <a:spcBef>
                <a:spcPts val="1000"/>
              </a:spcBef>
              <a:spcAft>
                <a:spcPts val="0"/>
              </a:spcAft>
              <a:buClr>
                <a:schemeClr val="lt1"/>
              </a:buClr>
              <a:buSzPts val="6000"/>
              <a:buNone/>
              <a:defRPr sz="6000" b="1">
                <a:solidFill>
                  <a:schemeClr val="lt1"/>
                </a:solidFil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Intercalaire 4">
  <p:cSld name="Intercalaire 4">
    <p:bg>
      <p:bgPr>
        <a:solidFill>
          <a:srgbClr val="F0F8FE"/>
        </a:solidFill>
        <a:effectLst/>
      </p:bgPr>
    </p:bg>
    <p:spTree>
      <p:nvGrpSpPr>
        <p:cNvPr id="1" name="Shape 96"/>
        <p:cNvGrpSpPr/>
        <p:nvPr/>
      </p:nvGrpSpPr>
      <p:grpSpPr>
        <a:xfrm>
          <a:off x="0" y="0"/>
          <a:ext cx="0" cy="0"/>
          <a:chOff x="0" y="0"/>
          <a:chExt cx="0" cy="0"/>
        </a:xfrm>
      </p:grpSpPr>
      <p:pic>
        <p:nvPicPr>
          <p:cNvPr id="97" name="Google Shape;97;p30" descr="Une image contenant Visage humain, habits, personne, homme&#10;&#10;Description générée automatiquement"/>
          <p:cNvPicPr preferRelativeResize="0"/>
          <p:nvPr/>
        </p:nvPicPr>
        <p:blipFill rotWithShape="1">
          <a:blip r:embed="rId2">
            <a:alphaModFix/>
          </a:blip>
          <a:srcRect/>
          <a:stretch/>
        </p:blipFill>
        <p:spPr>
          <a:xfrm>
            <a:off x="0" y="849201"/>
            <a:ext cx="4772257" cy="6008799"/>
          </a:xfrm>
          <a:prstGeom prst="rect">
            <a:avLst/>
          </a:prstGeom>
          <a:noFill/>
          <a:ln>
            <a:noFill/>
          </a:ln>
        </p:spPr>
      </p:pic>
      <p:sp>
        <p:nvSpPr>
          <p:cNvPr id="98" name="Google Shape;98;p30"/>
          <p:cNvSpPr/>
          <p:nvPr/>
        </p:nvSpPr>
        <p:spPr>
          <a:xfrm>
            <a:off x="3030772" y="4445391"/>
            <a:ext cx="2238052" cy="2412609"/>
          </a:xfrm>
          <a:prstGeom prst="rect">
            <a:avLst/>
          </a:prstGeom>
          <a:solidFill>
            <a:srgbClr val="F0F8F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99" name="Google Shape;99;p30"/>
          <p:cNvSpPr/>
          <p:nvPr/>
        </p:nvSpPr>
        <p:spPr>
          <a:xfrm>
            <a:off x="-1" y="269658"/>
            <a:ext cx="1131759" cy="1144485"/>
          </a:xfrm>
          <a:prstGeom prst="rect">
            <a:avLst/>
          </a:prstGeom>
          <a:solidFill>
            <a:srgbClr val="F0F8F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00" name="Google Shape;100;p30"/>
          <p:cNvSpPr txBox="1">
            <a:spLocks noGrp="1"/>
          </p:cNvSpPr>
          <p:nvPr>
            <p:ph type="body" idx="1"/>
          </p:nvPr>
        </p:nvSpPr>
        <p:spPr>
          <a:xfrm>
            <a:off x="6384684" y="4526007"/>
            <a:ext cx="4389464" cy="46769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2"/>
              </a:buClr>
              <a:buSzPts val="2400"/>
              <a:buNone/>
              <a:defRPr sz="2400">
                <a:solidFill>
                  <a:schemeClr val="dk2"/>
                </a:solidFil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1" name="Google Shape;101;p30"/>
          <p:cNvSpPr txBox="1">
            <a:spLocks noGrp="1"/>
          </p:cNvSpPr>
          <p:nvPr>
            <p:ph type="body" idx="2"/>
          </p:nvPr>
        </p:nvSpPr>
        <p:spPr>
          <a:xfrm>
            <a:off x="6384684" y="3685373"/>
            <a:ext cx="5807316" cy="817562"/>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2"/>
              </a:buClr>
              <a:buSzPts val="4000"/>
              <a:buNone/>
              <a:defRPr sz="4000" b="1">
                <a:solidFill>
                  <a:schemeClr val="lt2"/>
                </a:solidFill>
                <a:latin typeface="Arial"/>
                <a:ea typeface="Arial"/>
                <a:cs typeface="Arial"/>
                <a:sym typeface="Aria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2" name="Google Shape;102;p30"/>
          <p:cNvSpPr/>
          <p:nvPr/>
        </p:nvSpPr>
        <p:spPr>
          <a:xfrm>
            <a:off x="5402523" y="3043565"/>
            <a:ext cx="832475" cy="770869"/>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03" name="Google Shape;103;p30"/>
          <p:cNvSpPr/>
          <p:nvPr/>
        </p:nvSpPr>
        <p:spPr>
          <a:xfrm>
            <a:off x="5666019" y="2740002"/>
            <a:ext cx="832475" cy="770869"/>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04" name="Google Shape;104;p30"/>
          <p:cNvSpPr txBox="1">
            <a:spLocks noGrp="1"/>
          </p:cNvSpPr>
          <p:nvPr>
            <p:ph type="body" idx="3"/>
          </p:nvPr>
        </p:nvSpPr>
        <p:spPr>
          <a:xfrm>
            <a:off x="5552209" y="2971799"/>
            <a:ext cx="685942" cy="914400"/>
          </a:xfrm>
          <a:prstGeom prst="rect">
            <a:avLst/>
          </a:prstGeom>
          <a:noFill/>
          <a:ln>
            <a:noFill/>
          </a:ln>
        </p:spPr>
        <p:txBody>
          <a:bodyPr spcFirstLastPara="1" wrap="square" lIns="91425" tIns="45700" rIns="91425" bIns="45700" anchor="b" anchorCtr="0">
            <a:noAutofit/>
          </a:bodyPr>
          <a:lstStyle>
            <a:lvl1pPr marL="457200" lvl="0" indent="-228600" algn="l">
              <a:lnSpc>
                <a:spcPct val="90000"/>
              </a:lnSpc>
              <a:spcBef>
                <a:spcPts val="1000"/>
              </a:spcBef>
              <a:spcAft>
                <a:spcPts val="0"/>
              </a:spcAft>
              <a:buClr>
                <a:schemeClr val="lt1"/>
              </a:buClr>
              <a:buSzPts val="6000"/>
              <a:buNone/>
              <a:defRPr sz="6000" b="1">
                <a:solidFill>
                  <a:schemeClr val="lt1"/>
                </a:solidFil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2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1" name="Google Shape;11;p2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757575"/>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12" name="Google Shape;12;p2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fr-FR"/>
              <a:t>‹N°›</a:t>
            </a:fld>
            <a:endParaRPr/>
          </a:p>
        </p:txBody>
      </p:sp>
      <p:sp>
        <p:nvSpPr>
          <p:cNvPr id="13" name="Google Shape;13;p2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Arial"/>
              <a:buNone/>
              <a:defRPr sz="44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 id="2147483674" r:id="rId26"/>
    <p:sldLayoutId id="2147483675" r:id="rId27"/>
    <p:sldLayoutId id="2147483676" r:id="rId28"/>
    <p:sldLayoutId id="2147483677" r:id="rId29"/>
    <p:sldLayoutId id="2147483678" r:id="rId30"/>
    <p:sldLayoutId id="2147483679" r:id="rId31"/>
    <p:sldLayoutId id="2147483680" r:id="rId32"/>
    <p:sldLayoutId id="2147483681" r:id="rId33"/>
    <p:sldLayoutId id="2147483682" r:id="rId34"/>
    <p:sldLayoutId id="2147483683" r:id="rId35"/>
    <p:sldLayoutId id="2147483684" r:id="rId3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6.wmf"/><Relationship Id="rId1" Type="http://schemas.openxmlformats.org/officeDocument/2006/relationships/slideLayout" Target="../slideLayouts/slideLayout2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70.svg"/><Relationship Id="rId2" Type="http://schemas.openxmlformats.org/officeDocument/2006/relationships/image" Target="../media/image69.png"/><Relationship Id="rId1" Type="http://schemas.openxmlformats.org/officeDocument/2006/relationships/slideLayout" Target="../slideLayouts/slideLayout36.xml"/></Relationships>
</file>

<file path=ppt/slides/_rels/slide101.xml.rels><?xml version="1.0" encoding="UTF-8" standalone="yes"?>
<Relationships xmlns="http://schemas.openxmlformats.org/package/2006/relationships"><Relationship Id="rId8" Type="http://schemas.openxmlformats.org/officeDocument/2006/relationships/image" Target="../media/image77.png"/><Relationship Id="rId13" Type="http://schemas.openxmlformats.org/officeDocument/2006/relationships/image" Target="../media/image82.svg"/><Relationship Id="rId3" Type="http://schemas.openxmlformats.org/officeDocument/2006/relationships/image" Target="../media/image72.svg"/><Relationship Id="rId7" Type="http://schemas.openxmlformats.org/officeDocument/2006/relationships/image" Target="../media/image76.svg"/><Relationship Id="rId12" Type="http://schemas.openxmlformats.org/officeDocument/2006/relationships/image" Target="../media/image81.png"/><Relationship Id="rId2" Type="http://schemas.openxmlformats.org/officeDocument/2006/relationships/image" Target="../media/image71.png"/><Relationship Id="rId1" Type="http://schemas.openxmlformats.org/officeDocument/2006/relationships/slideLayout" Target="../slideLayouts/slideLayout36.xml"/><Relationship Id="rId6" Type="http://schemas.openxmlformats.org/officeDocument/2006/relationships/image" Target="../media/image75.png"/><Relationship Id="rId11" Type="http://schemas.openxmlformats.org/officeDocument/2006/relationships/image" Target="../media/image80.svg"/><Relationship Id="rId5" Type="http://schemas.openxmlformats.org/officeDocument/2006/relationships/image" Target="../media/image74.svg"/><Relationship Id="rId15" Type="http://schemas.openxmlformats.org/officeDocument/2006/relationships/image" Target="../media/image84.svg"/><Relationship Id="rId10" Type="http://schemas.openxmlformats.org/officeDocument/2006/relationships/image" Target="../media/image79.png"/><Relationship Id="rId4" Type="http://schemas.openxmlformats.org/officeDocument/2006/relationships/image" Target="../media/image73.png"/><Relationship Id="rId9" Type="http://schemas.openxmlformats.org/officeDocument/2006/relationships/image" Target="../media/image78.svg"/><Relationship Id="rId14" Type="http://schemas.openxmlformats.org/officeDocument/2006/relationships/image" Target="../media/image83.png"/></Relationships>
</file>

<file path=ppt/slides/_rels/slide10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34.xml"/></Relationships>
</file>

<file path=ppt/slides/_rels/slide103.xml.rels><?xml version="1.0" encoding="UTF-8" standalone="yes"?>
<Relationships xmlns="http://schemas.openxmlformats.org/package/2006/relationships"><Relationship Id="rId3" Type="http://schemas.openxmlformats.org/officeDocument/2006/relationships/image" Target="../media/image86.svg"/><Relationship Id="rId7" Type="http://schemas.openxmlformats.org/officeDocument/2006/relationships/image" Target="../media/image90.svg"/><Relationship Id="rId2" Type="http://schemas.openxmlformats.org/officeDocument/2006/relationships/image" Target="../media/image85.png"/><Relationship Id="rId1" Type="http://schemas.openxmlformats.org/officeDocument/2006/relationships/slideLayout" Target="../slideLayouts/slideLayout36.xml"/><Relationship Id="rId6" Type="http://schemas.openxmlformats.org/officeDocument/2006/relationships/image" Target="../media/image89.png"/><Relationship Id="rId5" Type="http://schemas.openxmlformats.org/officeDocument/2006/relationships/image" Target="../media/image88.svg"/><Relationship Id="rId4" Type="http://schemas.openxmlformats.org/officeDocument/2006/relationships/image" Target="../media/image87.png"/></Relationships>
</file>

<file path=ppt/slides/_rels/slide10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34.xml"/></Relationships>
</file>

<file path=ppt/slides/_rels/slide105.xml.rels><?xml version="1.0" encoding="UTF-8" standalone="yes"?>
<Relationships xmlns="http://schemas.openxmlformats.org/package/2006/relationships"><Relationship Id="rId8" Type="http://schemas.openxmlformats.org/officeDocument/2006/relationships/image" Target="../media/image97.png"/><Relationship Id="rId13" Type="http://schemas.openxmlformats.org/officeDocument/2006/relationships/image" Target="../media/image102.svg"/><Relationship Id="rId18" Type="http://schemas.openxmlformats.org/officeDocument/2006/relationships/image" Target="../media/image107.png"/><Relationship Id="rId26" Type="http://schemas.openxmlformats.org/officeDocument/2006/relationships/image" Target="../media/image115.png"/><Relationship Id="rId3" Type="http://schemas.openxmlformats.org/officeDocument/2006/relationships/image" Target="../media/image92.svg"/><Relationship Id="rId21" Type="http://schemas.openxmlformats.org/officeDocument/2006/relationships/image" Target="../media/image110.svg"/><Relationship Id="rId7" Type="http://schemas.openxmlformats.org/officeDocument/2006/relationships/image" Target="../media/image96.svg"/><Relationship Id="rId12" Type="http://schemas.openxmlformats.org/officeDocument/2006/relationships/image" Target="../media/image101.png"/><Relationship Id="rId17" Type="http://schemas.openxmlformats.org/officeDocument/2006/relationships/image" Target="../media/image106.svg"/><Relationship Id="rId25" Type="http://schemas.openxmlformats.org/officeDocument/2006/relationships/image" Target="../media/image114.svg"/><Relationship Id="rId2" Type="http://schemas.openxmlformats.org/officeDocument/2006/relationships/image" Target="../media/image91.png"/><Relationship Id="rId16" Type="http://schemas.openxmlformats.org/officeDocument/2006/relationships/image" Target="../media/image105.png"/><Relationship Id="rId20" Type="http://schemas.openxmlformats.org/officeDocument/2006/relationships/image" Target="../media/image109.png"/><Relationship Id="rId29" Type="http://schemas.openxmlformats.org/officeDocument/2006/relationships/image" Target="../media/image118.svg"/><Relationship Id="rId1" Type="http://schemas.openxmlformats.org/officeDocument/2006/relationships/slideLayout" Target="../slideLayouts/slideLayout36.xml"/><Relationship Id="rId6" Type="http://schemas.openxmlformats.org/officeDocument/2006/relationships/image" Target="../media/image95.png"/><Relationship Id="rId11" Type="http://schemas.openxmlformats.org/officeDocument/2006/relationships/image" Target="../media/image100.svg"/><Relationship Id="rId24" Type="http://schemas.openxmlformats.org/officeDocument/2006/relationships/image" Target="../media/image113.png"/><Relationship Id="rId5" Type="http://schemas.openxmlformats.org/officeDocument/2006/relationships/image" Target="../media/image94.svg"/><Relationship Id="rId15" Type="http://schemas.openxmlformats.org/officeDocument/2006/relationships/image" Target="../media/image104.svg"/><Relationship Id="rId23" Type="http://schemas.openxmlformats.org/officeDocument/2006/relationships/image" Target="../media/image112.svg"/><Relationship Id="rId28" Type="http://schemas.openxmlformats.org/officeDocument/2006/relationships/image" Target="../media/image117.png"/><Relationship Id="rId10" Type="http://schemas.openxmlformats.org/officeDocument/2006/relationships/image" Target="../media/image99.png"/><Relationship Id="rId19" Type="http://schemas.openxmlformats.org/officeDocument/2006/relationships/image" Target="../media/image108.svg"/><Relationship Id="rId4" Type="http://schemas.openxmlformats.org/officeDocument/2006/relationships/image" Target="../media/image93.png"/><Relationship Id="rId9" Type="http://schemas.openxmlformats.org/officeDocument/2006/relationships/image" Target="../media/image98.svg"/><Relationship Id="rId14" Type="http://schemas.openxmlformats.org/officeDocument/2006/relationships/image" Target="../media/image103.png"/><Relationship Id="rId22" Type="http://schemas.openxmlformats.org/officeDocument/2006/relationships/image" Target="../media/image111.png"/><Relationship Id="rId27" Type="http://schemas.openxmlformats.org/officeDocument/2006/relationships/image" Target="../media/image116.svg"/></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108.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image" Target="../media/image119.png"/><Relationship Id="rId1" Type="http://schemas.openxmlformats.org/officeDocument/2006/relationships/slideLayout" Target="../slideLayouts/slideLayout36.xml"/></Relationships>
</file>

<file path=ppt/slides/_rels/slide109.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59.xml"/><Relationship Id="rId1" Type="http://schemas.openxmlformats.org/officeDocument/2006/relationships/slideLayout" Target="../slideLayouts/slideLayout36.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image" Target="../media/image121.png"/><Relationship Id="rId1" Type="http://schemas.openxmlformats.org/officeDocument/2006/relationships/slideLayout" Target="../slideLayouts/slideLayout36.xml"/></Relationships>
</file>

<file path=ppt/slides/_rels/slide11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60.xml"/><Relationship Id="rId1" Type="http://schemas.openxmlformats.org/officeDocument/2006/relationships/slideLayout" Target="../slideLayouts/slideLayout34.xml"/><Relationship Id="rId4" Type="http://schemas.openxmlformats.org/officeDocument/2006/relationships/image" Target="../media/image51.png"/></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xml"/><Relationship Id="rId1" Type="http://schemas.openxmlformats.org/officeDocument/2006/relationships/slideLayout" Target="../slideLayouts/slideLayout22.xml"/><Relationship Id="rId4" Type="http://schemas.openxmlformats.org/officeDocument/2006/relationships/image" Target="../media/image19.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hyperlink" Target="https://www.linkedin.com/in/france-medalle/" TargetMode="External"/><Relationship Id="rId2" Type="http://schemas.openxmlformats.org/officeDocument/2006/relationships/notesSlide" Target="../notesSlides/notesSlide2.xml"/><Relationship Id="rId1" Type="http://schemas.openxmlformats.org/officeDocument/2006/relationships/slideLayout" Target="../slideLayouts/slideLayout2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hyperlink" Target="mailto:goulven.leny@avocat.fr" TargetMode="External"/><Relationship Id="rId2" Type="http://schemas.openxmlformats.org/officeDocument/2006/relationships/notesSlide" Target="../notesSlides/notesSlide43.xml"/><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hyperlink" Target="http://glenyavocat.bzh" TargetMode="External"/></Relationships>
</file>

<file path=ppt/slides/_rels/slide47.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9.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7.jpg"/><Relationship Id="rId7" Type="http://schemas.openxmlformats.org/officeDocument/2006/relationships/image" Target="../media/image31.png"/><Relationship Id="rId2" Type="http://schemas.openxmlformats.org/officeDocument/2006/relationships/image" Target="../media/image26.png"/><Relationship Id="rId1" Type="http://schemas.openxmlformats.org/officeDocument/2006/relationships/slideLayout" Target="../slideLayouts/slideLayout26.xml"/><Relationship Id="rId6" Type="http://schemas.openxmlformats.org/officeDocument/2006/relationships/image" Target="../media/image30.jpg"/><Relationship Id="rId5" Type="http://schemas.openxmlformats.org/officeDocument/2006/relationships/image" Target="../media/image29.jpg"/><Relationship Id="rId10" Type="http://schemas.openxmlformats.org/officeDocument/2006/relationships/image" Target="../media/image34.png"/><Relationship Id="rId4" Type="http://schemas.openxmlformats.org/officeDocument/2006/relationships/image" Target="../media/image28.png"/><Relationship Id="rId9" Type="http://schemas.openxmlformats.org/officeDocument/2006/relationships/image" Target="../media/image33.png"/></Relationships>
</file>

<file path=ppt/slides/_rels/slide5.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5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jpg"/><Relationship Id="rId1" Type="http://schemas.openxmlformats.org/officeDocument/2006/relationships/slideLayout" Target="../slideLayouts/slideLayout26.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55.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6.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59.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chart" Target="../charts/chart1.xml"/><Relationship Id="rId1" Type="http://schemas.openxmlformats.org/officeDocument/2006/relationships/slideLayout" Target="../slideLayouts/slideLayout26.xml"/><Relationship Id="rId4" Type="http://schemas.openxmlformats.org/officeDocument/2006/relationships/image" Target="../media/image26.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image" Target="../media/image38.jpeg"/><Relationship Id="rId1" Type="http://schemas.openxmlformats.org/officeDocument/2006/relationships/slideLayout" Target="../slideLayouts/slideLayout26.xml"/><Relationship Id="rId4" Type="http://schemas.openxmlformats.org/officeDocument/2006/relationships/image" Target="../media/image26.png"/></Relationships>
</file>

<file path=ppt/slides/_rels/slide61.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chart" Target="../charts/chart3.xml"/><Relationship Id="rId1" Type="http://schemas.openxmlformats.org/officeDocument/2006/relationships/slideLayout" Target="../slideLayouts/slideLayout30.xml"/><Relationship Id="rId5" Type="http://schemas.openxmlformats.org/officeDocument/2006/relationships/image" Target="../media/image26.png"/><Relationship Id="rId4" Type="http://schemas.openxmlformats.org/officeDocument/2006/relationships/image" Target="../media/image39.jpeg"/></Relationships>
</file>

<file path=ppt/slides/_rels/slide62.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40.png"/><Relationship Id="rId1" Type="http://schemas.openxmlformats.org/officeDocument/2006/relationships/slideLayout" Target="../slideLayouts/slideLayout30.xml"/><Relationship Id="rId5" Type="http://schemas.openxmlformats.org/officeDocument/2006/relationships/image" Target="../media/image26.png"/><Relationship Id="rId4" Type="http://schemas.openxmlformats.org/officeDocument/2006/relationships/image" Target="../media/image39.jpeg"/></Relationships>
</file>

<file path=ppt/slides/_rels/slide6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38.jpeg"/><Relationship Id="rId1" Type="http://schemas.openxmlformats.org/officeDocument/2006/relationships/slideLayout" Target="../slideLayouts/slideLayout26.xml"/></Relationships>
</file>

<file path=ppt/slides/_rels/slide6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38.jpeg"/><Relationship Id="rId1" Type="http://schemas.openxmlformats.org/officeDocument/2006/relationships/slideLayout" Target="../slideLayouts/slideLayout26.xml"/><Relationship Id="rId5" Type="http://schemas.openxmlformats.org/officeDocument/2006/relationships/image" Target="../media/image26.png"/><Relationship Id="rId4" Type="http://schemas.openxmlformats.org/officeDocument/2006/relationships/image" Target="../media/image39.jpeg"/></Relationships>
</file>

<file path=ppt/slides/_rels/slide65.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26.xml"/><Relationship Id="rId5" Type="http://schemas.openxmlformats.org/officeDocument/2006/relationships/image" Target="../media/image26.png"/><Relationship Id="rId4" Type="http://schemas.openxmlformats.org/officeDocument/2006/relationships/image" Target="../media/image42.png"/></Relationships>
</file>

<file path=ppt/slides/_rels/slide66.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26.xml"/><Relationship Id="rId5" Type="http://schemas.openxmlformats.org/officeDocument/2006/relationships/image" Target="../media/image26.png"/><Relationship Id="rId4" Type="http://schemas.openxmlformats.org/officeDocument/2006/relationships/chart" Target="../charts/chart4.xml"/></Relationships>
</file>

<file path=ppt/slides/_rels/slide67.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26.xml"/><Relationship Id="rId5" Type="http://schemas.openxmlformats.org/officeDocument/2006/relationships/image" Target="../media/image26.png"/><Relationship Id="rId4" Type="http://schemas.openxmlformats.org/officeDocument/2006/relationships/image" Target="../media/image43.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7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4.xml"/><Relationship Id="rId1" Type="http://schemas.openxmlformats.org/officeDocument/2006/relationships/slideLayout" Target="../slideLayouts/slideLayout23.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4.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5.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6.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7.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6.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8.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6.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6.xml"/></Relationships>
</file>

<file path=ppt/slides/_rels/slide8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53.xml"/><Relationship Id="rId1" Type="http://schemas.openxmlformats.org/officeDocument/2006/relationships/slideLayout" Target="../slideLayouts/slideLayout26.xml"/></Relationships>
</file>

<file path=ppt/slides/_rels/slide8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54.xml"/><Relationship Id="rId1" Type="http://schemas.openxmlformats.org/officeDocument/2006/relationships/slideLayout" Target="../slideLayouts/slideLayout26.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6.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9.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6.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hyperlink" Target="https://fonciers-en-debat.com/qui-sont-les-proprietaires-des-logements-airbnb/" TargetMode="External"/><Relationship Id="rId7" Type="http://schemas.openxmlformats.org/officeDocument/2006/relationships/image" Target="../media/image49.png"/><Relationship Id="rId2" Type="http://schemas.openxmlformats.org/officeDocument/2006/relationships/notesSlide" Target="../notesSlides/notesSlide58.xml"/><Relationship Id="rId1" Type="http://schemas.openxmlformats.org/officeDocument/2006/relationships/slideLayout" Target="../slideLayouts/slideLayout26.xml"/><Relationship Id="rId6" Type="http://schemas.openxmlformats.org/officeDocument/2006/relationships/image" Target="../media/image48.png"/><Relationship Id="rId5" Type="http://schemas.openxmlformats.org/officeDocument/2006/relationships/hyperlink" Target="https://doc.cerema.fr/Default/doc/SYRACUSE/601030/analyse-des-meubles-touristiques-et-de-leurs-proprietaires-a-marseille-en-2023-travaux-exploratoires" TargetMode="External"/><Relationship Id="rId4" Type="http://schemas.openxmlformats.org/officeDocument/2006/relationships/image" Target="../media/image47.png"/></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9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3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9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34.xml"/></Relationships>
</file>

<file path=ppt/slides/_rels/slide95.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53.jpeg"/><Relationship Id="rId7" Type="http://schemas.openxmlformats.org/officeDocument/2006/relationships/image" Target="../media/image57.png"/><Relationship Id="rId12" Type="http://schemas.openxmlformats.org/officeDocument/2006/relationships/image" Target="../media/image62.png"/><Relationship Id="rId2" Type="http://schemas.openxmlformats.org/officeDocument/2006/relationships/image" Target="../media/image52.png"/><Relationship Id="rId1" Type="http://schemas.openxmlformats.org/officeDocument/2006/relationships/slideLayout" Target="../slideLayouts/slideLayout35.xml"/><Relationship Id="rId6" Type="http://schemas.openxmlformats.org/officeDocument/2006/relationships/image" Target="../media/image56.png"/><Relationship Id="rId11" Type="http://schemas.openxmlformats.org/officeDocument/2006/relationships/image" Target="../media/image61.png"/><Relationship Id="rId5" Type="http://schemas.openxmlformats.org/officeDocument/2006/relationships/image" Target="../media/image55.svg"/><Relationship Id="rId10" Type="http://schemas.openxmlformats.org/officeDocument/2006/relationships/image" Target="../media/image60.png"/><Relationship Id="rId4" Type="http://schemas.openxmlformats.org/officeDocument/2006/relationships/image" Target="../media/image54.png"/><Relationship Id="rId9" Type="http://schemas.openxmlformats.org/officeDocument/2006/relationships/image" Target="../media/image59.svg"/></Relationships>
</file>

<file path=ppt/slides/_rels/slide96.xml.rels><?xml version="1.0" encoding="UTF-8" standalone="yes"?>
<Relationships xmlns="http://schemas.openxmlformats.org/package/2006/relationships"><Relationship Id="rId3" Type="http://schemas.openxmlformats.org/officeDocument/2006/relationships/image" Target="../media/image54.png"/><Relationship Id="rId7" Type="http://schemas.openxmlformats.org/officeDocument/2006/relationships/image" Target="../media/image66.png"/><Relationship Id="rId2" Type="http://schemas.openxmlformats.org/officeDocument/2006/relationships/image" Target="../media/image63.png"/><Relationship Id="rId1" Type="http://schemas.openxmlformats.org/officeDocument/2006/relationships/slideLayout" Target="../slideLayouts/slideLayout35.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55.svg"/></Relationships>
</file>

<file path=ppt/slides/_rels/slide9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34.xml"/></Relationships>
</file>

<file path=ppt/slides/_rels/slide98.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chart" Target="../charts/chart5.xml"/><Relationship Id="rId1" Type="http://schemas.openxmlformats.org/officeDocument/2006/relationships/slideLayout" Target="../slideLayouts/slideLayout36.xml"/><Relationship Id="rId4" Type="http://schemas.openxmlformats.org/officeDocument/2006/relationships/chart" Target="../charts/chart6.xml"/></Relationships>
</file>

<file path=ppt/slides/_rels/slide99.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image" Target="../media/image67.png"/><Relationship Id="rId1" Type="http://schemas.openxmlformats.org/officeDocument/2006/relationships/slideLayout" Target="../slideLayouts/slideLayout36.xml"/><Relationship Id="rId4" Type="http://schemas.openxmlformats.org/officeDocument/2006/relationships/chart" Target="../charts/chart8.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a:extLst>
            <a:ext uri="{FF2B5EF4-FFF2-40B4-BE49-F238E27FC236}">
              <a16:creationId xmlns:a16="http://schemas.microsoft.com/office/drawing/2014/main" id="{AD14CD11-826B-1446-312F-44021CE949FC}"/>
            </a:ext>
          </a:extLst>
        </p:cNvPr>
        <p:cNvGrpSpPr/>
        <p:nvPr/>
      </p:nvGrpSpPr>
      <p:grpSpPr>
        <a:xfrm>
          <a:off x="0" y="0"/>
          <a:ext cx="0" cy="0"/>
          <a:chOff x="0" y="0"/>
          <a:chExt cx="0" cy="0"/>
        </a:xfrm>
      </p:grpSpPr>
      <p:sp>
        <p:nvSpPr>
          <p:cNvPr id="3" name="Titre 1">
            <a:extLst>
              <a:ext uri="{FF2B5EF4-FFF2-40B4-BE49-F238E27FC236}">
                <a16:creationId xmlns:a16="http://schemas.microsoft.com/office/drawing/2014/main" id="{8A7A9EB3-66E1-65B9-15AD-A36674202696}"/>
              </a:ext>
            </a:extLst>
          </p:cNvPr>
          <p:cNvSpPr>
            <a:spLocks noGrp="1"/>
          </p:cNvSpPr>
          <p:nvPr>
            <p:ph type="ctrTitle" hasCustomPrompt="1"/>
          </p:nvPr>
        </p:nvSpPr>
        <p:spPr>
          <a:xfrm>
            <a:off x="5263183" y="2574083"/>
            <a:ext cx="6488869" cy="2376496"/>
          </a:xfrm>
          <a:prstGeom prst="rect">
            <a:avLst/>
          </a:prstGeom>
        </p:spPr>
        <p:txBody>
          <a:bodyPr anchor="t">
            <a:normAutofit fontScale="90000"/>
          </a:bodyPr>
          <a:lstStyle>
            <a:lvl1pPr>
              <a:defRPr sz="4800" b="1" i="0">
                <a:solidFill>
                  <a:schemeClr val="bg2"/>
                </a:solidFill>
                <a:latin typeface="Arial" panose="020B0604020202020204" pitchFamily="34" charset="0"/>
                <a:cs typeface="Arial" panose="020B0604020202020204" pitchFamily="34" charset="0"/>
              </a:defRPr>
            </a:lvl1pPr>
          </a:lstStyle>
          <a:p>
            <a:r>
              <a:rPr lang="fr-FR" dirty="0">
                <a:solidFill>
                  <a:srgbClr val="050088"/>
                </a:solidFill>
              </a:rPr>
              <a:t>La lutte contre l'habitat dégradé au regard des enjeux d'attractivité</a:t>
            </a:r>
            <a:br>
              <a:rPr lang="fr-FR" dirty="0">
                <a:solidFill>
                  <a:srgbClr val="050088"/>
                </a:solidFill>
              </a:rPr>
            </a:br>
            <a:r>
              <a:rPr lang="fr-FR" dirty="0">
                <a:solidFill>
                  <a:srgbClr val="050088"/>
                </a:solidFill>
              </a:rPr>
              <a:t>touristique et de transition écologique .</a:t>
            </a:r>
          </a:p>
        </p:txBody>
      </p:sp>
      <p:sp>
        <p:nvSpPr>
          <p:cNvPr id="6" name="Espace réservé du texte 2">
            <a:extLst>
              <a:ext uri="{FF2B5EF4-FFF2-40B4-BE49-F238E27FC236}">
                <a16:creationId xmlns:a16="http://schemas.microsoft.com/office/drawing/2014/main" id="{1C298E47-F176-D7BA-C1CA-1ABCD9C65FD4}"/>
              </a:ext>
            </a:extLst>
          </p:cNvPr>
          <p:cNvSpPr txBox="1">
            <a:spLocks/>
          </p:cNvSpPr>
          <p:nvPr/>
        </p:nvSpPr>
        <p:spPr>
          <a:xfrm>
            <a:off x="5256545" y="1948130"/>
            <a:ext cx="6495507" cy="467692"/>
          </a:xfrm>
          <a:prstGeom prst="rect">
            <a:avLst/>
          </a:prstGeom>
        </p:spPr>
        <p:txBody>
          <a:bodyPr vert="horz" lIns="91440" tIns="45720" rIns="91440" bIns="45720" rtlCol="0" anchor="ctr"/>
          <a:lstStyle>
            <a:defPPr>
              <a:defRPr lang="fr-FR"/>
            </a:defPPr>
            <a:lvl1pPr marL="0" indent="0" algn="l" defTabSz="914400" rtl="0" eaLnBrk="1" latinLnBrk="0" hangingPunct="1">
              <a:buNone/>
              <a:defRPr sz="1200"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2400" dirty="0">
                <a:solidFill>
                  <a:srgbClr val="050088"/>
                </a:solidFill>
                <a:latin typeface="Arial" panose="020B0604020202020204" pitchFamily="34" charset="0"/>
              </a:rPr>
              <a:t>Rencontre d’actualité Habitat &amp; Tourisme</a:t>
            </a:r>
            <a:endParaRPr lang="fr-FR" sz="2400" dirty="0"/>
          </a:p>
        </p:txBody>
      </p:sp>
      <p:pic>
        <p:nvPicPr>
          <p:cNvPr id="7" name="Image 6">
            <a:extLst>
              <a:ext uri="{FF2B5EF4-FFF2-40B4-BE49-F238E27FC236}">
                <a16:creationId xmlns:a16="http://schemas.microsoft.com/office/drawing/2014/main" id="{D9F57538-3D3A-5B9A-481C-F7A9BA41BE86}"/>
              </a:ext>
            </a:extLst>
          </p:cNvPr>
          <p:cNvPicPr>
            <a:picLocks noChangeAspect="1"/>
          </p:cNvPicPr>
          <p:nvPr/>
        </p:nvPicPr>
        <p:blipFill>
          <a:blip r:embed="rId2"/>
          <a:stretch>
            <a:fillRect/>
          </a:stretch>
        </p:blipFill>
        <p:spPr>
          <a:xfrm>
            <a:off x="10395468" y="533885"/>
            <a:ext cx="1410863" cy="1123465"/>
          </a:xfrm>
          <a:prstGeom prst="rect">
            <a:avLst/>
          </a:prstGeom>
        </p:spPr>
      </p:pic>
      <p:pic>
        <p:nvPicPr>
          <p:cNvPr id="9" name="Image 8">
            <a:extLst>
              <a:ext uri="{FF2B5EF4-FFF2-40B4-BE49-F238E27FC236}">
                <a16:creationId xmlns:a16="http://schemas.microsoft.com/office/drawing/2014/main" id="{DFD13AA8-1F88-8998-EC26-4EFA188BF8C8}"/>
              </a:ext>
            </a:extLst>
          </p:cNvPr>
          <p:cNvPicPr>
            <a:picLocks noChangeAspect="1"/>
          </p:cNvPicPr>
          <p:nvPr/>
        </p:nvPicPr>
        <p:blipFill>
          <a:blip r:embed="rId3"/>
          <a:stretch>
            <a:fillRect/>
          </a:stretch>
        </p:blipFill>
        <p:spPr>
          <a:xfrm>
            <a:off x="212602" y="1140254"/>
            <a:ext cx="4726088" cy="5074566"/>
          </a:xfrm>
          <a:prstGeom prst="rect">
            <a:avLst/>
          </a:prstGeom>
        </p:spPr>
      </p:pic>
      <p:sp>
        <p:nvSpPr>
          <p:cNvPr id="10" name="ZoneTexte 9">
            <a:extLst>
              <a:ext uri="{FF2B5EF4-FFF2-40B4-BE49-F238E27FC236}">
                <a16:creationId xmlns:a16="http://schemas.microsoft.com/office/drawing/2014/main" id="{E0BE88C0-27FD-E19E-4400-C907769967DC}"/>
              </a:ext>
            </a:extLst>
          </p:cNvPr>
          <p:cNvSpPr txBox="1"/>
          <p:nvPr/>
        </p:nvSpPr>
        <p:spPr>
          <a:xfrm>
            <a:off x="212602" y="242481"/>
            <a:ext cx="2904962" cy="523220"/>
          </a:xfrm>
          <a:prstGeom prst="rect">
            <a:avLst/>
          </a:prstGeom>
          <a:noFill/>
        </p:spPr>
        <p:txBody>
          <a:bodyPr wrap="none" rtlCol="0">
            <a:spAutoFit/>
          </a:bodyPr>
          <a:lstStyle/>
          <a:p>
            <a:r>
              <a:rPr lang="fr-FR" sz="2800" b="1" dirty="0">
                <a:solidFill>
                  <a:schemeClr val="bg1"/>
                </a:solidFill>
                <a:latin typeface="+mj-lt"/>
              </a:rPr>
              <a:t>15 octobre 2025</a:t>
            </a:r>
          </a:p>
        </p:txBody>
      </p:sp>
    </p:spTree>
    <p:extLst>
      <p:ext uri="{BB962C8B-B14F-4D97-AF65-F5344CB8AC3E}">
        <p14:creationId xmlns:p14="http://schemas.microsoft.com/office/powerpoint/2010/main" val="199545890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68"/>
        <p:cNvGrpSpPr/>
        <p:nvPr/>
      </p:nvGrpSpPr>
      <p:grpSpPr>
        <a:xfrm>
          <a:off x="0" y="0"/>
          <a:ext cx="0" cy="0"/>
          <a:chOff x="0" y="0"/>
          <a:chExt cx="0" cy="0"/>
        </a:xfrm>
      </p:grpSpPr>
      <p:sp>
        <p:nvSpPr>
          <p:cNvPr id="269" name="Google Shape;269;g325b06d1d04_0_24"/>
          <p:cNvSpPr txBox="1">
            <a:spLocks noGrp="1"/>
          </p:cNvSpPr>
          <p:nvPr>
            <p:ph type="body" idx="1"/>
          </p:nvPr>
        </p:nvSpPr>
        <p:spPr>
          <a:xfrm>
            <a:off x="838200" y="601941"/>
            <a:ext cx="7653900" cy="515100"/>
          </a:xfrm>
          <a:prstGeom prst="rect">
            <a:avLst/>
          </a:prstGeom>
          <a:noFill/>
          <a:ln>
            <a:noFill/>
          </a:ln>
        </p:spPr>
        <p:txBody>
          <a:bodyPr spcFirstLastPara="1" wrap="square" lIns="91425" tIns="45700" rIns="91425" bIns="45700" anchor="t" anchorCtr="0">
            <a:normAutofit fontScale="62500" lnSpcReduction="20000"/>
          </a:bodyPr>
          <a:lstStyle/>
          <a:p>
            <a:pPr marL="0" lvl="0" indent="0" algn="l" rtl="0">
              <a:lnSpc>
                <a:spcPct val="90000"/>
              </a:lnSpc>
              <a:spcBef>
                <a:spcPts val="0"/>
              </a:spcBef>
              <a:spcAft>
                <a:spcPts val="0"/>
              </a:spcAft>
              <a:buClr>
                <a:schemeClr val="lt2"/>
              </a:buClr>
              <a:buSzPct val="100000"/>
              <a:buNone/>
            </a:pPr>
            <a:r>
              <a:rPr lang="fr-FR"/>
              <a:t>Cadre juridique du changement d’usage pour les meublés de tourisme</a:t>
            </a:r>
            <a:endParaRPr/>
          </a:p>
        </p:txBody>
      </p:sp>
      <p:sp>
        <p:nvSpPr>
          <p:cNvPr id="270" name="Google Shape;270;g325b06d1d04_0_24"/>
          <p:cNvSpPr txBox="1">
            <a:spLocks noGrp="1"/>
          </p:cNvSpPr>
          <p:nvPr>
            <p:ph type="body" idx="2"/>
          </p:nvPr>
        </p:nvSpPr>
        <p:spPr>
          <a:xfrm>
            <a:off x="838200" y="1755649"/>
            <a:ext cx="10522800" cy="32388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1800"/>
              <a:buNone/>
            </a:pPr>
            <a:endParaRPr dirty="0"/>
          </a:p>
        </p:txBody>
      </p:sp>
      <p:sp>
        <p:nvSpPr>
          <p:cNvPr id="271" name="Google Shape;271;g325b06d1d04_0_24"/>
          <p:cNvSpPr txBox="1">
            <a:spLocks noGrp="1"/>
          </p:cNvSpPr>
          <p:nvPr>
            <p:ph type="body" idx="3"/>
          </p:nvPr>
        </p:nvSpPr>
        <p:spPr>
          <a:xfrm>
            <a:off x="838200" y="1175081"/>
            <a:ext cx="7653900" cy="467700"/>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dk2"/>
              </a:buClr>
              <a:buSzPts val="2000"/>
              <a:buNone/>
            </a:pPr>
            <a:r>
              <a:rPr lang="fr-FR"/>
              <a:t>Les textes applicables</a:t>
            </a:r>
            <a:endParaRPr/>
          </a:p>
        </p:txBody>
      </p:sp>
      <p:sp>
        <p:nvSpPr>
          <p:cNvPr id="272" name="Google Shape;272;g325b06d1d04_0_24"/>
          <p:cNvSpPr/>
          <p:nvPr/>
        </p:nvSpPr>
        <p:spPr>
          <a:xfrm>
            <a:off x="838200" y="1755650"/>
            <a:ext cx="3781200" cy="32388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1100"/>
              <a:buFont typeface="Arial"/>
              <a:buNone/>
            </a:pPr>
            <a:r>
              <a:rPr lang="fr-FR" sz="1400" b="1" i="0" u="none" strike="noStrike" cap="none">
                <a:solidFill>
                  <a:schemeClr val="lt1"/>
                </a:solidFill>
                <a:latin typeface="Arial"/>
                <a:ea typeface="Arial"/>
                <a:cs typeface="Arial"/>
                <a:sym typeface="Arial"/>
              </a:rPr>
              <a:t>Code de la construction et de l’habitation</a:t>
            </a:r>
            <a:endParaRPr sz="1400" b="1" i="0" u="none" strike="noStrike" cap="none">
              <a:solidFill>
                <a:schemeClr val="lt1"/>
              </a:solidFill>
              <a:latin typeface="Arial"/>
              <a:ea typeface="Arial"/>
              <a:cs typeface="Arial"/>
              <a:sym typeface="Arial"/>
            </a:endParaRPr>
          </a:p>
          <a:p>
            <a:pPr marL="0" marR="0" lvl="0" indent="0" algn="ctr" rtl="0">
              <a:lnSpc>
                <a:spcPct val="100000"/>
              </a:lnSpc>
              <a:spcBef>
                <a:spcPts val="0"/>
              </a:spcBef>
              <a:spcAft>
                <a:spcPts val="0"/>
              </a:spcAft>
              <a:buClr>
                <a:schemeClr val="dk1"/>
              </a:buClr>
              <a:buSzPts val="1100"/>
              <a:buFont typeface="Arial"/>
              <a:buNone/>
            </a:pPr>
            <a:endParaRPr sz="1400" b="1" i="0" u="none" strike="noStrike" cap="none">
              <a:solidFill>
                <a:schemeClr val="lt1"/>
              </a:solidFill>
              <a:latin typeface="Arial"/>
              <a:ea typeface="Arial"/>
              <a:cs typeface="Arial"/>
              <a:sym typeface="Arial"/>
            </a:endParaRPr>
          </a:p>
          <a:p>
            <a:pPr marL="457200" marR="0" lvl="0" indent="-317500" algn="ctr" rtl="0">
              <a:lnSpc>
                <a:spcPct val="100000"/>
              </a:lnSpc>
              <a:spcBef>
                <a:spcPts val="0"/>
              </a:spcBef>
              <a:spcAft>
                <a:spcPts val="0"/>
              </a:spcAft>
              <a:buClr>
                <a:schemeClr val="lt1"/>
              </a:buClr>
              <a:buSzPts val="1400"/>
              <a:buFont typeface="Arial"/>
              <a:buChar char="●"/>
            </a:pPr>
            <a:r>
              <a:rPr lang="fr-FR" sz="1400" b="0" i="0" u="none" strike="noStrike" cap="none">
                <a:solidFill>
                  <a:schemeClr val="lt1"/>
                </a:solidFill>
                <a:latin typeface="Arial"/>
                <a:ea typeface="Arial"/>
                <a:cs typeface="Arial"/>
                <a:sym typeface="Arial"/>
              </a:rPr>
              <a:t>Réglementation du changement d’usage</a:t>
            </a:r>
            <a:endParaRPr sz="1400" b="0" i="0" u="none" strike="noStrike" cap="none">
              <a:solidFill>
                <a:schemeClr val="lt1"/>
              </a:solidFill>
              <a:latin typeface="Arial"/>
              <a:ea typeface="Arial"/>
              <a:cs typeface="Arial"/>
              <a:sym typeface="Arial"/>
            </a:endParaRPr>
          </a:p>
          <a:p>
            <a:pPr marL="45720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a:p>
            <a:pPr marL="457200" marR="0" lvl="0" indent="-317500" algn="ctr" rtl="0">
              <a:lnSpc>
                <a:spcPct val="100000"/>
              </a:lnSpc>
              <a:spcBef>
                <a:spcPts val="0"/>
              </a:spcBef>
              <a:spcAft>
                <a:spcPts val="0"/>
              </a:spcAft>
              <a:buClr>
                <a:schemeClr val="lt1"/>
              </a:buClr>
              <a:buSzPts val="1400"/>
              <a:buFont typeface="Arial"/>
              <a:buChar char="●"/>
            </a:pPr>
            <a:r>
              <a:rPr lang="fr-FR" sz="1400" b="0" i="0" u="none" strike="noStrike" cap="none">
                <a:solidFill>
                  <a:schemeClr val="lt1"/>
                </a:solidFill>
                <a:latin typeface="Arial"/>
                <a:ea typeface="Arial"/>
                <a:cs typeface="Arial"/>
                <a:sym typeface="Arial"/>
              </a:rPr>
              <a:t>Procédure d’autorisation</a:t>
            </a:r>
            <a:endParaRPr sz="1400" b="0" i="0" u="none" strike="noStrike" cap="none">
              <a:solidFill>
                <a:schemeClr val="lt1"/>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400"/>
              <a:buFont typeface="Arial"/>
              <a:buNone/>
            </a:pPr>
            <a:endParaRPr sz="1400" b="1" i="0" u="none" strike="noStrike" cap="none">
              <a:solidFill>
                <a:schemeClr val="lt1"/>
              </a:solidFill>
              <a:latin typeface="Arial"/>
              <a:ea typeface="Arial"/>
              <a:cs typeface="Arial"/>
              <a:sym typeface="Arial"/>
            </a:endParaRPr>
          </a:p>
        </p:txBody>
      </p:sp>
      <p:sp>
        <p:nvSpPr>
          <p:cNvPr id="273" name="Google Shape;273;g325b06d1d04_0_24"/>
          <p:cNvSpPr/>
          <p:nvPr/>
        </p:nvSpPr>
        <p:spPr>
          <a:xfrm>
            <a:off x="4710900" y="1755650"/>
            <a:ext cx="3781200" cy="32388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1100"/>
              <a:buFont typeface="Arial"/>
              <a:buNone/>
            </a:pPr>
            <a:r>
              <a:rPr lang="fr-FR" sz="1400" b="1" i="0" u="none" strike="noStrike" cap="none">
                <a:solidFill>
                  <a:schemeClr val="lt1"/>
                </a:solidFill>
                <a:latin typeface="Arial"/>
                <a:ea typeface="Arial"/>
                <a:cs typeface="Arial"/>
                <a:sym typeface="Arial"/>
              </a:rPr>
              <a:t>Code du tourisme</a:t>
            </a:r>
            <a:endParaRPr sz="1400" b="1" i="0" u="none" strike="noStrike" cap="none">
              <a:solidFill>
                <a:schemeClr val="lt1"/>
              </a:solidFill>
              <a:latin typeface="Arial"/>
              <a:ea typeface="Arial"/>
              <a:cs typeface="Arial"/>
              <a:sym typeface="Arial"/>
            </a:endParaRPr>
          </a:p>
          <a:p>
            <a:pPr marL="0" marR="0" lvl="0" indent="0" algn="ctr" rtl="0">
              <a:lnSpc>
                <a:spcPct val="100000"/>
              </a:lnSpc>
              <a:spcBef>
                <a:spcPts val="0"/>
              </a:spcBef>
              <a:spcAft>
                <a:spcPts val="0"/>
              </a:spcAft>
              <a:buClr>
                <a:schemeClr val="dk1"/>
              </a:buClr>
              <a:buSzPts val="1100"/>
              <a:buFont typeface="Arial"/>
              <a:buNone/>
            </a:pPr>
            <a:endParaRPr sz="1400" b="0" i="0" u="none" strike="noStrike" cap="none">
              <a:solidFill>
                <a:schemeClr val="lt1"/>
              </a:solidFill>
              <a:latin typeface="Arial"/>
              <a:ea typeface="Arial"/>
              <a:cs typeface="Arial"/>
              <a:sym typeface="Arial"/>
            </a:endParaRPr>
          </a:p>
          <a:p>
            <a:pPr marL="457200" marR="0" lvl="0" indent="-317500" algn="ctr" rtl="0">
              <a:lnSpc>
                <a:spcPct val="100000"/>
              </a:lnSpc>
              <a:spcBef>
                <a:spcPts val="0"/>
              </a:spcBef>
              <a:spcAft>
                <a:spcPts val="0"/>
              </a:spcAft>
              <a:buClr>
                <a:schemeClr val="lt1"/>
              </a:buClr>
              <a:buSzPts val="1400"/>
              <a:buFont typeface="Arial"/>
              <a:buChar char="●"/>
            </a:pPr>
            <a:r>
              <a:rPr lang="fr-FR" sz="1400" b="0" i="0" u="none" strike="noStrike" cap="none">
                <a:solidFill>
                  <a:schemeClr val="lt1"/>
                </a:solidFill>
                <a:latin typeface="Arial"/>
                <a:ea typeface="Arial"/>
                <a:cs typeface="Arial"/>
                <a:sym typeface="Arial"/>
              </a:rPr>
              <a:t>Définition des meublés de tourisme</a:t>
            </a:r>
            <a:endParaRPr sz="1400" b="0" i="0" u="none" strike="noStrike" cap="none">
              <a:solidFill>
                <a:schemeClr val="lt1"/>
              </a:solidFill>
              <a:latin typeface="Arial"/>
              <a:ea typeface="Arial"/>
              <a:cs typeface="Arial"/>
              <a:sym typeface="Arial"/>
            </a:endParaRPr>
          </a:p>
          <a:p>
            <a:pPr marL="45720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a:p>
            <a:pPr marL="457200" marR="0" lvl="0" indent="-317500" algn="ctr" rtl="0">
              <a:lnSpc>
                <a:spcPct val="100000"/>
              </a:lnSpc>
              <a:spcBef>
                <a:spcPts val="0"/>
              </a:spcBef>
              <a:spcAft>
                <a:spcPts val="0"/>
              </a:spcAft>
              <a:buClr>
                <a:schemeClr val="lt1"/>
              </a:buClr>
              <a:buSzPts val="1400"/>
              <a:buFont typeface="Arial"/>
              <a:buChar char="●"/>
            </a:pPr>
            <a:r>
              <a:rPr lang="fr-FR" sz="1400" b="0" i="0" u="none" strike="noStrike" cap="none">
                <a:solidFill>
                  <a:schemeClr val="lt1"/>
                </a:solidFill>
                <a:latin typeface="Arial"/>
                <a:ea typeface="Arial"/>
                <a:cs typeface="Arial"/>
                <a:sym typeface="Arial"/>
              </a:rPr>
              <a:t>Procédure de déclaration et d’enregistrement</a:t>
            </a:r>
            <a:endParaRPr sz="1400" b="0" i="0" u="none" strike="noStrike" cap="none">
              <a:solidFill>
                <a:schemeClr val="lt1"/>
              </a:solidFill>
              <a:latin typeface="Arial"/>
              <a:ea typeface="Arial"/>
              <a:cs typeface="Arial"/>
              <a:sym typeface="Arial"/>
            </a:endParaRPr>
          </a:p>
          <a:p>
            <a:pPr marL="45720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a:p>
            <a:pPr marL="457200" marR="0" lvl="0" indent="-317500" algn="ctr" rtl="0">
              <a:lnSpc>
                <a:spcPct val="100000"/>
              </a:lnSpc>
              <a:spcBef>
                <a:spcPts val="0"/>
              </a:spcBef>
              <a:spcAft>
                <a:spcPts val="0"/>
              </a:spcAft>
              <a:buClr>
                <a:schemeClr val="lt1"/>
              </a:buClr>
              <a:buSzPts val="1400"/>
              <a:buFont typeface="Arial"/>
              <a:buChar char="●"/>
            </a:pPr>
            <a:r>
              <a:rPr lang="fr-FR" sz="1400" b="0" i="0" u="none" strike="noStrike" cap="none">
                <a:solidFill>
                  <a:schemeClr val="lt1"/>
                </a:solidFill>
                <a:latin typeface="Arial"/>
                <a:ea typeface="Arial"/>
                <a:cs typeface="Arial"/>
                <a:sym typeface="Arial"/>
              </a:rPr>
              <a:t>Dérogation des 120 jours de location d’une résidence principale</a:t>
            </a:r>
            <a:endParaRPr sz="1400" b="0" i="0" u="none" strike="noStrike" cap="none">
              <a:solidFill>
                <a:schemeClr val="lt1"/>
              </a:solidFill>
              <a:latin typeface="Arial"/>
              <a:ea typeface="Arial"/>
              <a:cs typeface="Arial"/>
              <a:sym typeface="Arial"/>
            </a:endParaRP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 name="PlaceHolder 1"/>
          <p:cNvSpPr>
            <a:spLocks noGrp="1"/>
          </p:cNvSpPr>
          <p:nvPr>
            <p:ph/>
          </p:nvPr>
        </p:nvSpPr>
        <p:spPr>
          <a:xfrm>
            <a:off x="388080" y="321120"/>
            <a:ext cx="7653600" cy="514800"/>
          </a:xfrm>
          <a:prstGeom prst="rect">
            <a:avLst/>
          </a:prstGeom>
          <a:noFill/>
          <a:ln w="0">
            <a:noFill/>
          </a:ln>
        </p:spPr>
        <p:txBody>
          <a:bodyPr lIns="91440" tIns="45720" rIns="91440" bIns="45720" anchor="t">
            <a:normAutofit fontScale="85000" lnSpcReduction="9999"/>
          </a:bodyPr>
          <a:lstStyle/>
          <a:p>
            <a:pPr indent="0" defTabSz="914400">
              <a:lnSpc>
                <a:spcPct val="90000"/>
              </a:lnSpc>
              <a:spcBef>
                <a:spcPts val="1001"/>
              </a:spcBef>
              <a:buNone/>
              <a:tabLst>
                <a:tab pos="0" algn="l"/>
              </a:tabLst>
            </a:pPr>
            <a:r>
              <a:rPr lang="fr-FR" sz="2800" b="1" u="none" strike="noStrike">
                <a:solidFill>
                  <a:schemeClr val="lt2"/>
                </a:solidFill>
                <a:effectLst/>
                <a:uFillTx/>
                <a:latin typeface="Arial"/>
              </a:rPr>
              <a:t>2-2 Rappel chiffres clés – meublés de tourisme</a:t>
            </a:r>
            <a:endParaRPr lang="fr-FR" sz="2800" b="0" u="none" strike="noStrike">
              <a:solidFill>
                <a:schemeClr val="dk1"/>
              </a:solidFill>
              <a:effectLst/>
              <a:uFillTx/>
              <a:latin typeface="Arial"/>
            </a:endParaRPr>
          </a:p>
        </p:txBody>
      </p:sp>
      <p:sp>
        <p:nvSpPr>
          <p:cNvPr id="270" name="PlaceHolder 2"/>
          <p:cNvSpPr>
            <a:spLocks noGrp="1"/>
          </p:cNvSpPr>
          <p:nvPr>
            <p:ph/>
          </p:nvPr>
        </p:nvSpPr>
        <p:spPr>
          <a:xfrm>
            <a:off x="10924200" y="545400"/>
            <a:ext cx="580680" cy="328320"/>
          </a:xfrm>
          <a:prstGeom prst="rect">
            <a:avLst/>
          </a:prstGeom>
          <a:noFill/>
          <a:ln w="0">
            <a:noFill/>
          </a:ln>
        </p:spPr>
        <p:txBody>
          <a:bodyPr lIns="91440" tIns="45720" rIns="91440" bIns="45720" anchor="t">
            <a:noAutofit/>
          </a:bodyPr>
          <a:lstStyle/>
          <a:p>
            <a:pPr indent="0" algn="r" defTabSz="914400">
              <a:lnSpc>
                <a:spcPct val="90000"/>
              </a:lnSpc>
              <a:spcBef>
                <a:spcPts val="1001"/>
              </a:spcBef>
              <a:buNone/>
              <a:tabLst>
                <a:tab pos="0" algn="l"/>
              </a:tabLst>
            </a:pPr>
            <a:r>
              <a:rPr lang="fr-FR" sz="1800" b="1" u="none" strike="noStrike">
                <a:solidFill>
                  <a:schemeClr val="lt1"/>
                </a:solidFill>
                <a:effectLst/>
                <a:uFillTx/>
                <a:latin typeface="Arial"/>
              </a:rPr>
              <a:t>2-2</a:t>
            </a:r>
            <a:endParaRPr lang="fr-FR" sz="1800" b="0" u="none" strike="noStrike">
              <a:solidFill>
                <a:schemeClr val="dk1"/>
              </a:solidFill>
              <a:effectLst/>
              <a:uFillTx/>
              <a:latin typeface="Arial"/>
            </a:endParaRPr>
          </a:p>
        </p:txBody>
      </p:sp>
      <p:sp>
        <p:nvSpPr>
          <p:cNvPr id="271" name="Rectangle 2"/>
          <p:cNvSpPr/>
          <p:nvPr/>
        </p:nvSpPr>
        <p:spPr>
          <a:xfrm>
            <a:off x="9720" y="687240"/>
            <a:ext cx="6034680" cy="6170400"/>
          </a:xfrm>
          <a:prstGeom prst="rect">
            <a:avLst/>
          </a:prstGeom>
          <a:no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defTabSz="914400">
              <a:lnSpc>
                <a:spcPct val="100000"/>
              </a:lnSpc>
            </a:pPr>
            <a:endParaRPr lang="fr-FR" sz="1800" b="0" u="none" strike="noStrike">
              <a:solidFill>
                <a:schemeClr val="lt1"/>
              </a:solidFill>
              <a:effectLst/>
              <a:uFillTx/>
              <a:latin typeface="Arial"/>
            </a:endParaRPr>
          </a:p>
        </p:txBody>
      </p:sp>
      <p:sp>
        <p:nvSpPr>
          <p:cNvPr id="272" name="Titre 1"/>
          <p:cNvSpPr/>
          <p:nvPr/>
        </p:nvSpPr>
        <p:spPr>
          <a:xfrm>
            <a:off x="1053720" y="1356120"/>
            <a:ext cx="10269000" cy="868680"/>
          </a:xfrm>
          <a:prstGeom prst="rect">
            <a:avLst/>
          </a:prstGeom>
          <a:solidFill>
            <a:srgbClr val="9DD9E3"/>
          </a:solid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gn="ctr" defTabSz="914400">
              <a:lnSpc>
                <a:spcPct val="90000"/>
              </a:lnSpc>
            </a:pPr>
            <a:r>
              <a:rPr lang="fr-FR" sz="2600" b="0" u="none" strike="noStrike">
                <a:solidFill>
                  <a:srgbClr val="575756"/>
                </a:solidFill>
                <a:effectLst/>
                <a:uFillTx/>
                <a:latin typeface="Arial Black"/>
              </a:rPr>
              <a:t>Évolution du nombre de meublés de tourisme (MT) depuis l’instauration du numéro d’enregistrement </a:t>
            </a:r>
            <a:endParaRPr lang="fr-FR" sz="2600" b="0" u="none" strike="noStrike">
              <a:solidFill>
                <a:srgbClr val="000000"/>
              </a:solidFill>
              <a:effectLst/>
              <a:uFillTx/>
              <a:latin typeface="Calibri"/>
            </a:endParaRPr>
          </a:p>
        </p:txBody>
      </p:sp>
      <p:sp>
        <p:nvSpPr>
          <p:cNvPr id="273" name="Rectangle 7"/>
          <p:cNvSpPr/>
          <p:nvPr/>
        </p:nvSpPr>
        <p:spPr>
          <a:xfrm>
            <a:off x="970200" y="2338560"/>
            <a:ext cx="2689560" cy="46116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algn="just" defTabSz="914400">
              <a:lnSpc>
                <a:spcPct val="100000"/>
              </a:lnSpc>
            </a:pPr>
            <a:r>
              <a:rPr lang="fr-FR" sz="2400" b="1" u="sng" strike="noStrike">
                <a:solidFill>
                  <a:schemeClr val="dk1"/>
                </a:solidFill>
                <a:effectLst/>
                <a:uFillTx/>
                <a:latin typeface="Arial"/>
              </a:rPr>
              <a:t>GRAND ANNECY</a:t>
            </a:r>
            <a:endParaRPr lang="fr-FR" sz="2400" b="0" u="none" strike="noStrike">
              <a:solidFill>
                <a:srgbClr val="000000"/>
              </a:solidFill>
              <a:effectLst/>
              <a:uFillTx/>
              <a:latin typeface="Calibri"/>
            </a:endParaRPr>
          </a:p>
        </p:txBody>
      </p:sp>
      <p:graphicFrame>
        <p:nvGraphicFramePr>
          <p:cNvPr id="274" name="Espace réservé du contenu 5"/>
          <p:cNvGraphicFramePr/>
          <p:nvPr/>
        </p:nvGraphicFramePr>
        <p:xfrm>
          <a:off x="1053720" y="2913840"/>
          <a:ext cx="10269000" cy="2452320"/>
        </p:xfrm>
        <a:graphic>
          <a:graphicData uri="http://schemas.openxmlformats.org/drawingml/2006/table">
            <a:tbl>
              <a:tblPr/>
              <a:tblGrid>
                <a:gridCol w="2151360">
                  <a:extLst>
                    <a:ext uri="{9D8B030D-6E8A-4147-A177-3AD203B41FA5}">
                      <a16:colId xmlns:a16="http://schemas.microsoft.com/office/drawing/2014/main" val="20000"/>
                    </a:ext>
                  </a:extLst>
                </a:gridCol>
                <a:gridCol w="1197000">
                  <a:extLst>
                    <a:ext uri="{9D8B030D-6E8A-4147-A177-3AD203B41FA5}">
                      <a16:colId xmlns:a16="http://schemas.microsoft.com/office/drawing/2014/main" val="20001"/>
                    </a:ext>
                  </a:extLst>
                </a:gridCol>
                <a:gridCol w="1178280">
                  <a:extLst>
                    <a:ext uri="{9D8B030D-6E8A-4147-A177-3AD203B41FA5}">
                      <a16:colId xmlns:a16="http://schemas.microsoft.com/office/drawing/2014/main" val="20002"/>
                    </a:ext>
                  </a:extLst>
                </a:gridCol>
                <a:gridCol w="1460880">
                  <a:extLst>
                    <a:ext uri="{9D8B030D-6E8A-4147-A177-3AD203B41FA5}">
                      <a16:colId xmlns:a16="http://schemas.microsoft.com/office/drawing/2014/main" val="20003"/>
                    </a:ext>
                  </a:extLst>
                </a:gridCol>
                <a:gridCol w="1482840">
                  <a:extLst>
                    <a:ext uri="{9D8B030D-6E8A-4147-A177-3AD203B41FA5}">
                      <a16:colId xmlns:a16="http://schemas.microsoft.com/office/drawing/2014/main" val="20004"/>
                    </a:ext>
                  </a:extLst>
                </a:gridCol>
                <a:gridCol w="1391760">
                  <a:extLst>
                    <a:ext uri="{9D8B030D-6E8A-4147-A177-3AD203B41FA5}">
                      <a16:colId xmlns:a16="http://schemas.microsoft.com/office/drawing/2014/main" val="20005"/>
                    </a:ext>
                  </a:extLst>
                </a:gridCol>
                <a:gridCol w="1405800">
                  <a:extLst>
                    <a:ext uri="{9D8B030D-6E8A-4147-A177-3AD203B41FA5}">
                      <a16:colId xmlns:a16="http://schemas.microsoft.com/office/drawing/2014/main" val="20006"/>
                    </a:ext>
                  </a:extLst>
                </a:gridCol>
              </a:tblGrid>
              <a:tr h="408600">
                <a:tc>
                  <a:txBody>
                    <a:bodyPr/>
                    <a:lstStyle/>
                    <a:p>
                      <a:endParaRPr lang="fr-FR" sz="1800" b="0" u="none" strike="noStrike">
                        <a:solidFill>
                          <a:srgbClr val="FFFFFF"/>
                        </a:solidFill>
                        <a:effectLst/>
                        <a:uFillTx/>
                        <a:latin typeface="Arial"/>
                      </a:endParaRPr>
                    </a:p>
                  </a:txBody>
                  <a:tcPr>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rgbClr val="60C2D2"/>
                    </a:solidFill>
                  </a:tcPr>
                </a:tc>
                <a:tc>
                  <a:txBody>
                    <a:bodyPr/>
                    <a:lstStyle/>
                    <a:p>
                      <a:pPr algn="ctr" defTabSz="914400">
                        <a:lnSpc>
                          <a:spcPct val="100000"/>
                        </a:lnSpc>
                      </a:pPr>
                      <a:r>
                        <a:rPr lang="fr-FR" sz="2000" b="0" u="none" strike="noStrike">
                          <a:solidFill>
                            <a:srgbClr val="FFFFFF"/>
                          </a:solidFill>
                          <a:effectLst/>
                          <a:uFillTx/>
                          <a:latin typeface="Arial"/>
                        </a:rPr>
                        <a:t>2019</a:t>
                      </a:r>
                      <a:endParaRPr lang="fr-FR" sz="2000" b="0" u="none" strike="noStrike">
                        <a:solidFill>
                          <a:srgbClr val="000000"/>
                        </a:solidFill>
                        <a:effectLst/>
                        <a:uFillTx/>
                        <a:latin typeface="Calibri"/>
                      </a:endParaRPr>
                    </a:p>
                  </a:txBody>
                  <a:tcPr anchor="ctr">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rgbClr val="60C2D2"/>
                    </a:solidFill>
                  </a:tcPr>
                </a:tc>
                <a:tc>
                  <a:txBody>
                    <a:bodyPr/>
                    <a:lstStyle/>
                    <a:p>
                      <a:pPr algn="ctr" defTabSz="914400">
                        <a:lnSpc>
                          <a:spcPct val="100000"/>
                        </a:lnSpc>
                      </a:pPr>
                      <a:r>
                        <a:rPr lang="fr-FR" sz="2000" b="0" u="none" strike="noStrike">
                          <a:solidFill>
                            <a:srgbClr val="FFFFFF"/>
                          </a:solidFill>
                          <a:effectLst/>
                          <a:uFillTx/>
                          <a:latin typeface="Arial"/>
                        </a:rPr>
                        <a:t>2020</a:t>
                      </a:r>
                      <a:endParaRPr lang="fr-FR" sz="2000" b="0" u="none" strike="noStrike">
                        <a:solidFill>
                          <a:srgbClr val="000000"/>
                        </a:solidFill>
                        <a:effectLst/>
                        <a:uFillTx/>
                        <a:latin typeface="Calibri"/>
                      </a:endParaRPr>
                    </a:p>
                  </a:txBody>
                  <a:tcPr anchor="ctr">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rgbClr val="60C2D2"/>
                    </a:solidFill>
                  </a:tcPr>
                </a:tc>
                <a:tc>
                  <a:txBody>
                    <a:bodyPr/>
                    <a:lstStyle/>
                    <a:p>
                      <a:pPr algn="ctr" defTabSz="914400">
                        <a:lnSpc>
                          <a:spcPct val="100000"/>
                        </a:lnSpc>
                      </a:pPr>
                      <a:r>
                        <a:rPr lang="fr-FR" sz="2000" b="0" u="none" strike="noStrike">
                          <a:solidFill>
                            <a:srgbClr val="FFFFFF"/>
                          </a:solidFill>
                          <a:effectLst/>
                          <a:uFillTx/>
                          <a:latin typeface="Arial"/>
                        </a:rPr>
                        <a:t>2021</a:t>
                      </a:r>
                      <a:endParaRPr lang="fr-FR" sz="2000" b="0" u="none" strike="noStrike">
                        <a:solidFill>
                          <a:srgbClr val="000000"/>
                        </a:solidFill>
                        <a:effectLst/>
                        <a:uFillTx/>
                        <a:latin typeface="Calibri"/>
                      </a:endParaRPr>
                    </a:p>
                  </a:txBody>
                  <a:tcPr anchor="ctr">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rgbClr val="60C2D2"/>
                    </a:solidFill>
                  </a:tcPr>
                </a:tc>
                <a:tc>
                  <a:txBody>
                    <a:bodyPr/>
                    <a:lstStyle/>
                    <a:p>
                      <a:pPr algn="ctr" defTabSz="914400">
                        <a:lnSpc>
                          <a:spcPct val="100000"/>
                        </a:lnSpc>
                      </a:pPr>
                      <a:r>
                        <a:rPr lang="fr-FR" sz="2000" b="0" u="none" strike="noStrike">
                          <a:solidFill>
                            <a:srgbClr val="FFFFFF"/>
                          </a:solidFill>
                          <a:effectLst/>
                          <a:uFillTx/>
                          <a:latin typeface="Arial"/>
                        </a:rPr>
                        <a:t>2022</a:t>
                      </a:r>
                      <a:endParaRPr lang="fr-FR" sz="2000" b="0" u="none" strike="noStrike">
                        <a:solidFill>
                          <a:srgbClr val="000000"/>
                        </a:solidFill>
                        <a:effectLst/>
                        <a:uFillTx/>
                        <a:latin typeface="Calibri"/>
                      </a:endParaRPr>
                    </a:p>
                  </a:txBody>
                  <a:tcPr anchor="ctr">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rgbClr val="60C2D2"/>
                    </a:solidFill>
                  </a:tcPr>
                </a:tc>
                <a:tc>
                  <a:txBody>
                    <a:bodyPr/>
                    <a:lstStyle/>
                    <a:p>
                      <a:pPr algn="ctr" defTabSz="914400">
                        <a:lnSpc>
                          <a:spcPct val="100000"/>
                        </a:lnSpc>
                      </a:pPr>
                      <a:r>
                        <a:rPr lang="fr-FR" sz="2000" b="0" u="none" strike="noStrike">
                          <a:solidFill>
                            <a:srgbClr val="FFFFFF"/>
                          </a:solidFill>
                          <a:effectLst/>
                          <a:uFillTx/>
                          <a:latin typeface="Arial"/>
                        </a:rPr>
                        <a:t>2023</a:t>
                      </a:r>
                      <a:endParaRPr lang="fr-FR" sz="2000" b="0" u="none" strike="noStrike">
                        <a:solidFill>
                          <a:srgbClr val="000000"/>
                        </a:solidFill>
                        <a:effectLst/>
                        <a:uFillTx/>
                        <a:latin typeface="Calibri"/>
                      </a:endParaRPr>
                    </a:p>
                  </a:txBody>
                  <a:tcPr anchor="ctr">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rgbClr val="60C2D2"/>
                    </a:solidFill>
                  </a:tcPr>
                </a:tc>
                <a:tc>
                  <a:txBody>
                    <a:bodyPr/>
                    <a:lstStyle/>
                    <a:p>
                      <a:pPr algn="ctr" defTabSz="914400">
                        <a:lnSpc>
                          <a:spcPct val="100000"/>
                        </a:lnSpc>
                      </a:pPr>
                      <a:r>
                        <a:rPr lang="fr-FR" sz="2000" b="0" u="none" strike="noStrike">
                          <a:solidFill>
                            <a:srgbClr val="FFFFFF"/>
                          </a:solidFill>
                          <a:effectLst/>
                          <a:uFillTx/>
                          <a:latin typeface="Arial"/>
                        </a:rPr>
                        <a:t>2024</a:t>
                      </a:r>
                      <a:endParaRPr lang="fr-FR" sz="2000" b="0" u="none" strike="noStrike">
                        <a:solidFill>
                          <a:srgbClr val="000000"/>
                        </a:solidFill>
                        <a:effectLst/>
                        <a:uFillTx/>
                        <a:latin typeface="Calibri"/>
                      </a:endParaRPr>
                    </a:p>
                  </a:txBody>
                  <a:tcPr anchor="ctr">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rgbClr val="60C2D2"/>
                    </a:solidFill>
                  </a:tcPr>
                </a:tc>
                <a:extLst>
                  <a:ext uri="{0D108BD9-81ED-4DB2-BD59-A6C34878D82A}">
                    <a16:rowId xmlns:a16="http://schemas.microsoft.com/office/drawing/2014/main" val="10000"/>
                  </a:ext>
                </a:extLst>
              </a:tr>
              <a:tr h="408600">
                <a:tc>
                  <a:txBody>
                    <a:bodyPr/>
                    <a:lstStyle/>
                    <a:p>
                      <a:pPr defTabSz="914400">
                        <a:lnSpc>
                          <a:spcPct val="100000"/>
                        </a:lnSpc>
                      </a:pPr>
                      <a:r>
                        <a:rPr lang="fr-FR" sz="2000" b="0" u="none" strike="noStrike">
                          <a:solidFill>
                            <a:srgbClr val="000000"/>
                          </a:solidFill>
                          <a:effectLst/>
                          <a:uFillTx/>
                          <a:latin typeface="Arial"/>
                        </a:rPr>
                        <a:t>Nombre de MT</a:t>
                      </a:r>
                      <a:endParaRPr lang="fr-FR" sz="2000" b="0" u="none" strike="noStrike">
                        <a:solidFill>
                          <a:srgbClr val="000000"/>
                        </a:solidFill>
                        <a:effectLst/>
                        <a:uFillTx/>
                        <a:latin typeface="Calibri"/>
                      </a:endParaRPr>
                    </a:p>
                  </a:txBody>
                  <a:tcPr anchor="ctr">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rgbClr val="9DD9E3"/>
                    </a:solidFill>
                  </a:tcPr>
                </a:tc>
                <a:tc>
                  <a:txBody>
                    <a:bodyPr/>
                    <a:lstStyle/>
                    <a:p>
                      <a:pPr defTabSz="914400">
                        <a:lnSpc>
                          <a:spcPct val="100000"/>
                        </a:lnSpc>
                      </a:pPr>
                      <a:r>
                        <a:rPr lang="fr-FR" sz="2000" b="0" u="none" strike="noStrike">
                          <a:solidFill>
                            <a:srgbClr val="000000"/>
                          </a:solidFill>
                          <a:effectLst/>
                          <a:uFillTx/>
                          <a:latin typeface="Arial"/>
                        </a:rPr>
                        <a:t>2854</a:t>
                      </a:r>
                      <a:endParaRPr lang="fr-FR" sz="2000" b="0" u="none" strike="noStrike">
                        <a:solidFill>
                          <a:srgbClr val="000000"/>
                        </a:solidFill>
                        <a:effectLst/>
                        <a:uFillTx/>
                        <a:latin typeface="Calibri"/>
                      </a:endParaRPr>
                    </a:p>
                  </a:txBody>
                  <a:tcPr anchor="ctr">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rgbClr val="9DD9E3"/>
                    </a:solidFill>
                  </a:tcPr>
                </a:tc>
                <a:tc>
                  <a:txBody>
                    <a:bodyPr/>
                    <a:lstStyle/>
                    <a:p>
                      <a:pPr defTabSz="914400">
                        <a:lnSpc>
                          <a:spcPct val="100000"/>
                        </a:lnSpc>
                      </a:pPr>
                      <a:r>
                        <a:rPr lang="fr-FR" sz="2000" b="0" u="none" strike="noStrike">
                          <a:solidFill>
                            <a:srgbClr val="000000"/>
                          </a:solidFill>
                          <a:effectLst/>
                          <a:uFillTx/>
                          <a:latin typeface="Arial"/>
                        </a:rPr>
                        <a:t>3 168</a:t>
                      </a:r>
                      <a:endParaRPr lang="fr-FR" sz="2000" b="0" u="none" strike="noStrike">
                        <a:solidFill>
                          <a:srgbClr val="000000"/>
                        </a:solidFill>
                        <a:effectLst/>
                        <a:uFillTx/>
                        <a:latin typeface="Calibri"/>
                      </a:endParaRPr>
                    </a:p>
                  </a:txBody>
                  <a:tcPr anchor="ctr">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rgbClr val="9DD9E3"/>
                    </a:solidFill>
                  </a:tcPr>
                </a:tc>
                <a:tc>
                  <a:txBody>
                    <a:bodyPr/>
                    <a:lstStyle/>
                    <a:p>
                      <a:pPr defTabSz="914400">
                        <a:lnSpc>
                          <a:spcPct val="100000"/>
                        </a:lnSpc>
                      </a:pPr>
                      <a:r>
                        <a:rPr lang="fr-FR" sz="2000" b="0" u="none" strike="noStrike">
                          <a:solidFill>
                            <a:srgbClr val="000000"/>
                          </a:solidFill>
                          <a:effectLst/>
                          <a:uFillTx/>
                          <a:latin typeface="Arial"/>
                        </a:rPr>
                        <a:t>4 427</a:t>
                      </a:r>
                      <a:endParaRPr lang="fr-FR" sz="2000" b="0" u="none" strike="noStrike">
                        <a:solidFill>
                          <a:srgbClr val="000000"/>
                        </a:solidFill>
                        <a:effectLst/>
                        <a:uFillTx/>
                        <a:latin typeface="Calibri"/>
                      </a:endParaRPr>
                    </a:p>
                  </a:txBody>
                  <a:tcPr anchor="ctr">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rgbClr val="9DD9E3"/>
                    </a:solidFill>
                  </a:tcPr>
                </a:tc>
                <a:tc>
                  <a:txBody>
                    <a:bodyPr/>
                    <a:lstStyle/>
                    <a:p>
                      <a:pPr defTabSz="914400">
                        <a:lnSpc>
                          <a:spcPct val="100000"/>
                        </a:lnSpc>
                      </a:pPr>
                      <a:r>
                        <a:rPr lang="fr-FR" sz="2000" b="0" u="none" strike="noStrike">
                          <a:solidFill>
                            <a:srgbClr val="000000"/>
                          </a:solidFill>
                          <a:effectLst/>
                          <a:uFillTx/>
                          <a:latin typeface="Arial"/>
                        </a:rPr>
                        <a:t>6 437</a:t>
                      </a:r>
                      <a:endParaRPr lang="fr-FR" sz="2000" b="0" u="none" strike="noStrike">
                        <a:solidFill>
                          <a:srgbClr val="000000"/>
                        </a:solidFill>
                        <a:effectLst/>
                        <a:uFillTx/>
                        <a:latin typeface="Calibri"/>
                      </a:endParaRPr>
                    </a:p>
                  </a:txBody>
                  <a:tcPr anchor="ctr">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rgbClr val="9DD9E3"/>
                    </a:solidFill>
                  </a:tcPr>
                </a:tc>
                <a:tc>
                  <a:txBody>
                    <a:bodyPr/>
                    <a:lstStyle/>
                    <a:p>
                      <a:pPr defTabSz="914400">
                        <a:lnSpc>
                          <a:spcPct val="100000"/>
                        </a:lnSpc>
                      </a:pPr>
                      <a:r>
                        <a:rPr lang="fr-FR" sz="2000" b="0" u="none" strike="noStrike">
                          <a:solidFill>
                            <a:srgbClr val="000000"/>
                          </a:solidFill>
                          <a:effectLst/>
                          <a:uFillTx/>
                          <a:latin typeface="Arial"/>
                        </a:rPr>
                        <a:t>7 997</a:t>
                      </a:r>
                      <a:endParaRPr lang="fr-FR" sz="2000" b="0" u="none" strike="noStrike">
                        <a:solidFill>
                          <a:srgbClr val="000000"/>
                        </a:solidFill>
                        <a:effectLst/>
                        <a:uFillTx/>
                        <a:latin typeface="Calibri"/>
                      </a:endParaRPr>
                    </a:p>
                  </a:txBody>
                  <a:tcPr anchor="ctr">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rgbClr val="9DD9E3"/>
                    </a:solidFill>
                  </a:tcPr>
                </a:tc>
                <a:tc>
                  <a:txBody>
                    <a:bodyPr/>
                    <a:lstStyle/>
                    <a:p>
                      <a:pPr defTabSz="914400">
                        <a:lnSpc>
                          <a:spcPct val="100000"/>
                        </a:lnSpc>
                      </a:pPr>
                      <a:r>
                        <a:rPr lang="fr-FR" sz="2000" b="0" u="none" strike="noStrike">
                          <a:solidFill>
                            <a:srgbClr val="000000"/>
                          </a:solidFill>
                          <a:effectLst/>
                          <a:uFillTx/>
                          <a:latin typeface="Arial"/>
                        </a:rPr>
                        <a:t>8 550</a:t>
                      </a:r>
                      <a:endParaRPr lang="fr-FR" sz="2000" b="0" u="none" strike="noStrike">
                        <a:solidFill>
                          <a:srgbClr val="000000"/>
                        </a:solidFill>
                        <a:effectLst/>
                        <a:uFillTx/>
                        <a:latin typeface="Calibri"/>
                      </a:endParaRPr>
                    </a:p>
                  </a:txBody>
                  <a:tcPr anchor="ctr">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rgbClr val="9DD9E3"/>
                    </a:solidFill>
                  </a:tcPr>
                </a:tc>
                <a:extLst>
                  <a:ext uri="{0D108BD9-81ED-4DB2-BD59-A6C34878D82A}">
                    <a16:rowId xmlns:a16="http://schemas.microsoft.com/office/drawing/2014/main" val="10001"/>
                  </a:ext>
                </a:extLst>
              </a:tr>
              <a:tr h="715320">
                <a:tc>
                  <a:txBody>
                    <a:bodyPr/>
                    <a:lstStyle/>
                    <a:p>
                      <a:pPr defTabSz="914400">
                        <a:lnSpc>
                          <a:spcPct val="100000"/>
                        </a:lnSpc>
                      </a:pPr>
                      <a:r>
                        <a:rPr lang="fr-FR" sz="2000" b="0" u="none" strike="noStrike">
                          <a:solidFill>
                            <a:srgbClr val="000000"/>
                          </a:solidFill>
                          <a:effectLst/>
                          <a:uFillTx/>
                          <a:latin typeface="Arial"/>
                        </a:rPr>
                        <a:t>Nombre de MT rés. principale</a:t>
                      </a:r>
                      <a:endParaRPr lang="fr-FR" sz="2000" b="0" u="none" strike="noStrike">
                        <a:solidFill>
                          <a:srgbClr val="000000"/>
                        </a:solidFill>
                        <a:effectLst/>
                        <a:uFillTx/>
                        <a:latin typeface="Calibri"/>
                      </a:endParaRPr>
                    </a:p>
                  </a:txBody>
                  <a:tcPr anchor="ctr">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rgbClr val="9DD9E3"/>
                    </a:solidFill>
                  </a:tcPr>
                </a:tc>
                <a:tc>
                  <a:txBody>
                    <a:bodyPr/>
                    <a:lstStyle/>
                    <a:p>
                      <a:pPr defTabSz="914400">
                        <a:lnSpc>
                          <a:spcPct val="100000"/>
                        </a:lnSpc>
                      </a:pPr>
                      <a:r>
                        <a:rPr lang="fr-FR" sz="2000" b="0" u="none" strike="noStrike">
                          <a:solidFill>
                            <a:srgbClr val="000000"/>
                          </a:solidFill>
                          <a:effectLst/>
                          <a:uFillTx/>
                          <a:latin typeface="Arial"/>
                        </a:rPr>
                        <a:t>699 (24,5%)</a:t>
                      </a:r>
                      <a:endParaRPr lang="fr-FR" sz="2000" b="0" u="none" strike="noStrike">
                        <a:solidFill>
                          <a:srgbClr val="000000"/>
                        </a:solidFill>
                        <a:effectLst/>
                        <a:uFillTx/>
                        <a:latin typeface="Calibri"/>
                      </a:endParaRPr>
                    </a:p>
                  </a:txBody>
                  <a:tcPr anchor="ctr">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rgbClr val="9DD9E3"/>
                    </a:solidFill>
                  </a:tcPr>
                </a:tc>
                <a:tc>
                  <a:txBody>
                    <a:bodyPr/>
                    <a:lstStyle/>
                    <a:p>
                      <a:pPr defTabSz="914400">
                        <a:lnSpc>
                          <a:spcPct val="100000"/>
                        </a:lnSpc>
                      </a:pPr>
                      <a:r>
                        <a:rPr lang="fr-FR" sz="2000" b="0" u="none" strike="noStrike">
                          <a:solidFill>
                            <a:schemeClr val="dk1"/>
                          </a:solidFill>
                          <a:effectLst/>
                          <a:uFillTx/>
                          <a:latin typeface="Arial"/>
                        </a:rPr>
                        <a:t>1014 (32%)</a:t>
                      </a:r>
                      <a:endParaRPr lang="fr-FR" sz="2000" b="0" u="none" strike="noStrike">
                        <a:solidFill>
                          <a:srgbClr val="000000"/>
                        </a:solidFill>
                        <a:effectLst/>
                        <a:uFillTx/>
                        <a:latin typeface="Calibri"/>
                      </a:endParaRPr>
                    </a:p>
                  </a:txBody>
                  <a:tcPr anchor="ctr">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rgbClr val="9DD9E3"/>
                    </a:solidFill>
                  </a:tcPr>
                </a:tc>
                <a:tc>
                  <a:txBody>
                    <a:bodyPr/>
                    <a:lstStyle/>
                    <a:p>
                      <a:pPr defTabSz="914400">
                        <a:lnSpc>
                          <a:spcPct val="100000"/>
                        </a:lnSpc>
                      </a:pPr>
                      <a:r>
                        <a:rPr lang="fr-FR" sz="2000" b="0" u="none" strike="noStrike">
                          <a:solidFill>
                            <a:srgbClr val="000000"/>
                          </a:solidFill>
                          <a:effectLst/>
                          <a:uFillTx/>
                          <a:latin typeface="Arial"/>
                        </a:rPr>
                        <a:t>1594 </a:t>
                      </a:r>
                      <a:endParaRPr lang="fr-FR" sz="2000" b="0" u="none" strike="noStrike">
                        <a:solidFill>
                          <a:srgbClr val="000000"/>
                        </a:solidFill>
                        <a:effectLst/>
                        <a:uFillTx/>
                        <a:latin typeface="Calibri"/>
                      </a:endParaRPr>
                    </a:p>
                    <a:p>
                      <a:pPr defTabSz="914400">
                        <a:lnSpc>
                          <a:spcPct val="100000"/>
                        </a:lnSpc>
                      </a:pPr>
                      <a:r>
                        <a:rPr lang="fr-FR" sz="2000" b="0" u="none" strike="noStrike">
                          <a:solidFill>
                            <a:srgbClr val="000000"/>
                          </a:solidFill>
                          <a:effectLst/>
                          <a:uFillTx/>
                          <a:latin typeface="Arial"/>
                        </a:rPr>
                        <a:t>(36%)</a:t>
                      </a:r>
                      <a:endParaRPr lang="fr-FR" sz="2000" b="0" u="none" strike="noStrike">
                        <a:solidFill>
                          <a:srgbClr val="000000"/>
                        </a:solidFill>
                        <a:effectLst/>
                        <a:uFillTx/>
                        <a:latin typeface="Calibri"/>
                      </a:endParaRPr>
                    </a:p>
                  </a:txBody>
                  <a:tcPr anchor="ctr">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rgbClr val="9DD9E3"/>
                    </a:solidFill>
                  </a:tcPr>
                </a:tc>
                <a:tc>
                  <a:txBody>
                    <a:bodyPr/>
                    <a:lstStyle/>
                    <a:p>
                      <a:pPr defTabSz="914400">
                        <a:lnSpc>
                          <a:spcPct val="100000"/>
                        </a:lnSpc>
                      </a:pPr>
                      <a:r>
                        <a:rPr lang="fr-FR" sz="2000" b="0" u="none" strike="noStrike">
                          <a:solidFill>
                            <a:srgbClr val="000000"/>
                          </a:solidFill>
                          <a:effectLst/>
                          <a:uFillTx/>
                          <a:latin typeface="Arial"/>
                        </a:rPr>
                        <a:t>2639</a:t>
                      </a:r>
                      <a:endParaRPr lang="fr-FR" sz="2000" b="0" u="none" strike="noStrike">
                        <a:solidFill>
                          <a:srgbClr val="000000"/>
                        </a:solidFill>
                        <a:effectLst/>
                        <a:uFillTx/>
                        <a:latin typeface="Calibri"/>
                      </a:endParaRPr>
                    </a:p>
                    <a:p>
                      <a:pPr defTabSz="914400">
                        <a:lnSpc>
                          <a:spcPct val="100000"/>
                        </a:lnSpc>
                      </a:pPr>
                      <a:r>
                        <a:rPr lang="fr-FR" sz="2000" b="0" u="none" strike="noStrike">
                          <a:solidFill>
                            <a:srgbClr val="000000"/>
                          </a:solidFill>
                          <a:effectLst/>
                          <a:uFillTx/>
                          <a:latin typeface="Arial"/>
                        </a:rPr>
                        <a:t>(41%)</a:t>
                      </a:r>
                      <a:endParaRPr lang="fr-FR" sz="2000" b="0" u="none" strike="noStrike">
                        <a:solidFill>
                          <a:srgbClr val="000000"/>
                        </a:solidFill>
                        <a:effectLst/>
                        <a:uFillTx/>
                        <a:latin typeface="Calibri"/>
                      </a:endParaRPr>
                    </a:p>
                  </a:txBody>
                  <a:tcPr anchor="ctr">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rgbClr val="9DD9E3"/>
                    </a:solidFill>
                  </a:tcPr>
                </a:tc>
                <a:tc>
                  <a:txBody>
                    <a:bodyPr/>
                    <a:lstStyle/>
                    <a:p>
                      <a:pPr defTabSz="914400">
                        <a:lnSpc>
                          <a:spcPct val="100000"/>
                        </a:lnSpc>
                      </a:pPr>
                      <a:r>
                        <a:rPr lang="fr-FR" sz="2000" b="0" u="none" strike="noStrike">
                          <a:solidFill>
                            <a:srgbClr val="000000"/>
                          </a:solidFill>
                          <a:effectLst/>
                          <a:uFillTx/>
                          <a:latin typeface="Arial"/>
                        </a:rPr>
                        <a:t>3599</a:t>
                      </a:r>
                      <a:endParaRPr lang="fr-FR" sz="2000" b="0" u="none" strike="noStrike">
                        <a:solidFill>
                          <a:srgbClr val="000000"/>
                        </a:solidFill>
                        <a:effectLst/>
                        <a:uFillTx/>
                        <a:latin typeface="Calibri"/>
                      </a:endParaRPr>
                    </a:p>
                    <a:p>
                      <a:pPr defTabSz="914400">
                        <a:lnSpc>
                          <a:spcPct val="100000"/>
                        </a:lnSpc>
                      </a:pPr>
                      <a:r>
                        <a:rPr lang="fr-FR" sz="2000" b="0" u="none" strike="noStrike">
                          <a:solidFill>
                            <a:srgbClr val="000000"/>
                          </a:solidFill>
                          <a:effectLst/>
                          <a:uFillTx/>
                          <a:latin typeface="Arial"/>
                        </a:rPr>
                        <a:t>(45%)</a:t>
                      </a:r>
                      <a:endParaRPr lang="fr-FR" sz="2000" b="0" u="none" strike="noStrike">
                        <a:solidFill>
                          <a:srgbClr val="000000"/>
                        </a:solidFill>
                        <a:effectLst/>
                        <a:uFillTx/>
                        <a:latin typeface="Calibri"/>
                      </a:endParaRPr>
                    </a:p>
                  </a:txBody>
                  <a:tcPr anchor="ctr">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rgbClr val="9DD9E3"/>
                    </a:solidFill>
                  </a:tcPr>
                </a:tc>
                <a:tc>
                  <a:txBody>
                    <a:bodyPr/>
                    <a:lstStyle/>
                    <a:p>
                      <a:pPr defTabSz="914400">
                        <a:lnSpc>
                          <a:spcPct val="100000"/>
                        </a:lnSpc>
                      </a:pPr>
                      <a:r>
                        <a:rPr lang="fr-FR" sz="2000" b="0" u="none" strike="noStrike">
                          <a:solidFill>
                            <a:srgbClr val="000000"/>
                          </a:solidFill>
                          <a:effectLst/>
                          <a:uFillTx/>
                          <a:latin typeface="Arial"/>
                        </a:rPr>
                        <a:t>4 077 (46%)</a:t>
                      </a:r>
                      <a:endParaRPr lang="fr-FR" sz="2000" b="0" u="none" strike="noStrike">
                        <a:solidFill>
                          <a:srgbClr val="000000"/>
                        </a:solidFill>
                        <a:effectLst/>
                        <a:uFillTx/>
                        <a:latin typeface="Calibri"/>
                      </a:endParaRPr>
                    </a:p>
                  </a:txBody>
                  <a:tcPr anchor="ctr">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rgbClr val="9DD9E3"/>
                    </a:solidFill>
                  </a:tcPr>
                </a:tc>
                <a:extLst>
                  <a:ext uri="{0D108BD9-81ED-4DB2-BD59-A6C34878D82A}">
                    <a16:rowId xmlns:a16="http://schemas.microsoft.com/office/drawing/2014/main" val="10002"/>
                  </a:ext>
                </a:extLst>
              </a:tr>
              <a:tr h="919440">
                <a:tc>
                  <a:txBody>
                    <a:bodyPr/>
                    <a:lstStyle/>
                    <a:p>
                      <a:pPr defTabSz="914400">
                        <a:lnSpc>
                          <a:spcPct val="100000"/>
                        </a:lnSpc>
                        <a:tabLst>
                          <a:tab pos="0" algn="l"/>
                        </a:tabLst>
                      </a:pPr>
                      <a:r>
                        <a:rPr lang="fr-FR" sz="2000" b="0" u="none" strike="noStrike">
                          <a:solidFill>
                            <a:srgbClr val="000000"/>
                          </a:solidFill>
                          <a:effectLst/>
                          <a:uFillTx/>
                          <a:latin typeface="Arial"/>
                        </a:rPr>
                        <a:t>Nombre de MT rés.  secondaire</a:t>
                      </a:r>
                      <a:endParaRPr lang="fr-FR" sz="2000" b="0" u="none" strike="noStrike">
                        <a:solidFill>
                          <a:srgbClr val="000000"/>
                        </a:solidFill>
                        <a:effectLst/>
                        <a:uFillTx/>
                        <a:latin typeface="Calibri"/>
                      </a:endParaRPr>
                    </a:p>
                  </a:txBody>
                  <a:tcPr anchor="ctr">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rgbClr val="9DD9E3"/>
                    </a:solidFill>
                  </a:tcPr>
                </a:tc>
                <a:tc>
                  <a:txBody>
                    <a:bodyPr/>
                    <a:lstStyle/>
                    <a:p>
                      <a:pPr defTabSz="914400">
                        <a:lnSpc>
                          <a:spcPct val="100000"/>
                        </a:lnSpc>
                      </a:pPr>
                      <a:r>
                        <a:rPr lang="fr-FR" sz="2000" b="0" u="none" strike="noStrike">
                          <a:solidFill>
                            <a:srgbClr val="000000"/>
                          </a:solidFill>
                          <a:effectLst/>
                          <a:uFillTx/>
                          <a:latin typeface="Arial"/>
                        </a:rPr>
                        <a:t>2155 </a:t>
                      </a:r>
                      <a:endParaRPr lang="fr-FR" sz="2000" b="0" u="none" strike="noStrike">
                        <a:solidFill>
                          <a:srgbClr val="000000"/>
                        </a:solidFill>
                        <a:effectLst/>
                        <a:uFillTx/>
                        <a:latin typeface="Calibri"/>
                      </a:endParaRPr>
                    </a:p>
                    <a:p>
                      <a:pPr defTabSz="914400">
                        <a:lnSpc>
                          <a:spcPct val="100000"/>
                        </a:lnSpc>
                      </a:pPr>
                      <a:r>
                        <a:rPr lang="fr-FR" sz="2000" b="0" u="none" strike="noStrike">
                          <a:solidFill>
                            <a:srgbClr val="000000"/>
                          </a:solidFill>
                          <a:effectLst/>
                          <a:uFillTx/>
                          <a:latin typeface="Arial"/>
                        </a:rPr>
                        <a:t>(75,5%)</a:t>
                      </a:r>
                      <a:endParaRPr lang="fr-FR" sz="2000" b="0" u="none" strike="noStrike">
                        <a:solidFill>
                          <a:srgbClr val="000000"/>
                        </a:solidFill>
                        <a:effectLst/>
                        <a:uFillTx/>
                        <a:latin typeface="Calibri"/>
                      </a:endParaRPr>
                    </a:p>
                  </a:txBody>
                  <a:tcPr anchor="ctr">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rgbClr val="9DD9E3"/>
                    </a:solidFill>
                  </a:tcPr>
                </a:tc>
                <a:tc>
                  <a:txBody>
                    <a:bodyPr/>
                    <a:lstStyle/>
                    <a:p>
                      <a:pPr defTabSz="914400">
                        <a:lnSpc>
                          <a:spcPct val="100000"/>
                        </a:lnSpc>
                      </a:pPr>
                      <a:r>
                        <a:rPr lang="fr-FR" sz="2000" b="0" u="none" strike="noStrike">
                          <a:solidFill>
                            <a:srgbClr val="000000"/>
                          </a:solidFill>
                          <a:effectLst/>
                          <a:uFillTx/>
                          <a:latin typeface="Arial"/>
                        </a:rPr>
                        <a:t>2154 (68%)</a:t>
                      </a:r>
                      <a:endParaRPr lang="fr-FR" sz="2000" b="0" u="none" strike="noStrike">
                        <a:solidFill>
                          <a:srgbClr val="000000"/>
                        </a:solidFill>
                        <a:effectLst/>
                        <a:uFillTx/>
                        <a:latin typeface="Calibri"/>
                      </a:endParaRPr>
                    </a:p>
                  </a:txBody>
                  <a:tcPr anchor="ctr">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rgbClr val="9DD9E3"/>
                    </a:solidFill>
                  </a:tcPr>
                </a:tc>
                <a:tc>
                  <a:txBody>
                    <a:bodyPr/>
                    <a:lstStyle/>
                    <a:p>
                      <a:pPr defTabSz="914400">
                        <a:lnSpc>
                          <a:spcPct val="100000"/>
                        </a:lnSpc>
                      </a:pPr>
                      <a:r>
                        <a:rPr lang="fr-FR" sz="2000" b="0" u="none" strike="noStrike">
                          <a:solidFill>
                            <a:srgbClr val="000000"/>
                          </a:solidFill>
                          <a:effectLst/>
                          <a:uFillTx/>
                          <a:latin typeface="Arial"/>
                        </a:rPr>
                        <a:t>2833</a:t>
                      </a:r>
                      <a:endParaRPr lang="fr-FR" sz="2000" b="0" u="none" strike="noStrike">
                        <a:solidFill>
                          <a:srgbClr val="000000"/>
                        </a:solidFill>
                        <a:effectLst/>
                        <a:uFillTx/>
                        <a:latin typeface="Calibri"/>
                      </a:endParaRPr>
                    </a:p>
                    <a:p>
                      <a:pPr defTabSz="914400">
                        <a:lnSpc>
                          <a:spcPct val="100000"/>
                        </a:lnSpc>
                      </a:pPr>
                      <a:r>
                        <a:rPr lang="fr-FR" sz="2000" b="0" u="none" strike="noStrike">
                          <a:solidFill>
                            <a:srgbClr val="000000"/>
                          </a:solidFill>
                          <a:effectLst/>
                          <a:uFillTx/>
                          <a:latin typeface="Arial"/>
                        </a:rPr>
                        <a:t>(64%)</a:t>
                      </a:r>
                      <a:endParaRPr lang="fr-FR" sz="2000" b="0" u="none" strike="noStrike">
                        <a:solidFill>
                          <a:srgbClr val="000000"/>
                        </a:solidFill>
                        <a:effectLst/>
                        <a:uFillTx/>
                        <a:latin typeface="Calibri"/>
                      </a:endParaRPr>
                    </a:p>
                  </a:txBody>
                  <a:tcPr anchor="ctr">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rgbClr val="9DD9E3"/>
                    </a:solidFill>
                  </a:tcPr>
                </a:tc>
                <a:tc>
                  <a:txBody>
                    <a:bodyPr/>
                    <a:lstStyle/>
                    <a:p>
                      <a:pPr defTabSz="914400">
                        <a:lnSpc>
                          <a:spcPct val="100000"/>
                        </a:lnSpc>
                      </a:pPr>
                      <a:r>
                        <a:rPr lang="fr-FR" sz="2000" b="0" u="none" strike="noStrike">
                          <a:solidFill>
                            <a:srgbClr val="000000"/>
                          </a:solidFill>
                          <a:effectLst/>
                          <a:uFillTx/>
                          <a:latin typeface="Arial"/>
                        </a:rPr>
                        <a:t>3798</a:t>
                      </a:r>
                      <a:endParaRPr lang="fr-FR" sz="2000" b="0" u="none" strike="noStrike">
                        <a:solidFill>
                          <a:srgbClr val="000000"/>
                        </a:solidFill>
                        <a:effectLst/>
                        <a:uFillTx/>
                        <a:latin typeface="Calibri"/>
                      </a:endParaRPr>
                    </a:p>
                    <a:p>
                      <a:pPr defTabSz="914400">
                        <a:lnSpc>
                          <a:spcPct val="100000"/>
                        </a:lnSpc>
                      </a:pPr>
                      <a:r>
                        <a:rPr lang="fr-FR" sz="2000" b="0" u="none" strike="noStrike">
                          <a:solidFill>
                            <a:srgbClr val="000000"/>
                          </a:solidFill>
                          <a:effectLst/>
                          <a:uFillTx/>
                          <a:latin typeface="Arial"/>
                        </a:rPr>
                        <a:t>(59%)</a:t>
                      </a:r>
                      <a:endParaRPr lang="fr-FR" sz="2000" b="0" u="none" strike="noStrike">
                        <a:solidFill>
                          <a:srgbClr val="000000"/>
                        </a:solidFill>
                        <a:effectLst/>
                        <a:uFillTx/>
                        <a:latin typeface="Calibri"/>
                      </a:endParaRPr>
                    </a:p>
                  </a:txBody>
                  <a:tcPr anchor="ctr">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rgbClr val="9DD9E3"/>
                    </a:solidFill>
                  </a:tcPr>
                </a:tc>
                <a:tc>
                  <a:txBody>
                    <a:bodyPr/>
                    <a:lstStyle/>
                    <a:p>
                      <a:pPr defTabSz="914400">
                        <a:lnSpc>
                          <a:spcPct val="100000"/>
                        </a:lnSpc>
                      </a:pPr>
                      <a:r>
                        <a:rPr lang="fr-FR" sz="2000" b="0" u="none" strike="noStrike">
                          <a:solidFill>
                            <a:srgbClr val="000000"/>
                          </a:solidFill>
                          <a:effectLst/>
                          <a:uFillTx/>
                          <a:latin typeface="Arial"/>
                        </a:rPr>
                        <a:t>4398</a:t>
                      </a:r>
                      <a:endParaRPr lang="fr-FR" sz="2000" b="0" u="none" strike="noStrike">
                        <a:solidFill>
                          <a:srgbClr val="000000"/>
                        </a:solidFill>
                        <a:effectLst/>
                        <a:uFillTx/>
                        <a:latin typeface="Calibri"/>
                      </a:endParaRPr>
                    </a:p>
                    <a:p>
                      <a:pPr defTabSz="914400">
                        <a:lnSpc>
                          <a:spcPct val="100000"/>
                        </a:lnSpc>
                      </a:pPr>
                      <a:r>
                        <a:rPr lang="fr-FR" sz="2000" b="0" u="none" strike="noStrike">
                          <a:solidFill>
                            <a:srgbClr val="000000"/>
                          </a:solidFill>
                          <a:effectLst/>
                          <a:uFillTx/>
                          <a:latin typeface="Arial"/>
                        </a:rPr>
                        <a:t>(55%)</a:t>
                      </a:r>
                      <a:endParaRPr lang="fr-FR" sz="2000" b="0" u="none" strike="noStrike">
                        <a:solidFill>
                          <a:srgbClr val="000000"/>
                        </a:solidFill>
                        <a:effectLst/>
                        <a:uFillTx/>
                        <a:latin typeface="Calibri"/>
                      </a:endParaRPr>
                    </a:p>
                  </a:txBody>
                  <a:tcPr anchor="ctr">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rgbClr val="9DD9E3"/>
                    </a:solidFill>
                  </a:tcPr>
                </a:tc>
                <a:tc>
                  <a:txBody>
                    <a:bodyPr/>
                    <a:lstStyle/>
                    <a:p>
                      <a:pPr defTabSz="914400">
                        <a:lnSpc>
                          <a:spcPct val="100000"/>
                        </a:lnSpc>
                      </a:pPr>
                      <a:r>
                        <a:rPr lang="fr-FR" sz="2000" b="0" u="none" strike="noStrike">
                          <a:solidFill>
                            <a:srgbClr val="000000"/>
                          </a:solidFill>
                          <a:effectLst/>
                          <a:uFillTx/>
                          <a:latin typeface="Arial"/>
                        </a:rPr>
                        <a:t>4 473 (52%)</a:t>
                      </a:r>
                      <a:endParaRPr lang="fr-FR" sz="2000" b="0" u="none" strike="noStrike">
                        <a:solidFill>
                          <a:srgbClr val="000000"/>
                        </a:solidFill>
                        <a:effectLst/>
                        <a:uFillTx/>
                        <a:latin typeface="Calibri"/>
                      </a:endParaRPr>
                    </a:p>
                  </a:txBody>
                  <a:tcPr anchor="ctr">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rgbClr val="9DD9E3"/>
                    </a:solidFill>
                  </a:tcPr>
                </a:tc>
                <a:extLst>
                  <a:ext uri="{0D108BD9-81ED-4DB2-BD59-A6C34878D82A}">
                    <a16:rowId xmlns:a16="http://schemas.microsoft.com/office/drawing/2014/main" val="10003"/>
                  </a:ext>
                </a:extLst>
              </a:tr>
            </a:tbl>
          </a:graphicData>
        </a:graphic>
      </p:graphicFrame>
      <p:sp>
        <p:nvSpPr>
          <p:cNvPr id="275" name="ZoneTexte 11"/>
          <p:cNvSpPr/>
          <p:nvPr/>
        </p:nvSpPr>
        <p:spPr>
          <a:xfrm>
            <a:off x="2686320" y="5479560"/>
            <a:ext cx="7896600" cy="11998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just" defTabSz="914400">
              <a:lnSpc>
                <a:spcPct val="100000"/>
              </a:lnSpc>
            </a:pPr>
            <a:r>
              <a:rPr lang="fr-FR" sz="1800" b="1" u="none" strike="noStrike">
                <a:solidFill>
                  <a:schemeClr val="accent6">
                    <a:lumMod val="50000"/>
                  </a:schemeClr>
                </a:solidFill>
                <a:effectLst/>
                <a:uFillTx/>
                <a:latin typeface="Arial"/>
              </a:rPr>
              <a:t>Le nombre de meublés de tourisme a augmenté de </a:t>
            </a:r>
            <a:r>
              <a:rPr lang="fr-FR" sz="2400" b="1" u="sng" strike="noStrike">
                <a:solidFill>
                  <a:schemeClr val="accent6">
                    <a:lumMod val="50000"/>
                  </a:schemeClr>
                </a:solidFill>
                <a:effectLst/>
                <a:uFillTx/>
                <a:latin typeface="Arial"/>
              </a:rPr>
              <a:t>199 %</a:t>
            </a:r>
            <a:r>
              <a:rPr lang="fr-FR" sz="1800" b="1" u="none" strike="noStrike">
                <a:solidFill>
                  <a:schemeClr val="accent6">
                    <a:lumMod val="50000"/>
                  </a:schemeClr>
                </a:solidFill>
                <a:effectLst/>
                <a:uFillTx/>
                <a:latin typeface="Arial"/>
              </a:rPr>
              <a:t> en six ans à l’échelle du Grand Annecy;</a:t>
            </a:r>
            <a:endParaRPr lang="fr-FR" sz="1800" b="0" u="none" strike="noStrike">
              <a:solidFill>
                <a:srgbClr val="000000"/>
              </a:solidFill>
              <a:effectLst/>
              <a:uFillTx/>
              <a:latin typeface="Calibri"/>
            </a:endParaRPr>
          </a:p>
          <a:p>
            <a:pPr algn="just" defTabSz="914400">
              <a:lnSpc>
                <a:spcPct val="100000"/>
              </a:lnSpc>
            </a:pPr>
            <a:endParaRPr lang="fr-FR" sz="600" b="0" u="none" strike="noStrike">
              <a:solidFill>
                <a:srgbClr val="000000"/>
              </a:solidFill>
              <a:effectLst/>
              <a:uFillTx/>
              <a:latin typeface="Calibri"/>
            </a:endParaRPr>
          </a:p>
          <a:p>
            <a:pPr algn="just" defTabSz="914400">
              <a:lnSpc>
                <a:spcPct val="100000"/>
              </a:lnSpc>
            </a:pPr>
            <a:r>
              <a:rPr lang="fr-FR" sz="1800" b="1" u="none" strike="noStrike">
                <a:solidFill>
                  <a:schemeClr val="accent6">
                    <a:lumMod val="50000"/>
                  </a:schemeClr>
                </a:solidFill>
                <a:effectLst/>
                <a:uFillTx/>
                <a:latin typeface="Arial"/>
              </a:rPr>
              <a:t>Pour la commune d’Annecy de </a:t>
            </a:r>
            <a:r>
              <a:rPr lang="fr-FR" sz="2400" b="1" u="sng" strike="noStrike">
                <a:solidFill>
                  <a:schemeClr val="accent6">
                    <a:lumMod val="50000"/>
                  </a:schemeClr>
                </a:solidFill>
                <a:effectLst/>
                <a:uFillTx/>
                <a:latin typeface="Arial"/>
              </a:rPr>
              <a:t>496%</a:t>
            </a:r>
            <a:r>
              <a:rPr lang="fr-FR" sz="1800" b="1" u="none" strike="noStrike">
                <a:solidFill>
                  <a:schemeClr val="accent6">
                    <a:lumMod val="50000"/>
                  </a:schemeClr>
                </a:solidFill>
                <a:effectLst/>
                <a:uFillTx/>
                <a:latin typeface="Arial"/>
              </a:rPr>
              <a:t> en six ans;</a:t>
            </a:r>
            <a:endParaRPr lang="fr-FR" sz="1800" b="0" u="none" strike="noStrike">
              <a:solidFill>
                <a:srgbClr val="000000"/>
              </a:solidFill>
              <a:effectLst/>
              <a:uFillTx/>
              <a:latin typeface="Calibri"/>
            </a:endParaRPr>
          </a:p>
        </p:txBody>
      </p:sp>
      <p:pic>
        <p:nvPicPr>
          <p:cNvPr id="276" name="Graphique 14" descr="Flèche : courbe légère avec un remplissage uni"/>
          <p:cNvPicPr/>
          <p:nvPr/>
        </p:nvPicPr>
        <p:blipFill>
          <a:blip r:embed="rId2">
            <a:extLst>
              <a:ext uri="{96DAC541-7B7A-43D3-8B79-37D633B846F1}">
                <asvg:svgBlip xmlns:asvg="http://schemas.microsoft.com/office/drawing/2016/SVG/main" r:embed="rId3"/>
              </a:ext>
            </a:extLst>
          </a:blip>
          <a:stretch/>
        </p:blipFill>
        <p:spPr>
          <a:xfrm>
            <a:off x="2022840" y="5428440"/>
            <a:ext cx="636840" cy="636840"/>
          </a:xfrm>
          <a:prstGeom prst="rect">
            <a:avLst/>
          </a:prstGeom>
          <a:noFill/>
          <a:ln w="0">
            <a:noFill/>
          </a:ln>
        </p:spPr>
      </p:pic>
      <p:pic>
        <p:nvPicPr>
          <p:cNvPr id="277" name="Graphique 21" descr="Flèche : courbe légère avec un remplissage uni"/>
          <p:cNvPicPr/>
          <p:nvPr/>
        </p:nvPicPr>
        <p:blipFill>
          <a:blip r:embed="rId2">
            <a:extLst>
              <a:ext uri="{96DAC541-7B7A-43D3-8B79-37D633B846F1}">
                <asvg:svgBlip xmlns:asvg="http://schemas.microsoft.com/office/drawing/2016/SVG/main" r:embed="rId3"/>
              </a:ext>
            </a:extLst>
          </a:blip>
          <a:stretch/>
        </p:blipFill>
        <p:spPr>
          <a:xfrm>
            <a:off x="1996560" y="6050520"/>
            <a:ext cx="636840" cy="636840"/>
          </a:xfrm>
          <a:prstGeom prst="rect">
            <a:avLst/>
          </a:prstGeom>
          <a:noFill/>
          <a:ln w="0">
            <a:noFill/>
          </a:ln>
        </p:spPr>
      </p:pic>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 name="PlaceHolder 1"/>
          <p:cNvSpPr>
            <a:spLocks noGrp="1"/>
          </p:cNvSpPr>
          <p:nvPr>
            <p:ph/>
          </p:nvPr>
        </p:nvSpPr>
        <p:spPr>
          <a:xfrm>
            <a:off x="388080" y="321120"/>
            <a:ext cx="7653600" cy="514800"/>
          </a:xfrm>
          <a:prstGeom prst="rect">
            <a:avLst/>
          </a:prstGeom>
          <a:noFill/>
          <a:ln w="0">
            <a:noFill/>
          </a:ln>
        </p:spPr>
        <p:txBody>
          <a:bodyPr lIns="91440" tIns="45720" rIns="91440" bIns="45720" anchor="t">
            <a:noAutofit/>
          </a:bodyPr>
          <a:lstStyle/>
          <a:p>
            <a:pPr indent="0" defTabSz="914400">
              <a:lnSpc>
                <a:spcPct val="90000"/>
              </a:lnSpc>
              <a:spcBef>
                <a:spcPts val="1001"/>
              </a:spcBef>
              <a:buNone/>
              <a:tabLst>
                <a:tab pos="0" algn="l"/>
              </a:tabLst>
            </a:pPr>
            <a:r>
              <a:rPr lang="fr-FR" sz="2800" b="1" u="none" strike="noStrike">
                <a:solidFill>
                  <a:schemeClr val="lt2"/>
                </a:solidFill>
                <a:effectLst/>
                <a:uFillTx/>
                <a:latin typeface="Arial"/>
              </a:rPr>
              <a:t>2-3 Constat et points de vigilance</a:t>
            </a:r>
            <a:endParaRPr lang="fr-FR" sz="2800" b="0" u="none" strike="noStrike">
              <a:solidFill>
                <a:schemeClr val="dk1"/>
              </a:solidFill>
              <a:effectLst/>
              <a:uFillTx/>
              <a:latin typeface="Arial"/>
            </a:endParaRPr>
          </a:p>
        </p:txBody>
      </p:sp>
      <p:sp>
        <p:nvSpPr>
          <p:cNvPr id="279" name="PlaceHolder 2"/>
          <p:cNvSpPr>
            <a:spLocks noGrp="1"/>
          </p:cNvSpPr>
          <p:nvPr>
            <p:ph/>
          </p:nvPr>
        </p:nvSpPr>
        <p:spPr>
          <a:xfrm>
            <a:off x="10924200" y="545400"/>
            <a:ext cx="580680" cy="328320"/>
          </a:xfrm>
          <a:prstGeom prst="rect">
            <a:avLst/>
          </a:prstGeom>
          <a:noFill/>
          <a:ln w="0">
            <a:noFill/>
          </a:ln>
        </p:spPr>
        <p:txBody>
          <a:bodyPr lIns="91440" tIns="45720" rIns="91440" bIns="45720" anchor="t">
            <a:noAutofit/>
          </a:bodyPr>
          <a:lstStyle/>
          <a:p>
            <a:pPr indent="0" algn="r" defTabSz="914400">
              <a:lnSpc>
                <a:spcPct val="90000"/>
              </a:lnSpc>
              <a:spcBef>
                <a:spcPts val="1001"/>
              </a:spcBef>
              <a:buNone/>
              <a:tabLst>
                <a:tab pos="0" algn="l"/>
              </a:tabLst>
            </a:pPr>
            <a:r>
              <a:rPr lang="fr-FR" sz="1800" b="1" u="none" strike="noStrike">
                <a:solidFill>
                  <a:schemeClr val="lt1"/>
                </a:solidFill>
                <a:effectLst/>
                <a:uFillTx/>
                <a:latin typeface="Arial"/>
              </a:rPr>
              <a:t>2-3</a:t>
            </a:r>
            <a:endParaRPr lang="fr-FR" sz="1800" b="0" u="none" strike="noStrike">
              <a:solidFill>
                <a:schemeClr val="dk1"/>
              </a:solidFill>
              <a:effectLst/>
              <a:uFillTx/>
              <a:latin typeface="Arial"/>
            </a:endParaRPr>
          </a:p>
        </p:txBody>
      </p:sp>
      <p:sp>
        <p:nvSpPr>
          <p:cNvPr id="280" name="Rectangle 2"/>
          <p:cNvSpPr/>
          <p:nvPr/>
        </p:nvSpPr>
        <p:spPr>
          <a:xfrm>
            <a:off x="9720" y="687240"/>
            <a:ext cx="6034680" cy="6170400"/>
          </a:xfrm>
          <a:prstGeom prst="rect">
            <a:avLst/>
          </a:prstGeom>
          <a:no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defTabSz="914400">
              <a:lnSpc>
                <a:spcPct val="100000"/>
              </a:lnSpc>
            </a:pPr>
            <a:endParaRPr lang="fr-FR" sz="1800" b="0" u="none" strike="noStrike">
              <a:solidFill>
                <a:schemeClr val="lt1"/>
              </a:solidFill>
              <a:effectLst/>
              <a:uFillTx/>
              <a:latin typeface="Arial"/>
            </a:endParaRPr>
          </a:p>
        </p:txBody>
      </p:sp>
      <p:sp>
        <p:nvSpPr>
          <p:cNvPr id="281" name="ZoneTexte 5"/>
          <p:cNvSpPr/>
          <p:nvPr/>
        </p:nvSpPr>
        <p:spPr>
          <a:xfrm>
            <a:off x="931320" y="1307880"/>
            <a:ext cx="10226520" cy="51703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just" defTabSz="914400">
              <a:lnSpc>
                <a:spcPct val="100000"/>
              </a:lnSpc>
            </a:pPr>
            <a:r>
              <a:rPr lang="fr-FR" sz="1800" b="1" u="none" strike="noStrike">
                <a:solidFill>
                  <a:schemeClr val="accent6">
                    <a:lumMod val="50000"/>
                  </a:schemeClr>
                </a:solidFill>
                <a:effectLst/>
                <a:uFillTx/>
                <a:latin typeface="Aptos"/>
              </a:rPr>
              <a:t>Attrait touristique de la destination, qualité de vie et environnement naturel     une forte croissance du parc de meublés touristiques              sentiment de « surtourisme »,</a:t>
            </a:r>
            <a:endParaRPr lang="fr-FR" sz="1800" b="0" u="none" strike="noStrike">
              <a:solidFill>
                <a:srgbClr val="000000"/>
              </a:solidFill>
              <a:effectLst/>
              <a:uFillTx/>
              <a:latin typeface="Calibri"/>
            </a:endParaRPr>
          </a:p>
          <a:p>
            <a:pPr algn="just" defTabSz="914400">
              <a:lnSpc>
                <a:spcPct val="100000"/>
              </a:lnSpc>
            </a:pPr>
            <a:endParaRPr lang="fr-FR" sz="1800" b="0" u="none" strike="noStrike">
              <a:solidFill>
                <a:srgbClr val="000000"/>
              </a:solidFill>
              <a:effectLst/>
              <a:uFillTx/>
              <a:latin typeface="Calibri"/>
            </a:endParaRPr>
          </a:p>
          <a:p>
            <a:pPr algn="just" defTabSz="914400">
              <a:lnSpc>
                <a:spcPct val="100000"/>
              </a:lnSpc>
            </a:pPr>
            <a:r>
              <a:rPr lang="fr-FR" sz="1800" b="1" u="none" strike="noStrike">
                <a:solidFill>
                  <a:schemeClr val="accent6">
                    <a:lumMod val="50000"/>
                  </a:schemeClr>
                </a:solidFill>
                <a:effectLst/>
                <a:uFillTx/>
                <a:latin typeface="Aptos"/>
              </a:rPr>
              <a:t>Ce parc  </a:t>
            </a:r>
            <a:r>
              <a:rPr lang="fr-FR" sz="2400" b="1" u="none" strike="noStrike">
                <a:solidFill>
                  <a:schemeClr val="accent1">
                    <a:lumMod val="75000"/>
                  </a:schemeClr>
                </a:solidFill>
                <a:effectLst/>
                <a:uFillTx/>
                <a:latin typeface="Aptos"/>
              </a:rPr>
              <a:t>=</a:t>
            </a:r>
            <a:r>
              <a:rPr lang="fr-FR" sz="1800" b="1" u="none" strike="noStrike">
                <a:solidFill>
                  <a:schemeClr val="accent6">
                    <a:lumMod val="50000"/>
                  </a:schemeClr>
                </a:solidFill>
                <a:effectLst/>
                <a:uFillTx/>
                <a:latin typeface="Aptos"/>
              </a:rPr>
              <a:t>  principalement des résidences secondaires ou de biens en investissement locatif,</a:t>
            </a:r>
            <a:endParaRPr lang="fr-FR" sz="1800" b="0" u="none" strike="noStrike">
              <a:solidFill>
                <a:srgbClr val="000000"/>
              </a:solidFill>
              <a:effectLst/>
              <a:uFillTx/>
              <a:latin typeface="Calibri"/>
            </a:endParaRPr>
          </a:p>
          <a:p>
            <a:pPr algn="just" defTabSz="914400">
              <a:lnSpc>
                <a:spcPct val="100000"/>
              </a:lnSpc>
            </a:pPr>
            <a:endParaRPr lang="fr-FR" sz="1800" b="0" u="none" strike="noStrike">
              <a:solidFill>
                <a:srgbClr val="000000"/>
              </a:solidFill>
              <a:effectLst/>
              <a:uFillTx/>
              <a:latin typeface="Calibri"/>
            </a:endParaRPr>
          </a:p>
          <a:p>
            <a:pPr algn="just" defTabSz="914400">
              <a:lnSpc>
                <a:spcPct val="100000"/>
              </a:lnSpc>
            </a:pPr>
            <a:r>
              <a:rPr lang="fr-FR" sz="1800" b="1" u="none" strike="noStrike">
                <a:solidFill>
                  <a:schemeClr val="accent6">
                    <a:lumMod val="50000"/>
                  </a:schemeClr>
                </a:solidFill>
                <a:effectLst/>
                <a:uFillTx/>
                <a:latin typeface="Aptos"/>
              </a:rPr>
              <a:t>Le développement des meublés de tourisme s’opère au détriment du logement occupé à l’année, exacerbé par leur rentabilité locative,</a:t>
            </a:r>
            <a:endParaRPr lang="fr-FR" sz="1800" b="0" u="none" strike="noStrike">
              <a:solidFill>
                <a:srgbClr val="000000"/>
              </a:solidFill>
              <a:effectLst/>
              <a:uFillTx/>
              <a:latin typeface="Calibri"/>
            </a:endParaRPr>
          </a:p>
          <a:p>
            <a:pPr algn="just" defTabSz="914400">
              <a:lnSpc>
                <a:spcPct val="100000"/>
              </a:lnSpc>
            </a:pPr>
            <a:endParaRPr lang="fr-FR" sz="1800" b="0" u="none" strike="noStrike">
              <a:solidFill>
                <a:srgbClr val="000000"/>
              </a:solidFill>
              <a:effectLst/>
              <a:uFillTx/>
              <a:latin typeface="Calibri"/>
            </a:endParaRPr>
          </a:p>
          <a:p>
            <a:pPr algn="just" defTabSz="914400">
              <a:lnSpc>
                <a:spcPct val="100000"/>
              </a:lnSpc>
            </a:pPr>
            <a:r>
              <a:rPr lang="fr-FR" sz="1800" b="1" u="none" strike="noStrike">
                <a:solidFill>
                  <a:schemeClr val="accent6">
                    <a:lumMod val="50000"/>
                  </a:schemeClr>
                </a:solidFill>
                <a:effectLst/>
                <a:uFillTx/>
                <a:latin typeface="Aptos"/>
              </a:rPr>
              <a:t>Raréfaction des biens mis à la location « classique »,</a:t>
            </a:r>
            <a:endParaRPr lang="fr-FR" sz="1800" b="0" u="none" strike="noStrike">
              <a:solidFill>
                <a:srgbClr val="000000"/>
              </a:solidFill>
              <a:effectLst/>
              <a:uFillTx/>
              <a:latin typeface="Calibri"/>
            </a:endParaRPr>
          </a:p>
          <a:p>
            <a:pPr algn="just" defTabSz="914400">
              <a:lnSpc>
                <a:spcPct val="100000"/>
              </a:lnSpc>
            </a:pPr>
            <a:endParaRPr lang="fr-FR" sz="1800" b="0" u="none" strike="noStrike">
              <a:solidFill>
                <a:srgbClr val="000000"/>
              </a:solidFill>
              <a:effectLst/>
              <a:uFillTx/>
              <a:latin typeface="Calibri"/>
            </a:endParaRPr>
          </a:p>
          <a:p>
            <a:pPr algn="just" defTabSz="914400">
              <a:lnSpc>
                <a:spcPct val="100000"/>
              </a:lnSpc>
            </a:pPr>
            <a:r>
              <a:rPr lang="fr-FR" sz="1800" b="1" u="none" strike="noStrike">
                <a:solidFill>
                  <a:schemeClr val="accent6">
                    <a:lumMod val="50000"/>
                  </a:schemeClr>
                </a:solidFill>
                <a:effectLst/>
                <a:uFillTx/>
                <a:latin typeface="Aptos"/>
              </a:rPr>
              <a:t>Transformation sociale de certains quartiers qui se vident de leurs habitants,</a:t>
            </a:r>
            <a:endParaRPr lang="fr-FR" sz="1800" b="0" u="none" strike="noStrike">
              <a:solidFill>
                <a:srgbClr val="000000"/>
              </a:solidFill>
              <a:effectLst/>
              <a:uFillTx/>
              <a:latin typeface="Calibri"/>
            </a:endParaRPr>
          </a:p>
          <a:p>
            <a:pPr algn="just" defTabSz="914400">
              <a:lnSpc>
                <a:spcPct val="100000"/>
              </a:lnSpc>
            </a:pPr>
            <a:endParaRPr lang="fr-FR" sz="1800" b="0" u="none" strike="noStrike">
              <a:solidFill>
                <a:srgbClr val="000000"/>
              </a:solidFill>
              <a:effectLst/>
              <a:uFillTx/>
              <a:latin typeface="Calibri"/>
            </a:endParaRPr>
          </a:p>
          <a:p>
            <a:pPr algn="just" defTabSz="914400">
              <a:lnSpc>
                <a:spcPct val="100000"/>
              </a:lnSpc>
            </a:pPr>
            <a:r>
              <a:rPr lang="fr-FR" sz="1800" b="1" u="none" strike="noStrike">
                <a:solidFill>
                  <a:schemeClr val="accent6">
                    <a:lumMod val="50000"/>
                  </a:schemeClr>
                </a:solidFill>
                <a:effectLst/>
                <a:uFillTx/>
                <a:latin typeface="Aptos"/>
              </a:rPr>
              <a:t>Transformation des commerces de certains quartiers : disparition des commerces traditionnels au profit de commerces « touristiques » avec une activité saisonnière (glaciers, magasins de souvenirs…)</a:t>
            </a:r>
            <a:endParaRPr lang="fr-FR" sz="1800" b="0" u="none" strike="noStrike">
              <a:solidFill>
                <a:srgbClr val="000000"/>
              </a:solidFill>
              <a:effectLst/>
              <a:uFillTx/>
              <a:latin typeface="Calibri"/>
            </a:endParaRPr>
          </a:p>
          <a:p>
            <a:pPr algn="just" defTabSz="914400">
              <a:lnSpc>
                <a:spcPct val="100000"/>
              </a:lnSpc>
            </a:pPr>
            <a:endParaRPr lang="fr-FR" sz="1800" b="0" u="none" strike="noStrike">
              <a:solidFill>
                <a:srgbClr val="000000"/>
              </a:solidFill>
              <a:effectLst/>
              <a:uFillTx/>
              <a:latin typeface="Calibri"/>
            </a:endParaRPr>
          </a:p>
          <a:p>
            <a:pPr algn="just" defTabSz="914400">
              <a:lnSpc>
                <a:spcPct val="100000"/>
              </a:lnSpc>
            </a:pPr>
            <a:r>
              <a:rPr lang="fr-FR" sz="1800" b="1" u="none" strike="noStrike">
                <a:solidFill>
                  <a:schemeClr val="accent6">
                    <a:lumMod val="50000"/>
                  </a:schemeClr>
                </a:solidFill>
                <a:effectLst/>
                <a:uFillTx/>
                <a:latin typeface="Aptos"/>
              </a:rPr>
              <a:t>Dégradation des parties communes des copropriétés / absence d’entretien / risque de mise en danger des occupants</a:t>
            </a:r>
            <a:endParaRPr lang="fr-FR" sz="1800" b="0" u="none" strike="noStrike">
              <a:solidFill>
                <a:srgbClr val="000000"/>
              </a:solidFill>
              <a:effectLst/>
              <a:uFillTx/>
              <a:latin typeface="Calibri"/>
            </a:endParaRPr>
          </a:p>
        </p:txBody>
      </p:sp>
      <p:sp>
        <p:nvSpPr>
          <p:cNvPr id="282" name="Flèche : droite 3"/>
          <p:cNvSpPr/>
          <p:nvPr/>
        </p:nvSpPr>
        <p:spPr>
          <a:xfrm>
            <a:off x="9605880" y="1385280"/>
            <a:ext cx="369000" cy="230400"/>
          </a:xfrm>
          <a:prstGeom prst="rightArrow">
            <a:avLst>
              <a:gd name="adj1" fmla="val 50000"/>
              <a:gd name="adj2" fmla="val 50000"/>
            </a:avLst>
          </a:prstGeom>
          <a:solidFill>
            <a:srgbClr val="FACDB0"/>
          </a:solidFill>
          <a:ln>
            <a:solidFill>
              <a:srgbClr val="6D594D"/>
            </a:solidFill>
          </a:ln>
        </p:spPr>
        <p:style>
          <a:lnRef idx="2">
            <a:schemeClr val="accent1">
              <a:shade val="15000"/>
            </a:schemeClr>
          </a:lnRef>
          <a:fillRef idx="1">
            <a:schemeClr val="accent1"/>
          </a:fillRef>
          <a:effectRef idx="0">
            <a:schemeClr val="accent1"/>
          </a:effectRef>
          <a:fontRef idx="minor"/>
        </p:style>
        <p:txBody>
          <a:bodyPr lIns="90000" tIns="45000" rIns="90000" bIns="45000" anchor="ctr">
            <a:noAutofit/>
          </a:bodyPr>
          <a:lstStyle/>
          <a:p>
            <a:pPr algn="ctr" defTabSz="914400">
              <a:lnSpc>
                <a:spcPct val="100000"/>
              </a:lnSpc>
            </a:pPr>
            <a:endParaRPr lang="fr-FR" sz="1800" b="0" u="none" strike="noStrike">
              <a:solidFill>
                <a:schemeClr val="lt1"/>
              </a:solidFill>
              <a:effectLst/>
              <a:uFillTx/>
              <a:latin typeface="Arial"/>
            </a:endParaRPr>
          </a:p>
        </p:txBody>
      </p:sp>
      <p:pic>
        <p:nvPicPr>
          <p:cNvPr id="283" name="Graphique 7" descr="Tendance à la hausse avec un remplissage uni"/>
          <p:cNvPicPr/>
          <p:nvPr/>
        </p:nvPicPr>
        <p:blipFill>
          <a:blip r:embed="rId2">
            <a:extLst>
              <a:ext uri="{96DAC541-7B7A-43D3-8B79-37D633B846F1}">
                <asvg:svgBlip xmlns:asvg="http://schemas.microsoft.com/office/drawing/2016/SVG/main" r:embed="rId3"/>
              </a:ext>
            </a:extLst>
          </a:blip>
          <a:stretch/>
        </p:blipFill>
        <p:spPr>
          <a:xfrm>
            <a:off x="212760" y="1385280"/>
            <a:ext cx="514800" cy="514800"/>
          </a:xfrm>
          <a:prstGeom prst="rect">
            <a:avLst/>
          </a:prstGeom>
          <a:noFill/>
          <a:ln w="0">
            <a:noFill/>
          </a:ln>
        </p:spPr>
      </p:pic>
      <p:pic>
        <p:nvPicPr>
          <p:cNvPr id="284" name="Graphique 9" descr="Scène en banlieue avec un remplissage uni"/>
          <p:cNvPicPr/>
          <p:nvPr/>
        </p:nvPicPr>
        <p:blipFill>
          <a:blip r:embed="rId4">
            <a:extLst>
              <a:ext uri="{96DAC541-7B7A-43D3-8B79-37D633B846F1}">
                <asvg:svgBlip xmlns:asvg="http://schemas.microsoft.com/office/drawing/2016/SVG/main" r:embed="rId5"/>
              </a:ext>
            </a:extLst>
          </a:blip>
          <a:stretch/>
        </p:blipFill>
        <p:spPr>
          <a:xfrm>
            <a:off x="286200" y="2083680"/>
            <a:ext cx="514800" cy="514800"/>
          </a:xfrm>
          <a:prstGeom prst="rect">
            <a:avLst/>
          </a:prstGeom>
          <a:noFill/>
          <a:ln w="0">
            <a:noFill/>
          </a:ln>
        </p:spPr>
      </p:pic>
      <p:pic>
        <p:nvPicPr>
          <p:cNvPr id="285" name="Graphique 11" descr="Euro avec un remplissage uni"/>
          <p:cNvPicPr/>
          <p:nvPr/>
        </p:nvPicPr>
        <p:blipFill>
          <a:blip r:embed="rId6">
            <a:extLst>
              <a:ext uri="{96DAC541-7B7A-43D3-8B79-37D633B846F1}">
                <asvg:svgBlip xmlns:asvg="http://schemas.microsoft.com/office/drawing/2016/SVG/main" r:embed="rId7"/>
              </a:ext>
            </a:extLst>
          </a:blip>
          <a:stretch/>
        </p:blipFill>
        <p:spPr>
          <a:xfrm>
            <a:off x="242640" y="2884680"/>
            <a:ext cx="525960" cy="525960"/>
          </a:xfrm>
          <a:prstGeom prst="rect">
            <a:avLst/>
          </a:prstGeom>
          <a:noFill/>
          <a:ln w="0">
            <a:noFill/>
          </a:ln>
        </p:spPr>
      </p:pic>
      <p:pic>
        <p:nvPicPr>
          <p:cNvPr id="286" name="Graphique 13" descr="Ville contour"/>
          <p:cNvPicPr/>
          <p:nvPr/>
        </p:nvPicPr>
        <p:blipFill>
          <a:blip r:embed="rId8">
            <a:extLst>
              <a:ext uri="{96DAC541-7B7A-43D3-8B79-37D633B846F1}">
                <asvg:svgBlip xmlns:asvg="http://schemas.microsoft.com/office/drawing/2016/SVG/main" r:embed="rId9"/>
              </a:ext>
            </a:extLst>
          </a:blip>
          <a:stretch/>
        </p:blipFill>
        <p:spPr>
          <a:xfrm>
            <a:off x="263520" y="3508200"/>
            <a:ext cx="514800" cy="514800"/>
          </a:xfrm>
          <a:prstGeom prst="rect">
            <a:avLst/>
          </a:prstGeom>
          <a:noFill/>
          <a:ln w="0">
            <a:noFill/>
          </a:ln>
        </p:spPr>
      </p:pic>
      <p:cxnSp>
        <p:nvCxnSpPr>
          <p:cNvPr id="287" name="Connecteur droit 15"/>
          <p:cNvCxnSpPr/>
          <p:nvPr/>
        </p:nvCxnSpPr>
        <p:spPr>
          <a:xfrm>
            <a:off x="286200" y="3582720"/>
            <a:ext cx="482760" cy="370800"/>
          </a:xfrm>
          <a:prstGeom prst="straightConnector1">
            <a:avLst/>
          </a:prstGeom>
          <a:ln w="38100">
            <a:solidFill>
              <a:srgbClr val="660033"/>
            </a:solidFill>
          </a:ln>
        </p:spPr>
      </p:cxnSp>
      <p:pic>
        <p:nvPicPr>
          <p:cNvPr id="288" name="Graphique 26" descr="Aire de jeu avec un remplissage uni"/>
          <p:cNvPicPr/>
          <p:nvPr/>
        </p:nvPicPr>
        <p:blipFill>
          <a:blip r:embed="rId10">
            <a:extLst>
              <a:ext uri="{96DAC541-7B7A-43D3-8B79-37D633B846F1}">
                <asvg:svgBlip xmlns:asvg="http://schemas.microsoft.com/office/drawing/2016/SVG/main" r:embed="rId11"/>
              </a:ext>
            </a:extLst>
          </a:blip>
          <a:stretch/>
        </p:blipFill>
        <p:spPr>
          <a:xfrm>
            <a:off x="275760" y="4051080"/>
            <a:ext cx="536040" cy="536040"/>
          </a:xfrm>
          <a:prstGeom prst="rect">
            <a:avLst/>
          </a:prstGeom>
          <a:noFill/>
          <a:ln w="0">
            <a:noFill/>
          </a:ln>
        </p:spPr>
      </p:pic>
      <p:pic>
        <p:nvPicPr>
          <p:cNvPr id="289" name="Graphique 28" descr="Crème glacée avec un remplissage uni"/>
          <p:cNvPicPr/>
          <p:nvPr/>
        </p:nvPicPr>
        <p:blipFill>
          <a:blip r:embed="rId12">
            <a:extLst>
              <a:ext uri="{96DAC541-7B7A-43D3-8B79-37D633B846F1}">
                <asvg:svgBlip xmlns:asvg="http://schemas.microsoft.com/office/drawing/2016/SVG/main" r:embed="rId13"/>
              </a:ext>
            </a:extLst>
          </a:blip>
          <a:stretch/>
        </p:blipFill>
        <p:spPr>
          <a:xfrm>
            <a:off x="214200" y="4825800"/>
            <a:ext cx="597600" cy="597600"/>
          </a:xfrm>
          <a:prstGeom prst="rect">
            <a:avLst/>
          </a:prstGeom>
          <a:noFill/>
          <a:ln w="0">
            <a:noFill/>
          </a:ln>
        </p:spPr>
      </p:pic>
      <p:pic>
        <p:nvPicPr>
          <p:cNvPr id="290" name="Graphique 30" descr="Avertissement avec un remplissage uni"/>
          <p:cNvPicPr/>
          <p:nvPr/>
        </p:nvPicPr>
        <p:blipFill>
          <a:blip r:embed="rId14">
            <a:extLst>
              <a:ext uri="{96DAC541-7B7A-43D3-8B79-37D633B846F1}">
                <asvg:svgBlip xmlns:asvg="http://schemas.microsoft.com/office/drawing/2016/SVG/main" r:embed="rId15"/>
              </a:ext>
            </a:extLst>
          </a:blip>
          <a:stretch/>
        </p:blipFill>
        <p:spPr>
          <a:xfrm>
            <a:off x="222120" y="5789880"/>
            <a:ext cx="525240" cy="525240"/>
          </a:xfrm>
          <a:prstGeom prst="rect">
            <a:avLst/>
          </a:prstGeom>
          <a:noFill/>
          <a:ln w="0">
            <a:noFill/>
          </a:ln>
        </p:spPr>
      </p:pic>
      <p:sp>
        <p:nvSpPr>
          <p:cNvPr id="291" name="Flèche : droite 6"/>
          <p:cNvSpPr/>
          <p:nvPr/>
        </p:nvSpPr>
        <p:spPr>
          <a:xfrm>
            <a:off x="5726520" y="1669680"/>
            <a:ext cx="369000" cy="230400"/>
          </a:xfrm>
          <a:prstGeom prst="rightArrow">
            <a:avLst>
              <a:gd name="adj1" fmla="val 50000"/>
              <a:gd name="adj2" fmla="val 50000"/>
            </a:avLst>
          </a:prstGeom>
          <a:solidFill>
            <a:srgbClr val="FACDB0"/>
          </a:solidFill>
          <a:ln>
            <a:solidFill>
              <a:srgbClr val="6D594D"/>
            </a:solidFill>
          </a:ln>
        </p:spPr>
        <p:style>
          <a:lnRef idx="2">
            <a:schemeClr val="accent1">
              <a:shade val="15000"/>
            </a:schemeClr>
          </a:lnRef>
          <a:fillRef idx="1">
            <a:schemeClr val="accent1"/>
          </a:fillRef>
          <a:effectRef idx="0">
            <a:schemeClr val="accent1"/>
          </a:effectRef>
          <a:fontRef idx="minor"/>
        </p:style>
        <p:txBody>
          <a:bodyPr lIns="90000" tIns="45000" rIns="90000" bIns="45000" anchor="ctr">
            <a:noAutofit/>
          </a:bodyPr>
          <a:lstStyle/>
          <a:p>
            <a:pPr algn="ctr" defTabSz="914400">
              <a:lnSpc>
                <a:spcPct val="100000"/>
              </a:lnSpc>
            </a:pPr>
            <a:endParaRPr lang="fr-FR" sz="1800" b="0" u="none" strike="noStrike">
              <a:solidFill>
                <a:schemeClr val="lt1"/>
              </a:solidFill>
              <a:effectLst/>
              <a:uFillTx/>
              <a:latin typeface="Arial"/>
            </a:endParaRP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2" name="PlaceHolder 1"/>
          <p:cNvSpPr>
            <a:spLocks noGrp="1"/>
          </p:cNvSpPr>
          <p:nvPr>
            <p:ph/>
          </p:nvPr>
        </p:nvSpPr>
        <p:spPr>
          <a:xfrm>
            <a:off x="1528380" y="2950200"/>
            <a:ext cx="4023900" cy="1181880"/>
          </a:xfrm>
          <a:prstGeom prst="rect">
            <a:avLst/>
          </a:prstGeom>
          <a:noFill/>
          <a:ln w="0">
            <a:noFill/>
          </a:ln>
        </p:spPr>
        <p:txBody>
          <a:bodyPr lIns="91440" tIns="45720" rIns="91440" bIns="45720" anchor="t">
            <a:normAutofit fontScale="92500" lnSpcReduction="19999"/>
          </a:bodyPr>
          <a:lstStyle/>
          <a:p>
            <a:pPr indent="0" defTabSz="914400">
              <a:lnSpc>
                <a:spcPct val="90000"/>
              </a:lnSpc>
              <a:spcBef>
                <a:spcPts val="1001"/>
              </a:spcBef>
              <a:buNone/>
              <a:tabLst>
                <a:tab pos="0" algn="l"/>
              </a:tabLst>
            </a:pPr>
            <a:r>
              <a:rPr lang="fr-FR" sz="4000" b="1" u="none" strike="noStrike" dirty="0">
                <a:solidFill>
                  <a:schemeClr val="lt2"/>
                </a:solidFill>
                <a:effectLst/>
                <a:uFillTx/>
                <a:latin typeface="Arial"/>
              </a:rPr>
              <a:t>Liens avec les </a:t>
            </a:r>
            <a:endParaRPr lang="fr-FR" sz="4000" b="0" u="none" strike="noStrike" dirty="0">
              <a:solidFill>
                <a:schemeClr val="dk1"/>
              </a:solidFill>
              <a:effectLst/>
              <a:uFillTx/>
              <a:latin typeface="Arial"/>
            </a:endParaRPr>
          </a:p>
          <a:p>
            <a:pPr indent="0" defTabSz="914400">
              <a:lnSpc>
                <a:spcPct val="90000"/>
              </a:lnSpc>
              <a:spcBef>
                <a:spcPts val="1001"/>
              </a:spcBef>
              <a:buNone/>
              <a:tabLst>
                <a:tab pos="0" algn="l"/>
              </a:tabLst>
            </a:pPr>
            <a:r>
              <a:rPr lang="fr-FR" sz="4000" b="1" u="none" strike="noStrike" dirty="0">
                <a:solidFill>
                  <a:schemeClr val="lt2"/>
                </a:solidFill>
                <a:effectLst/>
                <a:uFillTx/>
                <a:latin typeface="Arial"/>
              </a:rPr>
              <a:t>plateformes</a:t>
            </a:r>
            <a:endParaRPr lang="fr-FR" sz="4000" b="0" u="none" strike="noStrike" dirty="0">
              <a:solidFill>
                <a:schemeClr val="dk1"/>
              </a:solidFill>
              <a:effectLst/>
              <a:uFillTx/>
              <a:latin typeface="Arial"/>
            </a:endParaRPr>
          </a:p>
        </p:txBody>
      </p:sp>
      <p:sp>
        <p:nvSpPr>
          <p:cNvPr id="293" name="PlaceHolder 2"/>
          <p:cNvSpPr>
            <a:spLocks noGrp="1"/>
          </p:cNvSpPr>
          <p:nvPr>
            <p:ph/>
          </p:nvPr>
        </p:nvSpPr>
        <p:spPr>
          <a:xfrm>
            <a:off x="477360" y="2950200"/>
            <a:ext cx="1260000" cy="914040"/>
          </a:xfrm>
          <a:prstGeom prst="rect">
            <a:avLst/>
          </a:prstGeom>
          <a:noFill/>
          <a:ln w="0">
            <a:noFill/>
          </a:ln>
        </p:spPr>
        <p:txBody>
          <a:bodyPr lIns="91440" tIns="45720" rIns="91440" bIns="45720" anchor="b">
            <a:noAutofit/>
          </a:bodyPr>
          <a:lstStyle/>
          <a:p>
            <a:pPr indent="0" defTabSz="914400">
              <a:lnSpc>
                <a:spcPct val="90000"/>
              </a:lnSpc>
              <a:spcBef>
                <a:spcPts val="1001"/>
              </a:spcBef>
              <a:buNone/>
              <a:tabLst>
                <a:tab pos="0" algn="l"/>
              </a:tabLst>
            </a:pPr>
            <a:r>
              <a:rPr lang="fr-FR" sz="6000" b="1" u="none" strike="noStrike" dirty="0">
                <a:solidFill>
                  <a:schemeClr val="lt1"/>
                </a:solidFill>
                <a:effectLst/>
                <a:uFillTx/>
                <a:latin typeface="Arial"/>
              </a:rPr>
              <a:t>3</a:t>
            </a:r>
            <a:endParaRPr lang="fr-FR" sz="6000" b="0" u="none" strike="noStrike" dirty="0">
              <a:solidFill>
                <a:schemeClr val="dk1"/>
              </a:solidFill>
              <a:effectLst/>
              <a:uFillTx/>
              <a:latin typeface="Arial"/>
            </a:endParaRPr>
          </a:p>
        </p:txBody>
      </p:sp>
      <p:pic>
        <p:nvPicPr>
          <p:cNvPr id="294" name="Image 4"/>
          <p:cNvPicPr/>
          <p:nvPr/>
        </p:nvPicPr>
        <p:blipFill>
          <a:blip r:embed="rId2"/>
          <a:stretch/>
        </p:blipFill>
        <p:spPr>
          <a:xfrm>
            <a:off x="5265360" y="5560200"/>
            <a:ext cx="2334600" cy="1207080"/>
          </a:xfrm>
          <a:prstGeom prst="rect">
            <a:avLst/>
          </a:prstGeom>
          <a:noFill/>
          <a:ln w="0">
            <a:noFill/>
          </a:ln>
        </p:spPr>
      </p:pic>
      <p:pic>
        <p:nvPicPr>
          <p:cNvPr id="295" name="Image 5"/>
          <p:cNvPicPr/>
          <p:nvPr/>
        </p:nvPicPr>
        <p:blipFill>
          <a:blip r:embed="rId3"/>
          <a:stretch/>
        </p:blipFill>
        <p:spPr>
          <a:xfrm>
            <a:off x="8578800" y="5760360"/>
            <a:ext cx="2863440" cy="942480"/>
          </a:xfrm>
          <a:prstGeom prst="rect">
            <a:avLst/>
          </a:prstGeom>
          <a:noFill/>
          <a:ln w="0">
            <a:noFill/>
          </a:ln>
        </p:spPr>
      </p:pic>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 name="PlaceHolder 1"/>
          <p:cNvSpPr>
            <a:spLocks noGrp="1"/>
          </p:cNvSpPr>
          <p:nvPr>
            <p:ph/>
          </p:nvPr>
        </p:nvSpPr>
        <p:spPr>
          <a:xfrm>
            <a:off x="838080" y="601920"/>
            <a:ext cx="9607680" cy="514800"/>
          </a:xfrm>
          <a:prstGeom prst="rect">
            <a:avLst/>
          </a:prstGeom>
          <a:noFill/>
          <a:ln w="0">
            <a:noFill/>
          </a:ln>
        </p:spPr>
        <p:txBody>
          <a:bodyPr lIns="91440" tIns="45720" rIns="91440" bIns="45720" anchor="t">
            <a:normAutofit fontScale="92500" lnSpcReduction="20000"/>
          </a:bodyPr>
          <a:lstStyle/>
          <a:p>
            <a:pPr indent="0" defTabSz="914400">
              <a:lnSpc>
                <a:spcPct val="90000"/>
              </a:lnSpc>
              <a:spcBef>
                <a:spcPts val="1001"/>
              </a:spcBef>
              <a:buNone/>
              <a:tabLst>
                <a:tab pos="0" algn="l"/>
              </a:tabLst>
            </a:pPr>
            <a:r>
              <a:rPr lang="fr-FR" sz="2800" b="1" u="none" strike="noStrike">
                <a:solidFill>
                  <a:schemeClr val="lt2"/>
                </a:solidFill>
                <a:effectLst/>
                <a:uFillTx/>
                <a:latin typeface="Arial"/>
              </a:rPr>
              <a:t>Relations « a minima » avec les opérateurs numériques</a:t>
            </a:r>
            <a:endParaRPr lang="fr-FR" sz="2800" b="0" u="none" strike="noStrike">
              <a:solidFill>
                <a:schemeClr val="dk1"/>
              </a:solidFill>
              <a:effectLst/>
              <a:uFillTx/>
              <a:latin typeface="Arial"/>
            </a:endParaRPr>
          </a:p>
        </p:txBody>
      </p:sp>
      <p:sp>
        <p:nvSpPr>
          <p:cNvPr id="297" name="Ellipse 8"/>
          <p:cNvSpPr/>
          <p:nvPr/>
        </p:nvSpPr>
        <p:spPr>
          <a:xfrm>
            <a:off x="2497320" y="2258280"/>
            <a:ext cx="1345680" cy="1345680"/>
          </a:xfrm>
          <a:prstGeom prst="ellipse">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p:style>
        <p:txBody>
          <a:bodyPr lIns="90000" tIns="45000" rIns="90000" bIns="45000" anchor="ctr">
            <a:noAutofit/>
          </a:bodyPr>
          <a:lstStyle/>
          <a:p>
            <a:pPr algn="ctr" defTabSz="914400">
              <a:lnSpc>
                <a:spcPct val="100000"/>
              </a:lnSpc>
            </a:pPr>
            <a:endParaRPr lang="fr-FR" sz="1800" b="0" u="none" strike="noStrike">
              <a:solidFill>
                <a:schemeClr val="lt1"/>
              </a:solidFill>
              <a:effectLst/>
              <a:uFillTx/>
              <a:latin typeface="Arial"/>
            </a:endParaRPr>
          </a:p>
        </p:txBody>
      </p:sp>
      <p:sp>
        <p:nvSpPr>
          <p:cNvPr id="298" name="Ellipse 9"/>
          <p:cNvSpPr/>
          <p:nvPr/>
        </p:nvSpPr>
        <p:spPr>
          <a:xfrm>
            <a:off x="7869240" y="1963080"/>
            <a:ext cx="1345680" cy="1345680"/>
          </a:xfrm>
          <a:prstGeom prst="ellipse">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p:style>
        <p:txBody>
          <a:bodyPr lIns="90000" tIns="45000" rIns="90000" bIns="45000" anchor="ctr">
            <a:noAutofit/>
          </a:bodyPr>
          <a:lstStyle/>
          <a:p>
            <a:pPr algn="ctr" defTabSz="914400">
              <a:lnSpc>
                <a:spcPct val="100000"/>
              </a:lnSpc>
            </a:pPr>
            <a:endParaRPr lang="fr-FR" sz="1800" b="0" u="none" strike="noStrike">
              <a:solidFill>
                <a:schemeClr val="lt1"/>
              </a:solidFill>
              <a:effectLst/>
              <a:uFillTx/>
              <a:latin typeface="Arial"/>
            </a:endParaRPr>
          </a:p>
        </p:txBody>
      </p:sp>
      <p:pic>
        <p:nvPicPr>
          <p:cNvPr id="299" name="Graphique 14" descr="Calendrier journalier avec un remplissage uni"/>
          <p:cNvPicPr/>
          <p:nvPr/>
        </p:nvPicPr>
        <p:blipFill>
          <a:blip r:embed="rId2">
            <a:extLst>
              <a:ext uri="{96DAC541-7B7A-43D3-8B79-37D633B846F1}">
                <asvg:svgBlip xmlns:asvg="http://schemas.microsoft.com/office/drawing/2016/SVG/main" r:embed="rId3"/>
              </a:ext>
            </a:extLst>
          </a:blip>
          <a:stretch/>
        </p:blipFill>
        <p:spPr>
          <a:xfrm>
            <a:off x="2699640" y="2439000"/>
            <a:ext cx="874440" cy="874440"/>
          </a:xfrm>
          <a:prstGeom prst="rect">
            <a:avLst/>
          </a:prstGeom>
          <a:noFill/>
          <a:ln w="0">
            <a:noFill/>
          </a:ln>
        </p:spPr>
      </p:pic>
      <p:sp>
        <p:nvSpPr>
          <p:cNvPr id="300" name="Espace réservé du texte 3"/>
          <p:cNvSpPr/>
          <p:nvPr/>
        </p:nvSpPr>
        <p:spPr>
          <a:xfrm>
            <a:off x="1481760" y="4607640"/>
            <a:ext cx="2304720" cy="18050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defTabSz="914400">
              <a:lnSpc>
                <a:spcPct val="90000"/>
              </a:lnSpc>
              <a:spcBef>
                <a:spcPts val="1001"/>
              </a:spcBef>
              <a:tabLst>
                <a:tab pos="0" algn="l"/>
              </a:tabLst>
            </a:pPr>
            <a:r>
              <a:rPr lang="fr-FR" sz="1600" b="0" u="none" strike="noStrike">
                <a:solidFill>
                  <a:schemeClr val="dk1"/>
                </a:solidFill>
                <a:effectLst/>
                <a:uFillTx/>
                <a:latin typeface="Arial"/>
              </a:rPr>
              <a:t>Quelques réunions avec les représentants Airbnb lors des temps forts de l’évolution de la réglementation locale </a:t>
            </a:r>
            <a:endParaRPr lang="fr-FR" sz="1600" b="0" u="none" strike="noStrike">
              <a:solidFill>
                <a:srgbClr val="000000"/>
              </a:solidFill>
              <a:effectLst/>
              <a:uFillTx/>
              <a:latin typeface="Calibri"/>
            </a:endParaRPr>
          </a:p>
        </p:txBody>
      </p:sp>
      <p:sp>
        <p:nvSpPr>
          <p:cNvPr id="301" name="Text Placeholder 3"/>
          <p:cNvSpPr/>
          <p:nvPr/>
        </p:nvSpPr>
        <p:spPr>
          <a:xfrm>
            <a:off x="1574640" y="3887280"/>
            <a:ext cx="1999440" cy="4366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defTabSz="457200">
              <a:lnSpc>
                <a:spcPct val="90000"/>
              </a:lnSpc>
              <a:tabLst>
                <a:tab pos="0" algn="l"/>
              </a:tabLst>
            </a:pPr>
            <a:r>
              <a:rPr lang="fr-FR" sz="2400" b="1" u="none" strike="noStrike">
                <a:solidFill>
                  <a:schemeClr val="lt2"/>
                </a:solidFill>
                <a:effectLst/>
                <a:uFillTx/>
                <a:latin typeface="Arial"/>
              </a:rPr>
              <a:t>Réunions</a:t>
            </a:r>
            <a:endParaRPr lang="fr-FR" sz="2400" b="0" u="none" strike="noStrike">
              <a:solidFill>
                <a:srgbClr val="000000"/>
              </a:solidFill>
              <a:effectLst/>
              <a:uFillTx/>
              <a:latin typeface="Calibri"/>
            </a:endParaRPr>
          </a:p>
          <a:p>
            <a:pPr defTabSz="457200">
              <a:lnSpc>
                <a:spcPct val="90000"/>
              </a:lnSpc>
              <a:tabLst>
                <a:tab pos="0" algn="l"/>
              </a:tabLst>
            </a:pPr>
            <a:r>
              <a:rPr lang="fr-FR" sz="2400" b="1" u="none" strike="noStrike">
                <a:solidFill>
                  <a:schemeClr val="lt2"/>
                </a:solidFill>
                <a:effectLst/>
                <a:uFillTx/>
                <a:latin typeface="Arial"/>
              </a:rPr>
              <a:t>Avec Airbnb</a:t>
            </a:r>
            <a:endParaRPr lang="fr-FR" sz="2400" b="0" u="none" strike="noStrike">
              <a:solidFill>
                <a:srgbClr val="000000"/>
              </a:solidFill>
              <a:effectLst/>
              <a:uFillTx/>
              <a:latin typeface="Calibri"/>
            </a:endParaRPr>
          </a:p>
        </p:txBody>
      </p:sp>
      <p:sp>
        <p:nvSpPr>
          <p:cNvPr id="302" name="Espace réservé du texte 3"/>
          <p:cNvSpPr/>
          <p:nvPr/>
        </p:nvSpPr>
        <p:spPr>
          <a:xfrm>
            <a:off x="7623360" y="4617720"/>
            <a:ext cx="2646720" cy="18050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defTabSz="914400">
              <a:lnSpc>
                <a:spcPct val="90000"/>
              </a:lnSpc>
              <a:spcBef>
                <a:spcPts val="1001"/>
              </a:spcBef>
              <a:tabLst>
                <a:tab pos="0" algn="l"/>
              </a:tabLst>
            </a:pPr>
            <a:r>
              <a:rPr lang="fr-FR" sz="1600" b="0" u="none" strike="noStrike">
                <a:solidFill>
                  <a:schemeClr val="dk1"/>
                </a:solidFill>
                <a:effectLst/>
                <a:uFillTx/>
                <a:latin typeface="Arial"/>
              </a:rPr>
              <a:t>Pour l’ensemble des ON, échanges par mail, notamment pour les demandes de fichiers « loi ELAN »</a:t>
            </a:r>
            <a:endParaRPr lang="fr-FR" sz="1600" b="0" u="none" strike="noStrike">
              <a:solidFill>
                <a:srgbClr val="000000"/>
              </a:solidFill>
              <a:effectLst/>
              <a:uFillTx/>
              <a:latin typeface="Calibri"/>
            </a:endParaRPr>
          </a:p>
        </p:txBody>
      </p:sp>
      <p:sp>
        <p:nvSpPr>
          <p:cNvPr id="303" name="Text Placeholder 3"/>
          <p:cNvSpPr/>
          <p:nvPr/>
        </p:nvSpPr>
        <p:spPr>
          <a:xfrm>
            <a:off x="7405920" y="3676320"/>
            <a:ext cx="2588400" cy="4366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gn="ctr" defTabSz="457200">
              <a:lnSpc>
                <a:spcPct val="90000"/>
              </a:lnSpc>
              <a:spcBef>
                <a:spcPts val="1001"/>
              </a:spcBef>
              <a:tabLst>
                <a:tab pos="0" algn="l"/>
              </a:tabLst>
            </a:pPr>
            <a:r>
              <a:rPr lang="fr-FR" sz="2400" b="1" u="none" strike="noStrike">
                <a:solidFill>
                  <a:schemeClr val="lt2"/>
                </a:solidFill>
                <a:effectLst/>
                <a:uFillTx/>
                <a:latin typeface="Arial"/>
              </a:rPr>
              <a:t>Echanges mail réguliers</a:t>
            </a:r>
            <a:endParaRPr lang="fr-FR" sz="2400" b="0" u="none" strike="noStrike">
              <a:solidFill>
                <a:srgbClr val="000000"/>
              </a:solidFill>
              <a:effectLst/>
              <a:uFillTx/>
              <a:latin typeface="Calibri"/>
            </a:endParaRPr>
          </a:p>
        </p:txBody>
      </p:sp>
      <p:sp>
        <p:nvSpPr>
          <p:cNvPr id="304" name="Text Placeholder 3"/>
          <p:cNvSpPr/>
          <p:nvPr/>
        </p:nvSpPr>
        <p:spPr>
          <a:xfrm>
            <a:off x="4170240" y="2220480"/>
            <a:ext cx="2174400" cy="4366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defTabSz="457200">
              <a:lnSpc>
                <a:spcPct val="90000"/>
              </a:lnSpc>
              <a:spcBef>
                <a:spcPts val="1001"/>
              </a:spcBef>
              <a:tabLst>
                <a:tab pos="0" algn="l"/>
              </a:tabLst>
            </a:pPr>
            <a:r>
              <a:rPr lang="fr-FR" sz="2400" b="1" u="none" strike="noStrike">
                <a:solidFill>
                  <a:schemeClr val="lt2"/>
                </a:solidFill>
                <a:effectLst/>
                <a:uFillTx/>
                <a:latin typeface="Arial"/>
              </a:rPr>
              <a:t>Réunion d’information des hôtes</a:t>
            </a:r>
            <a:endParaRPr lang="fr-FR" sz="2400" b="0" u="none" strike="noStrike">
              <a:solidFill>
                <a:srgbClr val="000000"/>
              </a:solidFill>
              <a:effectLst/>
              <a:uFillTx/>
              <a:latin typeface="Calibri"/>
            </a:endParaRPr>
          </a:p>
        </p:txBody>
      </p:sp>
      <p:sp>
        <p:nvSpPr>
          <p:cNvPr id="305" name="Espace réservé du texte 3"/>
          <p:cNvSpPr/>
          <p:nvPr/>
        </p:nvSpPr>
        <p:spPr>
          <a:xfrm>
            <a:off x="4419720" y="3313440"/>
            <a:ext cx="2304720" cy="18050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defTabSz="914400">
              <a:lnSpc>
                <a:spcPct val="90000"/>
              </a:lnSpc>
              <a:spcBef>
                <a:spcPts val="1001"/>
              </a:spcBef>
              <a:tabLst>
                <a:tab pos="0" algn="l"/>
              </a:tabLst>
            </a:pPr>
            <a:r>
              <a:rPr lang="fr-FR" sz="1600" b="0" u="none" strike="noStrike">
                <a:solidFill>
                  <a:schemeClr val="dk1"/>
                </a:solidFill>
                <a:effectLst/>
                <a:uFillTx/>
                <a:latin typeface="Arial"/>
              </a:rPr>
              <a:t>En juin 2025, à la      de mande des responsables de la communauté des hôtes Airbnb, présentation de la nouvelle réglementation</a:t>
            </a:r>
            <a:endParaRPr lang="fr-FR" sz="1600" b="0" u="none" strike="noStrike">
              <a:solidFill>
                <a:srgbClr val="000000"/>
              </a:solidFill>
              <a:effectLst/>
              <a:uFillTx/>
              <a:latin typeface="Calibri"/>
            </a:endParaRPr>
          </a:p>
        </p:txBody>
      </p:sp>
      <p:pic>
        <p:nvPicPr>
          <p:cNvPr id="306" name="Graphique 23" descr="Flèche : courbe légère avec un remplissage uni"/>
          <p:cNvPicPr/>
          <p:nvPr/>
        </p:nvPicPr>
        <p:blipFill>
          <a:blip r:embed="rId4">
            <a:extLst>
              <a:ext uri="{96DAC541-7B7A-43D3-8B79-37D633B846F1}">
                <asvg:svgBlip xmlns:asvg="http://schemas.microsoft.com/office/drawing/2016/SVG/main" r:embed="rId5"/>
              </a:ext>
            </a:extLst>
          </a:blip>
          <a:stretch/>
        </p:blipFill>
        <p:spPr>
          <a:xfrm rot="19942200">
            <a:off x="3598920" y="2464560"/>
            <a:ext cx="576360" cy="576360"/>
          </a:xfrm>
          <a:prstGeom prst="rect">
            <a:avLst/>
          </a:prstGeom>
          <a:noFill/>
          <a:ln w="0">
            <a:noFill/>
          </a:ln>
        </p:spPr>
      </p:pic>
      <p:pic>
        <p:nvPicPr>
          <p:cNvPr id="307" name="Graphique 24" descr="Flèche : courbe légère avec un remplissage uni"/>
          <p:cNvPicPr/>
          <p:nvPr/>
        </p:nvPicPr>
        <p:blipFill>
          <a:blip r:embed="rId4">
            <a:extLst>
              <a:ext uri="{96DAC541-7B7A-43D3-8B79-37D633B846F1}">
                <asvg:svgBlip xmlns:asvg="http://schemas.microsoft.com/office/drawing/2016/SVG/main" r:embed="rId5"/>
              </a:ext>
            </a:extLst>
          </a:blip>
          <a:stretch/>
        </p:blipFill>
        <p:spPr>
          <a:xfrm rot="5757600">
            <a:off x="2688480" y="3289680"/>
            <a:ext cx="576360" cy="576360"/>
          </a:xfrm>
          <a:prstGeom prst="rect">
            <a:avLst/>
          </a:prstGeom>
          <a:noFill/>
          <a:ln w="0">
            <a:noFill/>
          </a:ln>
        </p:spPr>
      </p:pic>
      <p:pic>
        <p:nvPicPr>
          <p:cNvPr id="308" name="Graphique 26" descr="Adresse de courrier avec un remplissage uni"/>
          <p:cNvPicPr/>
          <p:nvPr/>
        </p:nvPicPr>
        <p:blipFill>
          <a:blip r:embed="rId6">
            <a:extLst>
              <a:ext uri="{96DAC541-7B7A-43D3-8B79-37D633B846F1}">
                <asvg:svgBlip xmlns:asvg="http://schemas.microsoft.com/office/drawing/2016/SVG/main" r:embed="rId7"/>
              </a:ext>
            </a:extLst>
          </a:blip>
          <a:stretch/>
        </p:blipFill>
        <p:spPr>
          <a:xfrm>
            <a:off x="8178840" y="2192760"/>
            <a:ext cx="726480" cy="726480"/>
          </a:xfrm>
          <a:prstGeom prst="rect">
            <a:avLst/>
          </a:prstGeom>
          <a:noFill/>
          <a:ln w="0">
            <a:noFill/>
          </a:ln>
        </p:spPr>
      </p:pic>
      <p:pic>
        <p:nvPicPr>
          <p:cNvPr id="309" name="Graphique 27" descr="Flèche : courbe légère avec un remplissage uni"/>
          <p:cNvPicPr/>
          <p:nvPr/>
        </p:nvPicPr>
        <p:blipFill>
          <a:blip r:embed="rId4">
            <a:extLst>
              <a:ext uri="{96DAC541-7B7A-43D3-8B79-37D633B846F1}">
                <asvg:svgBlip xmlns:asvg="http://schemas.microsoft.com/office/drawing/2016/SVG/main" r:embed="rId5"/>
              </a:ext>
            </a:extLst>
          </a:blip>
          <a:stretch/>
        </p:blipFill>
        <p:spPr>
          <a:xfrm rot="5400000">
            <a:off x="8331120" y="3071520"/>
            <a:ext cx="576360" cy="576360"/>
          </a:xfrm>
          <a:prstGeom prst="rect">
            <a:avLst/>
          </a:prstGeom>
          <a:noFill/>
          <a:ln w="0">
            <a:noFill/>
          </a:ln>
        </p:spPr>
      </p:pic>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0" name="PlaceHolder 1"/>
          <p:cNvSpPr>
            <a:spLocks noGrp="1"/>
          </p:cNvSpPr>
          <p:nvPr>
            <p:ph/>
          </p:nvPr>
        </p:nvSpPr>
        <p:spPr>
          <a:xfrm>
            <a:off x="2014920" y="2793960"/>
            <a:ext cx="5806800" cy="817200"/>
          </a:xfrm>
          <a:prstGeom prst="rect">
            <a:avLst/>
          </a:prstGeom>
          <a:noFill/>
          <a:ln w="0">
            <a:noFill/>
          </a:ln>
        </p:spPr>
        <p:txBody>
          <a:bodyPr lIns="91440" tIns="45720" rIns="91440" bIns="45720" anchor="t">
            <a:noAutofit/>
          </a:bodyPr>
          <a:lstStyle/>
          <a:p>
            <a:pPr indent="0" defTabSz="914400">
              <a:lnSpc>
                <a:spcPct val="90000"/>
              </a:lnSpc>
              <a:spcBef>
                <a:spcPts val="1001"/>
              </a:spcBef>
              <a:buNone/>
              <a:tabLst>
                <a:tab pos="0" algn="l"/>
              </a:tabLst>
            </a:pPr>
            <a:r>
              <a:rPr lang="fr-FR" sz="2800" b="1" u="none" strike="noStrike">
                <a:solidFill>
                  <a:schemeClr val="lt2"/>
                </a:solidFill>
                <a:effectLst/>
                <a:uFillTx/>
                <a:latin typeface="Arial"/>
              </a:rPr>
              <a:t>Réglementation prise par le</a:t>
            </a:r>
            <a:endParaRPr lang="fr-FR" sz="2800" b="0" u="none" strike="noStrike">
              <a:solidFill>
                <a:schemeClr val="dk1"/>
              </a:solidFill>
              <a:effectLst/>
              <a:uFillTx/>
              <a:latin typeface="Arial"/>
            </a:endParaRPr>
          </a:p>
          <a:p>
            <a:pPr indent="0" defTabSz="914400">
              <a:lnSpc>
                <a:spcPct val="90000"/>
              </a:lnSpc>
              <a:spcBef>
                <a:spcPts val="1001"/>
              </a:spcBef>
              <a:buNone/>
              <a:tabLst>
                <a:tab pos="0" algn="l"/>
              </a:tabLst>
            </a:pPr>
            <a:r>
              <a:rPr lang="fr-FR" sz="2800" b="1" u="none" strike="noStrike">
                <a:solidFill>
                  <a:schemeClr val="lt2"/>
                </a:solidFill>
                <a:effectLst/>
                <a:uFillTx/>
                <a:latin typeface="Arial"/>
              </a:rPr>
              <a:t>Grand Annecy et Annecy </a:t>
            </a:r>
            <a:endParaRPr lang="fr-FR" sz="2800" b="0" u="none" strike="noStrike">
              <a:solidFill>
                <a:schemeClr val="dk1"/>
              </a:solidFill>
              <a:effectLst/>
              <a:uFillTx/>
              <a:latin typeface="Arial"/>
            </a:endParaRPr>
          </a:p>
          <a:p>
            <a:pPr indent="0" defTabSz="914400">
              <a:lnSpc>
                <a:spcPct val="90000"/>
              </a:lnSpc>
              <a:spcBef>
                <a:spcPts val="1001"/>
              </a:spcBef>
              <a:buNone/>
              <a:tabLst>
                <a:tab pos="0" algn="l"/>
              </a:tabLst>
            </a:pPr>
            <a:r>
              <a:rPr lang="fr-FR" sz="2800" b="1" u="none" strike="noStrike">
                <a:solidFill>
                  <a:schemeClr val="lt2"/>
                </a:solidFill>
                <a:effectLst/>
                <a:uFillTx/>
                <a:latin typeface="Arial"/>
              </a:rPr>
              <a:t>Et son application</a:t>
            </a:r>
            <a:endParaRPr lang="fr-FR" sz="2800" b="0" u="none" strike="noStrike">
              <a:solidFill>
                <a:schemeClr val="dk1"/>
              </a:solidFill>
              <a:effectLst/>
              <a:uFillTx/>
              <a:latin typeface="Arial"/>
            </a:endParaRPr>
          </a:p>
        </p:txBody>
      </p:sp>
      <p:sp>
        <p:nvSpPr>
          <p:cNvPr id="311" name="PlaceHolder 2"/>
          <p:cNvSpPr>
            <a:spLocks noGrp="1"/>
          </p:cNvSpPr>
          <p:nvPr>
            <p:ph/>
          </p:nvPr>
        </p:nvSpPr>
        <p:spPr>
          <a:xfrm>
            <a:off x="296100" y="2971980"/>
            <a:ext cx="1284480" cy="914040"/>
          </a:xfrm>
          <a:prstGeom prst="rect">
            <a:avLst/>
          </a:prstGeom>
          <a:noFill/>
          <a:ln w="0">
            <a:noFill/>
          </a:ln>
        </p:spPr>
        <p:txBody>
          <a:bodyPr lIns="91440" tIns="45720" rIns="91440" bIns="45720" anchor="b">
            <a:noAutofit/>
          </a:bodyPr>
          <a:lstStyle/>
          <a:p>
            <a:pPr indent="0" defTabSz="914400">
              <a:lnSpc>
                <a:spcPct val="90000"/>
              </a:lnSpc>
              <a:spcBef>
                <a:spcPts val="1001"/>
              </a:spcBef>
              <a:buNone/>
              <a:tabLst>
                <a:tab pos="0" algn="l"/>
              </a:tabLst>
            </a:pPr>
            <a:r>
              <a:rPr lang="fr-FR" sz="6000" b="1" u="none" strike="noStrike" dirty="0">
                <a:solidFill>
                  <a:schemeClr val="lt1"/>
                </a:solidFill>
                <a:effectLst/>
                <a:uFillTx/>
                <a:latin typeface="Arial"/>
              </a:rPr>
              <a:t>4</a:t>
            </a:r>
            <a:endParaRPr lang="fr-FR" sz="6000" b="0" u="none" strike="noStrike" dirty="0">
              <a:solidFill>
                <a:schemeClr val="dk1"/>
              </a:solidFill>
              <a:effectLst/>
              <a:uFillTx/>
              <a:latin typeface="Arial"/>
            </a:endParaRPr>
          </a:p>
        </p:txBody>
      </p:sp>
      <p:pic>
        <p:nvPicPr>
          <p:cNvPr id="312" name="Image 1"/>
          <p:cNvPicPr/>
          <p:nvPr/>
        </p:nvPicPr>
        <p:blipFill>
          <a:blip r:embed="rId2"/>
          <a:stretch/>
        </p:blipFill>
        <p:spPr>
          <a:xfrm>
            <a:off x="600840" y="5551200"/>
            <a:ext cx="2334600" cy="1207080"/>
          </a:xfrm>
          <a:prstGeom prst="rect">
            <a:avLst/>
          </a:prstGeom>
          <a:noFill/>
          <a:ln w="0">
            <a:noFill/>
          </a:ln>
        </p:spPr>
      </p:pic>
      <p:pic>
        <p:nvPicPr>
          <p:cNvPr id="313" name="Image 4"/>
          <p:cNvPicPr/>
          <p:nvPr/>
        </p:nvPicPr>
        <p:blipFill>
          <a:blip r:embed="rId3"/>
          <a:stretch/>
        </p:blipFill>
        <p:spPr>
          <a:xfrm>
            <a:off x="3914280" y="5751000"/>
            <a:ext cx="2863440" cy="942480"/>
          </a:xfrm>
          <a:prstGeom prst="rect">
            <a:avLst/>
          </a:prstGeom>
          <a:noFill/>
          <a:ln w="0">
            <a:noFill/>
          </a:ln>
        </p:spPr>
      </p:pic>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 name="PlaceHolder 1"/>
          <p:cNvSpPr>
            <a:spLocks noGrp="1"/>
          </p:cNvSpPr>
          <p:nvPr>
            <p:ph/>
          </p:nvPr>
        </p:nvSpPr>
        <p:spPr>
          <a:xfrm>
            <a:off x="388080" y="264240"/>
            <a:ext cx="10272240" cy="819720"/>
          </a:xfrm>
          <a:prstGeom prst="rect">
            <a:avLst/>
          </a:prstGeom>
          <a:noFill/>
          <a:ln w="0">
            <a:noFill/>
          </a:ln>
        </p:spPr>
        <p:txBody>
          <a:bodyPr lIns="91440" tIns="45720" rIns="91440" bIns="45720" anchor="t">
            <a:normAutofit fontScale="77500" lnSpcReduction="20000"/>
          </a:bodyPr>
          <a:lstStyle/>
          <a:p>
            <a:pPr indent="0" defTabSz="914400">
              <a:lnSpc>
                <a:spcPct val="90000"/>
              </a:lnSpc>
              <a:spcBef>
                <a:spcPts val="1001"/>
              </a:spcBef>
              <a:buNone/>
              <a:tabLst>
                <a:tab pos="0" algn="l"/>
              </a:tabLst>
            </a:pPr>
            <a:r>
              <a:rPr lang="fr-FR" sz="2800" b="1" u="none" strike="noStrike">
                <a:solidFill>
                  <a:schemeClr val="lt2"/>
                </a:solidFill>
                <a:effectLst/>
                <a:uFillTx/>
                <a:latin typeface="Arial"/>
              </a:rPr>
              <a:t>4-1 Réglementation des meublés de tourisme : </a:t>
            </a:r>
            <a:endParaRPr lang="fr-FR" sz="2800" b="0" u="none" strike="noStrike">
              <a:solidFill>
                <a:schemeClr val="dk1"/>
              </a:solidFill>
              <a:effectLst/>
              <a:uFillTx/>
              <a:latin typeface="Arial"/>
            </a:endParaRPr>
          </a:p>
          <a:p>
            <a:pPr indent="0" defTabSz="914400">
              <a:lnSpc>
                <a:spcPct val="90000"/>
              </a:lnSpc>
              <a:spcBef>
                <a:spcPts val="1001"/>
              </a:spcBef>
              <a:buNone/>
              <a:tabLst>
                <a:tab pos="0" algn="l"/>
              </a:tabLst>
            </a:pPr>
            <a:r>
              <a:rPr lang="fr-FR" sz="2800" b="1" u="none" strike="noStrike">
                <a:solidFill>
                  <a:schemeClr val="lt2"/>
                </a:solidFill>
                <a:effectLst/>
                <a:uFillTx/>
                <a:latin typeface="Arial"/>
              </a:rPr>
              <a:t>      une difficile mise en œuvre</a:t>
            </a:r>
            <a:endParaRPr lang="fr-FR" sz="2800" b="0" u="none" strike="noStrike">
              <a:solidFill>
                <a:schemeClr val="dk1"/>
              </a:solidFill>
              <a:effectLst/>
              <a:uFillTx/>
              <a:latin typeface="Arial"/>
            </a:endParaRPr>
          </a:p>
        </p:txBody>
      </p:sp>
      <p:cxnSp>
        <p:nvCxnSpPr>
          <p:cNvPr id="315" name="Connecteur droit 5"/>
          <p:cNvCxnSpPr/>
          <p:nvPr/>
        </p:nvCxnSpPr>
        <p:spPr>
          <a:xfrm>
            <a:off x="0" y="5326920"/>
            <a:ext cx="11579760" cy="360"/>
          </a:xfrm>
          <a:prstGeom prst="straightConnector1">
            <a:avLst/>
          </a:prstGeom>
          <a:ln w="85725" cap="rnd">
            <a:solidFill>
              <a:schemeClr val="lt1">
                <a:lumMod val="75000"/>
                <a:alpha val="47000"/>
              </a:schemeClr>
            </a:solidFill>
            <a:tailEnd type="arrow" w="med" len="med"/>
          </a:ln>
        </p:spPr>
      </p:cxnSp>
      <p:cxnSp>
        <p:nvCxnSpPr>
          <p:cNvPr id="316" name="Connecteur droit 6"/>
          <p:cNvCxnSpPr/>
          <p:nvPr/>
        </p:nvCxnSpPr>
        <p:spPr>
          <a:xfrm flipH="1">
            <a:off x="10667880" y="3891240"/>
            <a:ext cx="6840" cy="943920"/>
          </a:xfrm>
          <a:prstGeom prst="straightConnector1">
            <a:avLst/>
          </a:prstGeom>
          <a:ln>
            <a:solidFill>
              <a:srgbClr val="FFFFFF">
                <a:lumMod val="75000"/>
              </a:srgbClr>
            </a:solidFill>
          </a:ln>
        </p:spPr>
      </p:cxnSp>
      <p:cxnSp>
        <p:nvCxnSpPr>
          <p:cNvPr id="317" name="Connecteur droit 7"/>
          <p:cNvCxnSpPr/>
          <p:nvPr/>
        </p:nvCxnSpPr>
        <p:spPr>
          <a:xfrm>
            <a:off x="8857440" y="3963240"/>
            <a:ext cx="1800" cy="701640"/>
          </a:xfrm>
          <a:prstGeom prst="straightConnector1">
            <a:avLst/>
          </a:prstGeom>
          <a:ln>
            <a:solidFill>
              <a:srgbClr val="FFFFFF">
                <a:lumMod val="75000"/>
              </a:srgbClr>
            </a:solidFill>
          </a:ln>
        </p:spPr>
      </p:cxnSp>
      <p:cxnSp>
        <p:nvCxnSpPr>
          <p:cNvPr id="318" name="Connecteur droit 8"/>
          <p:cNvCxnSpPr/>
          <p:nvPr/>
        </p:nvCxnSpPr>
        <p:spPr>
          <a:xfrm>
            <a:off x="6694200" y="3789360"/>
            <a:ext cx="9720" cy="894600"/>
          </a:xfrm>
          <a:prstGeom prst="straightConnector1">
            <a:avLst/>
          </a:prstGeom>
          <a:ln>
            <a:solidFill>
              <a:srgbClr val="FFFFFF">
                <a:lumMod val="75000"/>
              </a:srgbClr>
            </a:solidFill>
          </a:ln>
        </p:spPr>
      </p:cxnSp>
      <p:cxnSp>
        <p:nvCxnSpPr>
          <p:cNvPr id="319" name="Connecteur droit 9"/>
          <p:cNvCxnSpPr/>
          <p:nvPr/>
        </p:nvCxnSpPr>
        <p:spPr>
          <a:xfrm>
            <a:off x="4854240" y="3592440"/>
            <a:ext cx="360" cy="945720"/>
          </a:xfrm>
          <a:prstGeom prst="straightConnector1">
            <a:avLst/>
          </a:prstGeom>
          <a:ln>
            <a:solidFill>
              <a:srgbClr val="FFFFFF">
                <a:lumMod val="75000"/>
              </a:srgbClr>
            </a:solidFill>
          </a:ln>
        </p:spPr>
      </p:cxnSp>
      <p:cxnSp>
        <p:nvCxnSpPr>
          <p:cNvPr id="320" name="Connecteur droit 10"/>
          <p:cNvCxnSpPr/>
          <p:nvPr/>
        </p:nvCxnSpPr>
        <p:spPr>
          <a:xfrm>
            <a:off x="3210120" y="3728160"/>
            <a:ext cx="360" cy="1065600"/>
          </a:xfrm>
          <a:prstGeom prst="straightConnector1">
            <a:avLst/>
          </a:prstGeom>
          <a:ln>
            <a:solidFill>
              <a:srgbClr val="FFFFFF">
                <a:lumMod val="75000"/>
              </a:srgbClr>
            </a:solidFill>
          </a:ln>
        </p:spPr>
      </p:cxnSp>
      <p:pic>
        <p:nvPicPr>
          <p:cNvPr id="321" name="Graphique 11" descr="Signet avec un remplissage uni"/>
          <p:cNvPicPr/>
          <p:nvPr/>
        </p:nvPicPr>
        <p:blipFill>
          <a:blip r:embed="rId2">
            <a:extLst>
              <a:ext uri="{96DAC541-7B7A-43D3-8B79-37D633B846F1}">
                <asvg:svgBlip xmlns:asvg="http://schemas.microsoft.com/office/drawing/2016/SVG/main" r:embed="rId3"/>
              </a:ext>
            </a:extLst>
          </a:blip>
          <a:stretch/>
        </p:blipFill>
        <p:spPr>
          <a:xfrm>
            <a:off x="4374360" y="5207040"/>
            <a:ext cx="914040" cy="914040"/>
          </a:xfrm>
          <a:prstGeom prst="rect">
            <a:avLst/>
          </a:prstGeom>
          <a:noFill/>
          <a:ln w="0">
            <a:noFill/>
          </a:ln>
        </p:spPr>
      </p:pic>
      <p:pic>
        <p:nvPicPr>
          <p:cNvPr id="322" name="Graphique 12" descr="Batterie en charge avec un remplissage uni"/>
          <p:cNvPicPr/>
          <p:nvPr/>
        </p:nvPicPr>
        <p:blipFill>
          <a:blip r:embed="rId4">
            <a:extLst>
              <a:ext uri="{96DAC541-7B7A-43D3-8B79-37D633B846F1}">
                <asvg:svgBlip xmlns:asvg="http://schemas.microsoft.com/office/drawing/2016/SVG/main" r:embed="rId5"/>
              </a:ext>
            </a:extLst>
          </a:blip>
          <a:stretch/>
        </p:blipFill>
        <p:spPr>
          <a:xfrm>
            <a:off x="1263240" y="4331520"/>
            <a:ext cx="732960" cy="732960"/>
          </a:xfrm>
          <a:prstGeom prst="rect">
            <a:avLst/>
          </a:prstGeom>
          <a:noFill/>
          <a:ln w="0">
            <a:noFill/>
          </a:ln>
        </p:spPr>
      </p:pic>
      <p:cxnSp>
        <p:nvCxnSpPr>
          <p:cNvPr id="323" name="Connecteur droit 13"/>
          <p:cNvCxnSpPr/>
          <p:nvPr/>
        </p:nvCxnSpPr>
        <p:spPr>
          <a:xfrm>
            <a:off x="1634040" y="3821760"/>
            <a:ext cx="360" cy="714600"/>
          </a:xfrm>
          <a:prstGeom prst="straightConnector1">
            <a:avLst/>
          </a:prstGeom>
          <a:ln>
            <a:solidFill>
              <a:srgbClr val="FFFFFF">
                <a:lumMod val="75000"/>
              </a:srgbClr>
            </a:solidFill>
          </a:ln>
        </p:spPr>
      </p:cxnSp>
      <p:pic>
        <p:nvPicPr>
          <p:cNvPr id="324" name="Graphique 14" descr="Signet avec un remplissage uni"/>
          <p:cNvPicPr/>
          <p:nvPr/>
        </p:nvPicPr>
        <p:blipFill>
          <a:blip r:embed="rId6">
            <a:extLst>
              <a:ext uri="{96DAC541-7B7A-43D3-8B79-37D633B846F1}">
                <asvg:svgBlip xmlns:asvg="http://schemas.microsoft.com/office/drawing/2016/SVG/main" r:embed="rId7"/>
              </a:ext>
            </a:extLst>
          </a:blip>
          <a:stretch/>
        </p:blipFill>
        <p:spPr>
          <a:xfrm>
            <a:off x="1157400" y="5203440"/>
            <a:ext cx="914040" cy="914040"/>
          </a:xfrm>
          <a:prstGeom prst="rect">
            <a:avLst/>
          </a:prstGeom>
          <a:noFill/>
          <a:ln w="0">
            <a:noFill/>
          </a:ln>
        </p:spPr>
      </p:pic>
      <p:pic>
        <p:nvPicPr>
          <p:cNvPr id="325" name="Graphique 15" descr="Signet avec un remplissage uni"/>
          <p:cNvPicPr/>
          <p:nvPr/>
        </p:nvPicPr>
        <p:blipFill>
          <a:blip r:embed="rId8">
            <a:extLst>
              <a:ext uri="{96DAC541-7B7A-43D3-8B79-37D633B846F1}">
                <asvg:svgBlip xmlns:asvg="http://schemas.microsoft.com/office/drawing/2016/SVG/main" r:embed="rId9"/>
              </a:ext>
            </a:extLst>
          </a:blip>
          <a:stretch/>
        </p:blipFill>
        <p:spPr>
          <a:xfrm>
            <a:off x="10211040" y="5212800"/>
            <a:ext cx="914040" cy="914040"/>
          </a:xfrm>
          <a:prstGeom prst="rect">
            <a:avLst/>
          </a:prstGeom>
          <a:noFill/>
          <a:ln w="0">
            <a:noFill/>
          </a:ln>
        </p:spPr>
      </p:pic>
      <p:sp>
        <p:nvSpPr>
          <p:cNvPr id="326" name="Text Placeholder 3"/>
          <p:cNvSpPr/>
          <p:nvPr/>
        </p:nvSpPr>
        <p:spPr>
          <a:xfrm>
            <a:off x="1157400" y="2327760"/>
            <a:ext cx="1160640" cy="6487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rmAutofit fontScale="92500" lnSpcReduction="19999"/>
          </a:bodyPr>
          <a:lstStyle/>
          <a:p>
            <a:pPr defTabSz="914400">
              <a:lnSpc>
                <a:spcPct val="90000"/>
              </a:lnSpc>
              <a:spcBef>
                <a:spcPts val="1001"/>
              </a:spcBef>
              <a:tabLst>
                <a:tab pos="0" algn="l"/>
              </a:tabLst>
            </a:pPr>
            <a:r>
              <a:rPr lang="fr-FR" sz="2000" b="1" u="none" strike="noStrike">
                <a:solidFill>
                  <a:srgbClr val="00B0F0"/>
                </a:solidFill>
                <a:effectLst/>
                <a:uFillTx/>
                <a:latin typeface="Arial"/>
              </a:rPr>
              <a:t>2018</a:t>
            </a:r>
            <a:endParaRPr lang="fr-FR" sz="2000" b="0" u="none" strike="noStrike">
              <a:solidFill>
                <a:srgbClr val="000000"/>
              </a:solidFill>
              <a:effectLst/>
              <a:uFillTx/>
              <a:latin typeface="Calibri"/>
            </a:endParaRPr>
          </a:p>
          <a:p>
            <a:pPr defTabSz="914400">
              <a:lnSpc>
                <a:spcPct val="90000"/>
              </a:lnSpc>
              <a:spcBef>
                <a:spcPts val="1001"/>
              </a:spcBef>
              <a:tabLst>
                <a:tab pos="0" algn="l"/>
              </a:tabLst>
            </a:pPr>
            <a:r>
              <a:rPr lang="fr-FR" sz="2000" b="1" u="none" strike="noStrike">
                <a:solidFill>
                  <a:srgbClr val="00B0F0"/>
                </a:solidFill>
                <a:effectLst/>
                <a:uFillTx/>
                <a:latin typeface="Arial"/>
              </a:rPr>
              <a:t>29 mars</a:t>
            </a:r>
            <a:endParaRPr lang="fr-FR" sz="2000" b="0" u="none" strike="noStrike">
              <a:solidFill>
                <a:srgbClr val="000000"/>
              </a:solidFill>
              <a:effectLst/>
              <a:uFillTx/>
              <a:latin typeface="Calibri"/>
            </a:endParaRPr>
          </a:p>
        </p:txBody>
      </p:sp>
      <p:sp>
        <p:nvSpPr>
          <p:cNvPr id="327" name="Text Placeholder 3"/>
          <p:cNvSpPr/>
          <p:nvPr/>
        </p:nvSpPr>
        <p:spPr>
          <a:xfrm>
            <a:off x="1157400" y="3089160"/>
            <a:ext cx="1443240" cy="10688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rmAutofit/>
          </a:bodyPr>
          <a:lstStyle/>
          <a:p>
            <a:pPr defTabSz="914400">
              <a:lnSpc>
                <a:spcPct val="90000"/>
              </a:lnSpc>
              <a:spcBef>
                <a:spcPts val="1001"/>
              </a:spcBef>
              <a:tabLst>
                <a:tab pos="0" algn="l"/>
              </a:tabLst>
            </a:pPr>
            <a:r>
              <a:rPr lang="fr-FR" sz="1200" b="0" u="none" strike="noStrike">
                <a:solidFill>
                  <a:schemeClr val="dk1"/>
                </a:solidFill>
                <a:effectLst/>
                <a:uFillTx/>
                <a:latin typeface="Arial"/>
              </a:rPr>
              <a:t>Institution du CDU à l’échelle de 30 communes de l’agglo </a:t>
            </a:r>
            <a:endParaRPr lang="fr-FR" sz="1200" b="0" u="none" strike="noStrike">
              <a:solidFill>
                <a:srgbClr val="000000"/>
              </a:solidFill>
              <a:effectLst/>
              <a:uFillTx/>
              <a:latin typeface="Calibri"/>
            </a:endParaRPr>
          </a:p>
        </p:txBody>
      </p:sp>
      <p:sp>
        <p:nvSpPr>
          <p:cNvPr id="328" name="Text Placeholder 3"/>
          <p:cNvSpPr/>
          <p:nvPr/>
        </p:nvSpPr>
        <p:spPr>
          <a:xfrm>
            <a:off x="2809080" y="2111400"/>
            <a:ext cx="1068840" cy="8056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rmAutofit fontScale="85000" lnSpcReduction="9999"/>
          </a:bodyPr>
          <a:lstStyle/>
          <a:p>
            <a:pPr defTabSz="914400">
              <a:lnSpc>
                <a:spcPct val="90000"/>
              </a:lnSpc>
              <a:spcBef>
                <a:spcPts val="1001"/>
              </a:spcBef>
              <a:tabLst>
                <a:tab pos="0" algn="l"/>
              </a:tabLst>
            </a:pPr>
            <a:r>
              <a:rPr lang="fr-FR" sz="2000" b="1" u="none" strike="noStrike">
                <a:solidFill>
                  <a:srgbClr val="002060"/>
                </a:solidFill>
                <a:effectLst/>
                <a:uFillTx/>
                <a:latin typeface="Arial"/>
              </a:rPr>
              <a:t>2019</a:t>
            </a:r>
            <a:endParaRPr lang="fr-FR" sz="2000" b="0" u="none" strike="noStrike">
              <a:solidFill>
                <a:srgbClr val="000000"/>
              </a:solidFill>
              <a:effectLst/>
              <a:uFillTx/>
              <a:latin typeface="Calibri"/>
            </a:endParaRPr>
          </a:p>
          <a:p>
            <a:pPr defTabSz="914400">
              <a:lnSpc>
                <a:spcPct val="90000"/>
              </a:lnSpc>
              <a:spcBef>
                <a:spcPts val="1001"/>
              </a:spcBef>
              <a:tabLst>
                <a:tab pos="0" algn="l"/>
              </a:tabLst>
            </a:pPr>
            <a:r>
              <a:rPr lang="fr-FR" sz="2000" b="1" u="none" strike="noStrike">
                <a:solidFill>
                  <a:srgbClr val="002060"/>
                </a:solidFill>
                <a:effectLst/>
                <a:uFillTx/>
                <a:latin typeface="Arial"/>
              </a:rPr>
              <a:t>28 mars</a:t>
            </a:r>
            <a:endParaRPr lang="fr-FR" sz="2000" b="0" u="none" strike="noStrike">
              <a:solidFill>
                <a:srgbClr val="000000"/>
              </a:solidFill>
              <a:effectLst/>
              <a:uFillTx/>
              <a:latin typeface="Calibri"/>
            </a:endParaRPr>
          </a:p>
        </p:txBody>
      </p:sp>
      <p:sp>
        <p:nvSpPr>
          <p:cNvPr id="329" name="Text Placeholder 3"/>
          <p:cNvSpPr/>
          <p:nvPr/>
        </p:nvSpPr>
        <p:spPr>
          <a:xfrm>
            <a:off x="2795040" y="2854080"/>
            <a:ext cx="1379880" cy="10371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rmAutofit/>
          </a:bodyPr>
          <a:lstStyle/>
          <a:p>
            <a:pPr defTabSz="914400">
              <a:lnSpc>
                <a:spcPct val="90000"/>
              </a:lnSpc>
              <a:spcBef>
                <a:spcPts val="1001"/>
              </a:spcBef>
              <a:tabLst>
                <a:tab pos="0" algn="l"/>
              </a:tabLst>
            </a:pPr>
            <a:r>
              <a:rPr lang="fr-FR" sz="1200" b="0" u="none" strike="noStrike">
                <a:solidFill>
                  <a:schemeClr val="dk1"/>
                </a:solidFill>
                <a:effectLst/>
                <a:uFillTx/>
                <a:latin typeface="Arial"/>
              </a:rPr>
              <a:t>Délibération modificative : ajustements juridiques</a:t>
            </a:r>
            <a:endParaRPr lang="fr-FR" sz="1200" b="0" u="none" strike="noStrike">
              <a:solidFill>
                <a:srgbClr val="000000"/>
              </a:solidFill>
              <a:effectLst/>
              <a:uFillTx/>
              <a:latin typeface="Calibri"/>
            </a:endParaRPr>
          </a:p>
        </p:txBody>
      </p:sp>
      <p:sp>
        <p:nvSpPr>
          <p:cNvPr id="330" name="Text Placeholder 3"/>
          <p:cNvSpPr/>
          <p:nvPr/>
        </p:nvSpPr>
        <p:spPr>
          <a:xfrm>
            <a:off x="4302360" y="3053160"/>
            <a:ext cx="1330200" cy="6386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rmAutofit/>
          </a:bodyPr>
          <a:lstStyle/>
          <a:p>
            <a:pPr defTabSz="914400">
              <a:lnSpc>
                <a:spcPct val="90000"/>
              </a:lnSpc>
              <a:spcBef>
                <a:spcPts val="1001"/>
              </a:spcBef>
              <a:tabLst>
                <a:tab pos="0" algn="l"/>
              </a:tabLst>
            </a:pPr>
            <a:r>
              <a:rPr lang="fr-FR" sz="1200" b="0" u="none" strike="noStrike">
                <a:solidFill>
                  <a:schemeClr val="dk1"/>
                </a:solidFill>
                <a:effectLst/>
                <a:uFillTx/>
                <a:latin typeface="Arial"/>
              </a:rPr>
              <a:t>Vote d’un règlement plus contraignant</a:t>
            </a:r>
            <a:endParaRPr lang="fr-FR" sz="1200" b="0" u="none" strike="noStrike">
              <a:solidFill>
                <a:srgbClr val="000000"/>
              </a:solidFill>
              <a:effectLst/>
              <a:uFillTx/>
              <a:latin typeface="Calibri"/>
            </a:endParaRPr>
          </a:p>
        </p:txBody>
      </p:sp>
      <p:sp>
        <p:nvSpPr>
          <p:cNvPr id="331" name="Text Placeholder 3"/>
          <p:cNvSpPr/>
          <p:nvPr/>
        </p:nvSpPr>
        <p:spPr>
          <a:xfrm>
            <a:off x="6255000" y="2450880"/>
            <a:ext cx="1140840" cy="6994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rmAutofit lnSpcReduction="9999"/>
          </a:bodyPr>
          <a:lstStyle/>
          <a:p>
            <a:pPr defTabSz="914400">
              <a:lnSpc>
                <a:spcPct val="90000"/>
              </a:lnSpc>
              <a:spcBef>
                <a:spcPts val="1001"/>
              </a:spcBef>
              <a:tabLst>
                <a:tab pos="0" algn="l"/>
              </a:tabLst>
            </a:pPr>
            <a:r>
              <a:rPr lang="fr-FR" sz="2000" b="1" u="none" strike="noStrike">
                <a:solidFill>
                  <a:schemeClr val="accent5"/>
                </a:solidFill>
                <a:effectLst/>
                <a:uFillTx/>
                <a:latin typeface="Arial"/>
              </a:rPr>
              <a:t>2023</a:t>
            </a:r>
            <a:endParaRPr lang="fr-FR" sz="2000" b="0" u="none" strike="noStrike">
              <a:solidFill>
                <a:srgbClr val="000000"/>
              </a:solidFill>
              <a:effectLst/>
              <a:uFillTx/>
              <a:latin typeface="Calibri"/>
            </a:endParaRPr>
          </a:p>
          <a:p>
            <a:pPr defTabSz="914400">
              <a:lnSpc>
                <a:spcPct val="90000"/>
              </a:lnSpc>
              <a:spcBef>
                <a:spcPts val="1001"/>
              </a:spcBef>
              <a:tabLst>
                <a:tab pos="0" algn="l"/>
              </a:tabLst>
            </a:pPr>
            <a:r>
              <a:rPr lang="fr-FR" sz="2000" b="1" u="none" strike="noStrike">
                <a:solidFill>
                  <a:schemeClr val="accent5"/>
                </a:solidFill>
                <a:effectLst/>
                <a:uFillTx/>
                <a:latin typeface="Arial"/>
              </a:rPr>
              <a:t>juillet</a:t>
            </a:r>
            <a:endParaRPr lang="fr-FR" sz="2000" b="0" u="none" strike="noStrike">
              <a:solidFill>
                <a:srgbClr val="000000"/>
              </a:solidFill>
              <a:effectLst/>
              <a:uFillTx/>
              <a:latin typeface="Calibri"/>
            </a:endParaRPr>
          </a:p>
        </p:txBody>
      </p:sp>
      <p:sp>
        <p:nvSpPr>
          <p:cNvPr id="332" name="Text Placeholder 3"/>
          <p:cNvSpPr/>
          <p:nvPr/>
        </p:nvSpPr>
        <p:spPr>
          <a:xfrm>
            <a:off x="6082200" y="3136680"/>
            <a:ext cx="1379880" cy="8056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rmAutofit/>
          </a:bodyPr>
          <a:lstStyle/>
          <a:p>
            <a:pPr defTabSz="914400">
              <a:lnSpc>
                <a:spcPct val="90000"/>
              </a:lnSpc>
              <a:spcBef>
                <a:spcPts val="1001"/>
              </a:spcBef>
              <a:tabLst>
                <a:tab pos="0" algn="l"/>
              </a:tabLst>
            </a:pPr>
            <a:r>
              <a:rPr lang="fr-FR" sz="1200" b="0" u="none" strike="noStrike">
                <a:solidFill>
                  <a:schemeClr val="dk1"/>
                </a:solidFill>
                <a:effectLst/>
                <a:uFillTx/>
                <a:latin typeface="Arial"/>
              </a:rPr>
              <a:t>Réglementation suspendue par le juge des référés</a:t>
            </a:r>
            <a:endParaRPr lang="fr-FR" sz="1200" b="0" u="none" strike="noStrike">
              <a:solidFill>
                <a:srgbClr val="000000"/>
              </a:solidFill>
              <a:effectLst/>
              <a:uFillTx/>
              <a:latin typeface="Calibri"/>
            </a:endParaRPr>
          </a:p>
        </p:txBody>
      </p:sp>
      <p:sp>
        <p:nvSpPr>
          <p:cNvPr id="333" name="Text Placeholder 3"/>
          <p:cNvSpPr/>
          <p:nvPr/>
        </p:nvSpPr>
        <p:spPr>
          <a:xfrm>
            <a:off x="8226360" y="2491200"/>
            <a:ext cx="1131120" cy="7542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rmAutofit fontScale="77500" lnSpcReduction="20000"/>
          </a:bodyPr>
          <a:lstStyle/>
          <a:p>
            <a:pPr defTabSz="914400">
              <a:lnSpc>
                <a:spcPct val="90000"/>
              </a:lnSpc>
              <a:spcBef>
                <a:spcPts val="1001"/>
              </a:spcBef>
              <a:tabLst>
                <a:tab pos="0" algn="l"/>
              </a:tabLst>
            </a:pPr>
            <a:r>
              <a:rPr lang="fr-FR" sz="2000" b="1" u="none" strike="noStrike">
                <a:solidFill>
                  <a:schemeClr val="accent4"/>
                </a:solidFill>
                <a:effectLst/>
                <a:uFillTx/>
                <a:latin typeface="Arial"/>
              </a:rPr>
              <a:t>2025</a:t>
            </a:r>
            <a:endParaRPr lang="fr-FR" sz="2000" b="0" u="none" strike="noStrike">
              <a:solidFill>
                <a:srgbClr val="000000"/>
              </a:solidFill>
              <a:effectLst/>
              <a:uFillTx/>
              <a:latin typeface="Calibri"/>
            </a:endParaRPr>
          </a:p>
          <a:p>
            <a:pPr defTabSz="914400">
              <a:lnSpc>
                <a:spcPct val="90000"/>
              </a:lnSpc>
              <a:spcBef>
                <a:spcPts val="1001"/>
              </a:spcBef>
              <a:tabLst>
                <a:tab pos="0" algn="l"/>
              </a:tabLst>
            </a:pPr>
            <a:r>
              <a:rPr lang="fr-FR" sz="2000" b="1" u="none" strike="noStrike">
                <a:solidFill>
                  <a:schemeClr val="accent4"/>
                </a:solidFill>
                <a:effectLst/>
                <a:uFillTx/>
                <a:latin typeface="Arial"/>
              </a:rPr>
              <a:t>13 février</a:t>
            </a:r>
            <a:endParaRPr lang="fr-FR" sz="2000" b="0" u="none" strike="noStrike">
              <a:solidFill>
                <a:srgbClr val="000000"/>
              </a:solidFill>
              <a:effectLst/>
              <a:uFillTx/>
              <a:latin typeface="Calibri"/>
            </a:endParaRPr>
          </a:p>
        </p:txBody>
      </p:sp>
      <p:sp>
        <p:nvSpPr>
          <p:cNvPr id="334" name="Text Placeholder 3"/>
          <p:cNvSpPr/>
          <p:nvPr/>
        </p:nvSpPr>
        <p:spPr>
          <a:xfrm>
            <a:off x="10181520" y="2450880"/>
            <a:ext cx="974520" cy="6271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rmAutofit lnSpcReduction="9999"/>
          </a:bodyPr>
          <a:lstStyle/>
          <a:p>
            <a:pPr defTabSz="914400">
              <a:lnSpc>
                <a:spcPct val="90000"/>
              </a:lnSpc>
              <a:spcBef>
                <a:spcPts val="1001"/>
              </a:spcBef>
              <a:tabLst>
                <a:tab pos="0" algn="l"/>
              </a:tabLst>
            </a:pPr>
            <a:r>
              <a:rPr lang="fr-FR" sz="2000" b="1" u="none" strike="noStrike">
                <a:solidFill>
                  <a:srgbClr val="6999FF"/>
                </a:solidFill>
                <a:effectLst/>
                <a:uFillTx/>
                <a:latin typeface="Arial"/>
              </a:rPr>
              <a:t>2026-2027</a:t>
            </a:r>
            <a:endParaRPr lang="fr-FR" sz="2000" b="0" u="none" strike="noStrike">
              <a:solidFill>
                <a:srgbClr val="000000"/>
              </a:solidFill>
              <a:effectLst/>
              <a:uFillTx/>
              <a:latin typeface="Calibri"/>
            </a:endParaRPr>
          </a:p>
        </p:txBody>
      </p:sp>
      <p:sp>
        <p:nvSpPr>
          <p:cNvPr id="335" name="Text Placeholder 3"/>
          <p:cNvSpPr/>
          <p:nvPr/>
        </p:nvSpPr>
        <p:spPr>
          <a:xfrm>
            <a:off x="10094040" y="3078000"/>
            <a:ext cx="1861200" cy="12780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rmAutofit/>
          </a:bodyPr>
          <a:lstStyle/>
          <a:p>
            <a:pPr defTabSz="914400">
              <a:lnSpc>
                <a:spcPct val="90000"/>
              </a:lnSpc>
              <a:spcBef>
                <a:spcPts val="1001"/>
              </a:spcBef>
              <a:tabLst>
                <a:tab pos="0" algn="l"/>
              </a:tabLst>
            </a:pPr>
            <a:r>
              <a:rPr lang="fr-FR" sz="1200" b="0" u="none" strike="noStrike">
                <a:solidFill>
                  <a:schemeClr val="dk1"/>
                </a:solidFill>
                <a:effectLst/>
                <a:uFillTx/>
                <a:latin typeface="Arial"/>
              </a:rPr>
              <a:t>Préparation pour le recours sur le fond / délibération de 2025</a:t>
            </a:r>
            <a:endParaRPr lang="fr-FR" sz="1200" b="0" u="none" strike="noStrike">
              <a:solidFill>
                <a:srgbClr val="000000"/>
              </a:solidFill>
              <a:effectLst/>
              <a:uFillTx/>
              <a:latin typeface="Calibri"/>
            </a:endParaRPr>
          </a:p>
        </p:txBody>
      </p:sp>
      <p:sp>
        <p:nvSpPr>
          <p:cNvPr id="336" name="Text Placeholder 3"/>
          <p:cNvSpPr/>
          <p:nvPr/>
        </p:nvSpPr>
        <p:spPr>
          <a:xfrm>
            <a:off x="4248000" y="2413800"/>
            <a:ext cx="1171800" cy="7948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rmAutofit fontScale="85000" lnSpcReduction="9999"/>
          </a:bodyPr>
          <a:lstStyle/>
          <a:p>
            <a:pPr defTabSz="914400">
              <a:lnSpc>
                <a:spcPct val="90000"/>
              </a:lnSpc>
              <a:spcBef>
                <a:spcPts val="1001"/>
              </a:spcBef>
              <a:tabLst>
                <a:tab pos="0" algn="l"/>
              </a:tabLst>
            </a:pPr>
            <a:r>
              <a:rPr lang="fr-FR" sz="2000" b="1" u="none" strike="noStrike">
                <a:solidFill>
                  <a:schemeClr val="lt2">
                    <a:lumMod val="40000"/>
                    <a:lumOff val="60000"/>
                  </a:schemeClr>
                </a:solidFill>
                <a:effectLst/>
                <a:uFillTx/>
                <a:latin typeface="Arial"/>
              </a:rPr>
              <a:t>2023</a:t>
            </a:r>
            <a:endParaRPr lang="fr-FR" sz="2000" b="0" u="none" strike="noStrike">
              <a:solidFill>
                <a:srgbClr val="000000"/>
              </a:solidFill>
              <a:effectLst/>
              <a:uFillTx/>
              <a:latin typeface="Calibri"/>
            </a:endParaRPr>
          </a:p>
          <a:p>
            <a:pPr defTabSz="914400">
              <a:lnSpc>
                <a:spcPct val="90000"/>
              </a:lnSpc>
              <a:spcBef>
                <a:spcPts val="1001"/>
              </a:spcBef>
              <a:tabLst>
                <a:tab pos="0" algn="l"/>
              </a:tabLst>
            </a:pPr>
            <a:r>
              <a:rPr lang="fr-FR" sz="2000" b="1" u="none" strike="noStrike">
                <a:solidFill>
                  <a:schemeClr val="lt2">
                    <a:lumMod val="40000"/>
                    <a:lumOff val="60000"/>
                  </a:schemeClr>
                </a:solidFill>
                <a:effectLst/>
                <a:uFillTx/>
                <a:latin typeface="Arial"/>
              </a:rPr>
              <a:t>23 février</a:t>
            </a:r>
            <a:endParaRPr lang="fr-FR" sz="2000" b="0" u="none" strike="noStrike">
              <a:solidFill>
                <a:srgbClr val="000000"/>
              </a:solidFill>
              <a:effectLst/>
              <a:uFillTx/>
              <a:latin typeface="Calibri"/>
            </a:endParaRPr>
          </a:p>
        </p:txBody>
      </p:sp>
      <p:pic>
        <p:nvPicPr>
          <p:cNvPr id="337" name="Graphique 28" descr="Signet avec un remplissage uni"/>
          <p:cNvPicPr/>
          <p:nvPr/>
        </p:nvPicPr>
        <p:blipFill>
          <a:blip r:embed="rId10">
            <a:extLst>
              <a:ext uri="{96DAC541-7B7A-43D3-8B79-37D633B846F1}">
                <asvg:svgBlip xmlns:asvg="http://schemas.microsoft.com/office/drawing/2016/SVG/main" r:embed="rId11"/>
              </a:ext>
            </a:extLst>
          </a:blip>
          <a:stretch/>
        </p:blipFill>
        <p:spPr>
          <a:xfrm>
            <a:off x="2703960" y="5189760"/>
            <a:ext cx="914040" cy="914040"/>
          </a:xfrm>
          <a:prstGeom prst="rect">
            <a:avLst/>
          </a:prstGeom>
          <a:noFill/>
          <a:ln w="0">
            <a:noFill/>
          </a:ln>
        </p:spPr>
      </p:pic>
      <p:pic>
        <p:nvPicPr>
          <p:cNvPr id="338" name="Graphique 29" descr="Signet avec un remplissage uni"/>
          <p:cNvPicPr/>
          <p:nvPr/>
        </p:nvPicPr>
        <p:blipFill>
          <a:blip r:embed="rId12">
            <a:extLst>
              <a:ext uri="{96DAC541-7B7A-43D3-8B79-37D633B846F1}">
                <asvg:svgBlip xmlns:asvg="http://schemas.microsoft.com/office/drawing/2016/SVG/main" r:embed="rId13"/>
              </a:ext>
            </a:extLst>
          </a:blip>
          <a:stretch/>
        </p:blipFill>
        <p:spPr>
          <a:xfrm>
            <a:off x="6237000" y="5213160"/>
            <a:ext cx="914040" cy="914040"/>
          </a:xfrm>
          <a:prstGeom prst="rect">
            <a:avLst/>
          </a:prstGeom>
          <a:noFill/>
          <a:ln w="0">
            <a:noFill/>
          </a:ln>
        </p:spPr>
      </p:pic>
      <p:pic>
        <p:nvPicPr>
          <p:cNvPr id="339" name="Graphique 31" descr="Signet avec un remplissage uni"/>
          <p:cNvPicPr/>
          <p:nvPr/>
        </p:nvPicPr>
        <p:blipFill>
          <a:blip r:embed="rId14">
            <a:extLst>
              <a:ext uri="{96DAC541-7B7A-43D3-8B79-37D633B846F1}">
                <asvg:svgBlip xmlns:asvg="http://schemas.microsoft.com/office/drawing/2016/SVG/main" r:embed="rId15"/>
              </a:ext>
            </a:extLst>
          </a:blip>
          <a:stretch/>
        </p:blipFill>
        <p:spPr>
          <a:xfrm>
            <a:off x="8408520" y="5207040"/>
            <a:ext cx="914040" cy="914040"/>
          </a:xfrm>
          <a:prstGeom prst="rect">
            <a:avLst/>
          </a:prstGeom>
          <a:noFill/>
          <a:ln w="0">
            <a:noFill/>
          </a:ln>
        </p:spPr>
      </p:pic>
      <p:pic>
        <p:nvPicPr>
          <p:cNvPr id="340" name="Graphique 35" descr="Clé avec un remplissage uni"/>
          <p:cNvPicPr/>
          <p:nvPr/>
        </p:nvPicPr>
        <p:blipFill>
          <a:blip r:embed="rId16">
            <a:extLst>
              <a:ext uri="{96DAC541-7B7A-43D3-8B79-37D633B846F1}">
                <asvg:svgBlip xmlns:asvg="http://schemas.microsoft.com/office/drawing/2016/SVG/main" r:embed="rId17"/>
              </a:ext>
            </a:extLst>
          </a:blip>
          <a:stretch/>
        </p:blipFill>
        <p:spPr>
          <a:xfrm>
            <a:off x="2937960" y="4412520"/>
            <a:ext cx="638640" cy="638640"/>
          </a:xfrm>
          <a:prstGeom prst="rect">
            <a:avLst/>
          </a:prstGeom>
          <a:noFill/>
          <a:ln w="0">
            <a:noFill/>
          </a:ln>
        </p:spPr>
      </p:pic>
      <p:pic>
        <p:nvPicPr>
          <p:cNvPr id="341" name="Graphique 38" descr="Boîte de réception croix avec un remplissage uni"/>
          <p:cNvPicPr/>
          <p:nvPr/>
        </p:nvPicPr>
        <p:blipFill>
          <a:blip r:embed="rId18">
            <a:extLst>
              <a:ext uri="{96DAC541-7B7A-43D3-8B79-37D633B846F1}">
                <asvg:svgBlip xmlns:asvg="http://schemas.microsoft.com/office/drawing/2016/SVG/main" r:embed="rId19"/>
              </a:ext>
            </a:extLst>
          </a:blip>
          <a:stretch/>
        </p:blipFill>
        <p:spPr>
          <a:xfrm>
            <a:off x="4341600" y="4227120"/>
            <a:ext cx="914040" cy="914040"/>
          </a:xfrm>
          <a:prstGeom prst="rect">
            <a:avLst/>
          </a:prstGeom>
          <a:noFill/>
          <a:ln w="0">
            <a:noFill/>
          </a:ln>
        </p:spPr>
      </p:pic>
      <p:pic>
        <p:nvPicPr>
          <p:cNvPr id="342" name="Graphique 40" descr="Tribunal avec un remplissage uni"/>
          <p:cNvPicPr/>
          <p:nvPr/>
        </p:nvPicPr>
        <p:blipFill>
          <a:blip r:embed="rId20">
            <a:extLst>
              <a:ext uri="{96DAC541-7B7A-43D3-8B79-37D633B846F1}">
                <asvg:svgBlip xmlns:asvg="http://schemas.microsoft.com/office/drawing/2016/SVG/main" r:embed="rId21"/>
              </a:ext>
            </a:extLst>
          </a:blip>
          <a:stretch/>
        </p:blipFill>
        <p:spPr>
          <a:xfrm>
            <a:off x="6255000" y="4267800"/>
            <a:ext cx="914040" cy="914040"/>
          </a:xfrm>
          <a:prstGeom prst="rect">
            <a:avLst/>
          </a:prstGeom>
          <a:noFill/>
          <a:ln w="0">
            <a:noFill/>
          </a:ln>
        </p:spPr>
      </p:pic>
      <p:sp>
        <p:nvSpPr>
          <p:cNvPr id="343" name="Text Placeholder 3"/>
          <p:cNvSpPr/>
          <p:nvPr/>
        </p:nvSpPr>
        <p:spPr>
          <a:xfrm>
            <a:off x="8118000" y="3058200"/>
            <a:ext cx="1445040" cy="9432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rmAutofit/>
          </a:bodyPr>
          <a:lstStyle/>
          <a:p>
            <a:pPr defTabSz="914400">
              <a:lnSpc>
                <a:spcPct val="90000"/>
              </a:lnSpc>
              <a:spcBef>
                <a:spcPts val="1001"/>
              </a:spcBef>
              <a:tabLst>
                <a:tab pos="0" algn="l"/>
              </a:tabLst>
            </a:pPr>
            <a:r>
              <a:rPr lang="fr-FR" sz="1200" b="0" u="none" strike="noStrike">
                <a:solidFill>
                  <a:schemeClr val="dk1"/>
                </a:solidFill>
                <a:effectLst/>
                <a:uFillTx/>
                <a:latin typeface="Arial"/>
              </a:rPr>
              <a:t>Vote d’un règlement plus contraignant et en adéquation avec la Loi Le Meur</a:t>
            </a:r>
            <a:endParaRPr lang="fr-FR" sz="1200" b="0" u="none" strike="noStrike">
              <a:solidFill>
                <a:srgbClr val="000000"/>
              </a:solidFill>
              <a:effectLst/>
              <a:uFillTx/>
              <a:latin typeface="Calibri"/>
            </a:endParaRPr>
          </a:p>
        </p:txBody>
      </p:sp>
      <p:pic>
        <p:nvPicPr>
          <p:cNvPr id="344" name="Graphique 43" descr="Avertissement avec un remplissage uni"/>
          <p:cNvPicPr/>
          <p:nvPr/>
        </p:nvPicPr>
        <p:blipFill>
          <a:blip r:embed="rId22">
            <a:extLst>
              <a:ext uri="{96DAC541-7B7A-43D3-8B79-37D633B846F1}">
                <asvg:svgBlip xmlns:asvg="http://schemas.microsoft.com/office/drawing/2016/SVG/main" r:embed="rId23"/>
              </a:ext>
            </a:extLst>
          </a:blip>
          <a:stretch/>
        </p:blipFill>
        <p:spPr>
          <a:xfrm>
            <a:off x="8444160" y="4359600"/>
            <a:ext cx="792720" cy="792720"/>
          </a:xfrm>
          <a:prstGeom prst="rect">
            <a:avLst/>
          </a:prstGeom>
          <a:noFill/>
          <a:ln w="0">
            <a:noFill/>
          </a:ln>
        </p:spPr>
      </p:pic>
      <p:pic>
        <p:nvPicPr>
          <p:cNvPr id="345" name="Graphique 45" descr="Badge croix avec un remplissage uni"/>
          <p:cNvPicPr/>
          <p:nvPr/>
        </p:nvPicPr>
        <p:blipFill>
          <a:blip r:embed="rId24">
            <a:extLst>
              <a:ext uri="{96DAC541-7B7A-43D3-8B79-37D633B846F1}">
                <asvg:svgBlip xmlns:asvg="http://schemas.microsoft.com/office/drawing/2016/SVG/main" r:embed="rId25"/>
              </a:ext>
            </a:extLst>
          </a:blip>
          <a:stretch/>
        </p:blipFill>
        <p:spPr>
          <a:xfrm>
            <a:off x="4431240" y="1864080"/>
            <a:ext cx="467280" cy="467280"/>
          </a:xfrm>
          <a:prstGeom prst="rect">
            <a:avLst/>
          </a:prstGeom>
          <a:noFill/>
          <a:ln w="0">
            <a:noFill/>
          </a:ln>
        </p:spPr>
      </p:pic>
      <p:pic>
        <p:nvPicPr>
          <p:cNvPr id="346" name="Graphique 47" descr="Badge croix avec un remplissage uni"/>
          <p:cNvPicPr/>
          <p:nvPr/>
        </p:nvPicPr>
        <p:blipFill>
          <a:blip r:embed="rId24">
            <a:extLst>
              <a:ext uri="{96DAC541-7B7A-43D3-8B79-37D633B846F1}">
                <asvg:svgBlip xmlns:asvg="http://schemas.microsoft.com/office/drawing/2016/SVG/main" r:embed="rId25"/>
              </a:ext>
            </a:extLst>
          </a:blip>
          <a:stretch/>
        </p:blipFill>
        <p:spPr>
          <a:xfrm>
            <a:off x="8318520" y="1940760"/>
            <a:ext cx="467280" cy="467280"/>
          </a:xfrm>
          <a:prstGeom prst="rect">
            <a:avLst/>
          </a:prstGeom>
          <a:noFill/>
          <a:ln w="0">
            <a:noFill/>
          </a:ln>
        </p:spPr>
      </p:pic>
      <p:sp>
        <p:nvSpPr>
          <p:cNvPr id="347" name="Text Placeholder 3"/>
          <p:cNvSpPr/>
          <p:nvPr/>
        </p:nvSpPr>
        <p:spPr>
          <a:xfrm>
            <a:off x="3958200" y="1316880"/>
            <a:ext cx="1330200" cy="6386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rmAutofit/>
          </a:bodyPr>
          <a:lstStyle/>
          <a:p>
            <a:pPr algn="ctr" defTabSz="914400">
              <a:lnSpc>
                <a:spcPct val="90000"/>
              </a:lnSpc>
              <a:spcBef>
                <a:spcPts val="1001"/>
              </a:spcBef>
              <a:tabLst>
                <a:tab pos="0" algn="l"/>
              </a:tabLst>
            </a:pPr>
            <a:r>
              <a:rPr lang="fr-FR" sz="1200" b="1" u="none" strike="noStrike">
                <a:solidFill>
                  <a:srgbClr val="C00000"/>
                </a:solidFill>
                <a:effectLst/>
                <a:uFillTx/>
                <a:latin typeface="Arial"/>
              </a:rPr>
              <a:t>Recours / asso meublés et conciergeries</a:t>
            </a:r>
            <a:endParaRPr lang="fr-FR" sz="1200" b="0" u="none" strike="noStrike">
              <a:solidFill>
                <a:srgbClr val="000000"/>
              </a:solidFill>
              <a:effectLst/>
              <a:uFillTx/>
              <a:latin typeface="Calibri"/>
            </a:endParaRPr>
          </a:p>
        </p:txBody>
      </p:sp>
      <p:sp>
        <p:nvSpPr>
          <p:cNvPr id="348" name="Text Placeholder 3"/>
          <p:cNvSpPr/>
          <p:nvPr/>
        </p:nvSpPr>
        <p:spPr>
          <a:xfrm>
            <a:off x="7795440" y="1360080"/>
            <a:ext cx="1330200" cy="6386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rmAutofit/>
          </a:bodyPr>
          <a:lstStyle/>
          <a:p>
            <a:pPr algn="ctr" defTabSz="914400">
              <a:lnSpc>
                <a:spcPct val="90000"/>
              </a:lnSpc>
              <a:spcBef>
                <a:spcPts val="1001"/>
              </a:spcBef>
              <a:tabLst>
                <a:tab pos="0" algn="l"/>
              </a:tabLst>
            </a:pPr>
            <a:r>
              <a:rPr lang="fr-FR" sz="1200" b="1" u="none" strike="noStrike">
                <a:solidFill>
                  <a:srgbClr val="C00000"/>
                </a:solidFill>
                <a:effectLst/>
                <a:uFillTx/>
                <a:latin typeface="Arial"/>
              </a:rPr>
              <a:t>Recours / asso meublés et conciergeries</a:t>
            </a:r>
            <a:endParaRPr lang="fr-FR" sz="1200" b="0" u="none" strike="noStrike">
              <a:solidFill>
                <a:srgbClr val="000000"/>
              </a:solidFill>
              <a:effectLst/>
              <a:uFillTx/>
              <a:latin typeface="Calibri"/>
            </a:endParaRPr>
          </a:p>
        </p:txBody>
      </p:sp>
      <p:pic>
        <p:nvPicPr>
          <p:cNvPr id="349" name="Graphique 55" descr="Balance de la justice avec un remplissage uni"/>
          <p:cNvPicPr/>
          <p:nvPr/>
        </p:nvPicPr>
        <p:blipFill>
          <a:blip r:embed="rId26">
            <a:extLst>
              <a:ext uri="{96DAC541-7B7A-43D3-8B79-37D633B846F1}">
                <asvg:svgBlip xmlns:asvg="http://schemas.microsoft.com/office/drawing/2016/SVG/main" r:embed="rId27"/>
              </a:ext>
            </a:extLst>
          </a:blip>
          <a:stretch/>
        </p:blipFill>
        <p:spPr>
          <a:xfrm>
            <a:off x="10292040" y="4398480"/>
            <a:ext cx="736560" cy="736560"/>
          </a:xfrm>
          <a:prstGeom prst="rect">
            <a:avLst/>
          </a:prstGeom>
          <a:noFill/>
          <a:ln w="0">
            <a:noFill/>
          </a:ln>
        </p:spPr>
      </p:pic>
      <p:sp>
        <p:nvSpPr>
          <p:cNvPr id="350" name="Espace réservé du texte 4"/>
          <p:cNvSpPr/>
          <p:nvPr/>
        </p:nvSpPr>
        <p:spPr>
          <a:xfrm>
            <a:off x="10924200" y="545400"/>
            <a:ext cx="580680" cy="328320"/>
          </a:xfrm>
          <a:prstGeom prst="rect">
            <a:avLst/>
          </a:prstGeom>
          <a:noFill/>
          <a:ln w="0">
            <a:noFill/>
          </a:ln>
        </p:spPr>
        <p:style>
          <a:lnRef idx="0">
            <a:scrgbClr r="0" g="0" b="0"/>
          </a:lnRef>
          <a:fillRef idx="0">
            <a:scrgbClr r="0" g="0" b="0"/>
          </a:fillRef>
          <a:effectRef idx="0">
            <a:scrgbClr r="0" g="0" b="0"/>
          </a:effectRef>
          <a:fontRef idx="minor"/>
        </p:style>
        <p:txBody>
          <a:bodyPr anchor="t">
            <a:noAutofit/>
          </a:bodyPr>
          <a:lstStyle/>
          <a:p>
            <a:pPr algn="r" defTabSz="914400">
              <a:lnSpc>
                <a:spcPct val="90000"/>
              </a:lnSpc>
              <a:spcBef>
                <a:spcPts val="1001"/>
              </a:spcBef>
              <a:tabLst>
                <a:tab pos="0" algn="l"/>
              </a:tabLst>
            </a:pPr>
            <a:r>
              <a:rPr lang="fr-FR" sz="1800" b="1" u="none" strike="noStrike">
                <a:solidFill>
                  <a:schemeClr val="lt1"/>
                </a:solidFill>
                <a:effectLst/>
                <a:uFillTx/>
                <a:latin typeface="Arial"/>
              </a:rPr>
              <a:t>4-1</a:t>
            </a:r>
            <a:endParaRPr lang="fr-FR" sz="1800" b="0" u="none" strike="noStrike">
              <a:solidFill>
                <a:srgbClr val="000000"/>
              </a:solidFill>
              <a:effectLst/>
              <a:uFillTx/>
              <a:latin typeface="Calibri"/>
            </a:endParaRPr>
          </a:p>
        </p:txBody>
      </p:sp>
      <p:sp>
        <p:nvSpPr>
          <p:cNvPr id="351" name="ZoneTexte 2"/>
          <p:cNvSpPr/>
          <p:nvPr/>
        </p:nvSpPr>
        <p:spPr>
          <a:xfrm>
            <a:off x="8944920" y="5544000"/>
            <a:ext cx="1643760" cy="8920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defTabSz="914400">
              <a:lnSpc>
                <a:spcPct val="100000"/>
              </a:lnSpc>
            </a:pPr>
            <a:r>
              <a:rPr lang="fr-FR" sz="1300" b="1" u="none" strike="noStrike">
                <a:solidFill>
                  <a:srgbClr val="FF0000"/>
                </a:solidFill>
                <a:effectLst/>
                <a:uFillTx/>
                <a:latin typeface="Arial"/>
              </a:rPr>
              <a:t>1</a:t>
            </a:r>
            <a:r>
              <a:rPr lang="fr-FR" sz="1300" b="1" u="none" strike="noStrike" baseline="30000">
                <a:solidFill>
                  <a:srgbClr val="FF0000"/>
                </a:solidFill>
                <a:effectLst/>
                <a:uFillTx/>
                <a:latin typeface="Arial"/>
              </a:rPr>
              <a:t>er</a:t>
            </a:r>
            <a:r>
              <a:rPr lang="fr-FR" sz="1300" b="1" u="none" strike="noStrike">
                <a:solidFill>
                  <a:srgbClr val="FF0000"/>
                </a:solidFill>
                <a:effectLst/>
                <a:uFillTx/>
                <a:latin typeface="Arial"/>
              </a:rPr>
              <a:t> juin 2025</a:t>
            </a:r>
            <a:endParaRPr lang="fr-FR" sz="1300" b="0" u="none" strike="noStrike">
              <a:solidFill>
                <a:srgbClr val="000000"/>
              </a:solidFill>
              <a:effectLst/>
              <a:uFillTx/>
              <a:latin typeface="Calibri"/>
            </a:endParaRPr>
          </a:p>
          <a:p>
            <a:pPr algn="ctr" defTabSz="914400">
              <a:lnSpc>
                <a:spcPct val="100000"/>
              </a:lnSpc>
            </a:pPr>
            <a:r>
              <a:rPr lang="fr-FR" sz="1300" b="1" u="none" strike="noStrike">
                <a:solidFill>
                  <a:srgbClr val="FF0000"/>
                </a:solidFill>
                <a:effectLst/>
                <a:uFillTx/>
                <a:latin typeface="Arial"/>
              </a:rPr>
              <a:t>Mise en œuvre nouvelle réglementation</a:t>
            </a:r>
            <a:endParaRPr lang="fr-FR" sz="1300" b="0" u="none" strike="noStrike">
              <a:solidFill>
                <a:srgbClr val="000000"/>
              </a:solidFill>
              <a:effectLst/>
              <a:uFillTx/>
              <a:latin typeface="Calibri"/>
            </a:endParaRPr>
          </a:p>
        </p:txBody>
      </p:sp>
      <p:pic>
        <p:nvPicPr>
          <p:cNvPr id="352" name="Graphique 4" descr="Repère avec un remplissage uni"/>
          <p:cNvPicPr/>
          <p:nvPr/>
        </p:nvPicPr>
        <p:blipFill>
          <a:blip r:embed="rId28">
            <a:extLst>
              <a:ext uri="{96DAC541-7B7A-43D3-8B79-37D633B846F1}">
                <asvg:svgBlip xmlns:asvg="http://schemas.microsoft.com/office/drawing/2016/SVG/main" r:embed="rId29"/>
              </a:ext>
            </a:extLst>
          </a:blip>
          <a:stretch/>
        </p:blipFill>
        <p:spPr>
          <a:xfrm>
            <a:off x="9487800" y="5065560"/>
            <a:ext cx="522720" cy="522720"/>
          </a:xfrm>
          <a:prstGeom prst="rect">
            <a:avLst/>
          </a:prstGeom>
          <a:noFill/>
          <a:ln w="0">
            <a:noFill/>
          </a:ln>
        </p:spPr>
      </p:pic>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3" name="PlaceHolder 1"/>
          <p:cNvSpPr>
            <a:spLocks noGrp="1"/>
          </p:cNvSpPr>
          <p:nvPr>
            <p:ph/>
          </p:nvPr>
        </p:nvSpPr>
        <p:spPr>
          <a:xfrm>
            <a:off x="10924200" y="545400"/>
            <a:ext cx="580680" cy="328320"/>
          </a:xfrm>
          <a:prstGeom prst="rect">
            <a:avLst/>
          </a:prstGeom>
          <a:noFill/>
          <a:ln w="0">
            <a:noFill/>
          </a:ln>
        </p:spPr>
        <p:txBody>
          <a:bodyPr lIns="91440" tIns="45720" rIns="91440" bIns="45720" anchor="t">
            <a:noAutofit/>
          </a:bodyPr>
          <a:lstStyle/>
          <a:p>
            <a:pPr indent="0" algn="r" defTabSz="914400">
              <a:lnSpc>
                <a:spcPct val="90000"/>
              </a:lnSpc>
              <a:spcBef>
                <a:spcPts val="1001"/>
              </a:spcBef>
              <a:buNone/>
              <a:tabLst>
                <a:tab pos="0" algn="l"/>
              </a:tabLst>
            </a:pPr>
            <a:r>
              <a:rPr lang="fr-FR" sz="1800" b="1" u="none" strike="noStrike">
                <a:solidFill>
                  <a:schemeClr val="lt1"/>
                </a:solidFill>
                <a:effectLst/>
                <a:uFillTx/>
                <a:latin typeface="Arial"/>
              </a:rPr>
              <a:t>4-1</a:t>
            </a:r>
            <a:endParaRPr lang="fr-FR" sz="1800" b="0" u="none" strike="noStrike">
              <a:solidFill>
                <a:schemeClr val="dk1"/>
              </a:solidFill>
              <a:effectLst/>
              <a:uFillTx/>
              <a:latin typeface="Arial"/>
            </a:endParaRPr>
          </a:p>
        </p:txBody>
      </p:sp>
      <p:cxnSp>
        <p:nvCxnSpPr>
          <p:cNvPr id="354" name="Connecteur droit 5"/>
          <p:cNvCxnSpPr/>
          <p:nvPr/>
        </p:nvCxnSpPr>
        <p:spPr>
          <a:xfrm>
            <a:off x="7736040" y="0"/>
            <a:ext cx="360" cy="6858360"/>
          </a:xfrm>
          <a:prstGeom prst="straightConnector1">
            <a:avLst/>
          </a:prstGeom>
          <a:ln w="85725">
            <a:solidFill>
              <a:schemeClr val="dk1">
                <a:lumMod val="65000"/>
                <a:lumOff val="35000"/>
                <a:alpha val="47000"/>
              </a:schemeClr>
            </a:solidFill>
          </a:ln>
        </p:spPr>
      </p:cxnSp>
      <p:sp>
        <p:nvSpPr>
          <p:cNvPr id="355" name="Ellipse 6"/>
          <p:cNvSpPr/>
          <p:nvPr/>
        </p:nvSpPr>
        <p:spPr>
          <a:xfrm>
            <a:off x="7606440" y="1804320"/>
            <a:ext cx="253080" cy="253080"/>
          </a:xfrm>
          <a:prstGeom prst="ellipse">
            <a:avLst/>
          </a:prstGeom>
          <a:solidFill>
            <a:srgbClr val="6999FF"/>
          </a:solidFill>
          <a:ln>
            <a:noFill/>
          </a:ln>
        </p:spPr>
        <p:style>
          <a:lnRef idx="2">
            <a:schemeClr val="accent1">
              <a:shade val="15000"/>
            </a:schemeClr>
          </a:lnRef>
          <a:fillRef idx="1">
            <a:schemeClr val="accent1"/>
          </a:fillRef>
          <a:effectRef idx="0">
            <a:schemeClr val="accent1"/>
          </a:effectRef>
          <a:fontRef idx="minor"/>
        </p:style>
        <p:txBody>
          <a:bodyPr lIns="90000" tIns="45000" rIns="90000" bIns="45000" anchor="ctr">
            <a:noAutofit/>
          </a:bodyPr>
          <a:lstStyle/>
          <a:p>
            <a:pPr algn="ctr" defTabSz="914400">
              <a:lnSpc>
                <a:spcPct val="100000"/>
              </a:lnSpc>
            </a:pPr>
            <a:endParaRPr lang="fr-FR" sz="1800" b="0" u="none" strike="noStrike">
              <a:solidFill>
                <a:schemeClr val="lt1"/>
              </a:solidFill>
              <a:effectLst/>
              <a:uFillTx/>
              <a:latin typeface="Arial"/>
            </a:endParaRPr>
          </a:p>
        </p:txBody>
      </p:sp>
      <p:sp>
        <p:nvSpPr>
          <p:cNvPr id="356" name="Espace réservé du texte 3"/>
          <p:cNvSpPr/>
          <p:nvPr/>
        </p:nvSpPr>
        <p:spPr>
          <a:xfrm>
            <a:off x="4347720" y="2225880"/>
            <a:ext cx="2746080" cy="15390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rmAutofit/>
          </a:bodyPr>
          <a:lstStyle/>
          <a:p>
            <a:pPr defTabSz="914400">
              <a:lnSpc>
                <a:spcPct val="90000"/>
              </a:lnSpc>
              <a:spcBef>
                <a:spcPts val="1001"/>
              </a:spcBef>
              <a:tabLst>
                <a:tab pos="0" algn="l"/>
              </a:tabLst>
            </a:pPr>
            <a:r>
              <a:rPr lang="fr-FR" sz="1400" b="1" u="sng" strike="noStrike">
                <a:solidFill>
                  <a:schemeClr val="dk1"/>
                </a:solidFill>
                <a:effectLst/>
                <a:uFillTx/>
                <a:latin typeface="Arial"/>
              </a:rPr>
              <a:t>Objectifs</a:t>
            </a:r>
            <a:r>
              <a:rPr lang="fr-FR" sz="1400" b="1" u="none" strike="noStrike">
                <a:solidFill>
                  <a:schemeClr val="dk1"/>
                </a:solidFill>
                <a:effectLst/>
                <a:uFillTx/>
                <a:latin typeface="Arial"/>
              </a:rPr>
              <a:t> </a:t>
            </a:r>
            <a:r>
              <a:rPr lang="fr-FR" sz="1400" b="0" u="none" strike="noStrike">
                <a:solidFill>
                  <a:schemeClr val="dk1"/>
                </a:solidFill>
                <a:effectLst/>
                <a:uFillTx/>
                <a:latin typeface="Arial"/>
              </a:rPr>
              <a:t>: rendre obligatoire le numéro d’enregistrement pour mieux identifier le parc de meublés de tourisme</a:t>
            </a:r>
            <a:endParaRPr lang="fr-FR" sz="1400" b="0" u="none" strike="noStrike">
              <a:solidFill>
                <a:srgbClr val="000000"/>
              </a:solidFill>
              <a:effectLst/>
              <a:uFillTx/>
              <a:latin typeface="Calibri"/>
            </a:endParaRPr>
          </a:p>
          <a:p>
            <a:pPr marL="743040" lvl="1" indent="-285840" defTabSz="914400">
              <a:lnSpc>
                <a:spcPct val="90000"/>
              </a:lnSpc>
              <a:spcBef>
                <a:spcPts val="499"/>
              </a:spcBef>
              <a:buClr>
                <a:srgbClr val="000000"/>
              </a:buClr>
              <a:buFont typeface="Wingdings" charset="2"/>
              <a:buChar char=""/>
              <a:tabLst>
                <a:tab pos="0" algn="l"/>
              </a:tabLst>
            </a:pPr>
            <a:r>
              <a:rPr lang="fr-FR" sz="1400" b="0" u="none" strike="noStrike">
                <a:solidFill>
                  <a:schemeClr val="dk1"/>
                </a:solidFill>
                <a:effectLst/>
                <a:uFillTx/>
                <a:latin typeface="Arial"/>
              </a:rPr>
              <a:t>Durée 5 ans</a:t>
            </a:r>
            <a:endParaRPr lang="fr-FR" sz="1400" b="0" u="none" strike="noStrike">
              <a:solidFill>
                <a:srgbClr val="000000"/>
              </a:solidFill>
              <a:effectLst/>
              <a:uFillTx/>
              <a:latin typeface="Calibri"/>
            </a:endParaRPr>
          </a:p>
        </p:txBody>
      </p:sp>
      <p:sp>
        <p:nvSpPr>
          <p:cNvPr id="357" name="Text Placeholder 3"/>
          <p:cNvSpPr/>
          <p:nvPr/>
        </p:nvSpPr>
        <p:spPr>
          <a:xfrm>
            <a:off x="3895200" y="1719360"/>
            <a:ext cx="1525320" cy="3380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defTabSz="457200">
              <a:lnSpc>
                <a:spcPct val="90000"/>
              </a:lnSpc>
              <a:spcBef>
                <a:spcPts val="1001"/>
              </a:spcBef>
              <a:tabLst>
                <a:tab pos="0" algn="l"/>
              </a:tabLst>
            </a:pPr>
            <a:r>
              <a:rPr lang="fr-FR" sz="2000" b="1" u="none" strike="noStrike">
                <a:solidFill>
                  <a:srgbClr val="0075EF"/>
                </a:solidFill>
                <a:effectLst/>
                <a:uFillTx/>
                <a:latin typeface="Arial"/>
              </a:rPr>
              <a:t>2018/2019</a:t>
            </a:r>
            <a:endParaRPr lang="fr-FR" sz="2000" b="0" u="none" strike="noStrike">
              <a:solidFill>
                <a:srgbClr val="000000"/>
              </a:solidFill>
              <a:effectLst/>
              <a:uFillTx/>
              <a:latin typeface="Calibri"/>
            </a:endParaRPr>
          </a:p>
        </p:txBody>
      </p:sp>
      <p:sp>
        <p:nvSpPr>
          <p:cNvPr id="358" name="Text Placeholder 3"/>
          <p:cNvSpPr/>
          <p:nvPr/>
        </p:nvSpPr>
        <p:spPr>
          <a:xfrm>
            <a:off x="306720" y="2683800"/>
            <a:ext cx="2788920" cy="1490400"/>
          </a:xfrm>
          <a:prstGeom prst="rect">
            <a:avLst/>
          </a:prstGeom>
          <a:solidFill>
            <a:schemeClr val="accent5">
              <a:lumMod val="20000"/>
              <a:lumOff val="80000"/>
            </a:schemeClr>
          </a:solidFill>
          <a:ln w="0">
            <a:noFill/>
          </a:ln>
        </p:spPr>
        <p:style>
          <a:lnRef idx="0">
            <a:scrgbClr r="0" g="0" b="0"/>
          </a:lnRef>
          <a:fillRef idx="0">
            <a:scrgbClr r="0" g="0" b="0"/>
          </a:fillRef>
          <a:effectRef idx="0">
            <a:scrgbClr r="0" g="0" b="0"/>
          </a:effectRef>
          <a:fontRef idx="minor"/>
        </p:style>
        <p:txBody>
          <a:bodyPr lIns="90000" tIns="45000" rIns="90000" bIns="45000" anchor="t">
            <a:normAutofit/>
          </a:bodyPr>
          <a:lstStyle/>
          <a:p>
            <a:pPr defTabSz="914400">
              <a:lnSpc>
                <a:spcPct val="90000"/>
              </a:lnSpc>
              <a:spcBef>
                <a:spcPts val="1001"/>
              </a:spcBef>
              <a:tabLst>
                <a:tab pos="0" algn="l"/>
              </a:tabLst>
            </a:pPr>
            <a:r>
              <a:rPr lang="fr-FR" sz="1600" b="1" u="none" strike="noStrike">
                <a:solidFill>
                  <a:schemeClr val="dk1"/>
                </a:solidFill>
                <a:effectLst/>
                <a:uFillTx/>
                <a:latin typeface="Arial"/>
              </a:rPr>
              <a:t>Grand Annecy / Annecy : </a:t>
            </a:r>
            <a:endParaRPr lang="fr-FR" sz="1600" b="0" u="none" strike="noStrike">
              <a:solidFill>
                <a:srgbClr val="000000"/>
              </a:solidFill>
              <a:effectLst/>
              <a:uFillTx/>
              <a:latin typeface="Calibri"/>
            </a:endParaRPr>
          </a:p>
          <a:p>
            <a:pPr defTabSz="914400">
              <a:lnSpc>
                <a:spcPct val="90000"/>
              </a:lnSpc>
              <a:spcBef>
                <a:spcPts val="1001"/>
              </a:spcBef>
              <a:tabLst>
                <a:tab pos="0" algn="l"/>
              </a:tabLst>
            </a:pPr>
            <a:r>
              <a:rPr lang="fr-FR" sz="1600" b="1" u="none" strike="noStrike">
                <a:solidFill>
                  <a:schemeClr val="dk1"/>
                </a:solidFill>
                <a:effectLst/>
                <a:uFillTx/>
                <a:latin typeface="Arial"/>
              </a:rPr>
              <a:t>une réglementation de plus en plus contraignante au fil des ans.</a:t>
            </a:r>
            <a:endParaRPr lang="fr-FR" sz="1600" b="0" u="none" strike="noStrike">
              <a:solidFill>
                <a:srgbClr val="000000"/>
              </a:solidFill>
              <a:effectLst/>
              <a:uFillTx/>
              <a:latin typeface="Calibri"/>
            </a:endParaRPr>
          </a:p>
        </p:txBody>
      </p:sp>
      <p:cxnSp>
        <p:nvCxnSpPr>
          <p:cNvPr id="359" name="Connecteur droit 10"/>
          <p:cNvCxnSpPr/>
          <p:nvPr/>
        </p:nvCxnSpPr>
        <p:spPr>
          <a:xfrm>
            <a:off x="5698800" y="1910880"/>
            <a:ext cx="2037240" cy="2160"/>
          </a:xfrm>
          <a:prstGeom prst="straightConnector1">
            <a:avLst/>
          </a:prstGeom>
          <a:ln>
            <a:solidFill>
              <a:srgbClr val="6999FF"/>
            </a:solidFill>
          </a:ln>
        </p:spPr>
      </p:cxnSp>
      <p:sp>
        <p:nvSpPr>
          <p:cNvPr id="360" name="Ellipse 11"/>
          <p:cNvSpPr/>
          <p:nvPr/>
        </p:nvSpPr>
        <p:spPr>
          <a:xfrm>
            <a:off x="7606440" y="4443480"/>
            <a:ext cx="253080" cy="253080"/>
          </a:xfrm>
          <a:prstGeom prst="ellipse">
            <a:avLst/>
          </a:prstGeom>
          <a:solidFill>
            <a:schemeClr val="accent4">
              <a:lumMod val="75000"/>
            </a:schemeClr>
          </a:solidFill>
          <a:ln>
            <a:noFill/>
          </a:ln>
        </p:spPr>
        <p:style>
          <a:lnRef idx="2">
            <a:schemeClr val="accent1">
              <a:shade val="15000"/>
            </a:schemeClr>
          </a:lnRef>
          <a:fillRef idx="1">
            <a:schemeClr val="accent1"/>
          </a:fillRef>
          <a:effectRef idx="0">
            <a:schemeClr val="accent1"/>
          </a:effectRef>
          <a:fontRef idx="minor"/>
        </p:style>
        <p:txBody>
          <a:bodyPr lIns="90000" tIns="45000" rIns="90000" bIns="45000" anchor="ctr">
            <a:noAutofit/>
          </a:bodyPr>
          <a:lstStyle/>
          <a:p>
            <a:pPr algn="ctr" defTabSz="914400">
              <a:lnSpc>
                <a:spcPct val="100000"/>
              </a:lnSpc>
            </a:pPr>
            <a:endParaRPr lang="fr-FR" sz="1800" b="0" u="none" strike="noStrike">
              <a:solidFill>
                <a:schemeClr val="lt1"/>
              </a:solidFill>
              <a:effectLst/>
              <a:uFillTx/>
              <a:latin typeface="Arial"/>
            </a:endParaRPr>
          </a:p>
        </p:txBody>
      </p:sp>
      <p:cxnSp>
        <p:nvCxnSpPr>
          <p:cNvPr id="361" name="Connecteur droit 12"/>
          <p:cNvCxnSpPr/>
          <p:nvPr/>
        </p:nvCxnSpPr>
        <p:spPr>
          <a:xfrm>
            <a:off x="5274000" y="4574520"/>
            <a:ext cx="2462040" cy="360"/>
          </a:xfrm>
          <a:prstGeom prst="straightConnector1">
            <a:avLst/>
          </a:prstGeom>
          <a:ln>
            <a:solidFill>
              <a:srgbClr val="7A00D4">
                <a:lumMod val="75000"/>
              </a:srgbClr>
            </a:solidFill>
          </a:ln>
        </p:spPr>
      </p:cxnSp>
      <p:sp>
        <p:nvSpPr>
          <p:cNvPr id="362" name="Ellipse 13"/>
          <p:cNvSpPr/>
          <p:nvPr/>
        </p:nvSpPr>
        <p:spPr>
          <a:xfrm>
            <a:off x="7608960" y="2822400"/>
            <a:ext cx="253080" cy="253080"/>
          </a:xfrm>
          <a:prstGeom prst="ellipse">
            <a:avLst/>
          </a:prstGeom>
          <a:solidFill>
            <a:schemeClr val="bg2">
              <a:lumMod val="40000"/>
              <a:lumOff val="60000"/>
            </a:schemeClr>
          </a:solidFill>
          <a:ln>
            <a:noFill/>
          </a:ln>
        </p:spPr>
        <p:style>
          <a:lnRef idx="2">
            <a:schemeClr val="accent1">
              <a:shade val="15000"/>
            </a:schemeClr>
          </a:lnRef>
          <a:fillRef idx="1">
            <a:schemeClr val="accent1"/>
          </a:fillRef>
          <a:effectRef idx="0">
            <a:schemeClr val="accent1"/>
          </a:effectRef>
          <a:fontRef idx="minor"/>
        </p:style>
        <p:txBody>
          <a:bodyPr lIns="90000" tIns="45000" rIns="90000" bIns="45000" anchor="ctr">
            <a:noAutofit/>
          </a:bodyPr>
          <a:lstStyle/>
          <a:p>
            <a:pPr algn="ctr" defTabSz="914400">
              <a:lnSpc>
                <a:spcPct val="100000"/>
              </a:lnSpc>
            </a:pPr>
            <a:endParaRPr lang="fr-FR" sz="1800" b="0" u="none" strike="noStrike">
              <a:solidFill>
                <a:schemeClr val="lt1"/>
              </a:solidFill>
              <a:effectLst/>
              <a:uFillTx/>
              <a:latin typeface="Arial"/>
            </a:endParaRPr>
          </a:p>
        </p:txBody>
      </p:sp>
      <p:cxnSp>
        <p:nvCxnSpPr>
          <p:cNvPr id="363" name="Connecteur droit 14"/>
          <p:cNvCxnSpPr/>
          <p:nvPr/>
        </p:nvCxnSpPr>
        <p:spPr>
          <a:xfrm flipH="1">
            <a:off x="7763040" y="2957400"/>
            <a:ext cx="1637280" cy="360"/>
          </a:xfrm>
          <a:prstGeom prst="straightConnector1">
            <a:avLst/>
          </a:prstGeom>
          <a:ln>
            <a:solidFill>
              <a:srgbClr val="07008D">
                <a:lumMod val="40000"/>
                <a:lumOff val="60000"/>
              </a:srgbClr>
            </a:solidFill>
          </a:ln>
        </p:spPr>
      </p:cxnSp>
      <p:sp>
        <p:nvSpPr>
          <p:cNvPr id="364" name="Text Placeholder 3"/>
          <p:cNvSpPr/>
          <p:nvPr/>
        </p:nvSpPr>
        <p:spPr>
          <a:xfrm>
            <a:off x="4187880" y="4401000"/>
            <a:ext cx="794880" cy="3380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defTabSz="457200">
              <a:lnSpc>
                <a:spcPct val="90000"/>
              </a:lnSpc>
              <a:spcBef>
                <a:spcPts val="1001"/>
              </a:spcBef>
              <a:tabLst>
                <a:tab pos="0" algn="l"/>
              </a:tabLst>
            </a:pPr>
            <a:r>
              <a:rPr lang="fr-FR" sz="2000" b="1" u="none" strike="noStrike">
                <a:solidFill>
                  <a:schemeClr val="accent4">
                    <a:lumMod val="75000"/>
                  </a:schemeClr>
                </a:solidFill>
                <a:effectLst/>
                <a:uFillTx/>
                <a:latin typeface="Arial"/>
              </a:rPr>
              <a:t>2025</a:t>
            </a:r>
            <a:endParaRPr lang="fr-FR" sz="2000" b="0" u="none" strike="noStrike">
              <a:solidFill>
                <a:srgbClr val="000000"/>
              </a:solidFill>
              <a:effectLst/>
              <a:uFillTx/>
              <a:latin typeface="Calibri"/>
            </a:endParaRPr>
          </a:p>
        </p:txBody>
      </p:sp>
      <p:sp>
        <p:nvSpPr>
          <p:cNvPr id="365" name="Text Placeholder 3"/>
          <p:cNvSpPr/>
          <p:nvPr/>
        </p:nvSpPr>
        <p:spPr>
          <a:xfrm>
            <a:off x="9624240" y="2737440"/>
            <a:ext cx="794880" cy="3380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defTabSz="457200">
              <a:lnSpc>
                <a:spcPct val="90000"/>
              </a:lnSpc>
              <a:spcBef>
                <a:spcPts val="1001"/>
              </a:spcBef>
              <a:tabLst>
                <a:tab pos="0" algn="l"/>
              </a:tabLst>
            </a:pPr>
            <a:r>
              <a:rPr lang="fr-FR" sz="2000" b="1" u="none" strike="noStrike">
                <a:solidFill>
                  <a:schemeClr val="lt2">
                    <a:lumMod val="40000"/>
                    <a:lumOff val="60000"/>
                  </a:schemeClr>
                </a:solidFill>
                <a:effectLst/>
                <a:uFillTx/>
                <a:latin typeface="Arial"/>
              </a:rPr>
              <a:t>2023</a:t>
            </a:r>
            <a:endParaRPr lang="fr-FR" sz="2000" b="0" u="none" strike="noStrike">
              <a:solidFill>
                <a:srgbClr val="000000"/>
              </a:solidFill>
              <a:effectLst/>
              <a:uFillTx/>
              <a:latin typeface="Calibri"/>
            </a:endParaRPr>
          </a:p>
        </p:txBody>
      </p:sp>
      <p:sp>
        <p:nvSpPr>
          <p:cNvPr id="366" name="PlaceHolder 2"/>
          <p:cNvSpPr>
            <a:spLocks noGrp="1"/>
          </p:cNvSpPr>
          <p:nvPr>
            <p:ph/>
          </p:nvPr>
        </p:nvSpPr>
        <p:spPr>
          <a:xfrm>
            <a:off x="388080" y="264240"/>
            <a:ext cx="7218000" cy="819720"/>
          </a:xfrm>
          <a:prstGeom prst="rect">
            <a:avLst/>
          </a:prstGeom>
          <a:noFill/>
          <a:ln w="0">
            <a:noFill/>
          </a:ln>
        </p:spPr>
        <p:txBody>
          <a:bodyPr lIns="91440" tIns="45720" rIns="91440" bIns="45720" anchor="t">
            <a:normAutofit fontScale="77500" lnSpcReduction="20000"/>
          </a:bodyPr>
          <a:lstStyle/>
          <a:p>
            <a:pPr indent="0" defTabSz="914400">
              <a:lnSpc>
                <a:spcPct val="90000"/>
              </a:lnSpc>
              <a:spcBef>
                <a:spcPts val="1001"/>
              </a:spcBef>
              <a:buNone/>
              <a:tabLst>
                <a:tab pos="0" algn="l"/>
              </a:tabLst>
            </a:pPr>
            <a:r>
              <a:rPr lang="fr-FR" sz="2800" b="1" u="none" strike="noStrike">
                <a:solidFill>
                  <a:schemeClr val="lt2"/>
                </a:solidFill>
                <a:effectLst/>
                <a:uFillTx/>
                <a:latin typeface="Arial"/>
              </a:rPr>
              <a:t>4-1 Réglementation des meublés de tourisme : </a:t>
            </a:r>
            <a:endParaRPr lang="fr-FR" sz="2800" b="0" u="none" strike="noStrike">
              <a:solidFill>
                <a:schemeClr val="dk1"/>
              </a:solidFill>
              <a:effectLst/>
              <a:uFillTx/>
              <a:latin typeface="Arial"/>
            </a:endParaRPr>
          </a:p>
          <a:p>
            <a:pPr indent="0" defTabSz="914400">
              <a:lnSpc>
                <a:spcPct val="90000"/>
              </a:lnSpc>
              <a:spcBef>
                <a:spcPts val="1001"/>
              </a:spcBef>
              <a:buNone/>
              <a:tabLst>
                <a:tab pos="0" algn="l"/>
              </a:tabLst>
            </a:pPr>
            <a:r>
              <a:rPr lang="fr-FR" sz="2800" b="1" u="none" strike="noStrike">
                <a:solidFill>
                  <a:schemeClr val="lt2"/>
                </a:solidFill>
                <a:effectLst/>
                <a:uFillTx/>
                <a:latin typeface="Arial"/>
              </a:rPr>
              <a:t>      une difficile mise en œuvre</a:t>
            </a:r>
            <a:endParaRPr lang="fr-FR" sz="2800" b="0" u="none" strike="noStrike">
              <a:solidFill>
                <a:schemeClr val="dk1"/>
              </a:solidFill>
              <a:effectLst/>
              <a:uFillTx/>
              <a:latin typeface="Arial"/>
            </a:endParaRPr>
          </a:p>
        </p:txBody>
      </p:sp>
      <p:sp>
        <p:nvSpPr>
          <p:cNvPr id="367" name="Espace réservé du texte 3"/>
          <p:cNvSpPr/>
          <p:nvPr/>
        </p:nvSpPr>
        <p:spPr>
          <a:xfrm>
            <a:off x="7901640" y="3130560"/>
            <a:ext cx="4179240" cy="18842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rmAutofit fontScale="85000" lnSpcReduction="9999"/>
          </a:bodyPr>
          <a:lstStyle/>
          <a:p>
            <a:pPr defTabSz="914400">
              <a:lnSpc>
                <a:spcPct val="90000"/>
              </a:lnSpc>
              <a:spcBef>
                <a:spcPts val="601"/>
              </a:spcBef>
              <a:tabLst>
                <a:tab pos="0" algn="l"/>
              </a:tabLst>
            </a:pPr>
            <a:r>
              <a:rPr lang="fr-FR" sz="1400" b="1" u="sng" strike="noStrike">
                <a:solidFill>
                  <a:schemeClr val="dk1"/>
                </a:solidFill>
                <a:effectLst/>
                <a:uFillTx/>
                <a:latin typeface="Arial"/>
              </a:rPr>
              <a:t>Objectifs</a:t>
            </a:r>
            <a:r>
              <a:rPr lang="fr-FR" sz="1400" b="1" u="none" strike="noStrike">
                <a:solidFill>
                  <a:schemeClr val="dk1"/>
                </a:solidFill>
                <a:effectLst/>
                <a:uFillTx/>
                <a:latin typeface="Arial"/>
              </a:rPr>
              <a:t> </a:t>
            </a:r>
            <a:r>
              <a:rPr lang="fr-FR" sz="1400" b="0" u="none" strike="noStrike">
                <a:solidFill>
                  <a:schemeClr val="dk1"/>
                </a:solidFill>
                <a:effectLst/>
                <a:uFillTx/>
                <a:latin typeface="Arial"/>
              </a:rPr>
              <a:t>: règlement avec critères contraignants pour réguler l’évolution des MT : </a:t>
            </a:r>
            <a:endParaRPr lang="fr-FR" sz="1400" b="0" u="none" strike="noStrike">
              <a:solidFill>
                <a:srgbClr val="000000"/>
              </a:solidFill>
              <a:effectLst/>
              <a:uFillTx/>
              <a:latin typeface="Calibri"/>
            </a:endParaRPr>
          </a:p>
          <a:p>
            <a:pPr marL="743040" lvl="1" indent="-285840" defTabSz="914400">
              <a:lnSpc>
                <a:spcPct val="90000"/>
              </a:lnSpc>
              <a:spcBef>
                <a:spcPts val="601"/>
              </a:spcBef>
              <a:buClr>
                <a:srgbClr val="000000"/>
              </a:buClr>
              <a:buFont typeface="Wingdings" charset="2"/>
              <a:buChar char=""/>
              <a:tabLst>
                <a:tab pos="0" algn="l"/>
              </a:tabLst>
            </a:pPr>
            <a:r>
              <a:rPr lang="fr-FR" sz="1400" b="0" u="none" strike="noStrike">
                <a:solidFill>
                  <a:schemeClr val="dk1"/>
                </a:solidFill>
                <a:effectLst/>
                <a:uFillTx/>
                <a:latin typeface="Arial"/>
              </a:rPr>
              <a:t>Durée 5 ans</a:t>
            </a:r>
            <a:endParaRPr lang="fr-FR" sz="1400" b="0" u="none" strike="noStrike">
              <a:solidFill>
                <a:srgbClr val="000000"/>
              </a:solidFill>
              <a:effectLst/>
              <a:uFillTx/>
              <a:latin typeface="Calibri"/>
            </a:endParaRPr>
          </a:p>
          <a:p>
            <a:pPr marL="743040" lvl="1" indent="-285840" defTabSz="914400">
              <a:lnSpc>
                <a:spcPct val="90000"/>
              </a:lnSpc>
              <a:spcBef>
                <a:spcPts val="601"/>
              </a:spcBef>
              <a:buClr>
                <a:srgbClr val="000000"/>
              </a:buClr>
              <a:buFont typeface="Wingdings" charset="2"/>
              <a:buChar char=""/>
              <a:tabLst>
                <a:tab pos="0" algn="l"/>
              </a:tabLst>
            </a:pPr>
            <a:r>
              <a:rPr lang="fr-FR" sz="1400" b="0" u="none" strike="noStrike">
                <a:solidFill>
                  <a:schemeClr val="dk1"/>
                </a:solidFill>
                <a:effectLst/>
                <a:uFillTx/>
                <a:latin typeface="Arial"/>
              </a:rPr>
              <a:t>Quotas et nombre d’autorisations par proprio</a:t>
            </a:r>
            <a:endParaRPr lang="fr-FR" sz="1400" b="0" u="none" strike="noStrike">
              <a:solidFill>
                <a:srgbClr val="000000"/>
              </a:solidFill>
              <a:effectLst/>
              <a:uFillTx/>
              <a:latin typeface="Calibri"/>
            </a:endParaRPr>
          </a:p>
          <a:p>
            <a:pPr marL="743040" lvl="1" indent="-285840" defTabSz="914400">
              <a:lnSpc>
                <a:spcPct val="90000"/>
              </a:lnSpc>
              <a:spcBef>
                <a:spcPts val="601"/>
              </a:spcBef>
              <a:buClr>
                <a:srgbClr val="000000"/>
              </a:buClr>
              <a:buFont typeface="Wingdings" charset="2"/>
              <a:buChar char=""/>
              <a:tabLst>
                <a:tab pos="0" algn="l"/>
              </a:tabLst>
            </a:pPr>
            <a:r>
              <a:rPr lang="fr-FR" sz="1400" b="0" u="none" strike="noStrike">
                <a:solidFill>
                  <a:schemeClr val="dk1"/>
                </a:solidFill>
                <a:effectLst/>
                <a:uFillTx/>
                <a:latin typeface="Arial"/>
              </a:rPr>
              <a:t>Zonage pour Annecy</a:t>
            </a:r>
            <a:endParaRPr lang="fr-FR" sz="1400" b="0" u="none" strike="noStrike">
              <a:solidFill>
                <a:srgbClr val="000000"/>
              </a:solidFill>
              <a:effectLst/>
              <a:uFillTx/>
              <a:latin typeface="Calibri"/>
            </a:endParaRPr>
          </a:p>
          <a:p>
            <a:pPr marL="743040" lvl="1" indent="-285840" defTabSz="914400">
              <a:lnSpc>
                <a:spcPct val="90000"/>
              </a:lnSpc>
              <a:spcBef>
                <a:spcPts val="601"/>
              </a:spcBef>
              <a:buClr>
                <a:srgbClr val="000000"/>
              </a:buClr>
              <a:buFont typeface="Wingdings" charset="2"/>
              <a:buChar char=""/>
              <a:tabLst>
                <a:tab pos="0" algn="l"/>
              </a:tabLst>
            </a:pPr>
            <a:r>
              <a:rPr lang="fr-FR" sz="1400" b="0" u="none" strike="noStrike">
                <a:solidFill>
                  <a:schemeClr val="dk1"/>
                </a:solidFill>
                <a:effectLst/>
                <a:uFillTx/>
                <a:latin typeface="Arial"/>
              </a:rPr>
              <a:t>CDU pour personnes morales</a:t>
            </a:r>
            <a:endParaRPr lang="fr-FR" sz="1400" b="0" u="none" strike="noStrike">
              <a:solidFill>
                <a:srgbClr val="000000"/>
              </a:solidFill>
              <a:effectLst/>
              <a:uFillTx/>
              <a:latin typeface="Calibri"/>
            </a:endParaRPr>
          </a:p>
          <a:p>
            <a:pPr marL="743040" lvl="1" indent="-285840" defTabSz="914400">
              <a:lnSpc>
                <a:spcPct val="90000"/>
              </a:lnSpc>
              <a:spcBef>
                <a:spcPts val="601"/>
              </a:spcBef>
              <a:buClr>
                <a:srgbClr val="000000"/>
              </a:buClr>
              <a:buFont typeface="Wingdings" charset="2"/>
              <a:buChar char=""/>
              <a:tabLst>
                <a:tab pos="0" algn="l"/>
              </a:tabLst>
            </a:pPr>
            <a:r>
              <a:rPr lang="fr-FR" sz="1400" b="0" u="none" strike="noStrike">
                <a:solidFill>
                  <a:schemeClr val="dk1"/>
                </a:solidFill>
                <a:effectLst/>
                <a:uFillTx/>
                <a:latin typeface="Arial"/>
              </a:rPr>
              <a:t>Classement obligatoire</a:t>
            </a:r>
            <a:endParaRPr lang="fr-FR" sz="1400" b="0" u="none" strike="noStrike">
              <a:solidFill>
                <a:srgbClr val="000000"/>
              </a:solidFill>
              <a:effectLst/>
              <a:uFillTx/>
              <a:latin typeface="Calibri"/>
            </a:endParaRPr>
          </a:p>
          <a:p>
            <a:pPr marL="743040" lvl="1" indent="-285840" defTabSz="914400">
              <a:lnSpc>
                <a:spcPct val="90000"/>
              </a:lnSpc>
              <a:spcBef>
                <a:spcPts val="601"/>
              </a:spcBef>
              <a:buClr>
                <a:srgbClr val="000000"/>
              </a:buClr>
              <a:buFont typeface="Wingdings" charset="2"/>
              <a:buChar char=""/>
              <a:tabLst>
                <a:tab pos="0" algn="l"/>
              </a:tabLst>
            </a:pPr>
            <a:r>
              <a:rPr lang="fr-FR" sz="1400" b="0" u="none" strike="noStrike">
                <a:solidFill>
                  <a:schemeClr val="dk1"/>
                </a:solidFill>
                <a:effectLst/>
                <a:uFillTx/>
                <a:latin typeface="Arial"/>
              </a:rPr>
              <a:t>Renouvellement CDU : priorité aux meublés classés</a:t>
            </a:r>
            <a:endParaRPr lang="fr-FR" sz="1400" b="0" u="none" strike="noStrike">
              <a:solidFill>
                <a:srgbClr val="000000"/>
              </a:solidFill>
              <a:effectLst/>
              <a:uFillTx/>
              <a:latin typeface="Calibri"/>
            </a:endParaRPr>
          </a:p>
        </p:txBody>
      </p:sp>
      <p:sp>
        <p:nvSpPr>
          <p:cNvPr id="368" name="Espace réservé du texte 3"/>
          <p:cNvSpPr/>
          <p:nvPr/>
        </p:nvSpPr>
        <p:spPr>
          <a:xfrm>
            <a:off x="4456080" y="4819320"/>
            <a:ext cx="3279960" cy="18396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rmAutofit fontScale="85000" lnSpcReduction="19999"/>
          </a:bodyPr>
          <a:lstStyle/>
          <a:p>
            <a:pPr defTabSz="914400">
              <a:lnSpc>
                <a:spcPct val="90000"/>
              </a:lnSpc>
              <a:spcBef>
                <a:spcPts val="1001"/>
              </a:spcBef>
              <a:tabLst>
                <a:tab pos="0" algn="l"/>
              </a:tabLst>
            </a:pPr>
            <a:r>
              <a:rPr lang="fr-FR" sz="1400" b="1" u="sng" strike="noStrike">
                <a:solidFill>
                  <a:schemeClr val="dk1"/>
                </a:solidFill>
                <a:effectLst/>
                <a:uFillTx/>
                <a:latin typeface="Arial"/>
              </a:rPr>
              <a:t>Objectifs</a:t>
            </a:r>
            <a:r>
              <a:rPr lang="fr-FR" sz="1400" b="1" u="none" strike="noStrike">
                <a:solidFill>
                  <a:schemeClr val="dk1"/>
                </a:solidFill>
                <a:effectLst/>
                <a:uFillTx/>
                <a:latin typeface="Arial"/>
              </a:rPr>
              <a:t> </a:t>
            </a:r>
            <a:r>
              <a:rPr lang="fr-FR" sz="1400" b="0" u="none" strike="noStrike">
                <a:solidFill>
                  <a:schemeClr val="dk1"/>
                </a:solidFill>
                <a:effectLst/>
                <a:uFillTx/>
                <a:latin typeface="Arial"/>
              </a:rPr>
              <a:t>: règlement avec critères contraignants et compatibles Loi Le Meur</a:t>
            </a:r>
            <a:endParaRPr lang="fr-FR" sz="1400" b="0" u="none" strike="noStrike">
              <a:solidFill>
                <a:srgbClr val="000000"/>
              </a:solidFill>
              <a:effectLst/>
              <a:uFillTx/>
              <a:latin typeface="Calibri"/>
            </a:endParaRPr>
          </a:p>
          <a:p>
            <a:pPr marL="743040" lvl="1" indent="-285840" defTabSz="914400">
              <a:lnSpc>
                <a:spcPct val="90000"/>
              </a:lnSpc>
              <a:spcBef>
                <a:spcPts val="499"/>
              </a:spcBef>
              <a:buClr>
                <a:srgbClr val="000000"/>
              </a:buClr>
              <a:buFont typeface="Wingdings" charset="2"/>
              <a:buChar char=""/>
              <a:tabLst>
                <a:tab pos="0" algn="l"/>
              </a:tabLst>
            </a:pPr>
            <a:r>
              <a:rPr lang="fr-FR" sz="1400" b="0" u="none" strike="noStrike">
                <a:solidFill>
                  <a:schemeClr val="dk1"/>
                </a:solidFill>
                <a:effectLst/>
                <a:uFillTx/>
                <a:latin typeface="Arial"/>
              </a:rPr>
              <a:t>Durée 4 ans</a:t>
            </a:r>
            <a:endParaRPr lang="fr-FR" sz="1400" b="0" u="none" strike="noStrike">
              <a:solidFill>
                <a:srgbClr val="000000"/>
              </a:solidFill>
              <a:effectLst/>
              <a:uFillTx/>
              <a:latin typeface="Calibri"/>
            </a:endParaRPr>
          </a:p>
          <a:p>
            <a:pPr marL="743040" lvl="1" indent="-285840" defTabSz="914400">
              <a:lnSpc>
                <a:spcPct val="90000"/>
              </a:lnSpc>
              <a:spcBef>
                <a:spcPts val="499"/>
              </a:spcBef>
              <a:buClr>
                <a:srgbClr val="000000"/>
              </a:buClr>
              <a:buFont typeface="Wingdings" charset="2"/>
              <a:buChar char=""/>
              <a:tabLst>
                <a:tab pos="0" algn="l"/>
              </a:tabLst>
            </a:pPr>
            <a:r>
              <a:rPr lang="fr-FR" sz="1400" b="0" u="none" strike="noStrike">
                <a:solidFill>
                  <a:schemeClr val="dk1"/>
                </a:solidFill>
                <a:effectLst/>
                <a:uFillTx/>
                <a:latin typeface="Arial"/>
              </a:rPr>
              <a:t>Quotas et nombre d’autorisations par proprio</a:t>
            </a:r>
            <a:endParaRPr lang="fr-FR" sz="1400" b="0" u="none" strike="noStrike">
              <a:solidFill>
                <a:srgbClr val="000000"/>
              </a:solidFill>
              <a:effectLst/>
              <a:uFillTx/>
              <a:latin typeface="Calibri"/>
            </a:endParaRPr>
          </a:p>
          <a:p>
            <a:pPr marL="743040" lvl="1" indent="-285840" defTabSz="914400">
              <a:lnSpc>
                <a:spcPct val="90000"/>
              </a:lnSpc>
              <a:spcBef>
                <a:spcPts val="499"/>
              </a:spcBef>
              <a:buClr>
                <a:srgbClr val="000000"/>
              </a:buClr>
              <a:buFont typeface="Wingdings" charset="2"/>
              <a:buChar char=""/>
              <a:tabLst>
                <a:tab pos="0" algn="l"/>
              </a:tabLst>
            </a:pPr>
            <a:r>
              <a:rPr lang="fr-FR" sz="1400" b="0" u="none" strike="noStrike">
                <a:solidFill>
                  <a:schemeClr val="dk1"/>
                </a:solidFill>
                <a:effectLst/>
                <a:uFillTx/>
                <a:latin typeface="Arial"/>
              </a:rPr>
              <a:t>Zonage pour Annecy</a:t>
            </a:r>
            <a:endParaRPr lang="fr-FR" sz="1400" b="0" u="none" strike="noStrike">
              <a:solidFill>
                <a:srgbClr val="000000"/>
              </a:solidFill>
              <a:effectLst/>
              <a:uFillTx/>
              <a:latin typeface="Calibri"/>
            </a:endParaRPr>
          </a:p>
          <a:p>
            <a:pPr marL="743040" lvl="1" indent="-285840" defTabSz="914400">
              <a:lnSpc>
                <a:spcPct val="90000"/>
              </a:lnSpc>
              <a:spcBef>
                <a:spcPts val="499"/>
              </a:spcBef>
              <a:buClr>
                <a:srgbClr val="000000"/>
              </a:buClr>
              <a:buFont typeface="Wingdings" charset="2"/>
              <a:buChar char=""/>
              <a:tabLst>
                <a:tab pos="0" algn="l"/>
              </a:tabLst>
            </a:pPr>
            <a:r>
              <a:rPr lang="fr-FR" sz="1400" b="0" u="none" strike="noStrike">
                <a:solidFill>
                  <a:schemeClr val="dk1"/>
                </a:solidFill>
                <a:effectLst/>
                <a:uFillTx/>
                <a:latin typeface="Arial"/>
              </a:rPr>
              <a:t>CDU pour personnes morales</a:t>
            </a:r>
            <a:endParaRPr lang="fr-FR" sz="1400" b="0" u="none" strike="noStrike">
              <a:solidFill>
                <a:srgbClr val="000000"/>
              </a:solidFill>
              <a:effectLst/>
              <a:uFillTx/>
              <a:latin typeface="Calibri"/>
            </a:endParaRPr>
          </a:p>
          <a:p>
            <a:pPr marL="743040" lvl="1" indent="-285840" defTabSz="914400">
              <a:lnSpc>
                <a:spcPct val="90000"/>
              </a:lnSpc>
              <a:spcBef>
                <a:spcPts val="499"/>
              </a:spcBef>
              <a:buClr>
                <a:srgbClr val="000000"/>
              </a:buClr>
              <a:buFont typeface="Wingdings" charset="2"/>
              <a:buChar char=""/>
              <a:tabLst>
                <a:tab pos="0" algn="l"/>
              </a:tabLst>
            </a:pPr>
            <a:r>
              <a:rPr lang="fr-FR" sz="1400" b="0" u="none" strike="sngStrike">
                <a:solidFill>
                  <a:schemeClr val="dk1"/>
                </a:solidFill>
                <a:effectLst/>
                <a:uFillTx/>
                <a:latin typeface="Arial"/>
              </a:rPr>
              <a:t>Classement obligatoire</a:t>
            </a:r>
            <a:endParaRPr lang="fr-FR" sz="1400" b="0" u="none" strike="noStrike">
              <a:solidFill>
                <a:srgbClr val="000000"/>
              </a:solidFill>
              <a:effectLst/>
              <a:uFillTx/>
              <a:latin typeface="Calibri"/>
            </a:endParaRPr>
          </a:p>
          <a:p>
            <a:pPr marL="743040" lvl="1" indent="-285840" defTabSz="914400">
              <a:lnSpc>
                <a:spcPct val="90000"/>
              </a:lnSpc>
              <a:spcBef>
                <a:spcPts val="499"/>
              </a:spcBef>
              <a:buClr>
                <a:srgbClr val="000000"/>
              </a:buClr>
              <a:buFont typeface="Wingdings" charset="2"/>
              <a:buChar char=""/>
              <a:tabLst>
                <a:tab pos="0" algn="l"/>
              </a:tabLst>
            </a:pPr>
            <a:r>
              <a:rPr lang="fr-FR" sz="1400" b="0" u="none" strike="sngStrike">
                <a:solidFill>
                  <a:schemeClr val="dk1"/>
                </a:solidFill>
                <a:effectLst/>
                <a:uFillTx/>
                <a:latin typeface="Arial"/>
              </a:rPr>
              <a:t>Renouvellement CDU : priorité aux meublés classés</a:t>
            </a:r>
            <a:endParaRPr lang="fr-FR" sz="1400" b="0" u="none" strike="noStrike">
              <a:solidFill>
                <a:srgbClr val="000000"/>
              </a:solidFill>
              <a:effectLst/>
              <a:uFillTx/>
              <a:latin typeface="Calibri"/>
            </a:endParaRP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9" name="PlaceHolder 1"/>
          <p:cNvSpPr>
            <a:spLocks noGrp="1"/>
          </p:cNvSpPr>
          <p:nvPr>
            <p:ph/>
          </p:nvPr>
        </p:nvSpPr>
        <p:spPr>
          <a:xfrm>
            <a:off x="838080" y="601920"/>
            <a:ext cx="7653600" cy="514800"/>
          </a:xfrm>
          <a:prstGeom prst="rect">
            <a:avLst/>
          </a:prstGeom>
          <a:noFill/>
          <a:ln w="0">
            <a:noFill/>
          </a:ln>
        </p:spPr>
        <p:txBody>
          <a:bodyPr lIns="91440" tIns="45720" rIns="91440" bIns="45720" anchor="t">
            <a:normAutofit fontScale="85000" lnSpcReduction="9999"/>
          </a:bodyPr>
          <a:lstStyle/>
          <a:p>
            <a:pPr indent="0" defTabSz="914400">
              <a:lnSpc>
                <a:spcPct val="90000"/>
              </a:lnSpc>
              <a:spcBef>
                <a:spcPts val="1001"/>
              </a:spcBef>
              <a:buNone/>
              <a:tabLst>
                <a:tab pos="0" algn="l"/>
              </a:tabLst>
            </a:pPr>
            <a:r>
              <a:rPr lang="fr-FR" sz="2800" b="1" u="none" strike="noStrike">
                <a:solidFill>
                  <a:schemeClr val="lt2"/>
                </a:solidFill>
                <a:effectLst/>
                <a:uFillTx/>
                <a:latin typeface="Arial"/>
              </a:rPr>
              <a:t>4-2 Application du règlement – ville d’Annecy</a:t>
            </a:r>
            <a:endParaRPr lang="fr-FR" sz="2800" b="0" u="none" strike="noStrike">
              <a:solidFill>
                <a:schemeClr val="dk1"/>
              </a:solidFill>
              <a:effectLst/>
              <a:uFillTx/>
              <a:latin typeface="Arial"/>
            </a:endParaRPr>
          </a:p>
        </p:txBody>
      </p:sp>
      <p:sp>
        <p:nvSpPr>
          <p:cNvPr id="370" name="PlaceHolder 2"/>
          <p:cNvSpPr>
            <a:spLocks noGrp="1"/>
          </p:cNvSpPr>
          <p:nvPr>
            <p:ph/>
          </p:nvPr>
        </p:nvSpPr>
        <p:spPr>
          <a:xfrm>
            <a:off x="10924200" y="545400"/>
            <a:ext cx="580680" cy="328320"/>
          </a:xfrm>
          <a:prstGeom prst="rect">
            <a:avLst/>
          </a:prstGeom>
          <a:noFill/>
          <a:ln w="0">
            <a:noFill/>
          </a:ln>
        </p:spPr>
        <p:txBody>
          <a:bodyPr lIns="91440" tIns="45720" rIns="91440" bIns="45720" anchor="t">
            <a:noAutofit/>
          </a:bodyPr>
          <a:lstStyle/>
          <a:p>
            <a:pPr indent="0" algn="r" defTabSz="914400">
              <a:lnSpc>
                <a:spcPct val="90000"/>
              </a:lnSpc>
              <a:spcBef>
                <a:spcPts val="1001"/>
              </a:spcBef>
              <a:buNone/>
              <a:tabLst>
                <a:tab pos="0" algn="l"/>
              </a:tabLst>
            </a:pPr>
            <a:r>
              <a:rPr lang="fr-FR" sz="1800" b="1" u="none" strike="noStrike">
                <a:solidFill>
                  <a:schemeClr val="lt1"/>
                </a:solidFill>
                <a:effectLst/>
                <a:uFillTx/>
                <a:latin typeface="Arial"/>
              </a:rPr>
              <a:t>4-2</a:t>
            </a:r>
            <a:endParaRPr lang="fr-FR" sz="1800" b="0" u="none" strike="noStrike">
              <a:solidFill>
                <a:schemeClr val="dk1"/>
              </a:solidFill>
              <a:effectLst/>
              <a:uFillTx/>
              <a:latin typeface="Arial"/>
            </a:endParaRPr>
          </a:p>
        </p:txBody>
      </p:sp>
      <p:sp>
        <p:nvSpPr>
          <p:cNvPr id="371" name="Espace réservé du texte 3"/>
          <p:cNvSpPr/>
          <p:nvPr/>
        </p:nvSpPr>
        <p:spPr>
          <a:xfrm>
            <a:off x="560160" y="1828800"/>
            <a:ext cx="10944720" cy="30384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defTabSz="914400">
              <a:lnSpc>
                <a:spcPct val="90000"/>
              </a:lnSpc>
              <a:spcBef>
                <a:spcPts val="1001"/>
              </a:spcBef>
              <a:tabLst>
                <a:tab pos="0" algn="l"/>
              </a:tabLst>
            </a:pPr>
            <a:r>
              <a:rPr lang="fr-FR" sz="2000" b="1" u="none" strike="noStrike">
                <a:solidFill>
                  <a:schemeClr val="dk1"/>
                </a:solidFill>
                <a:effectLst/>
                <a:uFillTx/>
                <a:latin typeface="Arial"/>
              </a:rPr>
              <a:t>Objectifs pour la Ville d’Annecy</a:t>
            </a:r>
            <a:r>
              <a:rPr lang="fr-FR" sz="1600" b="0" u="none" strike="noStrike">
                <a:solidFill>
                  <a:schemeClr val="dk1"/>
                </a:solidFill>
                <a:effectLst/>
                <a:uFillTx/>
                <a:latin typeface="Arial"/>
              </a:rPr>
              <a:t> </a:t>
            </a:r>
            <a:endParaRPr lang="fr-FR" sz="1600" b="0" u="none" strike="noStrike">
              <a:solidFill>
                <a:srgbClr val="000000"/>
              </a:solidFill>
              <a:effectLst/>
              <a:uFillTx/>
              <a:latin typeface="Calibri"/>
            </a:endParaRPr>
          </a:p>
          <a:p>
            <a:pPr defTabSz="914400">
              <a:lnSpc>
                <a:spcPct val="90000"/>
              </a:lnSpc>
              <a:spcBef>
                <a:spcPts val="1001"/>
              </a:spcBef>
              <a:tabLst>
                <a:tab pos="0" algn="l"/>
              </a:tabLst>
            </a:pPr>
            <a:endParaRPr lang="fr-FR" sz="1600" b="0" u="none" strike="noStrike">
              <a:solidFill>
                <a:srgbClr val="000000"/>
              </a:solidFill>
              <a:effectLst/>
              <a:uFillTx/>
              <a:latin typeface="Calibri"/>
            </a:endParaRPr>
          </a:p>
          <a:p>
            <a:pPr marL="285840" indent="-285840" defTabSz="914400">
              <a:lnSpc>
                <a:spcPct val="90000"/>
              </a:lnSpc>
              <a:spcBef>
                <a:spcPts val="1001"/>
              </a:spcBef>
              <a:buClr>
                <a:srgbClr val="000000"/>
              </a:buClr>
              <a:buFont typeface="Arial"/>
              <a:buChar char="•"/>
              <a:tabLst>
                <a:tab pos="0" algn="l"/>
              </a:tabLst>
            </a:pPr>
            <a:r>
              <a:rPr lang="fr-FR" sz="1800" b="0" u="none" strike="noStrike">
                <a:solidFill>
                  <a:schemeClr val="dk1"/>
                </a:solidFill>
                <a:effectLst/>
                <a:uFillTx/>
                <a:latin typeface="Arial"/>
              </a:rPr>
              <a:t>Retrouver un équilibre entre le parc de logements destinés aux habitants de la Ville et les logements dédiés à la location saisonnière touristique ;</a:t>
            </a:r>
            <a:endParaRPr lang="fr-FR" sz="1800" b="0" u="none" strike="noStrike">
              <a:solidFill>
                <a:srgbClr val="000000"/>
              </a:solidFill>
              <a:effectLst/>
              <a:uFillTx/>
              <a:latin typeface="Calibri"/>
            </a:endParaRPr>
          </a:p>
          <a:p>
            <a:pPr defTabSz="914400">
              <a:lnSpc>
                <a:spcPct val="90000"/>
              </a:lnSpc>
              <a:spcBef>
                <a:spcPts val="1001"/>
              </a:spcBef>
              <a:tabLst>
                <a:tab pos="0" algn="l"/>
              </a:tabLst>
            </a:pPr>
            <a:endParaRPr lang="fr-FR" sz="1800" b="0" u="none" strike="noStrike">
              <a:solidFill>
                <a:srgbClr val="000000"/>
              </a:solidFill>
              <a:effectLst/>
              <a:uFillTx/>
              <a:latin typeface="Calibri"/>
            </a:endParaRPr>
          </a:p>
          <a:p>
            <a:pPr marL="285840" indent="-285840" defTabSz="914400">
              <a:lnSpc>
                <a:spcPct val="90000"/>
              </a:lnSpc>
              <a:spcBef>
                <a:spcPts val="1001"/>
              </a:spcBef>
              <a:buClr>
                <a:srgbClr val="000000"/>
              </a:buClr>
              <a:buFont typeface="Arial"/>
              <a:buChar char="•"/>
              <a:tabLst>
                <a:tab pos="0" algn="l"/>
              </a:tabLst>
            </a:pPr>
            <a:r>
              <a:rPr lang="fr-FR" sz="1800" b="0" u="none" strike="noStrike">
                <a:solidFill>
                  <a:schemeClr val="dk1"/>
                </a:solidFill>
                <a:effectLst/>
                <a:uFillTx/>
                <a:latin typeface="Arial"/>
              </a:rPr>
              <a:t>Apporter une offre de logements permettant de garder habitants et salariés ;</a:t>
            </a:r>
            <a:endParaRPr lang="fr-FR" sz="1800" b="0" u="none" strike="noStrike">
              <a:solidFill>
                <a:srgbClr val="000000"/>
              </a:solidFill>
              <a:effectLst/>
              <a:uFillTx/>
              <a:latin typeface="Calibri"/>
            </a:endParaRPr>
          </a:p>
          <a:p>
            <a:pPr defTabSz="914400">
              <a:lnSpc>
                <a:spcPct val="90000"/>
              </a:lnSpc>
              <a:spcBef>
                <a:spcPts val="1001"/>
              </a:spcBef>
              <a:tabLst>
                <a:tab pos="0" algn="l"/>
              </a:tabLst>
            </a:pPr>
            <a:endParaRPr lang="fr-FR" sz="1800" b="0" u="none" strike="noStrike">
              <a:solidFill>
                <a:srgbClr val="000000"/>
              </a:solidFill>
              <a:effectLst/>
              <a:uFillTx/>
              <a:latin typeface="Calibri"/>
            </a:endParaRPr>
          </a:p>
          <a:p>
            <a:pPr marL="285840" indent="-285840" defTabSz="914400">
              <a:lnSpc>
                <a:spcPct val="90000"/>
              </a:lnSpc>
              <a:spcBef>
                <a:spcPts val="1001"/>
              </a:spcBef>
              <a:buClr>
                <a:srgbClr val="000000"/>
              </a:buClr>
              <a:buFont typeface="Arial"/>
              <a:buChar char="•"/>
              <a:tabLst>
                <a:tab pos="0" algn="l"/>
              </a:tabLst>
            </a:pPr>
            <a:r>
              <a:rPr lang="fr-FR" sz="1800" b="0" u="none" strike="noStrike">
                <a:solidFill>
                  <a:schemeClr val="dk1"/>
                </a:solidFill>
                <a:effectLst/>
                <a:uFillTx/>
                <a:latin typeface="Arial"/>
              </a:rPr>
              <a:t>Limiter la concentration des nuisances liées à l’affluence touristique dans certains secteurs (nuisances sonores, conflits de voisinages, dégradation des copropriétés, etc.).</a:t>
            </a:r>
            <a:endParaRPr lang="fr-FR" sz="1800" b="0" u="none" strike="noStrike">
              <a:solidFill>
                <a:srgbClr val="000000"/>
              </a:solidFill>
              <a:effectLst/>
              <a:uFillTx/>
              <a:latin typeface="Calibri"/>
            </a:endParaRP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2" name="PlaceHolder 1"/>
          <p:cNvSpPr>
            <a:spLocks noGrp="1"/>
          </p:cNvSpPr>
          <p:nvPr>
            <p:ph/>
          </p:nvPr>
        </p:nvSpPr>
        <p:spPr>
          <a:xfrm>
            <a:off x="810360" y="324720"/>
            <a:ext cx="7653600" cy="514800"/>
          </a:xfrm>
          <a:prstGeom prst="rect">
            <a:avLst/>
          </a:prstGeom>
          <a:noFill/>
          <a:ln w="0">
            <a:noFill/>
          </a:ln>
        </p:spPr>
        <p:txBody>
          <a:bodyPr lIns="91440" tIns="45720" rIns="91440" bIns="45720" anchor="t">
            <a:normAutofit fontScale="85000" lnSpcReduction="9999"/>
          </a:bodyPr>
          <a:lstStyle/>
          <a:p>
            <a:pPr indent="0" defTabSz="914400">
              <a:lnSpc>
                <a:spcPct val="90000"/>
              </a:lnSpc>
              <a:spcBef>
                <a:spcPts val="1001"/>
              </a:spcBef>
              <a:buNone/>
              <a:tabLst>
                <a:tab pos="0" algn="l"/>
              </a:tabLst>
            </a:pPr>
            <a:r>
              <a:rPr lang="fr-FR" sz="2800" b="1" u="none" strike="noStrike">
                <a:solidFill>
                  <a:schemeClr val="lt2"/>
                </a:solidFill>
                <a:effectLst/>
                <a:uFillTx/>
                <a:latin typeface="Arial"/>
              </a:rPr>
              <a:t>4-2 Application du règlement – ville d’Annecy</a:t>
            </a:r>
            <a:endParaRPr lang="fr-FR" sz="2800" b="0" u="none" strike="noStrike">
              <a:solidFill>
                <a:schemeClr val="dk1"/>
              </a:solidFill>
              <a:effectLst/>
              <a:uFillTx/>
              <a:latin typeface="Arial"/>
            </a:endParaRPr>
          </a:p>
        </p:txBody>
      </p:sp>
      <p:sp>
        <p:nvSpPr>
          <p:cNvPr id="373" name="PlaceHolder 2"/>
          <p:cNvSpPr>
            <a:spLocks noGrp="1"/>
          </p:cNvSpPr>
          <p:nvPr>
            <p:ph/>
          </p:nvPr>
        </p:nvSpPr>
        <p:spPr>
          <a:xfrm>
            <a:off x="10924200" y="545400"/>
            <a:ext cx="580680" cy="328320"/>
          </a:xfrm>
          <a:prstGeom prst="rect">
            <a:avLst/>
          </a:prstGeom>
          <a:noFill/>
          <a:ln w="0">
            <a:noFill/>
          </a:ln>
        </p:spPr>
        <p:txBody>
          <a:bodyPr lIns="91440" tIns="45720" rIns="91440" bIns="45720" anchor="t">
            <a:noAutofit/>
          </a:bodyPr>
          <a:lstStyle/>
          <a:p>
            <a:pPr indent="0" algn="r" defTabSz="914400">
              <a:lnSpc>
                <a:spcPct val="90000"/>
              </a:lnSpc>
              <a:spcBef>
                <a:spcPts val="1001"/>
              </a:spcBef>
              <a:buNone/>
              <a:tabLst>
                <a:tab pos="0" algn="l"/>
              </a:tabLst>
            </a:pPr>
            <a:r>
              <a:rPr lang="fr-FR" sz="1800" b="1" u="none" strike="noStrike">
                <a:solidFill>
                  <a:schemeClr val="lt1"/>
                </a:solidFill>
                <a:effectLst/>
                <a:uFillTx/>
                <a:latin typeface="Arial"/>
              </a:rPr>
              <a:t>4-2</a:t>
            </a:r>
            <a:endParaRPr lang="fr-FR" sz="1800" b="0" u="none" strike="noStrike">
              <a:solidFill>
                <a:schemeClr val="dk1"/>
              </a:solidFill>
              <a:effectLst/>
              <a:uFillTx/>
              <a:latin typeface="Arial"/>
            </a:endParaRPr>
          </a:p>
        </p:txBody>
      </p:sp>
      <p:sp>
        <p:nvSpPr>
          <p:cNvPr id="374" name="Espace réservé du texte 3"/>
          <p:cNvSpPr/>
          <p:nvPr/>
        </p:nvSpPr>
        <p:spPr>
          <a:xfrm>
            <a:off x="8259840" y="1930320"/>
            <a:ext cx="3931920" cy="41468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marL="285840" indent="-285840" defTabSz="914400">
              <a:lnSpc>
                <a:spcPct val="90000"/>
              </a:lnSpc>
              <a:spcBef>
                <a:spcPts val="1001"/>
              </a:spcBef>
              <a:buClr>
                <a:srgbClr val="000000"/>
              </a:buClr>
              <a:buFont typeface="Arial"/>
              <a:buChar char="•"/>
            </a:pPr>
            <a:r>
              <a:rPr lang="fr-FR" sz="1600" b="0" u="none" strike="noStrike">
                <a:solidFill>
                  <a:schemeClr val="dk1"/>
                </a:solidFill>
                <a:effectLst/>
                <a:uFillTx/>
                <a:latin typeface="Arial"/>
              </a:rPr>
              <a:t>Fixation de quotas en fonction du découpage géographique :</a:t>
            </a:r>
            <a:endParaRPr lang="fr-FR" sz="1600" b="0" u="none" strike="noStrike">
              <a:solidFill>
                <a:srgbClr val="000000"/>
              </a:solidFill>
              <a:effectLst/>
              <a:uFillTx/>
              <a:latin typeface="Calibri"/>
            </a:endParaRPr>
          </a:p>
          <a:p>
            <a:pPr marL="457200" lvl="1" defTabSz="914400">
              <a:lnSpc>
                <a:spcPct val="90000"/>
              </a:lnSpc>
              <a:spcBef>
                <a:spcPts val="499"/>
              </a:spcBef>
              <a:buClr>
                <a:srgbClr val="000000"/>
              </a:buClr>
              <a:buFont typeface="Arial"/>
              <a:buChar char="•"/>
            </a:pPr>
            <a:r>
              <a:rPr lang="fr-FR" sz="1600" b="0" u="none" strike="noStrike">
                <a:solidFill>
                  <a:schemeClr val="dk1"/>
                </a:solidFill>
                <a:effectLst/>
                <a:uFillTx/>
                <a:latin typeface="Arial"/>
              </a:rPr>
              <a:t> Zone A : 460 autorisations CDU</a:t>
            </a:r>
            <a:endParaRPr lang="fr-FR" sz="1600" b="0" u="none" strike="noStrike">
              <a:solidFill>
                <a:srgbClr val="000000"/>
              </a:solidFill>
              <a:effectLst/>
              <a:uFillTx/>
              <a:latin typeface="Calibri"/>
            </a:endParaRPr>
          </a:p>
          <a:p>
            <a:pPr marL="457200" lvl="1" defTabSz="914400">
              <a:lnSpc>
                <a:spcPct val="90000"/>
              </a:lnSpc>
              <a:spcBef>
                <a:spcPts val="499"/>
              </a:spcBef>
              <a:buClr>
                <a:srgbClr val="000000"/>
              </a:buClr>
              <a:buFont typeface="Arial"/>
              <a:buChar char="•"/>
            </a:pPr>
            <a:r>
              <a:rPr lang="fr-FR" sz="1600" b="0" u="none" strike="noStrike">
                <a:solidFill>
                  <a:schemeClr val="dk1"/>
                </a:solidFill>
                <a:effectLst/>
                <a:uFillTx/>
                <a:latin typeface="Arial"/>
              </a:rPr>
              <a:t> Zone B : 1000 autorisations CDU</a:t>
            </a:r>
            <a:endParaRPr lang="fr-FR" sz="1600" b="0" u="none" strike="noStrike">
              <a:solidFill>
                <a:srgbClr val="000000"/>
              </a:solidFill>
              <a:effectLst/>
              <a:uFillTx/>
              <a:latin typeface="Calibri"/>
            </a:endParaRPr>
          </a:p>
          <a:p>
            <a:pPr marL="457200" lvl="1" defTabSz="914400">
              <a:lnSpc>
                <a:spcPct val="90000"/>
              </a:lnSpc>
              <a:spcBef>
                <a:spcPts val="499"/>
              </a:spcBef>
              <a:buClr>
                <a:srgbClr val="000000"/>
              </a:buClr>
              <a:buFont typeface="Arial"/>
              <a:buChar char="•"/>
            </a:pPr>
            <a:r>
              <a:rPr lang="fr-FR" sz="1600" b="0" u="none" strike="noStrike">
                <a:solidFill>
                  <a:schemeClr val="dk1"/>
                </a:solidFill>
                <a:effectLst/>
                <a:uFillTx/>
                <a:latin typeface="Arial"/>
              </a:rPr>
              <a:t> Zone C : 1200 autorisations CDU</a:t>
            </a:r>
            <a:endParaRPr lang="fr-FR" sz="1600" b="0" u="none" strike="noStrike">
              <a:solidFill>
                <a:srgbClr val="000000"/>
              </a:solidFill>
              <a:effectLst/>
              <a:uFillTx/>
              <a:latin typeface="Calibri"/>
            </a:endParaRPr>
          </a:p>
          <a:p>
            <a:pPr marL="743040" lvl="1" indent="-285840" defTabSz="914400">
              <a:lnSpc>
                <a:spcPct val="90000"/>
              </a:lnSpc>
              <a:spcBef>
                <a:spcPts val="499"/>
              </a:spcBef>
              <a:buClr>
                <a:srgbClr val="000000"/>
              </a:buClr>
              <a:buFont typeface="Courier New"/>
              <a:buChar char="o"/>
            </a:pPr>
            <a:r>
              <a:rPr lang="fr-FR" sz="1600" b="1" u="none" strike="noStrike">
                <a:solidFill>
                  <a:schemeClr val="dk1"/>
                </a:solidFill>
                <a:effectLst/>
                <a:uFillTx/>
                <a:latin typeface="Arial"/>
              </a:rPr>
              <a:t>TOTAL = 2660 autorisations maximum pour Annecy</a:t>
            </a:r>
            <a:endParaRPr lang="fr-FR" sz="1600" b="0" u="none" strike="noStrike">
              <a:solidFill>
                <a:srgbClr val="000000"/>
              </a:solidFill>
              <a:effectLst/>
              <a:uFillTx/>
              <a:latin typeface="Calibri"/>
            </a:endParaRPr>
          </a:p>
          <a:p>
            <a:pPr defTabSz="914400">
              <a:lnSpc>
                <a:spcPct val="90000"/>
              </a:lnSpc>
              <a:spcBef>
                <a:spcPts val="499"/>
              </a:spcBef>
            </a:pPr>
            <a:endParaRPr lang="fr-FR" sz="1000" b="0" u="none" strike="noStrike">
              <a:solidFill>
                <a:srgbClr val="000000"/>
              </a:solidFill>
              <a:effectLst/>
              <a:uFillTx/>
              <a:latin typeface="Calibri"/>
            </a:endParaRPr>
          </a:p>
          <a:p>
            <a:pPr marL="285840" indent="-285840" defTabSz="914400">
              <a:lnSpc>
                <a:spcPct val="90000"/>
              </a:lnSpc>
              <a:spcBef>
                <a:spcPts val="1001"/>
              </a:spcBef>
              <a:buClr>
                <a:srgbClr val="000000"/>
              </a:buClr>
              <a:buFont typeface="Arial"/>
              <a:buChar char="•"/>
            </a:pPr>
            <a:r>
              <a:rPr lang="fr-FR" sz="1600" b="0" u="none" strike="noStrike">
                <a:solidFill>
                  <a:schemeClr val="dk1"/>
                </a:solidFill>
                <a:effectLst/>
                <a:uFillTx/>
                <a:latin typeface="Arial"/>
              </a:rPr>
              <a:t>1 autorisation par propriétaire (personne physique ou morale)</a:t>
            </a:r>
            <a:endParaRPr lang="fr-FR" sz="1600" b="0" u="none" strike="noStrike">
              <a:solidFill>
                <a:srgbClr val="000000"/>
              </a:solidFill>
              <a:effectLst/>
              <a:uFillTx/>
              <a:latin typeface="Calibri"/>
            </a:endParaRPr>
          </a:p>
          <a:p>
            <a:pPr defTabSz="914400">
              <a:lnSpc>
                <a:spcPct val="90000"/>
              </a:lnSpc>
              <a:spcBef>
                <a:spcPts val="1001"/>
              </a:spcBef>
            </a:pPr>
            <a:endParaRPr lang="fr-FR" sz="1000" b="0" u="none" strike="noStrike">
              <a:solidFill>
                <a:srgbClr val="000000"/>
              </a:solidFill>
              <a:effectLst/>
              <a:uFillTx/>
              <a:latin typeface="Calibri"/>
            </a:endParaRPr>
          </a:p>
          <a:p>
            <a:pPr marL="285840" indent="-285840" defTabSz="914400">
              <a:lnSpc>
                <a:spcPct val="90000"/>
              </a:lnSpc>
              <a:spcBef>
                <a:spcPts val="1001"/>
              </a:spcBef>
              <a:buClr>
                <a:srgbClr val="000000"/>
              </a:buClr>
              <a:buFont typeface="Arial"/>
              <a:buChar char="•"/>
            </a:pPr>
            <a:r>
              <a:rPr lang="fr-FR" sz="1600" b="0" u="none" strike="noStrike">
                <a:solidFill>
                  <a:schemeClr val="dk1"/>
                </a:solidFill>
                <a:effectLst/>
                <a:uFillTx/>
                <a:latin typeface="Arial"/>
              </a:rPr>
              <a:t>Durée de l’autorisation : 4 ans</a:t>
            </a:r>
            <a:endParaRPr lang="fr-FR" sz="1600" b="0" u="none" strike="noStrike">
              <a:solidFill>
                <a:srgbClr val="000000"/>
              </a:solidFill>
              <a:effectLst/>
              <a:uFillTx/>
              <a:latin typeface="Calibri"/>
            </a:endParaRPr>
          </a:p>
        </p:txBody>
      </p:sp>
      <p:grpSp>
        <p:nvGrpSpPr>
          <p:cNvPr id="375" name="Group 16"/>
          <p:cNvGrpSpPr/>
          <p:nvPr/>
        </p:nvGrpSpPr>
        <p:grpSpPr>
          <a:xfrm>
            <a:off x="5106240" y="2037960"/>
            <a:ext cx="3056760" cy="3129840"/>
            <a:chOff x="5106240" y="2037960"/>
            <a:chExt cx="3056760" cy="3129840"/>
          </a:xfrm>
        </p:grpSpPr>
        <p:pic>
          <p:nvPicPr>
            <p:cNvPr id="376" name="Image 4"/>
            <p:cNvPicPr/>
            <p:nvPr/>
          </p:nvPicPr>
          <p:blipFill>
            <a:blip r:embed="rId2"/>
            <a:stretch/>
          </p:blipFill>
          <p:spPr>
            <a:xfrm>
              <a:off x="5106240" y="2037960"/>
              <a:ext cx="3056760" cy="3129840"/>
            </a:xfrm>
            <a:prstGeom prst="rect">
              <a:avLst/>
            </a:prstGeom>
            <a:noFill/>
            <a:ln w="0">
              <a:noFill/>
            </a:ln>
          </p:spPr>
        </p:pic>
        <p:sp>
          <p:nvSpPr>
            <p:cNvPr id="377" name="Zone de texte 2"/>
            <p:cNvSpPr/>
            <p:nvPr/>
          </p:nvSpPr>
          <p:spPr>
            <a:xfrm>
              <a:off x="6035760" y="3517560"/>
              <a:ext cx="1082160" cy="289440"/>
            </a:xfrm>
            <a:prstGeom prst="rect">
              <a:avLst/>
            </a:prstGeom>
            <a:noFill/>
            <a:ln w="9525">
              <a:noFill/>
            </a:ln>
          </p:spPr>
          <p:style>
            <a:lnRef idx="0">
              <a:scrgbClr r="0" g="0" b="0"/>
            </a:lnRef>
            <a:fillRef idx="0">
              <a:scrgbClr r="0" g="0" b="0"/>
            </a:fillRef>
            <a:effectRef idx="0">
              <a:scrgbClr r="0" g="0" b="0"/>
            </a:effectRef>
            <a:fontRef idx="minor"/>
          </p:style>
          <p:txBody>
            <a:bodyPr anchor="t">
              <a:spAutoFit/>
            </a:bodyPr>
            <a:lstStyle/>
            <a:p>
              <a:pPr defTabSz="914400">
                <a:lnSpc>
                  <a:spcPct val="107000"/>
                </a:lnSpc>
              </a:pPr>
              <a:r>
                <a:rPr lang="fr-FR" sz="1200" b="1" u="none" strike="noStrike">
                  <a:solidFill>
                    <a:srgbClr val="C00000"/>
                  </a:solidFill>
                  <a:effectLst/>
                  <a:uFillTx/>
                  <a:latin typeface="Calibri"/>
                  <a:ea typeface="Calibri"/>
                </a:rPr>
                <a:t>Zone A </a:t>
              </a:r>
              <a:endParaRPr lang="fr-FR" sz="1200" b="0" u="none" strike="noStrike">
                <a:solidFill>
                  <a:srgbClr val="000000"/>
                </a:solidFill>
                <a:effectLst/>
                <a:uFillTx/>
                <a:latin typeface="Calibri"/>
              </a:endParaRPr>
            </a:p>
          </p:txBody>
        </p:sp>
        <p:sp>
          <p:nvSpPr>
            <p:cNvPr id="378" name="Zone de texte 2"/>
            <p:cNvSpPr/>
            <p:nvPr/>
          </p:nvSpPr>
          <p:spPr>
            <a:xfrm>
              <a:off x="6494400" y="2730240"/>
              <a:ext cx="881280" cy="289440"/>
            </a:xfrm>
            <a:prstGeom prst="rect">
              <a:avLst/>
            </a:prstGeom>
            <a:noFill/>
            <a:ln w="9525">
              <a:noFill/>
            </a:ln>
          </p:spPr>
          <p:style>
            <a:lnRef idx="0">
              <a:scrgbClr r="0" g="0" b="0"/>
            </a:lnRef>
            <a:fillRef idx="0">
              <a:scrgbClr r="0" g="0" b="0"/>
            </a:fillRef>
            <a:effectRef idx="0">
              <a:scrgbClr r="0" g="0" b="0"/>
            </a:effectRef>
            <a:fontRef idx="minor"/>
          </p:style>
          <p:txBody>
            <a:bodyPr anchor="t">
              <a:spAutoFit/>
            </a:bodyPr>
            <a:lstStyle/>
            <a:p>
              <a:pPr defTabSz="914400">
                <a:lnSpc>
                  <a:spcPct val="107000"/>
                </a:lnSpc>
              </a:pPr>
              <a:r>
                <a:rPr lang="fr-FR" sz="1200" b="1" u="none" strike="noStrike">
                  <a:solidFill>
                    <a:srgbClr val="E36C09"/>
                  </a:solidFill>
                  <a:effectLst/>
                  <a:uFillTx/>
                  <a:latin typeface="Calibri"/>
                  <a:ea typeface="Calibri"/>
                </a:rPr>
                <a:t>Zone B</a:t>
              </a:r>
              <a:endParaRPr lang="fr-FR" sz="1200" b="0" u="none" strike="noStrike">
                <a:solidFill>
                  <a:srgbClr val="000000"/>
                </a:solidFill>
                <a:effectLst/>
                <a:uFillTx/>
                <a:latin typeface="Calibri"/>
              </a:endParaRPr>
            </a:p>
          </p:txBody>
        </p:sp>
        <p:sp>
          <p:nvSpPr>
            <p:cNvPr id="379" name="Zone de texte 3"/>
            <p:cNvSpPr/>
            <p:nvPr/>
          </p:nvSpPr>
          <p:spPr>
            <a:xfrm>
              <a:off x="5394960" y="2216160"/>
              <a:ext cx="992160" cy="289440"/>
            </a:xfrm>
            <a:prstGeom prst="rect">
              <a:avLst/>
            </a:prstGeom>
            <a:noFill/>
            <a:ln w="9525">
              <a:noFill/>
            </a:ln>
          </p:spPr>
          <p:style>
            <a:lnRef idx="0">
              <a:scrgbClr r="0" g="0" b="0"/>
            </a:lnRef>
            <a:fillRef idx="0">
              <a:scrgbClr r="0" g="0" b="0"/>
            </a:fillRef>
            <a:effectRef idx="0">
              <a:scrgbClr r="0" g="0" b="0"/>
            </a:effectRef>
            <a:fontRef idx="minor"/>
          </p:style>
          <p:txBody>
            <a:bodyPr anchor="t">
              <a:spAutoFit/>
            </a:bodyPr>
            <a:lstStyle/>
            <a:p>
              <a:pPr defTabSz="914400">
                <a:lnSpc>
                  <a:spcPct val="107000"/>
                </a:lnSpc>
              </a:pPr>
              <a:r>
                <a:rPr lang="fr-FR" sz="1200" b="1" u="none" strike="noStrike">
                  <a:solidFill>
                    <a:srgbClr val="3F3151"/>
                  </a:solidFill>
                  <a:effectLst/>
                  <a:uFillTx/>
                  <a:latin typeface="Calibri"/>
                  <a:ea typeface="Calibri"/>
                </a:rPr>
                <a:t>Zone C</a:t>
              </a:r>
              <a:endParaRPr lang="fr-FR" sz="1200" b="0" u="none" strike="noStrike">
                <a:solidFill>
                  <a:srgbClr val="000000"/>
                </a:solidFill>
                <a:effectLst/>
                <a:uFillTx/>
                <a:latin typeface="Calibri"/>
              </a:endParaRPr>
            </a:p>
          </p:txBody>
        </p:sp>
      </p:grpSp>
      <p:pic>
        <p:nvPicPr>
          <p:cNvPr id="380" name="Image 3"/>
          <p:cNvPicPr/>
          <p:nvPr/>
        </p:nvPicPr>
        <p:blipFill>
          <a:blip r:embed="rId3"/>
          <a:stretch/>
        </p:blipFill>
        <p:spPr>
          <a:xfrm>
            <a:off x="262440" y="1046520"/>
            <a:ext cx="4131720" cy="5691960"/>
          </a:xfrm>
          <a:prstGeom prst="rect">
            <a:avLst/>
          </a:prstGeom>
          <a:noFill/>
          <a:ln w="0">
            <a:noFill/>
          </a:ln>
        </p:spPr>
      </p:pic>
      <p:sp>
        <p:nvSpPr>
          <p:cNvPr id="381" name="Ellipse 12"/>
          <p:cNvSpPr/>
          <p:nvPr/>
        </p:nvSpPr>
        <p:spPr>
          <a:xfrm rot="20377200">
            <a:off x="1830960" y="3503160"/>
            <a:ext cx="1224000" cy="692280"/>
          </a:xfrm>
          <a:prstGeom prst="ellipse">
            <a:avLst/>
          </a:prstGeom>
          <a:noFill/>
          <a:ln>
            <a:solidFill>
              <a:srgbClr val="000000"/>
            </a:solid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defTabSz="914400">
              <a:lnSpc>
                <a:spcPct val="100000"/>
              </a:lnSpc>
            </a:pPr>
            <a:endParaRPr lang="fr-FR" sz="1800" b="0" u="none" strike="noStrike">
              <a:solidFill>
                <a:schemeClr val="lt1"/>
              </a:solidFill>
              <a:effectLst/>
              <a:uFillTx/>
              <a:latin typeface="Arial"/>
            </a:endParaRPr>
          </a:p>
        </p:txBody>
      </p:sp>
      <p:cxnSp>
        <p:nvCxnSpPr>
          <p:cNvPr id="382" name="Connecteur droit 14"/>
          <p:cNvCxnSpPr>
            <a:stCxn id="381" idx="0"/>
          </p:cNvCxnSpPr>
          <p:nvPr/>
        </p:nvCxnSpPr>
        <p:spPr>
          <a:xfrm flipV="1">
            <a:off x="2322360" y="2014920"/>
            <a:ext cx="2784240" cy="1510560"/>
          </a:xfrm>
          <a:prstGeom prst="straightConnector1">
            <a:avLst/>
          </a:prstGeom>
          <a:ln>
            <a:solidFill>
              <a:srgbClr val="000000"/>
            </a:solidFill>
          </a:ln>
        </p:spPr>
      </p:cxnSp>
      <p:cxnSp>
        <p:nvCxnSpPr>
          <p:cNvPr id="383" name="Connecteur droit 16"/>
          <p:cNvCxnSpPr/>
          <p:nvPr/>
        </p:nvCxnSpPr>
        <p:spPr>
          <a:xfrm>
            <a:off x="2151720" y="4236480"/>
            <a:ext cx="2954880" cy="932040"/>
          </a:xfrm>
          <a:prstGeom prst="straightConnector1">
            <a:avLst/>
          </a:prstGeom>
          <a:ln>
            <a:solidFill>
              <a:srgbClr val="000000"/>
            </a:solidFill>
          </a:ln>
        </p:spPr>
      </p:cxn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4" name="PlaceHolder 1"/>
          <p:cNvSpPr>
            <a:spLocks noGrp="1"/>
          </p:cNvSpPr>
          <p:nvPr>
            <p:ph/>
          </p:nvPr>
        </p:nvSpPr>
        <p:spPr>
          <a:xfrm>
            <a:off x="838080" y="601920"/>
            <a:ext cx="7653600" cy="514800"/>
          </a:xfrm>
          <a:prstGeom prst="rect">
            <a:avLst/>
          </a:prstGeom>
          <a:noFill/>
          <a:ln w="0">
            <a:noFill/>
          </a:ln>
        </p:spPr>
        <p:txBody>
          <a:bodyPr lIns="91440" tIns="45720" rIns="91440" bIns="45720" anchor="t">
            <a:normAutofit fontScale="85000" lnSpcReduction="9999"/>
          </a:bodyPr>
          <a:lstStyle/>
          <a:p>
            <a:pPr indent="0" defTabSz="914400">
              <a:lnSpc>
                <a:spcPct val="90000"/>
              </a:lnSpc>
              <a:spcBef>
                <a:spcPts val="1001"/>
              </a:spcBef>
              <a:buNone/>
              <a:tabLst>
                <a:tab pos="0" algn="l"/>
              </a:tabLst>
            </a:pPr>
            <a:r>
              <a:rPr lang="fr-FR" sz="2800" b="1" u="none" strike="noStrike">
                <a:solidFill>
                  <a:schemeClr val="lt2"/>
                </a:solidFill>
                <a:effectLst/>
                <a:uFillTx/>
                <a:latin typeface="Arial"/>
              </a:rPr>
              <a:t>4-2 Application du règlement – ville d’Annecy</a:t>
            </a:r>
            <a:endParaRPr lang="fr-FR" sz="2800" b="0" u="none" strike="noStrike">
              <a:solidFill>
                <a:schemeClr val="dk1"/>
              </a:solidFill>
              <a:effectLst/>
              <a:uFillTx/>
              <a:latin typeface="Arial"/>
            </a:endParaRPr>
          </a:p>
        </p:txBody>
      </p:sp>
      <p:sp>
        <p:nvSpPr>
          <p:cNvPr id="385" name="PlaceHolder 2"/>
          <p:cNvSpPr>
            <a:spLocks noGrp="1"/>
          </p:cNvSpPr>
          <p:nvPr>
            <p:ph/>
          </p:nvPr>
        </p:nvSpPr>
        <p:spPr>
          <a:xfrm>
            <a:off x="10924200" y="545400"/>
            <a:ext cx="580680" cy="328320"/>
          </a:xfrm>
          <a:prstGeom prst="rect">
            <a:avLst/>
          </a:prstGeom>
          <a:noFill/>
          <a:ln w="0">
            <a:noFill/>
          </a:ln>
        </p:spPr>
        <p:txBody>
          <a:bodyPr lIns="91440" tIns="45720" rIns="91440" bIns="45720" anchor="t">
            <a:noAutofit/>
          </a:bodyPr>
          <a:lstStyle/>
          <a:p>
            <a:pPr indent="0" algn="r" defTabSz="914400">
              <a:lnSpc>
                <a:spcPct val="90000"/>
              </a:lnSpc>
              <a:spcBef>
                <a:spcPts val="1001"/>
              </a:spcBef>
              <a:buNone/>
              <a:tabLst>
                <a:tab pos="0" algn="l"/>
              </a:tabLst>
            </a:pPr>
            <a:r>
              <a:rPr lang="fr-FR" sz="1800" b="1" u="none" strike="noStrike">
                <a:solidFill>
                  <a:schemeClr val="lt1"/>
                </a:solidFill>
                <a:effectLst/>
                <a:uFillTx/>
                <a:latin typeface="Arial"/>
              </a:rPr>
              <a:t>4-2</a:t>
            </a:r>
            <a:endParaRPr lang="fr-FR" sz="1800" b="0" u="none" strike="noStrike">
              <a:solidFill>
                <a:schemeClr val="dk1"/>
              </a:solidFill>
              <a:effectLst/>
              <a:uFillTx/>
              <a:latin typeface="Arial"/>
            </a:endParaRPr>
          </a:p>
        </p:txBody>
      </p:sp>
      <p:sp>
        <p:nvSpPr>
          <p:cNvPr id="386" name="Espace réservé du texte 3"/>
          <p:cNvSpPr/>
          <p:nvPr/>
        </p:nvSpPr>
        <p:spPr>
          <a:xfrm>
            <a:off x="3166560" y="1477800"/>
            <a:ext cx="8928720" cy="53798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defTabSz="914400">
              <a:lnSpc>
                <a:spcPct val="90000"/>
              </a:lnSpc>
              <a:spcBef>
                <a:spcPts val="1001"/>
              </a:spcBef>
              <a:tabLst>
                <a:tab pos="0" algn="l"/>
              </a:tabLst>
            </a:pPr>
            <a:r>
              <a:rPr lang="fr-FR" sz="2000" b="1" u="none" strike="noStrike">
                <a:solidFill>
                  <a:schemeClr val="dk1"/>
                </a:solidFill>
                <a:effectLst/>
                <a:uFillTx/>
                <a:latin typeface="Arial"/>
              </a:rPr>
              <a:t>Instruction</a:t>
            </a:r>
            <a:r>
              <a:rPr lang="fr-FR" sz="2000" b="0" u="none" strike="noStrike">
                <a:solidFill>
                  <a:schemeClr val="dk1"/>
                </a:solidFill>
                <a:effectLst/>
                <a:uFillTx/>
                <a:latin typeface="Arial"/>
              </a:rPr>
              <a:t> : </a:t>
            </a:r>
            <a:endParaRPr lang="fr-FR" sz="2000" b="0" u="none" strike="noStrike">
              <a:solidFill>
                <a:srgbClr val="000000"/>
              </a:solidFill>
              <a:effectLst/>
              <a:uFillTx/>
              <a:latin typeface="Calibri"/>
            </a:endParaRPr>
          </a:p>
          <a:p>
            <a:pPr marL="285840" indent="-285840" defTabSz="914400">
              <a:lnSpc>
                <a:spcPct val="90000"/>
              </a:lnSpc>
              <a:spcBef>
                <a:spcPts val="1001"/>
              </a:spcBef>
              <a:buClr>
                <a:srgbClr val="000000"/>
              </a:buClr>
              <a:buFont typeface="Arial"/>
              <a:buChar char="•"/>
              <a:tabLst>
                <a:tab pos="0" algn="l"/>
              </a:tabLst>
            </a:pPr>
            <a:r>
              <a:rPr lang="fr-FR" sz="2000" b="0" u="none" strike="noStrike">
                <a:solidFill>
                  <a:schemeClr val="dk1"/>
                </a:solidFill>
                <a:effectLst/>
                <a:uFillTx/>
                <a:latin typeface="Arial"/>
              </a:rPr>
              <a:t>Aujourd’hui, quotas dépassés en zone A (+98%) et zone B (+11%) : </a:t>
            </a:r>
            <a:endParaRPr lang="fr-FR" sz="2000" b="0" u="none" strike="noStrike">
              <a:solidFill>
                <a:srgbClr val="000000"/>
              </a:solidFill>
              <a:effectLst/>
              <a:uFillTx/>
              <a:latin typeface="Calibri"/>
            </a:endParaRPr>
          </a:p>
          <a:p>
            <a:pPr marL="743040" lvl="1" indent="-285840" defTabSz="914400">
              <a:lnSpc>
                <a:spcPct val="90000"/>
              </a:lnSpc>
              <a:spcBef>
                <a:spcPts val="499"/>
              </a:spcBef>
              <a:buClr>
                <a:srgbClr val="000000"/>
              </a:buClr>
              <a:buFont typeface="Arial"/>
              <a:buChar char="•"/>
              <a:tabLst>
                <a:tab pos="0" algn="l"/>
              </a:tabLst>
            </a:pPr>
            <a:r>
              <a:rPr lang="fr-FR" sz="1800" b="0" u="none" strike="noStrike">
                <a:solidFill>
                  <a:schemeClr val="dk1"/>
                </a:solidFill>
                <a:effectLst/>
                <a:uFillTx/>
                <a:latin typeface="Arial"/>
              </a:rPr>
              <a:t>Aucune autorisation délivrée dans ces 2 zones ;</a:t>
            </a:r>
            <a:endParaRPr lang="fr-FR" sz="1800" b="0" u="none" strike="noStrike">
              <a:solidFill>
                <a:srgbClr val="000000"/>
              </a:solidFill>
              <a:effectLst/>
              <a:uFillTx/>
              <a:latin typeface="Calibri"/>
            </a:endParaRPr>
          </a:p>
          <a:p>
            <a:pPr marL="743040" lvl="1" indent="-285840" defTabSz="914400">
              <a:lnSpc>
                <a:spcPct val="90000"/>
              </a:lnSpc>
              <a:spcBef>
                <a:spcPts val="499"/>
              </a:spcBef>
              <a:buClr>
                <a:srgbClr val="000000"/>
              </a:buClr>
              <a:buFont typeface="Arial"/>
              <a:buChar char="•"/>
              <a:tabLst>
                <a:tab pos="0" algn="l"/>
              </a:tabLst>
            </a:pPr>
            <a:r>
              <a:rPr lang="fr-FR" sz="1800" b="0" u="none" strike="noStrike">
                <a:solidFill>
                  <a:schemeClr val="dk1"/>
                </a:solidFill>
                <a:effectLst/>
                <a:uFillTx/>
                <a:latin typeface="Arial"/>
              </a:rPr>
              <a:t>Mise en place d’une liste d’attente ; </a:t>
            </a:r>
            <a:endParaRPr lang="fr-FR" sz="1800" b="0" u="none" strike="noStrike">
              <a:solidFill>
                <a:srgbClr val="000000"/>
              </a:solidFill>
              <a:effectLst/>
              <a:uFillTx/>
              <a:latin typeface="Calibri"/>
            </a:endParaRPr>
          </a:p>
          <a:p>
            <a:pPr marL="743040" lvl="1" indent="-285840" defTabSz="914400">
              <a:lnSpc>
                <a:spcPct val="90000"/>
              </a:lnSpc>
              <a:spcBef>
                <a:spcPts val="499"/>
              </a:spcBef>
              <a:buClr>
                <a:srgbClr val="000000"/>
              </a:buClr>
              <a:buFont typeface="Arial"/>
              <a:buChar char="•"/>
              <a:tabLst>
                <a:tab pos="0" algn="l"/>
              </a:tabLst>
            </a:pPr>
            <a:r>
              <a:rPr lang="fr-FR" sz="1800" b="0" u="none" strike="noStrike">
                <a:solidFill>
                  <a:schemeClr val="dk1"/>
                </a:solidFill>
                <a:effectLst/>
                <a:uFillTx/>
                <a:latin typeface="Arial"/>
              </a:rPr>
              <a:t>Remise potentielle sur le marché immobilier de plus de 600 meublés de tourisme en résidence secondaire en zone A et B. pour quelle suite ?</a:t>
            </a:r>
            <a:endParaRPr lang="fr-FR" sz="1800" b="0" u="none" strike="noStrike">
              <a:solidFill>
                <a:srgbClr val="000000"/>
              </a:solidFill>
              <a:effectLst/>
              <a:uFillTx/>
              <a:latin typeface="Calibri"/>
            </a:endParaRPr>
          </a:p>
          <a:p>
            <a:pPr defTabSz="914400">
              <a:lnSpc>
                <a:spcPct val="90000"/>
              </a:lnSpc>
              <a:spcBef>
                <a:spcPts val="1001"/>
              </a:spcBef>
              <a:tabLst>
                <a:tab pos="0" algn="l"/>
              </a:tabLst>
            </a:pPr>
            <a:r>
              <a:rPr lang="fr-FR" sz="2000" b="1" u="none" strike="noStrike">
                <a:solidFill>
                  <a:schemeClr val="dk1"/>
                </a:solidFill>
                <a:effectLst/>
                <a:uFillTx/>
                <a:latin typeface="Arial"/>
              </a:rPr>
              <a:t>Contrôle</a:t>
            </a:r>
            <a:r>
              <a:rPr lang="fr-FR" sz="2000" b="0" u="none" strike="noStrike">
                <a:solidFill>
                  <a:schemeClr val="dk1"/>
                </a:solidFill>
                <a:effectLst/>
                <a:uFillTx/>
                <a:latin typeface="Arial"/>
              </a:rPr>
              <a:t> : </a:t>
            </a:r>
            <a:endParaRPr lang="fr-FR" sz="2000" b="0" u="none" strike="noStrike">
              <a:solidFill>
                <a:srgbClr val="000000"/>
              </a:solidFill>
              <a:effectLst/>
              <a:uFillTx/>
              <a:latin typeface="Calibri"/>
            </a:endParaRPr>
          </a:p>
          <a:p>
            <a:pPr marL="285840" indent="-285840" defTabSz="914400">
              <a:lnSpc>
                <a:spcPct val="90000"/>
              </a:lnSpc>
              <a:spcBef>
                <a:spcPts val="1001"/>
              </a:spcBef>
              <a:buClr>
                <a:srgbClr val="000000"/>
              </a:buClr>
              <a:buFont typeface="Arial"/>
              <a:buChar char="•"/>
              <a:tabLst>
                <a:tab pos="0" algn="l"/>
              </a:tabLst>
            </a:pPr>
            <a:r>
              <a:rPr lang="fr-FR" sz="2000" b="0" u="none" strike="noStrike">
                <a:solidFill>
                  <a:schemeClr val="dk1"/>
                </a:solidFill>
                <a:effectLst/>
                <a:uFillTx/>
                <a:latin typeface="Arial"/>
              </a:rPr>
              <a:t>Plusieurs raisons de contrôle : </a:t>
            </a:r>
            <a:endParaRPr lang="fr-FR" sz="2000" b="0" u="none" strike="noStrike">
              <a:solidFill>
                <a:srgbClr val="000000"/>
              </a:solidFill>
              <a:effectLst/>
              <a:uFillTx/>
              <a:latin typeface="Calibri"/>
            </a:endParaRPr>
          </a:p>
          <a:p>
            <a:pPr marL="743040" lvl="1" indent="-285840" defTabSz="914400">
              <a:lnSpc>
                <a:spcPct val="90000"/>
              </a:lnSpc>
              <a:spcBef>
                <a:spcPts val="499"/>
              </a:spcBef>
              <a:buClr>
                <a:srgbClr val="000000"/>
              </a:buClr>
              <a:buFont typeface="Arial"/>
              <a:buChar char="•"/>
              <a:tabLst>
                <a:tab pos="0" algn="l"/>
              </a:tabLst>
            </a:pPr>
            <a:r>
              <a:rPr lang="fr-FR" sz="1800" b="0" u="none" strike="noStrike">
                <a:solidFill>
                  <a:schemeClr val="dk1"/>
                </a:solidFill>
                <a:effectLst/>
                <a:uFillTx/>
                <a:latin typeface="Arial"/>
              </a:rPr>
              <a:t>Résidence secondaire sans autorisation de CDU</a:t>
            </a:r>
            <a:endParaRPr lang="fr-FR" sz="1800" b="0" u="none" strike="noStrike">
              <a:solidFill>
                <a:srgbClr val="000000"/>
              </a:solidFill>
              <a:effectLst/>
              <a:uFillTx/>
              <a:latin typeface="Calibri"/>
            </a:endParaRPr>
          </a:p>
          <a:p>
            <a:pPr marL="743040" lvl="1" indent="-285840" defTabSz="914400">
              <a:lnSpc>
                <a:spcPct val="90000"/>
              </a:lnSpc>
              <a:spcBef>
                <a:spcPts val="499"/>
              </a:spcBef>
              <a:buClr>
                <a:srgbClr val="000000"/>
              </a:buClr>
              <a:buFont typeface="Arial"/>
              <a:buChar char="•"/>
              <a:tabLst>
                <a:tab pos="0" algn="l"/>
              </a:tabLst>
            </a:pPr>
            <a:r>
              <a:rPr lang="fr-FR" sz="1800" b="0" u="none" strike="noStrike">
                <a:solidFill>
                  <a:schemeClr val="dk1"/>
                </a:solidFill>
                <a:effectLst/>
                <a:uFillTx/>
                <a:latin typeface="Arial"/>
              </a:rPr>
              <a:t>Autorisation de CDU expirée​</a:t>
            </a:r>
            <a:endParaRPr lang="fr-FR" sz="1800" b="0" u="none" strike="noStrike">
              <a:solidFill>
                <a:srgbClr val="000000"/>
              </a:solidFill>
              <a:effectLst/>
              <a:uFillTx/>
              <a:latin typeface="Calibri"/>
            </a:endParaRPr>
          </a:p>
          <a:p>
            <a:pPr marL="743040" lvl="1" indent="-285840" defTabSz="914400">
              <a:lnSpc>
                <a:spcPct val="90000"/>
              </a:lnSpc>
              <a:spcBef>
                <a:spcPts val="499"/>
              </a:spcBef>
              <a:buClr>
                <a:srgbClr val="000000"/>
              </a:buClr>
              <a:buFont typeface="Arial"/>
              <a:buChar char="•"/>
              <a:tabLst>
                <a:tab pos="0" algn="l"/>
              </a:tabLst>
            </a:pPr>
            <a:r>
              <a:rPr lang="fr-FR" sz="1800" b="0" u="none" strike="noStrike">
                <a:solidFill>
                  <a:schemeClr val="dk1"/>
                </a:solidFill>
                <a:effectLst/>
                <a:uFillTx/>
                <a:latin typeface="Arial"/>
              </a:rPr>
              <a:t>Autorisation de CDU refusée par la Mairie​</a:t>
            </a:r>
            <a:endParaRPr lang="fr-FR" sz="1800" b="0" u="none" strike="noStrike">
              <a:solidFill>
                <a:srgbClr val="000000"/>
              </a:solidFill>
              <a:effectLst/>
              <a:uFillTx/>
              <a:latin typeface="Calibri"/>
            </a:endParaRPr>
          </a:p>
          <a:p>
            <a:pPr marL="743040" lvl="1" indent="-285840" defTabSz="914400">
              <a:lnSpc>
                <a:spcPct val="90000"/>
              </a:lnSpc>
              <a:spcBef>
                <a:spcPts val="499"/>
              </a:spcBef>
              <a:buClr>
                <a:srgbClr val="000000"/>
              </a:buClr>
              <a:buFont typeface="Arial"/>
              <a:buChar char="•"/>
              <a:tabLst>
                <a:tab pos="0" algn="l"/>
              </a:tabLst>
            </a:pPr>
            <a:r>
              <a:rPr lang="fr-FR" sz="1800" b="0" u="none" strike="noStrike">
                <a:solidFill>
                  <a:schemeClr val="dk1"/>
                </a:solidFill>
                <a:effectLst/>
                <a:uFillTx/>
                <a:latin typeface="Arial"/>
              </a:rPr>
              <a:t>Autorisation de CDU mise en attente (liste d’attente) car quotas atteints ​</a:t>
            </a:r>
            <a:endParaRPr lang="fr-FR" sz="1800" b="0" u="none" strike="noStrike">
              <a:solidFill>
                <a:srgbClr val="000000"/>
              </a:solidFill>
              <a:effectLst/>
              <a:uFillTx/>
              <a:latin typeface="Calibri"/>
            </a:endParaRPr>
          </a:p>
          <a:p>
            <a:pPr marL="743040" lvl="1" indent="-285840" defTabSz="914400">
              <a:lnSpc>
                <a:spcPct val="90000"/>
              </a:lnSpc>
              <a:spcBef>
                <a:spcPts val="499"/>
              </a:spcBef>
              <a:buClr>
                <a:srgbClr val="000000"/>
              </a:buClr>
              <a:buFont typeface="Arial"/>
              <a:buChar char="•"/>
              <a:tabLst>
                <a:tab pos="0" algn="l"/>
              </a:tabLst>
            </a:pPr>
            <a:r>
              <a:rPr lang="fr-FR" sz="1800" b="0" u="none" strike="noStrike">
                <a:solidFill>
                  <a:schemeClr val="dk1"/>
                </a:solidFill>
                <a:effectLst/>
                <a:uFillTx/>
                <a:latin typeface="Arial"/>
              </a:rPr>
              <a:t>Copropriétés sous arrêtés de mise en sécurité​</a:t>
            </a:r>
            <a:endParaRPr lang="fr-FR" sz="1800" b="0" u="none" strike="noStrike">
              <a:solidFill>
                <a:srgbClr val="000000"/>
              </a:solidFill>
              <a:effectLst/>
              <a:uFillTx/>
              <a:latin typeface="Calibri"/>
            </a:endParaRPr>
          </a:p>
          <a:p>
            <a:pPr marL="743040" lvl="1" indent="-285840" defTabSz="914400">
              <a:lnSpc>
                <a:spcPct val="90000"/>
              </a:lnSpc>
              <a:spcBef>
                <a:spcPts val="499"/>
              </a:spcBef>
              <a:buClr>
                <a:srgbClr val="000000"/>
              </a:buClr>
              <a:buFont typeface="Arial"/>
              <a:buChar char="•"/>
              <a:tabLst>
                <a:tab pos="0" algn="l"/>
              </a:tabLst>
            </a:pPr>
            <a:r>
              <a:rPr lang="fr-FR" sz="1800" b="0" u="none" strike="noStrike">
                <a:solidFill>
                  <a:schemeClr val="dk1"/>
                </a:solidFill>
                <a:effectLst/>
                <a:uFillTx/>
                <a:latin typeface="Arial"/>
              </a:rPr>
              <a:t>Fausse déclaration de résidence principale​</a:t>
            </a:r>
            <a:endParaRPr lang="fr-FR" sz="1800" b="0" u="none" strike="noStrike">
              <a:solidFill>
                <a:srgbClr val="000000"/>
              </a:solidFill>
              <a:effectLst/>
              <a:uFillTx/>
              <a:latin typeface="Calibri"/>
            </a:endParaRPr>
          </a:p>
          <a:p>
            <a:pPr marL="743040" lvl="1" indent="-285840" defTabSz="914400">
              <a:lnSpc>
                <a:spcPct val="90000"/>
              </a:lnSpc>
              <a:spcBef>
                <a:spcPts val="499"/>
              </a:spcBef>
              <a:buClr>
                <a:srgbClr val="000000"/>
              </a:buClr>
              <a:buFont typeface="Arial"/>
              <a:buChar char="•"/>
              <a:tabLst>
                <a:tab pos="0" algn="l"/>
              </a:tabLst>
            </a:pPr>
            <a:r>
              <a:rPr lang="fr-FR" sz="1800" b="0" u="none" strike="noStrike">
                <a:solidFill>
                  <a:schemeClr val="dk1"/>
                </a:solidFill>
                <a:effectLst/>
                <a:uFillTx/>
                <a:latin typeface="Arial"/>
              </a:rPr>
              <a:t>Dénonciation du voisinage​</a:t>
            </a:r>
            <a:endParaRPr lang="fr-FR" sz="1800" b="0" u="none" strike="noStrike">
              <a:solidFill>
                <a:srgbClr val="000000"/>
              </a:solidFill>
              <a:effectLst/>
              <a:uFillTx/>
              <a:latin typeface="Calibri"/>
            </a:endParaRPr>
          </a:p>
          <a:p>
            <a:pPr marL="743040" lvl="1" indent="-285840" defTabSz="914400">
              <a:lnSpc>
                <a:spcPct val="90000"/>
              </a:lnSpc>
              <a:spcBef>
                <a:spcPts val="499"/>
              </a:spcBef>
              <a:buClr>
                <a:srgbClr val="000000"/>
              </a:buClr>
              <a:buFont typeface="Arial"/>
              <a:buChar char="•"/>
              <a:tabLst>
                <a:tab pos="0" algn="l"/>
              </a:tabLst>
            </a:pPr>
            <a:r>
              <a:rPr lang="fr-FR" sz="1800" b="0" u="none" strike="noStrike">
                <a:solidFill>
                  <a:schemeClr val="dk1"/>
                </a:solidFill>
                <a:effectLst/>
                <a:uFillTx/>
                <a:latin typeface="Arial"/>
              </a:rPr>
              <a:t>… </a:t>
            </a:r>
            <a:endParaRPr lang="fr-FR" sz="1800" b="0" u="none" strike="noStrike">
              <a:solidFill>
                <a:srgbClr val="000000"/>
              </a:solidFill>
              <a:effectLst/>
              <a:uFillTx/>
              <a:latin typeface="Calibri"/>
            </a:endParaRPr>
          </a:p>
          <a:p>
            <a:pPr defTabSz="914400">
              <a:lnSpc>
                <a:spcPct val="90000"/>
              </a:lnSpc>
              <a:spcBef>
                <a:spcPts val="499"/>
              </a:spcBef>
              <a:tabLst>
                <a:tab pos="0" algn="l"/>
              </a:tabLst>
            </a:pPr>
            <a:endParaRPr lang="fr-FR" sz="1800" b="0" u="none" strike="noStrike">
              <a:solidFill>
                <a:srgbClr val="000000"/>
              </a:solidFill>
              <a:effectLst/>
              <a:uFillTx/>
              <a:latin typeface="Calibri"/>
            </a:endParaRPr>
          </a:p>
          <a:p>
            <a:pPr defTabSz="914400">
              <a:lnSpc>
                <a:spcPct val="90000"/>
              </a:lnSpc>
              <a:spcBef>
                <a:spcPts val="499"/>
              </a:spcBef>
              <a:tabLst>
                <a:tab pos="0" algn="l"/>
              </a:tabLst>
            </a:pPr>
            <a:endParaRPr lang="fr-FR" sz="1800" b="0" u="none" strike="noStrike">
              <a:solidFill>
                <a:srgbClr val="000000"/>
              </a:solidFill>
              <a:effectLst/>
              <a:uFillTx/>
              <a:latin typeface="Calibri"/>
            </a:endParaRPr>
          </a:p>
        </p:txBody>
      </p:sp>
      <p:grpSp>
        <p:nvGrpSpPr>
          <p:cNvPr id="387" name="Group 16"/>
          <p:cNvGrpSpPr/>
          <p:nvPr/>
        </p:nvGrpSpPr>
        <p:grpSpPr>
          <a:xfrm>
            <a:off x="109440" y="2010240"/>
            <a:ext cx="3056760" cy="3129840"/>
            <a:chOff x="109440" y="2010240"/>
            <a:chExt cx="3056760" cy="3129840"/>
          </a:xfrm>
        </p:grpSpPr>
        <p:pic>
          <p:nvPicPr>
            <p:cNvPr id="388" name="Image 4"/>
            <p:cNvPicPr/>
            <p:nvPr/>
          </p:nvPicPr>
          <p:blipFill>
            <a:blip r:embed="rId3"/>
            <a:stretch/>
          </p:blipFill>
          <p:spPr>
            <a:xfrm>
              <a:off x="109440" y="2010240"/>
              <a:ext cx="3056760" cy="3129840"/>
            </a:xfrm>
            <a:prstGeom prst="rect">
              <a:avLst/>
            </a:prstGeom>
            <a:noFill/>
            <a:ln w="0">
              <a:noFill/>
            </a:ln>
          </p:spPr>
        </p:pic>
        <p:sp>
          <p:nvSpPr>
            <p:cNvPr id="389" name="Zone de texte 2"/>
            <p:cNvSpPr/>
            <p:nvPr/>
          </p:nvSpPr>
          <p:spPr>
            <a:xfrm>
              <a:off x="1038960" y="3489840"/>
              <a:ext cx="1082160" cy="289440"/>
            </a:xfrm>
            <a:prstGeom prst="rect">
              <a:avLst/>
            </a:prstGeom>
            <a:noFill/>
            <a:ln w="9525">
              <a:noFill/>
            </a:ln>
          </p:spPr>
          <p:style>
            <a:lnRef idx="0">
              <a:scrgbClr r="0" g="0" b="0"/>
            </a:lnRef>
            <a:fillRef idx="0">
              <a:scrgbClr r="0" g="0" b="0"/>
            </a:fillRef>
            <a:effectRef idx="0">
              <a:scrgbClr r="0" g="0" b="0"/>
            </a:effectRef>
            <a:fontRef idx="minor"/>
          </p:style>
          <p:txBody>
            <a:bodyPr anchor="t">
              <a:spAutoFit/>
            </a:bodyPr>
            <a:lstStyle/>
            <a:p>
              <a:pPr defTabSz="914400">
                <a:lnSpc>
                  <a:spcPct val="107000"/>
                </a:lnSpc>
              </a:pPr>
              <a:r>
                <a:rPr lang="fr-FR" sz="1200" b="1" u="none" strike="noStrike">
                  <a:solidFill>
                    <a:srgbClr val="C00000"/>
                  </a:solidFill>
                  <a:effectLst/>
                  <a:uFillTx/>
                  <a:latin typeface="Calibri"/>
                  <a:ea typeface="Calibri"/>
                </a:rPr>
                <a:t>Zone A </a:t>
              </a:r>
              <a:endParaRPr lang="fr-FR" sz="1200" b="0" u="none" strike="noStrike">
                <a:solidFill>
                  <a:srgbClr val="000000"/>
                </a:solidFill>
                <a:effectLst/>
                <a:uFillTx/>
                <a:latin typeface="Calibri"/>
              </a:endParaRPr>
            </a:p>
          </p:txBody>
        </p:sp>
        <p:sp>
          <p:nvSpPr>
            <p:cNvPr id="390" name="Zone de texte 2"/>
            <p:cNvSpPr/>
            <p:nvPr/>
          </p:nvSpPr>
          <p:spPr>
            <a:xfrm>
              <a:off x="1497600" y="2702520"/>
              <a:ext cx="881280" cy="289440"/>
            </a:xfrm>
            <a:prstGeom prst="rect">
              <a:avLst/>
            </a:prstGeom>
            <a:noFill/>
            <a:ln w="9525">
              <a:noFill/>
            </a:ln>
          </p:spPr>
          <p:style>
            <a:lnRef idx="0">
              <a:scrgbClr r="0" g="0" b="0"/>
            </a:lnRef>
            <a:fillRef idx="0">
              <a:scrgbClr r="0" g="0" b="0"/>
            </a:fillRef>
            <a:effectRef idx="0">
              <a:scrgbClr r="0" g="0" b="0"/>
            </a:effectRef>
            <a:fontRef idx="minor"/>
          </p:style>
          <p:txBody>
            <a:bodyPr anchor="t">
              <a:spAutoFit/>
            </a:bodyPr>
            <a:lstStyle/>
            <a:p>
              <a:pPr defTabSz="914400">
                <a:lnSpc>
                  <a:spcPct val="107000"/>
                </a:lnSpc>
              </a:pPr>
              <a:r>
                <a:rPr lang="fr-FR" sz="1200" b="1" u="none" strike="noStrike">
                  <a:solidFill>
                    <a:srgbClr val="E36C09"/>
                  </a:solidFill>
                  <a:effectLst/>
                  <a:uFillTx/>
                  <a:latin typeface="Calibri"/>
                  <a:ea typeface="Calibri"/>
                </a:rPr>
                <a:t>Zone B</a:t>
              </a:r>
              <a:endParaRPr lang="fr-FR" sz="1200" b="0" u="none" strike="noStrike">
                <a:solidFill>
                  <a:srgbClr val="000000"/>
                </a:solidFill>
                <a:effectLst/>
                <a:uFillTx/>
                <a:latin typeface="Calibri"/>
              </a:endParaRPr>
            </a:p>
          </p:txBody>
        </p:sp>
        <p:sp>
          <p:nvSpPr>
            <p:cNvPr id="391" name="Zone de texte 3"/>
            <p:cNvSpPr/>
            <p:nvPr/>
          </p:nvSpPr>
          <p:spPr>
            <a:xfrm>
              <a:off x="398160" y="2188440"/>
              <a:ext cx="992160" cy="289440"/>
            </a:xfrm>
            <a:prstGeom prst="rect">
              <a:avLst/>
            </a:prstGeom>
            <a:noFill/>
            <a:ln w="9525">
              <a:noFill/>
            </a:ln>
          </p:spPr>
          <p:style>
            <a:lnRef idx="0">
              <a:scrgbClr r="0" g="0" b="0"/>
            </a:lnRef>
            <a:fillRef idx="0">
              <a:scrgbClr r="0" g="0" b="0"/>
            </a:fillRef>
            <a:effectRef idx="0">
              <a:scrgbClr r="0" g="0" b="0"/>
            </a:effectRef>
            <a:fontRef idx="minor"/>
          </p:style>
          <p:txBody>
            <a:bodyPr anchor="t">
              <a:spAutoFit/>
            </a:bodyPr>
            <a:lstStyle/>
            <a:p>
              <a:pPr defTabSz="914400">
                <a:lnSpc>
                  <a:spcPct val="107000"/>
                </a:lnSpc>
              </a:pPr>
              <a:r>
                <a:rPr lang="fr-FR" sz="1200" b="1" u="none" strike="noStrike">
                  <a:solidFill>
                    <a:srgbClr val="3F3151"/>
                  </a:solidFill>
                  <a:effectLst/>
                  <a:uFillTx/>
                  <a:latin typeface="Calibri"/>
                  <a:ea typeface="Calibri"/>
                </a:rPr>
                <a:t>Zone C</a:t>
              </a:r>
              <a:endParaRPr lang="fr-FR" sz="1200" b="0" u="none" strike="noStrike">
                <a:solidFill>
                  <a:srgbClr val="000000"/>
                </a:solidFill>
                <a:effectLst/>
                <a:uFillTx/>
                <a:latin typeface="Calibri"/>
              </a:endParaRPr>
            </a:p>
          </p:txBody>
        </p:sp>
      </p:gr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77"/>
        <p:cNvGrpSpPr/>
        <p:nvPr/>
      </p:nvGrpSpPr>
      <p:grpSpPr>
        <a:xfrm>
          <a:off x="0" y="0"/>
          <a:ext cx="0" cy="0"/>
          <a:chOff x="0" y="0"/>
          <a:chExt cx="0" cy="0"/>
        </a:xfrm>
      </p:grpSpPr>
      <p:sp>
        <p:nvSpPr>
          <p:cNvPr id="278" name="Google Shape;278;g325b06d1d04_0_35"/>
          <p:cNvSpPr txBox="1">
            <a:spLocks noGrp="1"/>
          </p:cNvSpPr>
          <p:nvPr>
            <p:ph type="body" idx="1"/>
          </p:nvPr>
        </p:nvSpPr>
        <p:spPr>
          <a:xfrm>
            <a:off x="838200" y="601941"/>
            <a:ext cx="7653900" cy="515100"/>
          </a:xfrm>
          <a:prstGeom prst="rect">
            <a:avLst/>
          </a:prstGeom>
          <a:noFill/>
          <a:ln>
            <a:noFill/>
          </a:ln>
        </p:spPr>
        <p:txBody>
          <a:bodyPr spcFirstLastPara="1" wrap="square" lIns="91425" tIns="45700" rIns="91425" bIns="45700" anchor="t" anchorCtr="0">
            <a:normAutofit fontScale="62500" lnSpcReduction="20000"/>
          </a:bodyPr>
          <a:lstStyle/>
          <a:p>
            <a:pPr marL="0" lvl="0" indent="0" algn="l" rtl="0">
              <a:lnSpc>
                <a:spcPct val="90000"/>
              </a:lnSpc>
              <a:spcBef>
                <a:spcPts val="0"/>
              </a:spcBef>
              <a:spcAft>
                <a:spcPts val="0"/>
              </a:spcAft>
              <a:buClr>
                <a:schemeClr val="lt2"/>
              </a:buClr>
              <a:buSzPct val="100000"/>
              <a:buNone/>
            </a:pPr>
            <a:r>
              <a:rPr lang="fr-FR"/>
              <a:t>Cadre juridique du changement d’usage pour les meublés de tourisme</a:t>
            </a:r>
            <a:endParaRPr/>
          </a:p>
        </p:txBody>
      </p:sp>
      <p:sp>
        <p:nvSpPr>
          <p:cNvPr id="279" name="Google Shape;279;g325b06d1d04_0_35"/>
          <p:cNvSpPr txBox="1">
            <a:spLocks noGrp="1"/>
          </p:cNvSpPr>
          <p:nvPr>
            <p:ph type="body" idx="2"/>
          </p:nvPr>
        </p:nvSpPr>
        <p:spPr>
          <a:xfrm>
            <a:off x="838200" y="1755650"/>
            <a:ext cx="10522800" cy="4504800"/>
          </a:xfrm>
          <a:prstGeom prst="rect">
            <a:avLst/>
          </a:prstGeom>
          <a:noFill/>
          <a:ln>
            <a:noFill/>
          </a:ln>
        </p:spPr>
        <p:txBody>
          <a:bodyPr spcFirstLastPara="1" wrap="square" lIns="91425" tIns="45700" rIns="91425" bIns="45700" anchor="t" anchorCtr="0">
            <a:normAutofit/>
          </a:bodyPr>
          <a:lstStyle/>
          <a:p>
            <a:pPr marL="457200" lvl="0" indent="0" algn="just" rtl="0">
              <a:lnSpc>
                <a:spcPct val="100000"/>
              </a:lnSpc>
              <a:spcBef>
                <a:spcPts val="0"/>
              </a:spcBef>
              <a:spcAft>
                <a:spcPts val="0"/>
              </a:spcAft>
              <a:buSzPts val="1800"/>
              <a:buNone/>
            </a:pPr>
            <a:endParaRPr sz="1700" b="1"/>
          </a:p>
          <a:p>
            <a:pPr marL="457200" lvl="0" indent="-336550" algn="just" rtl="0">
              <a:lnSpc>
                <a:spcPct val="100000"/>
              </a:lnSpc>
              <a:spcBef>
                <a:spcPts val="0"/>
              </a:spcBef>
              <a:spcAft>
                <a:spcPts val="0"/>
              </a:spcAft>
              <a:buSzPts val="1700"/>
              <a:buFont typeface="Noto Sans Symbols"/>
              <a:buChar char="▪"/>
            </a:pPr>
            <a:r>
              <a:rPr lang="fr-FR" sz="1700" b="1"/>
              <a:t>Champ d’application territorial</a:t>
            </a:r>
            <a:r>
              <a:rPr lang="fr-FR" sz="1700"/>
              <a:t> : petite couronne parisienne et grandes villes (200 000 habitants) ; possibilité de faire appliquer le régime dans des les villes de tailles inférieures sur autorisation du Préfet.</a:t>
            </a:r>
            <a:endParaRPr sz="1700"/>
          </a:p>
          <a:p>
            <a:pPr marL="457200" lvl="0" indent="0" algn="just" rtl="0">
              <a:lnSpc>
                <a:spcPct val="100000"/>
              </a:lnSpc>
              <a:spcBef>
                <a:spcPts val="0"/>
              </a:spcBef>
              <a:spcAft>
                <a:spcPts val="0"/>
              </a:spcAft>
              <a:buSzPts val="1800"/>
              <a:buNone/>
            </a:pPr>
            <a:endParaRPr sz="1700"/>
          </a:p>
          <a:p>
            <a:pPr marL="914400" lvl="1" indent="-254000" algn="just" rtl="0">
              <a:lnSpc>
                <a:spcPct val="100000"/>
              </a:lnSpc>
              <a:spcBef>
                <a:spcPts val="0"/>
              </a:spcBef>
              <a:spcAft>
                <a:spcPts val="0"/>
              </a:spcAft>
              <a:buSzPts val="400"/>
              <a:buFont typeface="Noto Sans Symbols"/>
              <a:buChar char="⮚"/>
            </a:pPr>
            <a:endParaRPr sz="400"/>
          </a:p>
          <a:p>
            <a:pPr marL="457200" lvl="0" indent="-336550" algn="just" rtl="0">
              <a:lnSpc>
                <a:spcPct val="100000"/>
              </a:lnSpc>
              <a:spcBef>
                <a:spcPts val="0"/>
              </a:spcBef>
              <a:spcAft>
                <a:spcPts val="0"/>
              </a:spcAft>
              <a:buSzPts val="1700"/>
              <a:buFont typeface="Noto Sans Symbols"/>
              <a:buChar char="▪"/>
            </a:pPr>
            <a:r>
              <a:rPr lang="fr-FR" sz="1700"/>
              <a:t>Régime d’autorisation :</a:t>
            </a:r>
            <a:endParaRPr sz="1700"/>
          </a:p>
          <a:p>
            <a:pPr marL="914400" lvl="1" indent="-336550" algn="just" rtl="0">
              <a:lnSpc>
                <a:spcPct val="100000"/>
              </a:lnSpc>
              <a:spcBef>
                <a:spcPts val="0"/>
              </a:spcBef>
              <a:spcAft>
                <a:spcPts val="0"/>
              </a:spcAft>
              <a:buSzPts val="1700"/>
              <a:buFont typeface="Noto Sans Symbols"/>
              <a:buChar char="⮚"/>
            </a:pPr>
            <a:r>
              <a:rPr lang="fr-FR" sz="1700"/>
              <a:t>Dans ces territoires, le changement d’usage est soumis à </a:t>
            </a:r>
            <a:r>
              <a:rPr lang="fr-FR" sz="1700" b="1"/>
              <a:t>autorisation délivré par le Maire</a:t>
            </a:r>
            <a:endParaRPr sz="1700" b="1"/>
          </a:p>
          <a:p>
            <a:pPr marL="914400" lvl="1" indent="-336550" algn="just" rtl="0">
              <a:lnSpc>
                <a:spcPct val="100000"/>
              </a:lnSpc>
              <a:spcBef>
                <a:spcPts val="0"/>
              </a:spcBef>
              <a:spcAft>
                <a:spcPts val="0"/>
              </a:spcAft>
              <a:buSzPts val="1700"/>
              <a:buFont typeface="Noto Sans Symbols"/>
              <a:buChar char="⮚"/>
            </a:pPr>
            <a:r>
              <a:rPr lang="fr-FR" sz="1700"/>
              <a:t>Nécessaire pour </a:t>
            </a:r>
            <a:r>
              <a:rPr lang="fr-FR" sz="1700" b="1"/>
              <a:t>tout changement d’un usage d’habitation au 1er janvier 1970 vers un usage commercial</a:t>
            </a:r>
            <a:endParaRPr sz="1700" b="1"/>
          </a:p>
          <a:p>
            <a:pPr marL="914400" lvl="1" indent="-336550" algn="just" rtl="0">
              <a:lnSpc>
                <a:spcPct val="100000"/>
              </a:lnSpc>
              <a:spcBef>
                <a:spcPts val="0"/>
              </a:spcBef>
              <a:spcAft>
                <a:spcPts val="0"/>
              </a:spcAft>
              <a:buSzPts val="1700"/>
              <a:buFont typeface="Noto Sans Symbols"/>
              <a:buChar char="⮚"/>
            </a:pPr>
            <a:r>
              <a:rPr lang="fr-FR" sz="1700"/>
              <a:t>La délibération peut créer une </a:t>
            </a:r>
            <a:r>
              <a:rPr lang="fr-FR" sz="1700" b="1"/>
              <a:t>obligation de compensation</a:t>
            </a:r>
            <a:r>
              <a:rPr lang="fr-FR" sz="1700"/>
              <a:t> définie par quartier</a:t>
            </a:r>
            <a:endParaRPr sz="1700"/>
          </a:p>
          <a:p>
            <a:pPr marL="914400" lvl="1" indent="-336550" algn="just" rtl="0">
              <a:lnSpc>
                <a:spcPct val="100000"/>
              </a:lnSpc>
              <a:spcBef>
                <a:spcPts val="0"/>
              </a:spcBef>
              <a:spcAft>
                <a:spcPts val="0"/>
              </a:spcAft>
              <a:buSzPts val="1700"/>
              <a:buFont typeface="Noto Sans Symbols"/>
              <a:buChar char="⮚"/>
            </a:pPr>
            <a:r>
              <a:rPr lang="fr-FR" sz="1700"/>
              <a:t>si la commune est membre d'un établissement public de coopération intercommunale compétent en matière de plan local d'urbanisme, la délibération est prise par l'organe délibérant de cet établissement</a:t>
            </a:r>
            <a:endParaRPr sz="1700"/>
          </a:p>
          <a:p>
            <a:pPr marL="457200" lvl="0" indent="0" algn="just" rtl="0">
              <a:lnSpc>
                <a:spcPct val="100000"/>
              </a:lnSpc>
              <a:spcBef>
                <a:spcPts val="0"/>
              </a:spcBef>
              <a:spcAft>
                <a:spcPts val="0"/>
              </a:spcAft>
              <a:buSzPts val="1800"/>
              <a:buNone/>
            </a:pPr>
            <a:endParaRPr sz="1700"/>
          </a:p>
          <a:p>
            <a:pPr marL="457200" lvl="0" indent="-336550" algn="just" rtl="0">
              <a:lnSpc>
                <a:spcPct val="100000"/>
              </a:lnSpc>
              <a:spcBef>
                <a:spcPts val="0"/>
              </a:spcBef>
              <a:spcAft>
                <a:spcPts val="0"/>
              </a:spcAft>
              <a:buSzPts val="1700"/>
              <a:buFont typeface="Noto Sans Symbols"/>
              <a:buChar char="▪"/>
            </a:pPr>
            <a:r>
              <a:rPr lang="fr-FR" sz="1700" b="1"/>
              <a:t>Ce régime est d’application automatique et obligatoire.</a:t>
            </a:r>
            <a:endParaRPr sz="1700" b="1"/>
          </a:p>
          <a:p>
            <a:pPr marL="0" lvl="0" indent="0" algn="just" rtl="0">
              <a:lnSpc>
                <a:spcPct val="100000"/>
              </a:lnSpc>
              <a:spcBef>
                <a:spcPts val="0"/>
              </a:spcBef>
              <a:spcAft>
                <a:spcPts val="0"/>
              </a:spcAft>
              <a:buSzPts val="1800"/>
              <a:buNone/>
            </a:pPr>
            <a:endParaRPr sz="1700"/>
          </a:p>
          <a:p>
            <a:pPr marL="0" lvl="0" indent="0" algn="just" rtl="0">
              <a:lnSpc>
                <a:spcPct val="100000"/>
              </a:lnSpc>
              <a:spcBef>
                <a:spcPts val="0"/>
              </a:spcBef>
              <a:spcAft>
                <a:spcPts val="0"/>
              </a:spcAft>
              <a:buSzPts val="1800"/>
              <a:buNone/>
            </a:pPr>
            <a:endParaRPr sz="1700"/>
          </a:p>
          <a:p>
            <a:pPr marL="0" lvl="0" indent="0" algn="l" rtl="0">
              <a:lnSpc>
                <a:spcPct val="90000"/>
              </a:lnSpc>
              <a:spcBef>
                <a:spcPts val="0"/>
              </a:spcBef>
              <a:spcAft>
                <a:spcPts val="0"/>
              </a:spcAft>
              <a:buSzPts val="1800"/>
              <a:buNone/>
            </a:pPr>
            <a:endParaRPr/>
          </a:p>
        </p:txBody>
      </p:sp>
      <p:sp>
        <p:nvSpPr>
          <p:cNvPr id="280" name="Google Shape;280;g325b06d1d04_0_35"/>
          <p:cNvSpPr txBox="1">
            <a:spLocks noGrp="1"/>
          </p:cNvSpPr>
          <p:nvPr>
            <p:ph type="body" idx="3"/>
          </p:nvPr>
        </p:nvSpPr>
        <p:spPr>
          <a:xfrm>
            <a:off x="838200" y="1175081"/>
            <a:ext cx="7653900" cy="467700"/>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dk1"/>
              </a:buClr>
              <a:buSzPts val="1100"/>
              <a:buNone/>
            </a:pPr>
            <a:r>
              <a:rPr lang="fr-FR"/>
              <a:t>Code de la construction (L631-7 et suivants)</a:t>
            </a:r>
            <a:endParaRP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2" name="PlaceHolder 1"/>
          <p:cNvSpPr>
            <a:spLocks noGrp="1"/>
          </p:cNvSpPr>
          <p:nvPr>
            <p:ph/>
          </p:nvPr>
        </p:nvSpPr>
        <p:spPr>
          <a:xfrm>
            <a:off x="838080" y="601920"/>
            <a:ext cx="7653600" cy="514800"/>
          </a:xfrm>
          <a:prstGeom prst="rect">
            <a:avLst/>
          </a:prstGeom>
          <a:noFill/>
          <a:ln w="0">
            <a:noFill/>
          </a:ln>
        </p:spPr>
        <p:txBody>
          <a:bodyPr lIns="91440" tIns="45720" rIns="91440" bIns="45720" anchor="t">
            <a:normAutofit fontScale="85000" lnSpcReduction="9999"/>
          </a:bodyPr>
          <a:lstStyle/>
          <a:p>
            <a:pPr indent="0" defTabSz="914400">
              <a:lnSpc>
                <a:spcPct val="90000"/>
              </a:lnSpc>
              <a:spcBef>
                <a:spcPts val="1001"/>
              </a:spcBef>
              <a:buNone/>
              <a:tabLst>
                <a:tab pos="0" algn="l"/>
              </a:tabLst>
            </a:pPr>
            <a:r>
              <a:rPr lang="fr-FR" sz="2800" b="1" u="none" strike="noStrike">
                <a:solidFill>
                  <a:schemeClr val="lt2"/>
                </a:solidFill>
                <a:effectLst/>
                <a:uFillTx/>
                <a:latin typeface="Arial"/>
              </a:rPr>
              <a:t>4-2 Application du règlement – ville d’Annecy</a:t>
            </a:r>
            <a:endParaRPr lang="fr-FR" sz="2800" b="0" u="none" strike="noStrike">
              <a:solidFill>
                <a:schemeClr val="dk1"/>
              </a:solidFill>
              <a:effectLst/>
              <a:uFillTx/>
              <a:latin typeface="Arial"/>
            </a:endParaRPr>
          </a:p>
        </p:txBody>
      </p:sp>
      <p:sp>
        <p:nvSpPr>
          <p:cNvPr id="393" name="PlaceHolder 2"/>
          <p:cNvSpPr>
            <a:spLocks noGrp="1"/>
          </p:cNvSpPr>
          <p:nvPr>
            <p:ph/>
          </p:nvPr>
        </p:nvSpPr>
        <p:spPr>
          <a:xfrm>
            <a:off x="10924200" y="545400"/>
            <a:ext cx="580680" cy="328320"/>
          </a:xfrm>
          <a:prstGeom prst="rect">
            <a:avLst/>
          </a:prstGeom>
          <a:noFill/>
          <a:ln w="0">
            <a:noFill/>
          </a:ln>
        </p:spPr>
        <p:txBody>
          <a:bodyPr lIns="91440" tIns="45720" rIns="91440" bIns="45720" anchor="t">
            <a:noAutofit/>
          </a:bodyPr>
          <a:lstStyle/>
          <a:p>
            <a:pPr indent="0" algn="r" defTabSz="914400">
              <a:lnSpc>
                <a:spcPct val="90000"/>
              </a:lnSpc>
              <a:spcBef>
                <a:spcPts val="1001"/>
              </a:spcBef>
              <a:buNone/>
              <a:tabLst>
                <a:tab pos="0" algn="l"/>
              </a:tabLst>
            </a:pPr>
            <a:r>
              <a:rPr lang="fr-FR" sz="1800" b="1" u="none" strike="noStrike">
                <a:solidFill>
                  <a:schemeClr val="lt1"/>
                </a:solidFill>
                <a:effectLst/>
                <a:uFillTx/>
                <a:latin typeface="Arial"/>
              </a:rPr>
              <a:t>4-2</a:t>
            </a:r>
            <a:endParaRPr lang="fr-FR" sz="1800" b="0" u="none" strike="noStrike">
              <a:solidFill>
                <a:schemeClr val="dk1"/>
              </a:solidFill>
              <a:effectLst/>
              <a:uFillTx/>
              <a:latin typeface="Arial"/>
            </a:endParaRPr>
          </a:p>
        </p:txBody>
      </p:sp>
      <p:sp>
        <p:nvSpPr>
          <p:cNvPr id="394" name="Espace réservé du texte 3"/>
          <p:cNvSpPr/>
          <p:nvPr/>
        </p:nvSpPr>
        <p:spPr>
          <a:xfrm>
            <a:off x="2695320" y="1477800"/>
            <a:ext cx="9400320" cy="53798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defTabSz="914400">
              <a:lnSpc>
                <a:spcPct val="90000"/>
              </a:lnSpc>
              <a:spcBef>
                <a:spcPts val="1001"/>
              </a:spcBef>
              <a:tabLst>
                <a:tab pos="0" algn="l"/>
              </a:tabLst>
            </a:pPr>
            <a:r>
              <a:rPr lang="fr-FR" sz="2000" b="1" u="none" strike="noStrike">
                <a:solidFill>
                  <a:schemeClr val="dk1"/>
                </a:solidFill>
                <a:effectLst/>
                <a:uFillTx/>
                <a:latin typeface="Arial"/>
              </a:rPr>
              <a:t>Enjeux des meublés de tourisme en Vieille Ville d’Annecy</a:t>
            </a:r>
            <a:endParaRPr lang="fr-FR" sz="2000" b="0" u="none" strike="noStrike">
              <a:solidFill>
                <a:srgbClr val="000000"/>
              </a:solidFill>
              <a:effectLst/>
              <a:uFillTx/>
              <a:latin typeface="Calibri"/>
            </a:endParaRPr>
          </a:p>
          <a:p>
            <a:pPr marL="285840" indent="-285840" defTabSz="914400">
              <a:lnSpc>
                <a:spcPct val="90000"/>
              </a:lnSpc>
              <a:spcBef>
                <a:spcPts val="1001"/>
              </a:spcBef>
              <a:buClr>
                <a:srgbClr val="000000"/>
              </a:buClr>
              <a:buFont typeface="Arial"/>
              <a:buChar char="•"/>
              <a:tabLst>
                <a:tab pos="0" algn="l"/>
              </a:tabLst>
            </a:pPr>
            <a:r>
              <a:rPr lang="fr-FR" sz="2000" b="0" u="none" strike="noStrike">
                <a:solidFill>
                  <a:schemeClr val="dk1"/>
                </a:solidFill>
                <a:effectLst/>
                <a:uFillTx/>
                <a:latin typeface="Arial"/>
              </a:rPr>
              <a:t>Attrait touristique très fort sur ce secteur ; </a:t>
            </a:r>
            <a:endParaRPr lang="fr-FR" sz="2000" b="0" u="none" strike="noStrike">
              <a:solidFill>
                <a:srgbClr val="000000"/>
              </a:solidFill>
              <a:effectLst/>
              <a:uFillTx/>
              <a:latin typeface="Calibri"/>
            </a:endParaRPr>
          </a:p>
          <a:p>
            <a:pPr marL="285840" indent="-285840" defTabSz="914400">
              <a:lnSpc>
                <a:spcPct val="90000"/>
              </a:lnSpc>
              <a:spcBef>
                <a:spcPts val="1001"/>
              </a:spcBef>
              <a:buClr>
                <a:srgbClr val="000000"/>
              </a:buClr>
              <a:buFont typeface="Arial"/>
              <a:buChar char="•"/>
              <a:tabLst>
                <a:tab pos="0" algn="l"/>
              </a:tabLst>
            </a:pPr>
            <a:r>
              <a:rPr lang="fr-FR" sz="2000" b="0" u="none" strike="noStrike">
                <a:solidFill>
                  <a:schemeClr val="dk1"/>
                </a:solidFill>
                <a:effectLst/>
                <a:uFillTx/>
                <a:latin typeface="Arial"/>
              </a:rPr>
              <a:t>Concentration des meublés de tourisme en Vieille Ville ; </a:t>
            </a:r>
            <a:endParaRPr lang="fr-FR" sz="2000" b="0" u="none" strike="noStrike">
              <a:solidFill>
                <a:srgbClr val="000000"/>
              </a:solidFill>
              <a:effectLst/>
              <a:uFillTx/>
              <a:latin typeface="Calibri"/>
            </a:endParaRPr>
          </a:p>
          <a:p>
            <a:pPr marL="285840" indent="-285840" defTabSz="914400">
              <a:lnSpc>
                <a:spcPct val="90000"/>
              </a:lnSpc>
              <a:spcBef>
                <a:spcPts val="1001"/>
              </a:spcBef>
              <a:buClr>
                <a:srgbClr val="000000"/>
              </a:buClr>
              <a:buFont typeface="Arial"/>
              <a:buChar char="•"/>
              <a:tabLst>
                <a:tab pos="0" algn="l"/>
              </a:tabLst>
            </a:pPr>
            <a:r>
              <a:rPr lang="fr-FR" sz="2000" b="0" u="none" strike="noStrike">
                <a:solidFill>
                  <a:schemeClr val="dk1"/>
                </a:solidFill>
                <a:effectLst/>
                <a:uFillTx/>
                <a:latin typeface="Arial"/>
              </a:rPr>
              <a:t>Augmentation des propriétaires bailleurs / investisseurs au détriment des propriétaires occupants ; </a:t>
            </a:r>
            <a:endParaRPr lang="fr-FR" sz="2000" b="0" u="none" strike="noStrike">
              <a:solidFill>
                <a:srgbClr val="000000"/>
              </a:solidFill>
              <a:effectLst/>
              <a:uFillTx/>
              <a:latin typeface="Calibri"/>
            </a:endParaRPr>
          </a:p>
          <a:p>
            <a:pPr marL="285840" indent="-285840" defTabSz="914400">
              <a:lnSpc>
                <a:spcPct val="90000"/>
              </a:lnSpc>
              <a:spcBef>
                <a:spcPts val="1001"/>
              </a:spcBef>
              <a:buClr>
                <a:srgbClr val="000000"/>
              </a:buClr>
              <a:buFont typeface="Arial"/>
              <a:buChar char="•"/>
              <a:tabLst>
                <a:tab pos="0" algn="l"/>
              </a:tabLst>
            </a:pPr>
            <a:r>
              <a:rPr lang="fr-FR" sz="2000" b="0" u="none" strike="noStrike">
                <a:solidFill>
                  <a:schemeClr val="dk1"/>
                </a:solidFill>
                <a:effectLst/>
                <a:uFillTx/>
                <a:latin typeface="Arial"/>
              </a:rPr>
              <a:t>Patrimoine médiéval fragile : dégradation des structures des copropriétés, risques incendies, effondrement, etc. </a:t>
            </a:r>
            <a:endParaRPr lang="fr-FR" sz="2000" b="0" u="none" strike="noStrike">
              <a:solidFill>
                <a:srgbClr val="000000"/>
              </a:solidFill>
              <a:effectLst/>
              <a:uFillTx/>
              <a:latin typeface="Calibri"/>
            </a:endParaRPr>
          </a:p>
          <a:p>
            <a:pPr defTabSz="914400">
              <a:lnSpc>
                <a:spcPct val="90000"/>
              </a:lnSpc>
              <a:spcBef>
                <a:spcPts val="1001"/>
              </a:spcBef>
              <a:tabLst>
                <a:tab pos="0" algn="l"/>
              </a:tabLst>
            </a:pPr>
            <a:endParaRPr lang="fr-FR" sz="2000" b="0" u="none" strike="noStrike">
              <a:solidFill>
                <a:srgbClr val="000000"/>
              </a:solidFill>
              <a:effectLst/>
              <a:uFillTx/>
              <a:latin typeface="Calibri"/>
            </a:endParaRPr>
          </a:p>
          <a:p>
            <a:pPr marL="285840" indent="-285840" defTabSz="914400">
              <a:lnSpc>
                <a:spcPct val="90000"/>
              </a:lnSpc>
              <a:spcBef>
                <a:spcPts val="1001"/>
              </a:spcBef>
              <a:buClr>
                <a:srgbClr val="000000"/>
              </a:buClr>
              <a:buFont typeface="Arial"/>
              <a:buChar char="•"/>
              <a:tabLst>
                <a:tab pos="0" algn="l"/>
              </a:tabLst>
            </a:pPr>
            <a:r>
              <a:rPr lang="fr-FR" sz="2000" b="0" u="none" strike="noStrike">
                <a:solidFill>
                  <a:schemeClr val="dk1"/>
                </a:solidFill>
                <a:effectLst/>
                <a:uFillTx/>
                <a:latin typeface="Arial"/>
              </a:rPr>
              <a:t>Étude pré-opérationnelle d’OPAH-RU en cours pour mise en place d’un dispositif d’accompagnement et d’aides financières auprès des copropriétés et propriétaires</a:t>
            </a:r>
            <a:endParaRPr lang="fr-FR" sz="2000" b="0" u="none" strike="noStrike">
              <a:solidFill>
                <a:srgbClr val="000000"/>
              </a:solidFill>
              <a:effectLst/>
              <a:uFillTx/>
              <a:latin typeface="Calibri"/>
            </a:endParaRPr>
          </a:p>
        </p:txBody>
      </p:sp>
      <p:pic>
        <p:nvPicPr>
          <p:cNvPr id="395" name="Google Shape;299;p39"/>
          <p:cNvPicPr/>
          <p:nvPr/>
        </p:nvPicPr>
        <p:blipFill>
          <a:blip r:embed="rId2"/>
          <a:srcRect l="10548" r="32873"/>
          <a:stretch/>
        </p:blipFill>
        <p:spPr>
          <a:xfrm>
            <a:off x="295560" y="1117080"/>
            <a:ext cx="2399400" cy="5669280"/>
          </a:xfrm>
          <a:prstGeom prst="rect">
            <a:avLst/>
          </a:prstGeom>
          <a:noFill/>
          <a:ln w="0">
            <a:noFill/>
          </a:ln>
        </p:spPr>
      </p:pic>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6" name="PlaceHolder 1"/>
          <p:cNvSpPr>
            <a:spLocks noGrp="1"/>
          </p:cNvSpPr>
          <p:nvPr>
            <p:ph/>
          </p:nvPr>
        </p:nvSpPr>
        <p:spPr>
          <a:xfrm>
            <a:off x="1992387" y="2838060"/>
            <a:ext cx="5123520" cy="1181880"/>
          </a:xfrm>
          <a:prstGeom prst="rect">
            <a:avLst/>
          </a:prstGeom>
          <a:noFill/>
          <a:ln w="0">
            <a:noFill/>
          </a:ln>
        </p:spPr>
        <p:txBody>
          <a:bodyPr lIns="91440" tIns="45720" rIns="91440" bIns="45720" anchor="t">
            <a:normAutofit fontScale="77500" lnSpcReduction="20000"/>
          </a:bodyPr>
          <a:lstStyle/>
          <a:p>
            <a:pPr indent="0" defTabSz="914400">
              <a:lnSpc>
                <a:spcPct val="90000"/>
              </a:lnSpc>
              <a:spcBef>
                <a:spcPts val="1001"/>
              </a:spcBef>
              <a:buNone/>
              <a:tabLst>
                <a:tab pos="0" algn="l"/>
              </a:tabLst>
            </a:pPr>
            <a:r>
              <a:rPr lang="fr-FR" sz="4000" b="1" u="none" strike="noStrike" dirty="0">
                <a:solidFill>
                  <a:schemeClr val="lt2"/>
                </a:solidFill>
                <a:effectLst/>
                <a:uFillTx/>
                <a:latin typeface="Arial"/>
              </a:rPr>
              <a:t>MERCI</a:t>
            </a:r>
            <a:endParaRPr lang="fr-FR" sz="4000" b="0" u="none" strike="noStrike" dirty="0">
              <a:solidFill>
                <a:schemeClr val="dk1"/>
              </a:solidFill>
              <a:effectLst/>
              <a:uFillTx/>
              <a:latin typeface="Arial"/>
            </a:endParaRPr>
          </a:p>
          <a:p>
            <a:pPr indent="0" defTabSz="914400">
              <a:lnSpc>
                <a:spcPct val="90000"/>
              </a:lnSpc>
              <a:spcBef>
                <a:spcPts val="1001"/>
              </a:spcBef>
              <a:buNone/>
              <a:tabLst>
                <a:tab pos="0" algn="l"/>
              </a:tabLst>
            </a:pPr>
            <a:r>
              <a:rPr lang="fr-FR" sz="4000" b="1" u="none" strike="noStrike" dirty="0">
                <a:solidFill>
                  <a:schemeClr val="lt2"/>
                </a:solidFill>
                <a:effectLst/>
                <a:uFillTx/>
                <a:latin typeface="Arial"/>
              </a:rPr>
              <a:t>DE VOTRE ATTENTION</a:t>
            </a:r>
            <a:endParaRPr lang="fr-FR" sz="4000" b="0" u="none" strike="noStrike" dirty="0">
              <a:solidFill>
                <a:schemeClr val="dk1"/>
              </a:solidFill>
              <a:effectLst/>
              <a:uFillTx/>
              <a:latin typeface="Arial"/>
            </a:endParaRPr>
          </a:p>
        </p:txBody>
      </p:sp>
      <p:pic>
        <p:nvPicPr>
          <p:cNvPr id="397" name="Image 1"/>
          <p:cNvPicPr/>
          <p:nvPr/>
        </p:nvPicPr>
        <p:blipFill>
          <a:blip r:embed="rId3"/>
          <a:stretch/>
        </p:blipFill>
        <p:spPr>
          <a:xfrm>
            <a:off x="5736240" y="5504760"/>
            <a:ext cx="2334600" cy="1207080"/>
          </a:xfrm>
          <a:prstGeom prst="rect">
            <a:avLst/>
          </a:prstGeom>
          <a:noFill/>
          <a:ln w="0">
            <a:noFill/>
          </a:ln>
        </p:spPr>
      </p:pic>
      <p:pic>
        <p:nvPicPr>
          <p:cNvPr id="398" name="Image 4"/>
          <p:cNvPicPr/>
          <p:nvPr/>
        </p:nvPicPr>
        <p:blipFill>
          <a:blip r:embed="rId4"/>
          <a:stretch/>
        </p:blipFill>
        <p:spPr>
          <a:xfrm>
            <a:off x="9049680" y="5704920"/>
            <a:ext cx="2863440" cy="942480"/>
          </a:xfrm>
          <a:prstGeom prst="rect">
            <a:avLst/>
          </a:prstGeom>
          <a:noFill/>
          <a:ln w="0">
            <a:noFill/>
          </a:ln>
        </p:spPr>
      </p:pic>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ce réservé du texte 5">
            <a:extLst>
              <a:ext uri="{FF2B5EF4-FFF2-40B4-BE49-F238E27FC236}">
                <a16:creationId xmlns:a16="http://schemas.microsoft.com/office/drawing/2014/main" id="{30F3C115-2E46-4746-D4B7-B579D5F7C676}"/>
              </a:ext>
            </a:extLst>
          </p:cNvPr>
          <p:cNvSpPr>
            <a:spLocks noGrp="1"/>
          </p:cNvSpPr>
          <p:nvPr>
            <p:ph type="body" idx="1"/>
          </p:nvPr>
        </p:nvSpPr>
        <p:spPr>
          <a:xfrm>
            <a:off x="6572856" y="4265602"/>
            <a:ext cx="4389438" cy="1220787"/>
          </a:xfrm>
        </p:spPr>
        <p:txBody>
          <a:bodyPr wrap="square" anchor="t">
            <a:normAutofit/>
          </a:bodyPr>
          <a:lstStyle/>
          <a:p>
            <a:r>
              <a:rPr lang="fr-FR" sz="2800" b="1" i="1" dirty="0"/>
              <a:t>On se retrouve à 14h</a:t>
            </a:r>
          </a:p>
        </p:txBody>
      </p:sp>
      <p:sp>
        <p:nvSpPr>
          <p:cNvPr id="15" name="Title 3">
            <a:extLst>
              <a:ext uri="{FF2B5EF4-FFF2-40B4-BE49-F238E27FC236}">
                <a16:creationId xmlns:a16="http://schemas.microsoft.com/office/drawing/2014/main" id="{56909696-290F-2F6F-43EC-3590C4EC921F}"/>
              </a:ext>
            </a:extLst>
          </p:cNvPr>
          <p:cNvSpPr>
            <a:spLocks noGrp="1"/>
          </p:cNvSpPr>
          <p:nvPr>
            <p:ph type="title"/>
          </p:nvPr>
        </p:nvSpPr>
        <p:spPr>
          <a:xfrm>
            <a:off x="6572856" y="3417838"/>
            <a:ext cx="6398550" cy="847764"/>
          </a:xfrm>
        </p:spPr>
        <p:txBody>
          <a:bodyPr>
            <a:normAutofit fontScale="90000"/>
          </a:bodyPr>
          <a:lstStyle/>
          <a:p>
            <a:r>
              <a:rPr lang="fr-FR" sz="4400" b="1" dirty="0"/>
              <a:t>Bon appétit </a:t>
            </a:r>
            <a:br>
              <a:rPr lang="fr-FR" dirty="0"/>
            </a:br>
            <a:endParaRPr lang="en-US" dirty="0"/>
          </a:p>
        </p:txBody>
      </p:sp>
    </p:spTree>
    <p:extLst>
      <p:ext uri="{BB962C8B-B14F-4D97-AF65-F5344CB8AC3E}">
        <p14:creationId xmlns:p14="http://schemas.microsoft.com/office/powerpoint/2010/main" val="228156167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84"/>
        <p:cNvGrpSpPr/>
        <p:nvPr/>
      </p:nvGrpSpPr>
      <p:grpSpPr>
        <a:xfrm>
          <a:off x="0" y="0"/>
          <a:ext cx="0" cy="0"/>
          <a:chOff x="0" y="0"/>
          <a:chExt cx="0" cy="0"/>
        </a:xfrm>
      </p:grpSpPr>
      <p:sp>
        <p:nvSpPr>
          <p:cNvPr id="285" name="Google Shape;285;g325b06d1d04_0_44"/>
          <p:cNvSpPr txBox="1">
            <a:spLocks noGrp="1"/>
          </p:cNvSpPr>
          <p:nvPr>
            <p:ph type="body" idx="1"/>
          </p:nvPr>
        </p:nvSpPr>
        <p:spPr>
          <a:xfrm>
            <a:off x="838200" y="601941"/>
            <a:ext cx="7653900" cy="515100"/>
          </a:xfrm>
          <a:prstGeom prst="rect">
            <a:avLst/>
          </a:prstGeom>
          <a:noFill/>
          <a:ln>
            <a:noFill/>
          </a:ln>
        </p:spPr>
        <p:txBody>
          <a:bodyPr spcFirstLastPara="1" wrap="square" lIns="91425" tIns="45700" rIns="91425" bIns="45700" anchor="t" anchorCtr="0">
            <a:normAutofit fontScale="62500" lnSpcReduction="20000"/>
          </a:bodyPr>
          <a:lstStyle/>
          <a:p>
            <a:pPr marL="0" lvl="0" indent="0" algn="l" rtl="0">
              <a:lnSpc>
                <a:spcPct val="90000"/>
              </a:lnSpc>
              <a:spcBef>
                <a:spcPts val="0"/>
              </a:spcBef>
              <a:spcAft>
                <a:spcPts val="0"/>
              </a:spcAft>
              <a:buClr>
                <a:schemeClr val="lt2"/>
              </a:buClr>
              <a:buSzPct val="100000"/>
              <a:buNone/>
            </a:pPr>
            <a:r>
              <a:rPr lang="fr-FR"/>
              <a:t>Cadre juridique du changement d’usage pour les meublés de tourisme</a:t>
            </a:r>
            <a:endParaRPr/>
          </a:p>
        </p:txBody>
      </p:sp>
      <p:sp>
        <p:nvSpPr>
          <p:cNvPr id="286" name="Google Shape;286;g325b06d1d04_0_44"/>
          <p:cNvSpPr txBox="1">
            <a:spLocks noGrp="1"/>
          </p:cNvSpPr>
          <p:nvPr>
            <p:ph type="body" idx="2"/>
          </p:nvPr>
        </p:nvSpPr>
        <p:spPr>
          <a:xfrm>
            <a:off x="838200" y="1755650"/>
            <a:ext cx="10522800" cy="4504800"/>
          </a:xfrm>
          <a:prstGeom prst="rect">
            <a:avLst/>
          </a:prstGeom>
          <a:noFill/>
          <a:ln>
            <a:noFill/>
          </a:ln>
        </p:spPr>
        <p:txBody>
          <a:bodyPr spcFirstLastPara="1" wrap="square" lIns="91425" tIns="45700" rIns="91425" bIns="45700" anchor="t" anchorCtr="0">
            <a:normAutofit/>
          </a:bodyPr>
          <a:lstStyle/>
          <a:p>
            <a:pPr marL="457200" lvl="0" indent="0" algn="just" rtl="0">
              <a:lnSpc>
                <a:spcPct val="100000"/>
              </a:lnSpc>
              <a:spcBef>
                <a:spcPts val="0"/>
              </a:spcBef>
              <a:spcAft>
                <a:spcPts val="0"/>
              </a:spcAft>
              <a:buSzPts val="1800"/>
              <a:buNone/>
            </a:pPr>
            <a:endParaRPr sz="1700" b="1"/>
          </a:p>
          <a:p>
            <a:pPr marL="457200" lvl="0" indent="-336550" algn="just" rtl="0">
              <a:lnSpc>
                <a:spcPct val="100000"/>
              </a:lnSpc>
              <a:spcBef>
                <a:spcPts val="0"/>
              </a:spcBef>
              <a:spcAft>
                <a:spcPts val="0"/>
              </a:spcAft>
              <a:buSzPts val="1700"/>
              <a:buFont typeface="Noto Sans Symbols"/>
              <a:buChar char="▪"/>
            </a:pPr>
            <a:r>
              <a:rPr lang="fr-FR" sz="1700"/>
              <a:t>Lorsque le changement d'usage fait l'objet de travaux entrant dans le champ d'application du permis de construire, </a:t>
            </a:r>
            <a:r>
              <a:rPr lang="fr-FR" sz="1700" b="1"/>
              <a:t>la demande de permis de construire ou la déclaration préalable vaut demande de changement d'usage</a:t>
            </a:r>
            <a:r>
              <a:rPr lang="fr-FR" sz="1700"/>
              <a:t>.</a:t>
            </a:r>
            <a:endParaRPr sz="1700"/>
          </a:p>
          <a:p>
            <a:pPr marL="457200" lvl="0" indent="0" algn="just" rtl="0">
              <a:lnSpc>
                <a:spcPct val="100000"/>
              </a:lnSpc>
              <a:spcBef>
                <a:spcPts val="0"/>
              </a:spcBef>
              <a:spcAft>
                <a:spcPts val="0"/>
              </a:spcAft>
              <a:buSzPts val="1800"/>
              <a:buNone/>
            </a:pPr>
            <a:endParaRPr sz="1700"/>
          </a:p>
          <a:p>
            <a:pPr marL="457200" lvl="0" indent="-336550" algn="just" rtl="0">
              <a:lnSpc>
                <a:spcPct val="100000"/>
              </a:lnSpc>
              <a:spcBef>
                <a:spcPts val="0"/>
              </a:spcBef>
              <a:spcAft>
                <a:spcPts val="0"/>
              </a:spcAft>
              <a:buSzPts val="1700"/>
              <a:buFont typeface="Noto Sans Symbols"/>
              <a:buChar char="▪"/>
            </a:pPr>
            <a:r>
              <a:rPr lang="fr-FR" sz="1700"/>
              <a:t>L'autorisation de changement d'usage est </a:t>
            </a:r>
            <a:r>
              <a:rPr lang="fr-FR" sz="1700" b="1"/>
              <a:t>accordée à titre personnel</a:t>
            </a:r>
            <a:r>
              <a:rPr lang="fr-FR" sz="1700"/>
              <a:t>. Elle cesse de produire effet lorsqu'il est mis fin, à titre définitif, pour quelque raison que ce soit, à l'exercice professionnel du bénéficiaire. Toutefois, lorsque l'autorisation est subordonnée à une compensation, le titre est attaché au local et non à la personne. </a:t>
            </a:r>
            <a:endParaRPr sz="1700"/>
          </a:p>
          <a:p>
            <a:pPr marL="457200" lvl="0" indent="0" algn="just" rtl="0">
              <a:lnSpc>
                <a:spcPct val="100000"/>
              </a:lnSpc>
              <a:spcBef>
                <a:spcPts val="0"/>
              </a:spcBef>
              <a:spcAft>
                <a:spcPts val="0"/>
              </a:spcAft>
              <a:buSzPts val="1800"/>
              <a:buNone/>
            </a:pPr>
            <a:endParaRPr sz="1700"/>
          </a:p>
          <a:p>
            <a:pPr marL="457200" lvl="0" indent="-336550" algn="just" rtl="0">
              <a:lnSpc>
                <a:spcPct val="100000"/>
              </a:lnSpc>
              <a:spcBef>
                <a:spcPts val="0"/>
              </a:spcBef>
              <a:spcAft>
                <a:spcPts val="0"/>
              </a:spcAft>
              <a:buSzPts val="1700"/>
              <a:buFont typeface="Noto Sans Symbols"/>
              <a:buChar char="▪"/>
            </a:pPr>
            <a:r>
              <a:rPr lang="fr-FR" sz="1700"/>
              <a:t>Les locaux offerts en compensation sont mentionnés dans l'autorisation qui est publiée au fichier immobilier ou inscrite au livre foncier.</a:t>
            </a:r>
            <a:endParaRPr/>
          </a:p>
        </p:txBody>
      </p:sp>
      <p:sp>
        <p:nvSpPr>
          <p:cNvPr id="287" name="Google Shape;287;g325b06d1d04_0_44"/>
          <p:cNvSpPr txBox="1">
            <a:spLocks noGrp="1"/>
          </p:cNvSpPr>
          <p:nvPr>
            <p:ph type="body" idx="3"/>
          </p:nvPr>
        </p:nvSpPr>
        <p:spPr>
          <a:xfrm>
            <a:off x="838200" y="1175081"/>
            <a:ext cx="7653900" cy="467700"/>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dk1"/>
              </a:buClr>
              <a:buSzPts val="1100"/>
              <a:buNone/>
            </a:pPr>
            <a:r>
              <a:rPr lang="fr-FR"/>
              <a:t>Code de la construction (L631-7 et suivants)</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91"/>
        <p:cNvGrpSpPr/>
        <p:nvPr/>
      </p:nvGrpSpPr>
      <p:grpSpPr>
        <a:xfrm>
          <a:off x="0" y="0"/>
          <a:ext cx="0" cy="0"/>
          <a:chOff x="0" y="0"/>
          <a:chExt cx="0" cy="0"/>
        </a:xfrm>
      </p:grpSpPr>
      <p:sp>
        <p:nvSpPr>
          <p:cNvPr id="292" name="Google Shape;292;g325b06d1d04_0_50"/>
          <p:cNvSpPr txBox="1">
            <a:spLocks noGrp="1"/>
          </p:cNvSpPr>
          <p:nvPr>
            <p:ph type="body" idx="1"/>
          </p:nvPr>
        </p:nvSpPr>
        <p:spPr>
          <a:xfrm>
            <a:off x="838200" y="601941"/>
            <a:ext cx="7653900" cy="515100"/>
          </a:xfrm>
          <a:prstGeom prst="rect">
            <a:avLst/>
          </a:prstGeom>
          <a:noFill/>
          <a:ln>
            <a:noFill/>
          </a:ln>
        </p:spPr>
        <p:txBody>
          <a:bodyPr spcFirstLastPara="1" wrap="square" lIns="91425" tIns="45700" rIns="91425" bIns="45700" anchor="t" anchorCtr="0">
            <a:normAutofit fontScale="62500" lnSpcReduction="20000"/>
          </a:bodyPr>
          <a:lstStyle/>
          <a:p>
            <a:pPr marL="0" lvl="0" indent="0" algn="l" rtl="0">
              <a:lnSpc>
                <a:spcPct val="90000"/>
              </a:lnSpc>
              <a:spcBef>
                <a:spcPts val="0"/>
              </a:spcBef>
              <a:spcAft>
                <a:spcPts val="0"/>
              </a:spcAft>
              <a:buClr>
                <a:schemeClr val="lt2"/>
              </a:buClr>
              <a:buSzPct val="100000"/>
              <a:buNone/>
            </a:pPr>
            <a:r>
              <a:rPr lang="fr-FR"/>
              <a:t>Cadre juridique du changement d’usage pour les meublés de tourisme</a:t>
            </a:r>
            <a:endParaRPr/>
          </a:p>
        </p:txBody>
      </p:sp>
      <p:sp>
        <p:nvSpPr>
          <p:cNvPr id="293" name="Google Shape;293;g325b06d1d04_0_50"/>
          <p:cNvSpPr txBox="1">
            <a:spLocks noGrp="1"/>
          </p:cNvSpPr>
          <p:nvPr>
            <p:ph type="body" idx="2"/>
          </p:nvPr>
        </p:nvSpPr>
        <p:spPr>
          <a:xfrm>
            <a:off x="838200" y="1755650"/>
            <a:ext cx="10522800" cy="4504800"/>
          </a:xfrm>
          <a:prstGeom prst="rect">
            <a:avLst/>
          </a:prstGeom>
          <a:noFill/>
          <a:ln>
            <a:noFill/>
          </a:ln>
        </p:spPr>
        <p:txBody>
          <a:bodyPr spcFirstLastPara="1" wrap="square" lIns="91425" tIns="45700" rIns="91425" bIns="45700" anchor="t" anchorCtr="0">
            <a:normAutofit lnSpcReduction="10000"/>
          </a:bodyPr>
          <a:lstStyle/>
          <a:p>
            <a:pPr marL="457200" lvl="0" indent="0" algn="just" rtl="0">
              <a:lnSpc>
                <a:spcPct val="100000"/>
              </a:lnSpc>
              <a:spcBef>
                <a:spcPts val="0"/>
              </a:spcBef>
              <a:spcAft>
                <a:spcPts val="0"/>
              </a:spcAft>
              <a:buSzPts val="1800"/>
              <a:buNone/>
            </a:pPr>
            <a:endParaRPr sz="1700" b="1"/>
          </a:p>
          <a:p>
            <a:pPr marL="457200" lvl="0" indent="-336550" algn="just" rtl="0">
              <a:lnSpc>
                <a:spcPct val="100000"/>
              </a:lnSpc>
              <a:spcBef>
                <a:spcPts val="0"/>
              </a:spcBef>
              <a:spcAft>
                <a:spcPts val="0"/>
              </a:spcAft>
              <a:buSzPts val="1700"/>
              <a:buFont typeface="Noto Sans Symbols"/>
              <a:buChar char="▪"/>
            </a:pPr>
            <a:r>
              <a:rPr lang="fr-FR" sz="1700"/>
              <a:t>Une délibération du conseil municipal peut définir un </a:t>
            </a:r>
            <a:r>
              <a:rPr lang="fr-FR" sz="1700" b="1"/>
              <a:t>régime d'autorisation temporaire</a:t>
            </a:r>
            <a:r>
              <a:rPr lang="fr-FR" sz="1700"/>
              <a:t> de changement d'usage permettant à une personne physique de louer pour de courtes durées des locaux destinés à l'habitation à une clientèle de passage qui n'y élit pas domicile.</a:t>
            </a:r>
            <a:endParaRPr sz="1700"/>
          </a:p>
          <a:p>
            <a:pPr marL="457200" lvl="0" indent="0" algn="just" rtl="0">
              <a:lnSpc>
                <a:spcPct val="100000"/>
              </a:lnSpc>
              <a:spcBef>
                <a:spcPts val="0"/>
              </a:spcBef>
              <a:spcAft>
                <a:spcPts val="0"/>
              </a:spcAft>
              <a:buSzPts val="1800"/>
              <a:buNone/>
            </a:pPr>
            <a:endParaRPr sz="1700"/>
          </a:p>
          <a:p>
            <a:pPr marL="457200" lvl="0" indent="-336550" algn="just" rtl="0">
              <a:lnSpc>
                <a:spcPct val="100000"/>
              </a:lnSpc>
              <a:spcBef>
                <a:spcPts val="0"/>
              </a:spcBef>
              <a:spcAft>
                <a:spcPts val="0"/>
              </a:spcAft>
              <a:buSzPts val="1700"/>
              <a:buFont typeface="Noto Sans Symbols"/>
              <a:buChar char="▪"/>
            </a:pPr>
            <a:r>
              <a:rPr lang="fr-FR" sz="1700"/>
              <a:t>La délibération fixe :</a:t>
            </a:r>
            <a:endParaRPr sz="1700"/>
          </a:p>
          <a:p>
            <a:pPr marL="914400" lvl="1" indent="-336550" algn="just" rtl="0">
              <a:lnSpc>
                <a:spcPct val="100000"/>
              </a:lnSpc>
              <a:spcBef>
                <a:spcPts val="0"/>
              </a:spcBef>
              <a:spcAft>
                <a:spcPts val="0"/>
              </a:spcAft>
              <a:buSzPts val="1700"/>
              <a:buFont typeface="Noto Sans Symbols"/>
              <a:buChar char="⮚"/>
            </a:pPr>
            <a:r>
              <a:rPr lang="fr-FR" sz="1700"/>
              <a:t>les conditions de délivrance de cette autorisation temporaire par le maire</a:t>
            </a:r>
            <a:endParaRPr sz="1700"/>
          </a:p>
          <a:p>
            <a:pPr marL="914400" lvl="1" indent="-336550" algn="just" rtl="0">
              <a:lnSpc>
                <a:spcPct val="100000"/>
              </a:lnSpc>
              <a:spcBef>
                <a:spcPts val="0"/>
              </a:spcBef>
              <a:spcAft>
                <a:spcPts val="0"/>
              </a:spcAft>
              <a:buSzPts val="1700"/>
              <a:buFont typeface="Noto Sans Symbols"/>
              <a:buChar char="⮚"/>
            </a:pPr>
            <a:r>
              <a:rPr lang="fr-FR" sz="1700"/>
              <a:t>les critères (durée des contrats de location, caractéristiques du local, localisation, caractéristiques des marchés locaux)</a:t>
            </a:r>
            <a:endParaRPr sz="1700"/>
          </a:p>
          <a:p>
            <a:pPr marL="914400" lvl="1" indent="-336550" algn="just" rtl="0">
              <a:lnSpc>
                <a:spcPct val="100000"/>
              </a:lnSpc>
              <a:spcBef>
                <a:spcPts val="0"/>
              </a:spcBef>
              <a:spcAft>
                <a:spcPts val="0"/>
              </a:spcAft>
              <a:buSzPts val="1700"/>
              <a:buFont typeface="Noto Sans Symbols"/>
              <a:buChar char="⮚"/>
            </a:pPr>
            <a:r>
              <a:rPr lang="fr-FR" sz="1700"/>
              <a:t>modulation possible en fonction du nombre d'autorisations accordées à un même propriétaire personne physique.</a:t>
            </a:r>
            <a:endParaRPr sz="1700"/>
          </a:p>
          <a:p>
            <a:pPr marL="457200" lvl="0" indent="0" algn="just" rtl="0">
              <a:lnSpc>
                <a:spcPct val="100000"/>
              </a:lnSpc>
              <a:spcBef>
                <a:spcPts val="0"/>
              </a:spcBef>
              <a:spcAft>
                <a:spcPts val="0"/>
              </a:spcAft>
              <a:buSzPts val="1800"/>
              <a:buNone/>
            </a:pPr>
            <a:endParaRPr sz="1700"/>
          </a:p>
          <a:p>
            <a:pPr marL="457200" lvl="0" indent="-336550" algn="just" rtl="0">
              <a:lnSpc>
                <a:spcPct val="100000"/>
              </a:lnSpc>
              <a:spcBef>
                <a:spcPts val="0"/>
              </a:spcBef>
              <a:spcAft>
                <a:spcPts val="0"/>
              </a:spcAft>
              <a:buSzPts val="1700"/>
              <a:buFont typeface="Noto Sans Symbols"/>
              <a:buChar char="▪"/>
            </a:pPr>
            <a:r>
              <a:rPr lang="fr-FR" sz="1700"/>
              <a:t>Si la commune est membre d'un établissement public de coopération intercommunale compétent en matière de plan local d'urbanisme, la délibération est prise par l'organe délibérant de cet établissement.</a:t>
            </a:r>
            <a:endParaRPr sz="1700"/>
          </a:p>
          <a:p>
            <a:pPr marL="0" lvl="0" indent="0" algn="just" rtl="0">
              <a:lnSpc>
                <a:spcPct val="100000"/>
              </a:lnSpc>
              <a:spcBef>
                <a:spcPts val="0"/>
              </a:spcBef>
              <a:spcAft>
                <a:spcPts val="0"/>
              </a:spcAft>
              <a:buSzPts val="1800"/>
              <a:buNone/>
            </a:pPr>
            <a:endParaRPr sz="1700"/>
          </a:p>
          <a:p>
            <a:pPr marL="457200" lvl="0" indent="-336550" algn="just" rtl="0">
              <a:lnSpc>
                <a:spcPct val="100000"/>
              </a:lnSpc>
              <a:spcBef>
                <a:spcPts val="0"/>
              </a:spcBef>
              <a:spcAft>
                <a:spcPts val="0"/>
              </a:spcAft>
              <a:buSzPts val="1700"/>
              <a:buFont typeface="Noto Sans Symbols"/>
              <a:buChar char="▪"/>
            </a:pPr>
            <a:r>
              <a:rPr lang="fr-FR" sz="1700" b="1"/>
              <a:t>Ce régime est facultatif et doit faire l’objet d’une délibération pour être applicable. Il s’ajoute alors au régime classique.</a:t>
            </a:r>
            <a:endParaRPr sz="1700" b="1"/>
          </a:p>
        </p:txBody>
      </p:sp>
      <p:sp>
        <p:nvSpPr>
          <p:cNvPr id="294" name="Google Shape;294;g325b06d1d04_0_50"/>
          <p:cNvSpPr txBox="1">
            <a:spLocks noGrp="1"/>
          </p:cNvSpPr>
          <p:nvPr>
            <p:ph type="body" idx="3"/>
          </p:nvPr>
        </p:nvSpPr>
        <p:spPr>
          <a:xfrm>
            <a:off x="838200" y="1175081"/>
            <a:ext cx="7653900" cy="467700"/>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dk1"/>
              </a:buClr>
              <a:buSzPts val="1100"/>
              <a:buNone/>
            </a:pPr>
            <a:r>
              <a:rPr lang="fr-FR"/>
              <a:t>Code de la construction (L631-7 et suivants)</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98"/>
        <p:cNvGrpSpPr/>
        <p:nvPr/>
      </p:nvGrpSpPr>
      <p:grpSpPr>
        <a:xfrm>
          <a:off x="0" y="0"/>
          <a:ext cx="0" cy="0"/>
          <a:chOff x="0" y="0"/>
          <a:chExt cx="0" cy="0"/>
        </a:xfrm>
      </p:grpSpPr>
      <p:sp>
        <p:nvSpPr>
          <p:cNvPr id="299" name="Google Shape;299;g325b06d1d04_0_56"/>
          <p:cNvSpPr txBox="1">
            <a:spLocks noGrp="1"/>
          </p:cNvSpPr>
          <p:nvPr>
            <p:ph type="body" idx="1"/>
          </p:nvPr>
        </p:nvSpPr>
        <p:spPr>
          <a:xfrm>
            <a:off x="838200" y="601941"/>
            <a:ext cx="7653900" cy="515100"/>
          </a:xfrm>
          <a:prstGeom prst="rect">
            <a:avLst/>
          </a:prstGeom>
          <a:noFill/>
          <a:ln>
            <a:noFill/>
          </a:ln>
        </p:spPr>
        <p:txBody>
          <a:bodyPr spcFirstLastPara="1" wrap="square" lIns="91425" tIns="45700" rIns="91425" bIns="45700" anchor="t" anchorCtr="0">
            <a:normAutofit fontScale="62500" lnSpcReduction="20000"/>
          </a:bodyPr>
          <a:lstStyle/>
          <a:p>
            <a:pPr marL="0" lvl="0" indent="0" algn="l" rtl="0">
              <a:lnSpc>
                <a:spcPct val="90000"/>
              </a:lnSpc>
              <a:spcBef>
                <a:spcPts val="0"/>
              </a:spcBef>
              <a:spcAft>
                <a:spcPts val="0"/>
              </a:spcAft>
              <a:buClr>
                <a:schemeClr val="lt2"/>
              </a:buClr>
              <a:buSzPct val="100000"/>
              <a:buNone/>
            </a:pPr>
            <a:r>
              <a:rPr lang="fr-FR"/>
              <a:t>Cadre juridique du changement d’usage pour les meublés de tourisme</a:t>
            </a:r>
            <a:endParaRPr/>
          </a:p>
        </p:txBody>
      </p:sp>
      <p:sp>
        <p:nvSpPr>
          <p:cNvPr id="300" name="Google Shape;300;g325b06d1d04_0_56"/>
          <p:cNvSpPr txBox="1">
            <a:spLocks noGrp="1"/>
          </p:cNvSpPr>
          <p:nvPr>
            <p:ph type="body" idx="2"/>
          </p:nvPr>
        </p:nvSpPr>
        <p:spPr>
          <a:xfrm>
            <a:off x="838200" y="1755650"/>
            <a:ext cx="10522800" cy="4504800"/>
          </a:xfrm>
          <a:prstGeom prst="rect">
            <a:avLst/>
          </a:prstGeom>
          <a:noFill/>
          <a:ln>
            <a:noFill/>
          </a:ln>
        </p:spPr>
        <p:txBody>
          <a:bodyPr spcFirstLastPara="1" wrap="square" lIns="91425" tIns="45700" rIns="91425" bIns="45700" anchor="t" anchorCtr="0">
            <a:normAutofit/>
          </a:bodyPr>
          <a:lstStyle/>
          <a:p>
            <a:pPr marL="457200" lvl="0" indent="0" algn="just" rtl="0">
              <a:lnSpc>
                <a:spcPct val="100000"/>
              </a:lnSpc>
              <a:spcBef>
                <a:spcPts val="0"/>
              </a:spcBef>
              <a:spcAft>
                <a:spcPts val="0"/>
              </a:spcAft>
              <a:buSzPts val="1800"/>
              <a:buNone/>
            </a:pPr>
            <a:endParaRPr sz="1700" b="1"/>
          </a:p>
          <a:p>
            <a:pPr marL="457200" lvl="0" indent="-336550" algn="just" rtl="0">
              <a:lnSpc>
                <a:spcPct val="100000"/>
              </a:lnSpc>
              <a:spcBef>
                <a:spcPts val="0"/>
              </a:spcBef>
              <a:spcAft>
                <a:spcPts val="0"/>
              </a:spcAft>
              <a:buSzPts val="1700"/>
              <a:buFont typeface="Noto Sans Symbols"/>
              <a:buChar char="▪"/>
            </a:pPr>
            <a:r>
              <a:rPr lang="fr-FR" sz="1700"/>
              <a:t>Le local à usage d'habitation bénéficiant de cette autorisation temporaire </a:t>
            </a:r>
            <a:r>
              <a:rPr lang="fr-FR" sz="1700" b="1"/>
              <a:t>ne change pas de destination</a:t>
            </a:r>
            <a:r>
              <a:rPr lang="fr-FR" sz="1700"/>
              <a:t>, au sens du troisième alinéa de l'article L. 151-9 du code de l'urbanisme.</a:t>
            </a:r>
            <a:endParaRPr sz="1700"/>
          </a:p>
          <a:p>
            <a:pPr marL="914400" lvl="0" indent="0" algn="just" rtl="0">
              <a:lnSpc>
                <a:spcPct val="100000"/>
              </a:lnSpc>
              <a:spcBef>
                <a:spcPts val="0"/>
              </a:spcBef>
              <a:spcAft>
                <a:spcPts val="0"/>
              </a:spcAft>
              <a:buSzPts val="1800"/>
              <a:buNone/>
            </a:pPr>
            <a:endParaRPr sz="1700"/>
          </a:p>
          <a:p>
            <a:pPr marL="457200" lvl="0" indent="-336550" algn="just" rtl="0">
              <a:lnSpc>
                <a:spcPct val="100000"/>
              </a:lnSpc>
              <a:spcBef>
                <a:spcPts val="0"/>
              </a:spcBef>
              <a:spcAft>
                <a:spcPts val="0"/>
              </a:spcAft>
              <a:buSzPts val="1700"/>
              <a:buFont typeface="Noto Sans Symbols"/>
              <a:buChar char="▪"/>
            </a:pPr>
            <a:r>
              <a:rPr lang="fr-FR" sz="1700"/>
              <a:t>Lorsque le local à usage d'habitation </a:t>
            </a:r>
            <a:r>
              <a:rPr lang="fr-FR" sz="1700" b="1"/>
              <a:t>constitue la résidence principale du loueur</a:t>
            </a:r>
            <a:r>
              <a:rPr lang="fr-FR" sz="1700"/>
              <a:t>, au sens de l'article 2 de la loi n° 89-462 du 6 juillet 1989, </a:t>
            </a:r>
            <a:r>
              <a:rPr lang="fr-FR" sz="1700" b="1"/>
              <a:t>l'autorisation</a:t>
            </a:r>
            <a:r>
              <a:rPr lang="fr-FR" sz="1700"/>
              <a:t> de changement d'usage (soit de l’article L631-7, soit l’autorisation temporaire de l’article L631-7-1 A) </a:t>
            </a:r>
            <a:r>
              <a:rPr lang="fr-FR" sz="1700" b="1"/>
              <a:t>n'est pas nécessaire </a:t>
            </a:r>
            <a:r>
              <a:rPr lang="fr-FR" sz="1700"/>
              <a:t>pour le louer pour de courtes durées à une clientèle de passage qui n'y élit pas domicile.</a:t>
            </a:r>
            <a:endParaRPr sz="1700"/>
          </a:p>
          <a:p>
            <a:pPr marL="457200" lvl="0" indent="0" algn="just" rtl="0">
              <a:lnSpc>
                <a:spcPct val="100000"/>
              </a:lnSpc>
              <a:spcBef>
                <a:spcPts val="0"/>
              </a:spcBef>
              <a:spcAft>
                <a:spcPts val="0"/>
              </a:spcAft>
              <a:buSzPts val="1800"/>
              <a:buNone/>
            </a:pPr>
            <a:endParaRPr sz="1700"/>
          </a:p>
          <a:p>
            <a:pPr marL="457200" lvl="0" indent="-336550" algn="just" rtl="0">
              <a:lnSpc>
                <a:spcPct val="100000"/>
              </a:lnSpc>
              <a:spcBef>
                <a:spcPts val="0"/>
              </a:spcBef>
              <a:spcAft>
                <a:spcPts val="0"/>
              </a:spcAft>
              <a:buSzPts val="1700"/>
              <a:buFont typeface="Noto Sans Symbols"/>
              <a:buChar char="▪"/>
            </a:pPr>
            <a:r>
              <a:rPr lang="fr-FR" sz="1700"/>
              <a:t>La définition de la résidence principale est celle de la loi régissant les baux d’habitation : “</a:t>
            </a:r>
            <a:r>
              <a:rPr lang="fr-FR" sz="1700" i="1"/>
              <a:t>La résidence principale est entendue comme le logement occupé au moins huit mois par an, sauf obligation professionnelle, raison de santé ou cas de force majeure, soit par le preneur ou son conjoint, soit par une personne à charge au sens du code de la construction et de l'habitation.</a:t>
            </a:r>
            <a:r>
              <a:rPr lang="fr-FR" sz="1700"/>
              <a:t>”</a:t>
            </a:r>
            <a:endParaRPr sz="1700"/>
          </a:p>
          <a:p>
            <a:pPr marL="457200" lvl="0" indent="0" algn="just" rtl="0">
              <a:lnSpc>
                <a:spcPct val="100000"/>
              </a:lnSpc>
              <a:spcBef>
                <a:spcPts val="0"/>
              </a:spcBef>
              <a:spcAft>
                <a:spcPts val="0"/>
              </a:spcAft>
              <a:buSzPts val="1800"/>
              <a:buNone/>
            </a:pPr>
            <a:endParaRPr sz="1700"/>
          </a:p>
          <a:p>
            <a:pPr marL="457200" lvl="0" indent="-336550" algn="just" rtl="0">
              <a:lnSpc>
                <a:spcPct val="100000"/>
              </a:lnSpc>
              <a:spcBef>
                <a:spcPts val="0"/>
              </a:spcBef>
              <a:spcAft>
                <a:spcPts val="0"/>
              </a:spcAft>
              <a:buSzPts val="1700"/>
              <a:buFont typeface="Noto Sans Symbols"/>
              <a:buChar char="▪"/>
            </a:pPr>
            <a:r>
              <a:rPr lang="fr-FR" sz="1700"/>
              <a:t>Il n’est donc pas toujours facile de l’identifier (cf. ci-après dans les exemples jurisprudentiels).</a:t>
            </a:r>
            <a:endParaRPr sz="1700"/>
          </a:p>
        </p:txBody>
      </p:sp>
      <p:sp>
        <p:nvSpPr>
          <p:cNvPr id="301" name="Google Shape;301;g325b06d1d04_0_56"/>
          <p:cNvSpPr txBox="1">
            <a:spLocks noGrp="1"/>
          </p:cNvSpPr>
          <p:nvPr>
            <p:ph type="body" idx="3"/>
          </p:nvPr>
        </p:nvSpPr>
        <p:spPr>
          <a:xfrm>
            <a:off x="838200" y="1175081"/>
            <a:ext cx="7653900" cy="467700"/>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dk1"/>
              </a:buClr>
              <a:buSzPts val="1100"/>
              <a:buNone/>
            </a:pPr>
            <a:r>
              <a:rPr lang="fr-FR"/>
              <a:t>Code de la construction (L631-7 et suivants)</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05"/>
        <p:cNvGrpSpPr/>
        <p:nvPr/>
      </p:nvGrpSpPr>
      <p:grpSpPr>
        <a:xfrm>
          <a:off x="0" y="0"/>
          <a:ext cx="0" cy="0"/>
          <a:chOff x="0" y="0"/>
          <a:chExt cx="0" cy="0"/>
        </a:xfrm>
      </p:grpSpPr>
      <p:sp>
        <p:nvSpPr>
          <p:cNvPr id="306" name="Google Shape;306;g325b06d1d04_0_63"/>
          <p:cNvSpPr txBox="1">
            <a:spLocks noGrp="1"/>
          </p:cNvSpPr>
          <p:nvPr>
            <p:ph type="body" idx="1"/>
          </p:nvPr>
        </p:nvSpPr>
        <p:spPr>
          <a:xfrm>
            <a:off x="838200" y="601941"/>
            <a:ext cx="7653900" cy="515100"/>
          </a:xfrm>
          <a:prstGeom prst="rect">
            <a:avLst/>
          </a:prstGeom>
          <a:noFill/>
          <a:ln>
            <a:noFill/>
          </a:ln>
        </p:spPr>
        <p:txBody>
          <a:bodyPr spcFirstLastPara="1" wrap="square" lIns="91425" tIns="45700" rIns="91425" bIns="45700" anchor="t" anchorCtr="0">
            <a:normAutofit fontScale="62500" lnSpcReduction="20000"/>
          </a:bodyPr>
          <a:lstStyle/>
          <a:p>
            <a:pPr marL="0" lvl="0" indent="0" algn="l" rtl="0">
              <a:lnSpc>
                <a:spcPct val="90000"/>
              </a:lnSpc>
              <a:spcBef>
                <a:spcPts val="0"/>
              </a:spcBef>
              <a:spcAft>
                <a:spcPts val="0"/>
              </a:spcAft>
              <a:buClr>
                <a:schemeClr val="lt2"/>
              </a:buClr>
              <a:buSzPct val="100000"/>
              <a:buNone/>
            </a:pPr>
            <a:r>
              <a:rPr lang="fr-FR"/>
              <a:t>Cadre juridique du changement d’usage pour les meublés de tourisme</a:t>
            </a:r>
            <a:endParaRPr/>
          </a:p>
        </p:txBody>
      </p:sp>
      <p:sp>
        <p:nvSpPr>
          <p:cNvPr id="307" name="Google Shape;307;g325b06d1d04_0_63"/>
          <p:cNvSpPr txBox="1">
            <a:spLocks noGrp="1"/>
          </p:cNvSpPr>
          <p:nvPr>
            <p:ph type="body" idx="2"/>
          </p:nvPr>
        </p:nvSpPr>
        <p:spPr>
          <a:xfrm>
            <a:off x="838200" y="1755650"/>
            <a:ext cx="10522800" cy="4504800"/>
          </a:xfrm>
          <a:prstGeom prst="rect">
            <a:avLst/>
          </a:prstGeom>
          <a:noFill/>
          <a:ln>
            <a:noFill/>
          </a:ln>
        </p:spPr>
        <p:txBody>
          <a:bodyPr spcFirstLastPara="1" wrap="square" lIns="91425" tIns="45700" rIns="91425" bIns="45700" anchor="t" anchorCtr="0">
            <a:normAutofit/>
          </a:bodyPr>
          <a:lstStyle/>
          <a:p>
            <a:pPr marL="0" lvl="0" indent="0" algn="just" rtl="0">
              <a:lnSpc>
                <a:spcPct val="100000"/>
              </a:lnSpc>
              <a:spcBef>
                <a:spcPts val="0"/>
              </a:spcBef>
              <a:spcAft>
                <a:spcPts val="0"/>
              </a:spcAft>
              <a:buSzPts val="1800"/>
              <a:buNone/>
            </a:pPr>
            <a:endParaRPr sz="1700"/>
          </a:p>
          <a:p>
            <a:pPr marL="457200" lvl="0" indent="-336550" algn="just" rtl="0">
              <a:lnSpc>
                <a:spcPct val="100000"/>
              </a:lnSpc>
              <a:spcBef>
                <a:spcPts val="0"/>
              </a:spcBef>
              <a:spcAft>
                <a:spcPts val="0"/>
              </a:spcAft>
              <a:buSzPts val="1700"/>
              <a:buFont typeface="Noto Sans Symbols"/>
              <a:buChar char="▪"/>
            </a:pPr>
            <a:r>
              <a:rPr lang="fr-FR" sz="1700"/>
              <a:t>Définition : “</a:t>
            </a:r>
            <a:r>
              <a:rPr lang="fr-FR" sz="1700" i="1"/>
              <a:t>des </a:t>
            </a:r>
            <a:r>
              <a:rPr lang="fr-FR" sz="1700" b="1" i="1"/>
              <a:t>villas, appartements ou studios meublés</a:t>
            </a:r>
            <a:r>
              <a:rPr lang="fr-FR" sz="1700" i="1"/>
              <a:t>, à l’</a:t>
            </a:r>
            <a:r>
              <a:rPr lang="fr-FR" sz="1700" b="1" i="1"/>
              <a:t>usage exclusif du locataire</a:t>
            </a:r>
            <a:r>
              <a:rPr lang="fr-FR" sz="1700" i="1"/>
              <a:t>, offerts à la location à une </a:t>
            </a:r>
            <a:r>
              <a:rPr lang="fr-FR" sz="1700" b="1" i="1"/>
              <a:t>clientèle de passage </a:t>
            </a:r>
            <a:r>
              <a:rPr lang="fr-FR" sz="1700" i="1"/>
              <a:t>qui n’y élit pas domicile et qui y effectue un séjour caractérisé par une  </a:t>
            </a:r>
            <a:r>
              <a:rPr lang="fr-FR" sz="1700" b="1" i="1"/>
              <a:t>location à la journée, à la semaine ou au mois</a:t>
            </a:r>
            <a:r>
              <a:rPr lang="fr-FR" sz="1700"/>
              <a:t>”</a:t>
            </a:r>
            <a:endParaRPr sz="1700"/>
          </a:p>
          <a:p>
            <a:pPr marL="914400" lvl="0" indent="0" algn="just" rtl="0">
              <a:lnSpc>
                <a:spcPct val="100000"/>
              </a:lnSpc>
              <a:spcBef>
                <a:spcPts val="0"/>
              </a:spcBef>
              <a:spcAft>
                <a:spcPts val="0"/>
              </a:spcAft>
              <a:buSzPts val="1800"/>
              <a:buNone/>
            </a:pPr>
            <a:endParaRPr sz="1700"/>
          </a:p>
          <a:p>
            <a:pPr marL="457200" lvl="0" indent="-336550" algn="just" rtl="0">
              <a:lnSpc>
                <a:spcPct val="100000"/>
              </a:lnSpc>
              <a:spcBef>
                <a:spcPts val="0"/>
              </a:spcBef>
              <a:spcAft>
                <a:spcPts val="0"/>
              </a:spcAft>
              <a:buSzPts val="1700"/>
              <a:buFont typeface="Noto Sans Symbols"/>
              <a:buChar char="▪"/>
            </a:pPr>
            <a:r>
              <a:rPr lang="fr-FR" sz="1700"/>
              <a:t>Est un meublé de tourisme tout local répondant à cette définition, qu’il soit classé ou non (</a:t>
            </a:r>
            <a:r>
              <a:rPr lang="fr-FR" sz="1700" b="1"/>
              <a:t>classement et labellisation facultative</a:t>
            </a:r>
            <a:r>
              <a:rPr lang="fr-FR" sz="1700"/>
              <a:t>).</a:t>
            </a:r>
            <a:endParaRPr sz="1700"/>
          </a:p>
          <a:p>
            <a:pPr marL="914400" lvl="0" indent="0" algn="just" rtl="0">
              <a:lnSpc>
                <a:spcPct val="100000"/>
              </a:lnSpc>
              <a:spcBef>
                <a:spcPts val="0"/>
              </a:spcBef>
              <a:spcAft>
                <a:spcPts val="0"/>
              </a:spcAft>
              <a:buSzPts val="1800"/>
              <a:buNone/>
            </a:pPr>
            <a:endParaRPr sz="1700"/>
          </a:p>
          <a:p>
            <a:pPr marL="457200" lvl="0" indent="-336550" algn="just" rtl="0">
              <a:lnSpc>
                <a:spcPct val="100000"/>
              </a:lnSpc>
              <a:spcBef>
                <a:spcPts val="0"/>
              </a:spcBef>
              <a:spcAft>
                <a:spcPts val="0"/>
              </a:spcAft>
              <a:buSzPts val="1700"/>
              <a:buFont typeface="Noto Sans Symbols"/>
              <a:buChar char="▪"/>
            </a:pPr>
            <a:r>
              <a:rPr lang="fr-FR" sz="1700" b="1"/>
              <a:t>Ne sont pas des meublés de tourisme </a:t>
            </a:r>
            <a:r>
              <a:rPr lang="fr-FR" sz="1700"/>
              <a:t>:</a:t>
            </a:r>
            <a:endParaRPr sz="1700"/>
          </a:p>
          <a:p>
            <a:pPr marL="914400" lvl="1" indent="-336550" algn="just" rtl="0">
              <a:lnSpc>
                <a:spcPct val="100000"/>
              </a:lnSpc>
              <a:spcBef>
                <a:spcPts val="0"/>
              </a:spcBef>
              <a:spcAft>
                <a:spcPts val="0"/>
              </a:spcAft>
              <a:buSzPts val="1700"/>
              <a:buFont typeface="Noto Sans Symbols"/>
              <a:buChar char="⮚"/>
            </a:pPr>
            <a:r>
              <a:rPr lang="fr-FR" sz="1700"/>
              <a:t>les locaux faisant l’objet d’un </a:t>
            </a:r>
            <a:r>
              <a:rPr lang="fr-FR" sz="1700" b="1"/>
              <a:t>bail d’habitation</a:t>
            </a:r>
            <a:r>
              <a:rPr lang="fr-FR" sz="1700"/>
              <a:t> ou d’un bail mobilité, puisque les locataires y élisent alors domicile, </a:t>
            </a:r>
            <a:endParaRPr sz="1700"/>
          </a:p>
          <a:p>
            <a:pPr marL="914400" lvl="1" indent="-336550" algn="just" rtl="0">
              <a:lnSpc>
                <a:spcPct val="100000"/>
              </a:lnSpc>
              <a:spcBef>
                <a:spcPts val="0"/>
              </a:spcBef>
              <a:spcAft>
                <a:spcPts val="0"/>
              </a:spcAft>
              <a:buSzPts val="1700"/>
              <a:buFont typeface="Noto Sans Symbols"/>
              <a:buChar char="⮚"/>
            </a:pPr>
            <a:r>
              <a:rPr lang="fr-FR" sz="1700"/>
              <a:t>les </a:t>
            </a:r>
            <a:r>
              <a:rPr lang="fr-FR" sz="1700" b="1"/>
              <a:t>chambres chez l’habitant</a:t>
            </a:r>
            <a:r>
              <a:rPr lang="fr-FR" sz="1700"/>
              <a:t>, qui ne sont pas à la disposition exclusive du locataire,</a:t>
            </a:r>
            <a:endParaRPr sz="1700"/>
          </a:p>
          <a:p>
            <a:pPr marL="914400" lvl="1" indent="-336550" algn="just" rtl="0">
              <a:lnSpc>
                <a:spcPct val="100000"/>
              </a:lnSpc>
              <a:spcBef>
                <a:spcPts val="0"/>
              </a:spcBef>
              <a:spcAft>
                <a:spcPts val="0"/>
              </a:spcAft>
              <a:buSzPts val="1700"/>
              <a:buFont typeface="Noto Sans Symbols"/>
              <a:buChar char="⮚"/>
            </a:pPr>
            <a:r>
              <a:rPr lang="fr-FR" sz="1700"/>
              <a:t>les </a:t>
            </a:r>
            <a:r>
              <a:rPr lang="fr-FR" sz="1700" b="1"/>
              <a:t>hôtels, résidences de tourisme et chambres d’hôtes</a:t>
            </a:r>
            <a:r>
              <a:rPr lang="fr-FR" sz="1700"/>
              <a:t>, qui ont leur propre cadre au Code de tourisme.</a:t>
            </a:r>
            <a:endParaRPr sz="1700" b="1"/>
          </a:p>
        </p:txBody>
      </p:sp>
      <p:sp>
        <p:nvSpPr>
          <p:cNvPr id="308" name="Google Shape;308;g325b06d1d04_0_63"/>
          <p:cNvSpPr txBox="1">
            <a:spLocks noGrp="1"/>
          </p:cNvSpPr>
          <p:nvPr>
            <p:ph type="body" idx="3"/>
          </p:nvPr>
        </p:nvSpPr>
        <p:spPr>
          <a:xfrm>
            <a:off x="838200" y="1175081"/>
            <a:ext cx="7653900" cy="467700"/>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dk1"/>
              </a:buClr>
              <a:buSzPts val="1100"/>
              <a:buFont typeface="Arial"/>
              <a:buNone/>
            </a:pPr>
            <a:r>
              <a:rPr lang="fr-FR"/>
              <a:t>Code du tourisme (L324-1-1 et suivants)</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12"/>
        <p:cNvGrpSpPr/>
        <p:nvPr/>
      </p:nvGrpSpPr>
      <p:grpSpPr>
        <a:xfrm>
          <a:off x="0" y="0"/>
          <a:ext cx="0" cy="0"/>
          <a:chOff x="0" y="0"/>
          <a:chExt cx="0" cy="0"/>
        </a:xfrm>
      </p:grpSpPr>
      <p:sp>
        <p:nvSpPr>
          <p:cNvPr id="313" name="Google Shape;313;g325b06d1d04_0_70"/>
          <p:cNvSpPr txBox="1">
            <a:spLocks noGrp="1"/>
          </p:cNvSpPr>
          <p:nvPr>
            <p:ph type="body" idx="1"/>
          </p:nvPr>
        </p:nvSpPr>
        <p:spPr>
          <a:xfrm>
            <a:off x="838200" y="601941"/>
            <a:ext cx="7653900" cy="515100"/>
          </a:xfrm>
          <a:prstGeom prst="rect">
            <a:avLst/>
          </a:prstGeom>
          <a:noFill/>
          <a:ln>
            <a:noFill/>
          </a:ln>
        </p:spPr>
        <p:txBody>
          <a:bodyPr spcFirstLastPara="1" wrap="square" lIns="91425" tIns="45700" rIns="91425" bIns="45700" anchor="t" anchorCtr="0">
            <a:normAutofit fontScale="62500" lnSpcReduction="20000"/>
          </a:bodyPr>
          <a:lstStyle/>
          <a:p>
            <a:pPr marL="0" lvl="0" indent="0" algn="l" rtl="0">
              <a:lnSpc>
                <a:spcPct val="90000"/>
              </a:lnSpc>
              <a:spcBef>
                <a:spcPts val="0"/>
              </a:spcBef>
              <a:spcAft>
                <a:spcPts val="0"/>
              </a:spcAft>
              <a:buClr>
                <a:schemeClr val="lt2"/>
              </a:buClr>
              <a:buSzPct val="100000"/>
              <a:buNone/>
            </a:pPr>
            <a:r>
              <a:rPr lang="fr-FR"/>
              <a:t>Cadre juridique du changement d’usage pour les meublés de tourisme</a:t>
            </a:r>
            <a:endParaRPr/>
          </a:p>
        </p:txBody>
      </p:sp>
      <p:sp>
        <p:nvSpPr>
          <p:cNvPr id="314" name="Google Shape;314;g325b06d1d04_0_70"/>
          <p:cNvSpPr txBox="1">
            <a:spLocks noGrp="1"/>
          </p:cNvSpPr>
          <p:nvPr>
            <p:ph type="body" idx="2"/>
          </p:nvPr>
        </p:nvSpPr>
        <p:spPr>
          <a:xfrm>
            <a:off x="838200" y="1755650"/>
            <a:ext cx="10522800" cy="4504800"/>
          </a:xfrm>
          <a:prstGeom prst="rect">
            <a:avLst/>
          </a:prstGeom>
          <a:noFill/>
          <a:ln>
            <a:noFill/>
          </a:ln>
        </p:spPr>
        <p:txBody>
          <a:bodyPr spcFirstLastPara="1" wrap="square" lIns="91425" tIns="45700" rIns="91425" bIns="45700" anchor="t" anchorCtr="0">
            <a:normAutofit/>
          </a:bodyPr>
          <a:lstStyle/>
          <a:p>
            <a:pPr marL="0" lvl="0" indent="0" algn="just" rtl="0">
              <a:lnSpc>
                <a:spcPct val="100000"/>
              </a:lnSpc>
              <a:spcBef>
                <a:spcPts val="0"/>
              </a:spcBef>
              <a:spcAft>
                <a:spcPts val="0"/>
              </a:spcAft>
              <a:buSzPts val="1800"/>
              <a:buNone/>
            </a:pPr>
            <a:endParaRPr sz="1700"/>
          </a:p>
          <a:p>
            <a:pPr marL="457200" lvl="0" indent="-336550" algn="just" rtl="0">
              <a:lnSpc>
                <a:spcPct val="100000"/>
              </a:lnSpc>
              <a:spcBef>
                <a:spcPts val="0"/>
              </a:spcBef>
              <a:spcAft>
                <a:spcPts val="0"/>
              </a:spcAft>
              <a:buSzPts val="1700"/>
              <a:buFont typeface="Noto Sans Symbols"/>
              <a:buChar char="▪"/>
            </a:pPr>
            <a:r>
              <a:rPr lang="fr-FR" sz="1600" b="1"/>
              <a:t>Sur tout le territoire : obligation de déclaration.</a:t>
            </a:r>
            <a:r>
              <a:rPr lang="fr-FR" sz="1700" b="1"/>
              <a:t> </a:t>
            </a:r>
            <a:endParaRPr sz="1700" b="1"/>
          </a:p>
          <a:p>
            <a:pPr marL="914400" lvl="1" indent="-317500" algn="just" rtl="0">
              <a:lnSpc>
                <a:spcPct val="100000"/>
              </a:lnSpc>
              <a:spcBef>
                <a:spcPts val="0"/>
              </a:spcBef>
              <a:spcAft>
                <a:spcPts val="0"/>
              </a:spcAft>
              <a:buSzPts val="1400"/>
              <a:buFont typeface="Noto Sans Symbols"/>
              <a:buChar char="⮚"/>
            </a:pPr>
            <a:r>
              <a:rPr lang="fr-FR" sz="1400"/>
              <a:t>Toute personne qui offre à la location un meublé de tourisme, que celui-ci soit classé ou non au sens du présent code, doit en avoir préalablement fait la déclaration auprès du maire.</a:t>
            </a:r>
            <a:endParaRPr sz="1400"/>
          </a:p>
          <a:p>
            <a:pPr marL="914400" lvl="1" indent="-317500" algn="just" rtl="0">
              <a:lnSpc>
                <a:spcPct val="100000"/>
              </a:lnSpc>
              <a:spcBef>
                <a:spcPts val="0"/>
              </a:spcBef>
              <a:spcAft>
                <a:spcPts val="0"/>
              </a:spcAft>
              <a:buSzPts val="1400"/>
              <a:buFont typeface="Noto Sans Symbols"/>
              <a:buChar char="⮚"/>
            </a:pPr>
            <a:r>
              <a:rPr lang="fr-FR" sz="1400"/>
              <a:t>Exception : le local est la résidence principale du loueur, auquel cas il est dispensé de déclaration.</a:t>
            </a:r>
            <a:endParaRPr sz="1400"/>
          </a:p>
          <a:p>
            <a:pPr marL="1371600" lvl="0" indent="0" algn="just" rtl="0">
              <a:lnSpc>
                <a:spcPct val="100000"/>
              </a:lnSpc>
              <a:spcBef>
                <a:spcPts val="0"/>
              </a:spcBef>
              <a:spcAft>
                <a:spcPts val="0"/>
              </a:spcAft>
              <a:buSzPts val="1800"/>
              <a:buNone/>
            </a:pPr>
            <a:endParaRPr sz="1400"/>
          </a:p>
          <a:p>
            <a:pPr marL="457200" lvl="0" indent="-330200" algn="just" rtl="0">
              <a:lnSpc>
                <a:spcPct val="100000"/>
              </a:lnSpc>
              <a:spcBef>
                <a:spcPts val="0"/>
              </a:spcBef>
              <a:spcAft>
                <a:spcPts val="0"/>
              </a:spcAft>
              <a:buSzPts val="1600"/>
              <a:buFont typeface="Noto Sans Symbols"/>
              <a:buChar char="▪"/>
            </a:pPr>
            <a:r>
              <a:rPr lang="fr-FR" sz="1600" b="1"/>
              <a:t>Dans les communes soumises au changement d’usage : obligation de déclaration renforcée. </a:t>
            </a:r>
            <a:endParaRPr sz="1600" b="1"/>
          </a:p>
          <a:p>
            <a:pPr marL="914400" lvl="1" indent="-317500" algn="just" rtl="0">
              <a:lnSpc>
                <a:spcPct val="100000"/>
              </a:lnSpc>
              <a:spcBef>
                <a:spcPts val="0"/>
              </a:spcBef>
              <a:spcAft>
                <a:spcPts val="0"/>
              </a:spcAft>
              <a:buSzPts val="1400"/>
              <a:buFont typeface="Noto Sans Symbols"/>
              <a:buChar char="⮚"/>
            </a:pPr>
            <a:r>
              <a:rPr lang="fr-FR" sz="1400"/>
              <a:t>Dans ce cas, même lorsque le local est la résidence principale du loueur, la déclaration doit être effectuée.</a:t>
            </a:r>
            <a:endParaRPr sz="1400"/>
          </a:p>
          <a:p>
            <a:pPr marL="914400" lvl="1" indent="-317500" algn="just" rtl="0">
              <a:lnSpc>
                <a:spcPct val="100000"/>
              </a:lnSpc>
              <a:spcBef>
                <a:spcPts val="0"/>
              </a:spcBef>
              <a:spcAft>
                <a:spcPts val="0"/>
              </a:spcAft>
              <a:buSzPts val="1400"/>
              <a:buFont typeface="Noto Sans Symbols"/>
              <a:buChar char="⮚"/>
            </a:pPr>
            <a:r>
              <a:rPr lang="fr-FR" sz="1400"/>
              <a:t>La location de la résidence principale est alors limitée à 120 jours par année civile, sauf obligation professionnelle, raison de santé ou force majeure.</a:t>
            </a:r>
            <a:endParaRPr sz="1400"/>
          </a:p>
          <a:p>
            <a:pPr marL="914400" lvl="1" indent="-317500" algn="just" rtl="0">
              <a:lnSpc>
                <a:spcPct val="100000"/>
              </a:lnSpc>
              <a:spcBef>
                <a:spcPts val="0"/>
              </a:spcBef>
              <a:spcAft>
                <a:spcPts val="0"/>
              </a:spcAft>
              <a:buSzPts val="1400"/>
              <a:buFont typeface="Noto Sans Symbols"/>
              <a:buChar char="⮚"/>
            </a:pPr>
            <a:r>
              <a:rPr lang="fr-FR" sz="1400"/>
              <a:t>Une délibération du conseil municipal peut soumettre à autorisation du Maire la location d'un local à usage commercial en tant que meublé de tourisme, délivrée au regard des équilibres urbains (emploi et habitat, commerces et services). L’autorisation d’urbanisme peut tenir lieu d’autorisation de changement d’usage.</a:t>
            </a:r>
            <a:endParaRPr sz="1700"/>
          </a:p>
        </p:txBody>
      </p:sp>
      <p:sp>
        <p:nvSpPr>
          <p:cNvPr id="315" name="Google Shape;315;g325b06d1d04_0_70"/>
          <p:cNvSpPr txBox="1">
            <a:spLocks noGrp="1"/>
          </p:cNvSpPr>
          <p:nvPr>
            <p:ph type="body" idx="3"/>
          </p:nvPr>
        </p:nvSpPr>
        <p:spPr>
          <a:xfrm>
            <a:off x="838200" y="1175081"/>
            <a:ext cx="7653900" cy="467700"/>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dk1"/>
              </a:buClr>
              <a:buSzPts val="1100"/>
              <a:buNone/>
            </a:pPr>
            <a:r>
              <a:rPr lang="fr-FR"/>
              <a:t>Code du tourisme (L324-1-1 et suivants)</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19"/>
        <p:cNvGrpSpPr/>
        <p:nvPr/>
      </p:nvGrpSpPr>
      <p:grpSpPr>
        <a:xfrm>
          <a:off x="0" y="0"/>
          <a:ext cx="0" cy="0"/>
          <a:chOff x="0" y="0"/>
          <a:chExt cx="0" cy="0"/>
        </a:xfrm>
      </p:grpSpPr>
      <p:sp>
        <p:nvSpPr>
          <p:cNvPr id="320" name="Google Shape;320;g325b06d1d04_0_82"/>
          <p:cNvSpPr txBox="1">
            <a:spLocks noGrp="1"/>
          </p:cNvSpPr>
          <p:nvPr>
            <p:ph type="body" idx="1"/>
          </p:nvPr>
        </p:nvSpPr>
        <p:spPr>
          <a:xfrm>
            <a:off x="838200" y="601941"/>
            <a:ext cx="7653900" cy="515100"/>
          </a:xfrm>
          <a:prstGeom prst="rect">
            <a:avLst/>
          </a:prstGeom>
          <a:noFill/>
          <a:ln>
            <a:noFill/>
          </a:ln>
        </p:spPr>
        <p:txBody>
          <a:bodyPr spcFirstLastPara="1" wrap="square" lIns="91425" tIns="45700" rIns="91425" bIns="45700" anchor="t" anchorCtr="0">
            <a:normAutofit fontScale="62500" lnSpcReduction="20000"/>
          </a:bodyPr>
          <a:lstStyle/>
          <a:p>
            <a:pPr marL="0" lvl="0" indent="0" algn="l" rtl="0">
              <a:lnSpc>
                <a:spcPct val="90000"/>
              </a:lnSpc>
              <a:spcBef>
                <a:spcPts val="0"/>
              </a:spcBef>
              <a:spcAft>
                <a:spcPts val="0"/>
              </a:spcAft>
              <a:buClr>
                <a:schemeClr val="lt2"/>
              </a:buClr>
              <a:buSzPct val="100000"/>
              <a:buNone/>
            </a:pPr>
            <a:r>
              <a:rPr lang="fr-FR"/>
              <a:t>Cadre juridique du changement d’usage pour les meublés de tourisme</a:t>
            </a:r>
            <a:endParaRPr/>
          </a:p>
        </p:txBody>
      </p:sp>
      <p:sp>
        <p:nvSpPr>
          <p:cNvPr id="321" name="Google Shape;321;g325b06d1d04_0_82"/>
          <p:cNvSpPr txBox="1">
            <a:spLocks noGrp="1"/>
          </p:cNvSpPr>
          <p:nvPr>
            <p:ph type="body" idx="2"/>
          </p:nvPr>
        </p:nvSpPr>
        <p:spPr>
          <a:xfrm>
            <a:off x="838200" y="1755650"/>
            <a:ext cx="10522800" cy="47478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1800"/>
              <a:buNone/>
            </a:pPr>
            <a:endParaRPr/>
          </a:p>
          <a:p>
            <a:pPr marL="0" lvl="0" indent="0" algn="l" rtl="0">
              <a:lnSpc>
                <a:spcPct val="90000"/>
              </a:lnSpc>
              <a:spcBef>
                <a:spcPts val="0"/>
              </a:spcBef>
              <a:spcAft>
                <a:spcPts val="0"/>
              </a:spcAft>
              <a:buClr>
                <a:schemeClr val="dk1"/>
              </a:buClr>
              <a:buSzPts val="1800"/>
              <a:buNone/>
            </a:pPr>
            <a:endParaRPr/>
          </a:p>
          <a:p>
            <a:pPr marL="0" lvl="0" indent="0" algn="l" rtl="0">
              <a:lnSpc>
                <a:spcPct val="90000"/>
              </a:lnSpc>
              <a:spcBef>
                <a:spcPts val="0"/>
              </a:spcBef>
              <a:spcAft>
                <a:spcPts val="0"/>
              </a:spcAft>
              <a:buClr>
                <a:schemeClr val="dk1"/>
              </a:buClr>
              <a:buSzPts val="1800"/>
              <a:buNone/>
            </a:pPr>
            <a:endParaRPr/>
          </a:p>
          <a:p>
            <a:pPr marL="0" lvl="0" indent="0" algn="l" rtl="0">
              <a:lnSpc>
                <a:spcPct val="90000"/>
              </a:lnSpc>
              <a:spcBef>
                <a:spcPts val="0"/>
              </a:spcBef>
              <a:spcAft>
                <a:spcPts val="0"/>
              </a:spcAft>
              <a:buClr>
                <a:schemeClr val="dk1"/>
              </a:buClr>
              <a:buSzPts val="1800"/>
              <a:buNone/>
            </a:pPr>
            <a:endParaRPr/>
          </a:p>
          <a:p>
            <a:pPr marL="0" lvl="0" indent="0" algn="l" rtl="0">
              <a:lnSpc>
                <a:spcPct val="90000"/>
              </a:lnSpc>
              <a:spcBef>
                <a:spcPts val="0"/>
              </a:spcBef>
              <a:spcAft>
                <a:spcPts val="0"/>
              </a:spcAft>
              <a:buClr>
                <a:schemeClr val="dk1"/>
              </a:buClr>
              <a:buSzPts val="1800"/>
              <a:buNone/>
            </a:pPr>
            <a:endParaRPr/>
          </a:p>
          <a:p>
            <a:pPr marL="0" lvl="0" indent="0" algn="l" rtl="0">
              <a:lnSpc>
                <a:spcPct val="90000"/>
              </a:lnSpc>
              <a:spcBef>
                <a:spcPts val="0"/>
              </a:spcBef>
              <a:spcAft>
                <a:spcPts val="0"/>
              </a:spcAft>
              <a:buClr>
                <a:schemeClr val="dk1"/>
              </a:buClr>
              <a:buSzPts val="1800"/>
              <a:buNone/>
            </a:pPr>
            <a:endParaRPr/>
          </a:p>
          <a:p>
            <a:pPr marL="0" lvl="0" indent="0" algn="l" rtl="0">
              <a:lnSpc>
                <a:spcPct val="90000"/>
              </a:lnSpc>
              <a:spcBef>
                <a:spcPts val="0"/>
              </a:spcBef>
              <a:spcAft>
                <a:spcPts val="0"/>
              </a:spcAft>
              <a:buClr>
                <a:schemeClr val="dk1"/>
              </a:buClr>
              <a:buSzPts val="1800"/>
              <a:buNone/>
            </a:pPr>
            <a:endParaRPr/>
          </a:p>
          <a:p>
            <a:pPr marL="0" lvl="0" indent="0" algn="l" rtl="0">
              <a:lnSpc>
                <a:spcPct val="90000"/>
              </a:lnSpc>
              <a:spcBef>
                <a:spcPts val="0"/>
              </a:spcBef>
              <a:spcAft>
                <a:spcPts val="0"/>
              </a:spcAft>
              <a:buClr>
                <a:schemeClr val="dk1"/>
              </a:buClr>
              <a:buSzPts val="1800"/>
              <a:buNone/>
            </a:pPr>
            <a:endParaRPr/>
          </a:p>
          <a:p>
            <a:pPr marL="0" lvl="0" indent="0" algn="l" rtl="0">
              <a:lnSpc>
                <a:spcPct val="90000"/>
              </a:lnSpc>
              <a:spcBef>
                <a:spcPts val="0"/>
              </a:spcBef>
              <a:spcAft>
                <a:spcPts val="0"/>
              </a:spcAft>
              <a:buClr>
                <a:schemeClr val="dk1"/>
              </a:buClr>
              <a:buSzPts val="1800"/>
              <a:buNone/>
            </a:pPr>
            <a:endParaRPr/>
          </a:p>
          <a:p>
            <a:pPr marL="0" lvl="0" indent="0" algn="l" rtl="0">
              <a:lnSpc>
                <a:spcPct val="90000"/>
              </a:lnSpc>
              <a:spcBef>
                <a:spcPts val="0"/>
              </a:spcBef>
              <a:spcAft>
                <a:spcPts val="0"/>
              </a:spcAft>
              <a:buClr>
                <a:schemeClr val="dk1"/>
              </a:buClr>
              <a:buSzPts val="1800"/>
              <a:buNone/>
            </a:pPr>
            <a:endParaRPr/>
          </a:p>
          <a:p>
            <a:pPr marL="0" lvl="0" indent="0" algn="l" rtl="0">
              <a:lnSpc>
                <a:spcPct val="90000"/>
              </a:lnSpc>
              <a:spcBef>
                <a:spcPts val="0"/>
              </a:spcBef>
              <a:spcAft>
                <a:spcPts val="0"/>
              </a:spcAft>
              <a:buClr>
                <a:schemeClr val="dk1"/>
              </a:buClr>
              <a:buSzPts val="1800"/>
              <a:buNone/>
            </a:pPr>
            <a:endParaRPr/>
          </a:p>
          <a:p>
            <a:pPr marL="0" lvl="0" indent="0" algn="l" rtl="0">
              <a:lnSpc>
                <a:spcPct val="90000"/>
              </a:lnSpc>
              <a:spcBef>
                <a:spcPts val="0"/>
              </a:spcBef>
              <a:spcAft>
                <a:spcPts val="0"/>
              </a:spcAft>
              <a:buClr>
                <a:schemeClr val="dk1"/>
              </a:buClr>
              <a:buSzPts val="1800"/>
              <a:buNone/>
            </a:pPr>
            <a:endParaRPr/>
          </a:p>
          <a:p>
            <a:pPr marL="0" lvl="0" indent="0" algn="l" rtl="0">
              <a:lnSpc>
                <a:spcPct val="90000"/>
              </a:lnSpc>
              <a:spcBef>
                <a:spcPts val="0"/>
              </a:spcBef>
              <a:spcAft>
                <a:spcPts val="0"/>
              </a:spcAft>
              <a:buClr>
                <a:schemeClr val="dk1"/>
              </a:buClr>
              <a:buSzPts val="1800"/>
              <a:buNone/>
            </a:pPr>
            <a:endParaRPr/>
          </a:p>
          <a:p>
            <a:pPr marL="0" lvl="0" indent="0" algn="l" rtl="0">
              <a:lnSpc>
                <a:spcPct val="90000"/>
              </a:lnSpc>
              <a:spcBef>
                <a:spcPts val="0"/>
              </a:spcBef>
              <a:spcAft>
                <a:spcPts val="0"/>
              </a:spcAft>
              <a:buClr>
                <a:schemeClr val="dk1"/>
              </a:buClr>
              <a:buSzPts val="1800"/>
              <a:buNone/>
            </a:pPr>
            <a:endParaRPr/>
          </a:p>
          <a:p>
            <a:pPr marL="0" lvl="0" indent="0" algn="l" rtl="0">
              <a:lnSpc>
                <a:spcPct val="90000"/>
              </a:lnSpc>
              <a:spcBef>
                <a:spcPts val="0"/>
              </a:spcBef>
              <a:spcAft>
                <a:spcPts val="0"/>
              </a:spcAft>
              <a:buClr>
                <a:schemeClr val="dk1"/>
              </a:buClr>
              <a:buSzPts val="1800"/>
              <a:buNone/>
            </a:pPr>
            <a:r>
              <a:rPr lang="fr-FR"/>
              <a:t>Pour assurer l’efficacité de la réglementation, de nombreuses sanctions ont été créées. </a:t>
            </a:r>
            <a:endParaRPr/>
          </a:p>
          <a:p>
            <a:pPr marL="0" lvl="0" indent="0" algn="l" rtl="0">
              <a:lnSpc>
                <a:spcPct val="90000"/>
              </a:lnSpc>
              <a:spcBef>
                <a:spcPts val="0"/>
              </a:spcBef>
              <a:spcAft>
                <a:spcPts val="0"/>
              </a:spcAft>
              <a:buClr>
                <a:schemeClr val="dk1"/>
              </a:buClr>
              <a:buSzPts val="1800"/>
              <a:buNone/>
            </a:pPr>
            <a:endParaRPr/>
          </a:p>
        </p:txBody>
      </p:sp>
      <p:sp>
        <p:nvSpPr>
          <p:cNvPr id="322" name="Google Shape;322;g325b06d1d04_0_82"/>
          <p:cNvSpPr txBox="1">
            <a:spLocks noGrp="1"/>
          </p:cNvSpPr>
          <p:nvPr>
            <p:ph type="body" idx="3"/>
          </p:nvPr>
        </p:nvSpPr>
        <p:spPr>
          <a:xfrm>
            <a:off x="838200" y="1175081"/>
            <a:ext cx="7653900" cy="467700"/>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dk2"/>
              </a:buClr>
              <a:buSzPts val="2000"/>
              <a:buNone/>
            </a:pPr>
            <a:r>
              <a:rPr lang="fr-FR"/>
              <a:t>Les textes applicables</a:t>
            </a:r>
            <a:endParaRPr/>
          </a:p>
        </p:txBody>
      </p:sp>
      <p:sp>
        <p:nvSpPr>
          <p:cNvPr id="323" name="Google Shape;323;g325b06d1d04_0_82"/>
          <p:cNvSpPr/>
          <p:nvPr/>
        </p:nvSpPr>
        <p:spPr>
          <a:xfrm>
            <a:off x="838200" y="1755650"/>
            <a:ext cx="3781200" cy="32388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fr-FR" sz="1400" b="1" i="0" u="none" strike="noStrike" cap="none">
                <a:solidFill>
                  <a:schemeClr val="lt1"/>
                </a:solidFill>
                <a:latin typeface="Arial"/>
                <a:ea typeface="Arial"/>
                <a:cs typeface="Arial"/>
                <a:sym typeface="Arial"/>
              </a:rPr>
              <a:t>Code de la construction et de l’habitation</a:t>
            </a:r>
            <a:endParaRPr sz="1400" b="1" i="0" u="none" strike="noStrike" cap="none">
              <a:solidFill>
                <a:schemeClr val="lt1"/>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a:p>
            <a:pPr marL="457200" marR="0" lvl="0" indent="-317500" algn="ctr" rtl="0">
              <a:lnSpc>
                <a:spcPct val="100000"/>
              </a:lnSpc>
              <a:spcBef>
                <a:spcPts val="0"/>
              </a:spcBef>
              <a:spcAft>
                <a:spcPts val="0"/>
              </a:spcAft>
              <a:buClr>
                <a:schemeClr val="lt1"/>
              </a:buClr>
              <a:buSzPts val="1400"/>
              <a:buFont typeface="Arial"/>
              <a:buChar char="●"/>
            </a:pPr>
            <a:r>
              <a:rPr lang="fr-FR" sz="1400" b="0" i="0" u="none" strike="noStrike" cap="none">
                <a:solidFill>
                  <a:schemeClr val="lt1"/>
                </a:solidFill>
                <a:latin typeface="Arial"/>
                <a:ea typeface="Arial"/>
                <a:cs typeface="Arial"/>
                <a:sym typeface="Arial"/>
              </a:rPr>
              <a:t>L651-1 : corruption dans le cadre de la procédure d’autorisation de changement d’usage</a:t>
            </a:r>
            <a:endParaRPr sz="1400" b="0" i="0" u="none" strike="noStrike" cap="none">
              <a:solidFill>
                <a:schemeClr val="lt1"/>
              </a:solidFill>
              <a:latin typeface="Arial"/>
              <a:ea typeface="Arial"/>
              <a:cs typeface="Arial"/>
              <a:sym typeface="Arial"/>
            </a:endParaRPr>
          </a:p>
          <a:p>
            <a:pPr marL="45720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a:p>
            <a:pPr marL="457200" marR="0" lvl="0" indent="-317500" algn="ctr" rtl="0">
              <a:lnSpc>
                <a:spcPct val="100000"/>
              </a:lnSpc>
              <a:spcBef>
                <a:spcPts val="0"/>
              </a:spcBef>
              <a:spcAft>
                <a:spcPts val="0"/>
              </a:spcAft>
              <a:buClr>
                <a:schemeClr val="lt1"/>
              </a:buClr>
              <a:buSzPts val="1400"/>
              <a:buFont typeface="Arial"/>
              <a:buChar char="●"/>
            </a:pPr>
            <a:r>
              <a:rPr lang="fr-FR" sz="1400" b="0" i="0" u="none" strike="noStrike" cap="none">
                <a:solidFill>
                  <a:schemeClr val="lt1"/>
                </a:solidFill>
                <a:latin typeface="Arial"/>
                <a:ea typeface="Arial"/>
                <a:cs typeface="Arial"/>
                <a:sym typeface="Arial"/>
              </a:rPr>
              <a:t>L651-2 : Non-respect par le loueur de la procédure de  changement d’usage</a:t>
            </a:r>
            <a:endParaRPr sz="1400" b="0" i="0" u="none" strike="noStrike" cap="none">
              <a:solidFill>
                <a:schemeClr val="lt1"/>
              </a:solidFill>
              <a:latin typeface="Arial"/>
              <a:ea typeface="Arial"/>
              <a:cs typeface="Arial"/>
              <a:sym typeface="Arial"/>
            </a:endParaRPr>
          </a:p>
          <a:p>
            <a:pPr marL="45720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a:p>
            <a:pPr marL="457200" marR="0" lvl="0" indent="-317500" algn="ctr" rtl="0">
              <a:lnSpc>
                <a:spcPct val="100000"/>
              </a:lnSpc>
              <a:spcBef>
                <a:spcPts val="0"/>
              </a:spcBef>
              <a:spcAft>
                <a:spcPts val="0"/>
              </a:spcAft>
              <a:buClr>
                <a:schemeClr val="lt1"/>
              </a:buClr>
              <a:buSzPts val="1400"/>
              <a:buFont typeface="Arial"/>
              <a:buChar char="●"/>
            </a:pPr>
            <a:r>
              <a:rPr lang="fr-FR" sz="1400" b="0" i="0" u="none" strike="noStrike" cap="none">
                <a:solidFill>
                  <a:schemeClr val="lt1"/>
                </a:solidFill>
                <a:latin typeface="Arial"/>
                <a:ea typeface="Arial"/>
                <a:cs typeface="Arial"/>
                <a:sym typeface="Arial"/>
              </a:rPr>
              <a:t>L631-7 : Nullité du bail ou de tout contrat conclu en violation du cadre du changement d’usage</a:t>
            </a:r>
            <a:endParaRPr sz="1400" b="1" i="0" u="none" strike="noStrike" cap="none">
              <a:solidFill>
                <a:schemeClr val="lt1"/>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400"/>
              <a:buFont typeface="Arial"/>
              <a:buNone/>
            </a:pPr>
            <a:endParaRPr sz="1400" b="1" i="0" u="none" strike="noStrike" cap="none">
              <a:solidFill>
                <a:schemeClr val="lt1"/>
              </a:solidFill>
              <a:latin typeface="Arial"/>
              <a:ea typeface="Arial"/>
              <a:cs typeface="Arial"/>
              <a:sym typeface="Arial"/>
            </a:endParaRPr>
          </a:p>
        </p:txBody>
      </p:sp>
      <p:sp>
        <p:nvSpPr>
          <p:cNvPr id="324" name="Google Shape;324;g325b06d1d04_0_82"/>
          <p:cNvSpPr/>
          <p:nvPr/>
        </p:nvSpPr>
        <p:spPr>
          <a:xfrm>
            <a:off x="4710900" y="1755650"/>
            <a:ext cx="3781200" cy="32388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fr-FR" sz="1400" b="1" i="0" u="none" strike="noStrike" cap="none">
                <a:solidFill>
                  <a:schemeClr val="lt1"/>
                </a:solidFill>
                <a:latin typeface="Arial"/>
                <a:ea typeface="Arial"/>
                <a:cs typeface="Arial"/>
                <a:sym typeface="Arial"/>
              </a:rPr>
              <a:t>Code du tourisme</a:t>
            </a:r>
            <a:endParaRPr sz="1400" b="1" i="0" u="none" strike="noStrike" cap="none">
              <a:solidFill>
                <a:schemeClr val="lt1"/>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a:p>
            <a:pPr marL="457200" marR="0" lvl="0" indent="-317500" algn="ctr" rtl="0">
              <a:lnSpc>
                <a:spcPct val="100000"/>
              </a:lnSpc>
              <a:spcBef>
                <a:spcPts val="0"/>
              </a:spcBef>
              <a:spcAft>
                <a:spcPts val="0"/>
              </a:spcAft>
              <a:buClr>
                <a:schemeClr val="lt1"/>
              </a:buClr>
              <a:buSzPts val="1400"/>
              <a:buFont typeface="Arial"/>
              <a:buChar char="●"/>
            </a:pPr>
            <a:r>
              <a:rPr lang="fr-FR" sz="1400" b="0" i="0" u="none" strike="noStrike" cap="none">
                <a:solidFill>
                  <a:schemeClr val="lt1"/>
                </a:solidFill>
                <a:latin typeface="Arial"/>
                <a:ea typeface="Arial"/>
                <a:cs typeface="Arial"/>
                <a:sym typeface="Arial"/>
              </a:rPr>
              <a:t>L324-1-1 : non-respect de la procédure d’enregistrement ; dépassement de la limite de 120 jours par année civile pour les résidences principales</a:t>
            </a:r>
            <a:endParaRPr sz="1400" b="0" i="0" u="none" strike="noStrike" cap="none">
              <a:solidFill>
                <a:schemeClr val="lt1"/>
              </a:solidFill>
              <a:latin typeface="Arial"/>
              <a:ea typeface="Arial"/>
              <a:cs typeface="Arial"/>
              <a:sym typeface="Arial"/>
            </a:endParaRPr>
          </a:p>
          <a:p>
            <a:pPr marL="45720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a:p>
            <a:pPr marL="457200" marR="0" lvl="0" indent="-317500" algn="ctr" rtl="0">
              <a:lnSpc>
                <a:spcPct val="100000"/>
              </a:lnSpc>
              <a:spcBef>
                <a:spcPts val="0"/>
              </a:spcBef>
              <a:spcAft>
                <a:spcPts val="0"/>
              </a:spcAft>
              <a:buClr>
                <a:schemeClr val="lt1"/>
              </a:buClr>
              <a:buSzPts val="1400"/>
              <a:buFont typeface="Arial"/>
              <a:buChar char="●"/>
            </a:pPr>
            <a:r>
              <a:rPr lang="fr-FR" sz="1400" b="0" i="0" u="none" strike="noStrike" cap="none">
                <a:solidFill>
                  <a:schemeClr val="lt1"/>
                </a:solidFill>
                <a:latin typeface="Arial"/>
                <a:ea typeface="Arial"/>
                <a:cs typeface="Arial"/>
                <a:sym typeface="Arial"/>
              </a:rPr>
              <a:t>L324-2-1 : Responsabilité des plateformes et intermédiaires (défaut d’information du loueur sur les obligations déclaratives, défaut de transmission des données, dépassement de la limite de 120 jours par an).</a:t>
            </a:r>
            <a:endParaRPr sz="1400" b="1" i="0" u="none" strike="noStrike" cap="none">
              <a:solidFill>
                <a:schemeClr val="lt1"/>
              </a:solidFill>
              <a:latin typeface="Arial"/>
              <a:ea typeface="Arial"/>
              <a:cs typeface="Arial"/>
              <a:sym typeface="Arial"/>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28"/>
        <p:cNvGrpSpPr/>
        <p:nvPr/>
      </p:nvGrpSpPr>
      <p:grpSpPr>
        <a:xfrm>
          <a:off x="0" y="0"/>
          <a:ext cx="0" cy="0"/>
          <a:chOff x="0" y="0"/>
          <a:chExt cx="0" cy="0"/>
        </a:xfrm>
      </p:grpSpPr>
      <p:sp>
        <p:nvSpPr>
          <p:cNvPr id="329" name="Google Shape;329;p3"/>
          <p:cNvSpPr txBox="1">
            <a:spLocks noGrp="1"/>
          </p:cNvSpPr>
          <p:nvPr>
            <p:ph type="ctrTitle"/>
          </p:nvPr>
        </p:nvSpPr>
        <p:spPr>
          <a:xfrm>
            <a:off x="5263183" y="2574083"/>
            <a:ext cx="6488869" cy="2376496"/>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lt2"/>
              </a:buClr>
              <a:buSzPts val="4800"/>
              <a:buFont typeface="Arial"/>
              <a:buNone/>
            </a:pPr>
            <a:r>
              <a:rPr lang="fr-FR"/>
              <a:t>Les apports de la loi “LE MEUR”</a:t>
            </a:r>
            <a:endParaRPr/>
          </a:p>
        </p:txBody>
      </p:sp>
      <p:sp>
        <p:nvSpPr>
          <p:cNvPr id="330" name="Google Shape;330;p3"/>
          <p:cNvSpPr txBox="1">
            <a:spLocks noGrp="1"/>
          </p:cNvSpPr>
          <p:nvPr>
            <p:ph type="body" idx="1"/>
          </p:nvPr>
        </p:nvSpPr>
        <p:spPr>
          <a:xfrm>
            <a:off x="5256545" y="1948130"/>
            <a:ext cx="6495507" cy="467692"/>
          </a:xfrm>
          <a:prstGeom prst="rect">
            <a:avLst/>
          </a:prstGeom>
          <a:noFill/>
          <a:ln>
            <a:noFill/>
          </a:ln>
        </p:spPr>
        <p:txBody>
          <a:bodyPr spcFirstLastPara="1" wrap="square" lIns="91425" tIns="45700" rIns="91425" bIns="45700" anchor="t" anchorCtr="0">
            <a:normAutofit lnSpcReduction="10000"/>
          </a:bodyPr>
          <a:lstStyle/>
          <a:p>
            <a:pPr marL="0" lvl="0" indent="0" algn="l" rtl="0">
              <a:lnSpc>
                <a:spcPct val="90000"/>
              </a:lnSpc>
              <a:spcBef>
                <a:spcPts val="0"/>
              </a:spcBef>
              <a:spcAft>
                <a:spcPts val="0"/>
              </a:spcAft>
              <a:buClr>
                <a:schemeClr val="dk2"/>
              </a:buClr>
              <a:buSzPts val="2800"/>
              <a:buNone/>
            </a:pPr>
            <a:r>
              <a:rPr lang="fr-FR"/>
              <a:t>Module n°2</a:t>
            </a:r>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34"/>
        <p:cNvGrpSpPr/>
        <p:nvPr/>
      </p:nvGrpSpPr>
      <p:grpSpPr>
        <a:xfrm>
          <a:off x="0" y="0"/>
          <a:ext cx="0" cy="0"/>
          <a:chOff x="0" y="0"/>
          <a:chExt cx="0" cy="0"/>
        </a:xfrm>
      </p:grpSpPr>
      <p:sp>
        <p:nvSpPr>
          <p:cNvPr id="335" name="Google Shape;335;g325b06d1d04_0_286"/>
          <p:cNvSpPr txBox="1">
            <a:spLocks noGrp="1"/>
          </p:cNvSpPr>
          <p:nvPr>
            <p:ph type="body" idx="1"/>
          </p:nvPr>
        </p:nvSpPr>
        <p:spPr>
          <a:xfrm>
            <a:off x="838200" y="601941"/>
            <a:ext cx="7653900" cy="5151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lt2"/>
              </a:buClr>
              <a:buSzPts val="2800"/>
              <a:buNone/>
            </a:pPr>
            <a:r>
              <a:rPr lang="fr-FR"/>
              <a:t>Quelques éléments d’historique</a:t>
            </a:r>
            <a:endParaRPr/>
          </a:p>
        </p:txBody>
      </p:sp>
      <p:sp>
        <p:nvSpPr>
          <p:cNvPr id="336" name="Google Shape;336;g325b06d1d04_0_286"/>
          <p:cNvSpPr txBox="1">
            <a:spLocks noGrp="1"/>
          </p:cNvSpPr>
          <p:nvPr>
            <p:ph type="body" idx="3"/>
          </p:nvPr>
        </p:nvSpPr>
        <p:spPr>
          <a:xfrm>
            <a:off x="838200" y="1175081"/>
            <a:ext cx="7653900" cy="467700"/>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dk2"/>
              </a:buClr>
              <a:buSzPts val="2000"/>
              <a:buNone/>
            </a:pPr>
            <a:r>
              <a:rPr lang="fr-FR"/>
              <a:t>Changements d’usage et meublés de tourisme</a:t>
            </a:r>
            <a:endParaRPr/>
          </a:p>
        </p:txBody>
      </p:sp>
      <p:cxnSp>
        <p:nvCxnSpPr>
          <p:cNvPr id="337" name="Google Shape;337;g325b06d1d04_0_286"/>
          <p:cNvCxnSpPr/>
          <p:nvPr/>
        </p:nvCxnSpPr>
        <p:spPr>
          <a:xfrm>
            <a:off x="7736082" y="0"/>
            <a:ext cx="0" cy="6858000"/>
          </a:xfrm>
          <a:prstGeom prst="straightConnector1">
            <a:avLst/>
          </a:prstGeom>
          <a:noFill/>
          <a:ln w="85725" cap="flat" cmpd="sng">
            <a:solidFill>
              <a:srgbClr val="595959">
                <a:alpha val="46666"/>
              </a:srgbClr>
            </a:solidFill>
            <a:prstDash val="solid"/>
            <a:miter lim="800000"/>
            <a:headEnd type="none" w="sm" len="sm"/>
            <a:tailEnd type="none" w="sm" len="sm"/>
          </a:ln>
        </p:spPr>
      </p:cxnSp>
      <p:sp>
        <p:nvSpPr>
          <p:cNvPr id="338" name="Google Shape;338;g325b06d1d04_0_286"/>
          <p:cNvSpPr/>
          <p:nvPr/>
        </p:nvSpPr>
        <p:spPr>
          <a:xfrm>
            <a:off x="7608948" y="1721583"/>
            <a:ext cx="253500" cy="253500"/>
          </a:xfrm>
          <a:prstGeom prst="ellipse">
            <a:avLst/>
          </a:prstGeom>
          <a:solidFill>
            <a:schemeClr val="l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39" name="Google Shape;339;g325b06d1d04_0_286"/>
          <p:cNvSpPr txBox="1"/>
          <p:nvPr/>
        </p:nvSpPr>
        <p:spPr>
          <a:xfrm>
            <a:off x="5241775" y="2269025"/>
            <a:ext cx="2331900" cy="996900"/>
          </a:xfrm>
          <a:prstGeom prst="rect">
            <a:avLst/>
          </a:prstGeom>
          <a:noFill/>
          <a:ln>
            <a:noFill/>
          </a:ln>
        </p:spPr>
        <p:txBody>
          <a:bodyPr spcFirstLastPara="1" wrap="square" lIns="91425" tIns="45700" rIns="91425" bIns="45700" anchor="t" anchorCtr="0">
            <a:normAutofit/>
          </a:bodyPr>
          <a:lstStyle/>
          <a:p>
            <a:pPr marL="0" marR="0" lvl="0" indent="0" algn="l" rtl="0">
              <a:lnSpc>
                <a:spcPct val="90000"/>
              </a:lnSpc>
              <a:spcBef>
                <a:spcPts val="0"/>
              </a:spcBef>
              <a:spcAft>
                <a:spcPts val="0"/>
              </a:spcAft>
              <a:buClr>
                <a:schemeClr val="dk1"/>
              </a:buClr>
              <a:buSzPts val="1200"/>
              <a:buFont typeface="Arial"/>
              <a:buNone/>
            </a:pPr>
            <a:r>
              <a:rPr lang="fr-FR" sz="1200" b="0" i="0" u="none" strike="noStrike" cap="none">
                <a:solidFill>
                  <a:schemeClr val="dk1"/>
                </a:solidFill>
                <a:latin typeface="Arial"/>
                <a:ea typeface="Arial"/>
                <a:cs typeface="Arial"/>
                <a:sym typeface="Arial"/>
              </a:rPr>
              <a:t>dépôt de la proposition de loi initiale</a:t>
            </a:r>
            <a:endParaRPr sz="1200" b="0" i="0" u="none" strike="noStrike" cap="none">
              <a:solidFill>
                <a:schemeClr val="dk1"/>
              </a:solidFill>
              <a:latin typeface="Arial"/>
              <a:ea typeface="Arial"/>
              <a:cs typeface="Arial"/>
              <a:sym typeface="Arial"/>
            </a:endParaRPr>
          </a:p>
        </p:txBody>
      </p:sp>
      <p:sp>
        <p:nvSpPr>
          <p:cNvPr id="340" name="Google Shape;340;g325b06d1d04_0_286"/>
          <p:cNvSpPr txBox="1"/>
          <p:nvPr/>
        </p:nvSpPr>
        <p:spPr>
          <a:xfrm>
            <a:off x="4937650" y="1700800"/>
            <a:ext cx="1636800" cy="3384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lt2"/>
              </a:buClr>
              <a:buSzPts val="2000"/>
              <a:buFont typeface="Arial"/>
              <a:buNone/>
            </a:pPr>
            <a:r>
              <a:rPr lang="fr-FR" sz="2000" b="1" i="0" u="none" strike="noStrike" cap="none">
                <a:solidFill>
                  <a:schemeClr val="lt2"/>
                </a:solidFill>
                <a:latin typeface="Arial"/>
                <a:ea typeface="Arial"/>
                <a:cs typeface="Arial"/>
                <a:sym typeface="Arial"/>
              </a:rPr>
              <a:t>Avril 2023</a:t>
            </a:r>
            <a:endParaRPr sz="1400" b="0" i="0" u="none" strike="noStrike" cap="none">
              <a:solidFill>
                <a:srgbClr val="000000"/>
              </a:solidFill>
              <a:latin typeface="Arial"/>
              <a:ea typeface="Arial"/>
              <a:cs typeface="Arial"/>
              <a:sym typeface="Arial"/>
            </a:endParaRPr>
          </a:p>
        </p:txBody>
      </p:sp>
      <p:sp>
        <p:nvSpPr>
          <p:cNvPr id="341" name="Google Shape;341;g325b06d1d04_0_286"/>
          <p:cNvSpPr txBox="1"/>
          <p:nvPr/>
        </p:nvSpPr>
        <p:spPr>
          <a:xfrm>
            <a:off x="593100" y="1917025"/>
            <a:ext cx="4437910" cy="4722000"/>
          </a:xfrm>
          <a:prstGeom prst="rect">
            <a:avLst/>
          </a:prstGeom>
          <a:noFill/>
          <a:ln>
            <a:noFill/>
          </a:ln>
        </p:spPr>
        <p:txBody>
          <a:bodyPr spcFirstLastPara="1" wrap="square" lIns="91425" tIns="45700" rIns="91425" bIns="45700" anchor="t" anchorCtr="0">
            <a:normAutofit lnSpcReduction="10000"/>
          </a:bodyPr>
          <a:lstStyle/>
          <a:p>
            <a:pPr marL="0" marR="0" lvl="0" indent="0" algn="l" rtl="0">
              <a:lnSpc>
                <a:spcPct val="90000"/>
              </a:lnSpc>
              <a:spcBef>
                <a:spcPts val="0"/>
              </a:spcBef>
              <a:spcAft>
                <a:spcPts val="0"/>
              </a:spcAft>
              <a:buClr>
                <a:schemeClr val="dk1"/>
              </a:buClr>
              <a:buSzPts val="1600"/>
              <a:buFont typeface="Arial"/>
              <a:buNone/>
            </a:pPr>
            <a:r>
              <a:rPr lang="fr-FR" sz="1600" b="0" i="0" u="none" strike="noStrike" cap="none" dirty="0">
                <a:solidFill>
                  <a:schemeClr val="dk1"/>
                </a:solidFill>
                <a:latin typeface="Arial"/>
                <a:ea typeface="Arial"/>
                <a:cs typeface="Arial"/>
                <a:sym typeface="Arial"/>
              </a:rPr>
              <a:t>Après un parcours législatif tumultueux, la loi a finalement été adoptée.</a:t>
            </a:r>
            <a:endParaRPr sz="1600" b="0" i="0" u="none" strike="noStrike" cap="none" dirty="0">
              <a:solidFill>
                <a:schemeClr val="dk1"/>
              </a:solidFill>
              <a:latin typeface="Arial"/>
              <a:ea typeface="Arial"/>
              <a:cs typeface="Arial"/>
              <a:sym typeface="Arial"/>
            </a:endParaRPr>
          </a:p>
          <a:p>
            <a:pPr marL="0" marR="0" lvl="0" indent="0" algn="l" rtl="0">
              <a:lnSpc>
                <a:spcPct val="90000"/>
              </a:lnSpc>
              <a:spcBef>
                <a:spcPts val="0"/>
              </a:spcBef>
              <a:spcAft>
                <a:spcPts val="0"/>
              </a:spcAft>
              <a:buClr>
                <a:schemeClr val="dk1"/>
              </a:buClr>
              <a:buSzPts val="1600"/>
              <a:buFont typeface="Arial"/>
              <a:buNone/>
            </a:pPr>
            <a:endParaRPr sz="1600" b="0" i="0" u="none" strike="noStrike" cap="none" dirty="0">
              <a:solidFill>
                <a:schemeClr val="dk1"/>
              </a:solidFill>
              <a:latin typeface="Arial"/>
              <a:ea typeface="Arial"/>
              <a:cs typeface="Arial"/>
              <a:sym typeface="Arial"/>
            </a:endParaRPr>
          </a:p>
          <a:p>
            <a:pPr marL="0" marR="0" lvl="0" indent="0" algn="l" rtl="0">
              <a:lnSpc>
                <a:spcPct val="90000"/>
              </a:lnSpc>
              <a:spcBef>
                <a:spcPts val="0"/>
              </a:spcBef>
              <a:spcAft>
                <a:spcPts val="0"/>
              </a:spcAft>
              <a:buClr>
                <a:schemeClr val="dk1"/>
              </a:buClr>
              <a:buSzPts val="1600"/>
              <a:buFont typeface="Arial"/>
              <a:buNone/>
            </a:pPr>
            <a:r>
              <a:rPr lang="fr-FR" sz="1600" b="0" i="0" u="none" strike="noStrike" cap="none" dirty="0">
                <a:solidFill>
                  <a:schemeClr val="dk1"/>
                </a:solidFill>
                <a:latin typeface="Arial"/>
                <a:ea typeface="Arial"/>
                <a:cs typeface="Arial"/>
                <a:sym typeface="Arial"/>
              </a:rPr>
              <a:t>Toute une partie est entrée en vigueur le 19 novembre 2024, à la promulgation de la loi.</a:t>
            </a:r>
            <a:endParaRPr sz="1600" b="0" i="0" u="none" strike="noStrike" cap="none" dirty="0">
              <a:solidFill>
                <a:schemeClr val="dk1"/>
              </a:solidFill>
              <a:latin typeface="Arial"/>
              <a:ea typeface="Arial"/>
              <a:cs typeface="Arial"/>
              <a:sym typeface="Arial"/>
            </a:endParaRPr>
          </a:p>
          <a:p>
            <a:pPr marL="0" marR="0" lvl="0" indent="0" algn="l" rtl="0">
              <a:lnSpc>
                <a:spcPct val="90000"/>
              </a:lnSpc>
              <a:spcBef>
                <a:spcPts val="0"/>
              </a:spcBef>
              <a:spcAft>
                <a:spcPts val="0"/>
              </a:spcAft>
              <a:buClr>
                <a:schemeClr val="dk1"/>
              </a:buClr>
              <a:buSzPts val="1600"/>
              <a:buFont typeface="Arial"/>
              <a:buNone/>
            </a:pPr>
            <a:endParaRPr sz="1600" b="0" i="0" u="none" strike="noStrike" cap="none" dirty="0">
              <a:solidFill>
                <a:schemeClr val="dk1"/>
              </a:solidFill>
              <a:latin typeface="Arial"/>
              <a:ea typeface="Arial"/>
              <a:cs typeface="Arial"/>
              <a:sym typeface="Arial"/>
            </a:endParaRPr>
          </a:p>
          <a:p>
            <a:pPr marL="0" marR="0" lvl="0" indent="0" algn="l" rtl="0">
              <a:lnSpc>
                <a:spcPct val="90000"/>
              </a:lnSpc>
              <a:spcBef>
                <a:spcPts val="0"/>
              </a:spcBef>
              <a:spcAft>
                <a:spcPts val="0"/>
              </a:spcAft>
              <a:buClr>
                <a:schemeClr val="dk1"/>
              </a:buClr>
              <a:buSzPts val="1600"/>
              <a:buFont typeface="Arial"/>
              <a:buNone/>
            </a:pPr>
            <a:r>
              <a:rPr lang="fr-FR" sz="1600" b="0" i="0" u="none" strike="noStrike" cap="none" dirty="0">
                <a:solidFill>
                  <a:schemeClr val="dk1"/>
                </a:solidFill>
                <a:latin typeface="Arial"/>
                <a:ea typeface="Arial"/>
                <a:cs typeface="Arial"/>
                <a:sym typeface="Arial"/>
              </a:rPr>
              <a:t>Pour autant, ce cadre n’est pas définitif :</a:t>
            </a:r>
            <a:endParaRPr sz="1600" b="0" i="0" u="none" strike="noStrike" cap="none" dirty="0">
              <a:solidFill>
                <a:schemeClr val="dk1"/>
              </a:solidFill>
              <a:latin typeface="Arial"/>
              <a:ea typeface="Arial"/>
              <a:cs typeface="Arial"/>
              <a:sym typeface="Arial"/>
            </a:endParaRPr>
          </a:p>
          <a:p>
            <a:pPr marL="457200" marR="0" lvl="0" indent="-330200" algn="l" rtl="0">
              <a:lnSpc>
                <a:spcPct val="90000"/>
              </a:lnSpc>
              <a:spcBef>
                <a:spcPts val="0"/>
              </a:spcBef>
              <a:spcAft>
                <a:spcPts val="0"/>
              </a:spcAft>
              <a:buClr>
                <a:schemeClr val="dk1"/>
              </a:buClr>
              <a:buSzPts val="1600"/>
              <a:buFont typeface="Arial"/>
              <a:buChar char="●"/>
            </a:pPr>
            <a:r>
              <a:rPr lang="fr-FR" sz="1600" b="0" i="0" u="none" strike="noStrike" cap="none" dirty="0">
                <a:solidFill>
                  <a:schemeClr val="dk1"/>
                </a:solidFill>
                <a:latin typeface="Arial"/>
                <a:ea typeface="Arial"/>
                <a:cs typeface="Arial"/>
                <a:sym typeface="Arial"/>
              </a:rPr>
              <a:t>Certaines dispositions sont suspendues à des décrets d’application.</a:t>
            </a:r>
            <a:endParaRPr sz="1600" b="0" i="0" u="none" strike="noStrike" cap="none" dirty="0">
              <a:solidFill>
                <a:schemeClr val="dk1"/>
              </a:solidFill>
              <a:latin typeface="Arial"/>
              <a:ea typeface="Arial"/>
              <a:cs typeface="Arial"/>
              <a:sym typeface="Arial"/>
            </a:endParaRPr>
          </a:p>
          <a:p>
            <a:pPr marL="457200" marR="0" lvl="0" indent="-330200" algn="l" rtl="0">
              <a:lnSpc>
                <a:spcPct val="90000"/>
              </a:lnSpc>
              <a:spcBef>
                <a:spcPts val="0"/>
              </a:spcBef>
              <a:spcAft>
                <a:spcPts val="0"/>
              </a:spcAft>
              <a:buClr>
                <a:schemeClr val="dk1"/>
              </a:buClr>
              <a:buSzPts val="1600"/>
              <a:buFont typeface="Arial"/>
              <a:buChar char="●"/>
            </a:pPr>
            <a:r>
              <a:rPr lang="fr-FR" sz="1600" b="0" i="0" u="none" strike="noStrike" cap="none" dirty="0">
                <a:solidFill>
                  <a:schemeClr val="dk1"/>
                </a:solidFill>
                <a:latin typeface="Arial"/>
                <a:ea typeface="Arial"/>
                <a:cs typeface="Arial"/>
                <a:sym typeface="Arial"/>
              </a:rPr>
              <a:t>La loi n’a pas été présentée au Conseil Constitutionnel par les parlementaires, il existe donc un risque d’inconstitutionnalité de certaines dispositions qui pourra être révélée dans le cadre de QPC.</a:t>
            </a:r>
            <a:endParaRPr sz="1600" b="0" i="0" u="none" strike="noStrike" cap="none" dirty="0">
              <a:solidFill>
                <a:schemeClr val="dk1"/>
              </a:solidFill>
              <a:latin typeface="Arial"/>
              <a:ea typeface="Arial"/>
              <a:cs typeface="Arial"/>
              <a:sym typeface="Arial"/>
            </a:endParaRPr>
          </a:p>
          <a:p>
            <a:pPr marL="457200" marR="0" lvl="0" indent="-330200" algn="l" rtl="0">
              <a:lnSpc>
                <a:spcPct val="90000"/>
              </a:lnSpc>
              <a:spcBef>
                <a:spcPts val="0"/>
              </a:spcBef>
              <a:spcAft>
                <a:spcPts val="0"/>
              </a:spcAft>
              <a:buClr>
                <a:schemeClr val="dk1"/>
              </a:buClr>
              <a:buSzPts val="1600"/>
              <a:buFont typeface="Arial"/>
              <a:buChar char="●"/>
            </a:pPr>
            <a:r>
              <a:rPr lang="fr-FR" sz="1600" b="0" i="0" u="none" strike="noStrike" cap="none" dirty="0">
                <a:solidFill>
                  <a:schemeClr val="dk1"/>
                </a:solidFill>
                <a:latin typeface="Arial"/>
                <a:ea typeface="Arial"/>
                <a:cs typeface="Arial"/>
                <a:sym typeface="Arial"/>
              </a:rPr>
              <a:t>Le volet fiscal, présenté dans un rapport séparé, est suspendu à l’adoption du budget et ne figure pas dans la loi adoptée.</a:t>
            </a:r>
            <a:endParaRPr sz="1600" b="0" i="0" u="none" strike="noStrike" cap="none" dirty="0">
              <a:solidFill>
                <a:schemeClr val="dk1"/>
              </a:solidFill>
              <a:latin typeface="Arial"/>
              <a:ea typeface="Arial"/>
              <a:cs typeface="Arial"/>
              <a:sym typeface="Arial"/>
            </a:endParaRPr>
          </a:p>
          <a:p>
            <a:pPr marL="0" marR="0" lvl="0" indent="0" algn="l" rtl="0">
              <a:lnSpc>
                <a:spcPct val="90000"/>
              </a:lnSpc>
              <a:spcBef>
                <a:spcPts val="0"/>
              </a:spcBef>
              <a:spcAft>
                <a:spcPts val="0"/>
              </a:spcAft>
              <a:buClr>
                <a:srgbClr val="000000"/>
              </a:buClr>
              <a:buSzPts val="1600"/>
              <a:buFont typeface="Arial"/>
              <a:buNone/>
            </a:pPr>
            <a:endParaRPr sz="1600" b="0" i="0" u="none" strike="noStrike" cap="none" dirty="0">
              <a:solidFill>
                <a:schemeClr val="dk1"/>
              </a:solidFill>
              <a:latin typeface="Arial"/>
              <a:ea typeface="Arial"/>
              <a:cs typeface="Arial"/>
              <a:sym typeface="Arial"/>
            </a:endParaRPr>
          </a:p>
          <a:p>
            <a:pPr marL="0" marR="0" lvl="0" indent="0" algn="l" rtl="0">
              <a:lnSpc>
                <a:spcPct val="90000"/>
              </a:lnSpc>
              <a:spcBef>
                <a:spcPts val="0"/>
              </a:spcBef>
              <a:spcAft>
                <a:spcPts val="0"/>
              </a:spcAft>
              <a:buClr>
                <a:srgbClr val="000000"/>
              </a:buClr>
              <a:buSzPts val="1600"/>
              <a:buFont typeface="Arial"/>
              <a:buNone/>
            </a:pPr>
            <a:r>
              <a:rPr lang="fr-FR" sz="1600" b="1" i="0" u="none" strike="noStrike" cap="none" dirty="0">
                <a:solidFill>
                  <a:schemeClr val="dk1"/>
                </a:solidFill>
                <a:latin typeface="Arial"/>
                <a:ea typeface="Arial"/>
                <a:cs typeface="Arial"/>
                <a:sym typeface="Arial"/>
              </a:rPr>
              <a:t>Le contenu du support, à jour à la date de la formation, peut donc être rendu caduc en partie, la réforme n’étant pas stabilisée.</a:t>
            </a:r>
            <a:endParaRPr sz="1600" b="1" i="0" u="none" strike="noStrike" cap="none" dirty="0">
              <a:solidFill>
                <a:schemeClr val="dk1"/>
              </a:solidFill>
              <a:latin typeface="Arial"/>
              <a:ea typeface="Arial"/>
              <a:cs typeface="Arial"/>
              <a:sym typeface="Arial"/>
            </a:endParaRPr>
          </a:p>
        </p:txBody>
      </p:sp>
      <p:cxnSp>
        <p:nvCxnSpPr>
          <p:cNvPr id="342" name="Google Shape;342;g325b06d1d04_0_286"/>
          <p:cNvCxnSpPr/>
          <p:nvPr/>
        </p:nvCxnSpPr>
        <p:spPr>
          <a:xfrm>
            <a:off x="6574446" y="1849944"/>
            <a:ext cx="1188600" cy="0"/>
          </a:xfrm>
          <a:prstGeom prst="straightConnector1">
            <a:avLst/>
          </a:prstGeom>
          <a:noFill/>
          <a:ln w="19050" cap="flat" cmpd="sng">
            <a:solidFill>
              <a:schemeClr val="lt2"/>
            </a:solidFill>
            <a:prstDash val="solid"/>
            <a:miter lim="800000"/>
            <a:headEnd type="none" w="sm" len="sm"/>
            <a:tailEnd type="none" w="sm" len="sm"/>
          </a:ln>
        </p:spPr>
      </p:cxnSp>
      <p:sp>
        <p:nvSpPr>
          <p:cNvPr id="343" name="Google Shape;343;g325b06d1d04_0_286"/>
          <p:cNvSpPr/>
          <p:nvPr/>
        </p:nvSpPr>
        <p:spPr>
          <a:xfrm>
            <a:off x="7608948" y="4289553"/>
            <a:ext cx="253500" cy="253500"/>
          </a:xfrm>
          <a:prstGeom prst="ellipse">
            <a:avLst/>
          </a:prstGeom>
          <a:solidFill>
            <a:schemeClr val="l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cxnSp>
        <p:nvCxnSpPr>
          <p:cNvPr id="344" name="Google Shape;344;g325b06d1d04_0_286"/>
          <p:cNvCxnSpPr/>
          <p:nvPr/>
        </p:nvCxnSpPr>
        <p:spPr>
          <a:xfrm>
            <a:off x="6574446" y="4417914"/>
            <a:ext cx="1188600" cy="0"/>
          </a:xfrm>
          <a:prstGeom prst="straightConnector1">
            <a:avLst/>
          </a:prstGeom>
          <a:noFill/>
          <a:ln w="19050" cap="flat" cmpd="sng">
            <a:solidFill>
              <a:schemeClr val="lt2"/>
            </a:solidFill>
            <a:prstDash val="solid"/>
            <a:miter lim="800000"/>
            <a:headEnd type="none" w="sm" len="sm"/>
            <a:tailEnd type="none" w="sm" len="sm"/>
          </a:ln>
        </p:spPr>
      </p:cxnSp>
      <p:sp>
        <p:nvSpPr>
          <p:cNvPr id="345" name="Google Shape;345;g325b06d1d04_0_286"/>
          <p:cNvSpPr/>
          <p:nvPr/>
        </p:nvSpPr>
        <p:spPr>
          <a:xfrm>
            <a:off x="7608948" y="3279305"/>
            <a:ext cx="253500" cy="253500"/>
          </a:xfrm>
          <a:prstGeom prst="ellipse">
            <a:avLst/>
          </a:prstGeom>
          <a:solidFill>
            <a:schemeClr val="l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cxnSp>
        <p:nvCxnSpPr>
          <p:cNvPr id="346" name="Google Shape;346;g325b06d1d04_0_286"/>
          <p:cNvCxnSpPr/>
          <p:nvPr/>
        </p:nvCxnSpPr>
        <p:spPr>
          <a:xfrm rot="10800000">
            <a:off x="7763232" y="3407666"/>
            <a:ext cx="1636800" cy="0"/>
          </a:xfrm>
          <a:prstGeom prst="straightConnector1">
            <a:avLst/>
          </a:prstGeom>
          <a:noFill/>
          <a:ln w="19050" cap="flat" cmpd="sng">
            <a:solidFill>
              <a:schemeClr val="lt2"/>
            </a:solidFill>
            <a:prstDash val="solid"/>
            <a:miter lim="800000"/>
            <a:headEnd type="none" w="sm" len="sm"/>
            <a:tailEnd type="none" w="sm" len="sm"/>
          </a:ln>
        </p:spPr>
      </p:cxnSp>
      <p:sp>
        <p:nvSpPr>
          <p:cNvPr id="347" name="Google Shape;347;g325b06d1d04_0_286"/>
          <p:cNvSpPr txBox="1"/>
          <p:nvPr/>
        </p:nvSpPr>
        <p:spPr>
          <a:xfrm>
            <a:off x="5157375" y="4874875"/>
            <a:ext cx="1954500" cy="717600"/>
          </a:xfrm>
          <a:prstGeom prst="rect">
            <a:avLst/>
          </a:prstGeom>
          <a:noFill/>
          <a:ln>
            <a:noFill/>
          </a:ln>
        </p:spPr>
        <p:txBody>
          <a:bodyPr spcFirstLastPara="1" wrap="square" lIns="91425" tIns="45700" rIns="91425" bIns="45700" anchor="t" anchorCtr="0">
            <a:normAutofit/>
          </a:bodyPr>
          <a:lstStyle/>
          <a:p>
            <a:pPr marL="0" marR="0" lvl="0" indent="0" algn="l" rtl="0">
              <a:lnSpc>
                <a:spcPct val="90000"/>
              </a:lnSpc>
              <a:spcBef>
                <a:spcPts val="0"/>
              </a:spcBef>
              <a:spcAft>
                <a:spcPts val="0"/>
              </a:spcAft>
              <a:buClr>
                <a:schemeClr val="dk1"/>
              </a:buClr>
              <a:buSzPts val="1200"/>
              <a:buFont typeface="Arial"/>
              <a:buNone/>
            </a:pPr>
            <a:r>
              <a:rPr lang="fr-FR" sz="1200" b="0" i="0" u="none" strike="noStrike" cap="none">
                <a:solidFill>
                  <a:schemeClr val="dk1"/>
                </a:solidFill>
                <a:latin typeface="Arial"/>
                <a:ea typeface="Arial"/>
                <a:cs typeface="Arial"/>
                <a:sym typeface="Arial"/>
              </a:rPr>
              <a:t>Adoption de la loi</a:t>
            </a:r>
            <a:endParaRPr sz="1200" b="0" i="0" u="none" strike="noStrike" cap="none">
              <a:solidFill>
                <a:schemeClr val="dk1"/>
              </a:solidFill>
              <a:latin typeface="Arial"/>
              <a:ea typeface="Arial"/>
              <a:cs typeface="Arial"/>
              <a:sym typeface="Arial"/>
            </a:endParaRPr>
          </a:p>
        </p:txBody>
      </p:sp>
      <p:sp>
        <p:nvSpPr>
          <p:cNvPr id="348" name="Google Shape;348;g325b06d1d04_0_286"/>
          <p:cNvSpPr txBox="1"/>
          <p:nvPr/>
        </p:nvSpPr>
        <p:spPr>
          <a:xfrm>
            <a:off x="5079400" y="4248700"/>
            <a:ext cx="1495200" cy="3384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lt2"/>
              </a:buClr>
              <a:buSzPts val="2000"/>
              <a:buFont typeface="Arial"/>
              <a:buNone/>
            </a:pPr>
            <a:r>
              <a:rPr lang="fr-FR" sz="2000" b="1" i="0" u="none" strike="noStrike" cap="none">
                <a:solidFill>
                  <a:schemeClr val="lt2"/>
                </a:solidFill>
                <a:latin typeface="Arial"/>
                <a:ea typeface="Arial"/>
                <a:cs typeface="Arial"/>
                <a:sym typeface="Arial"/>
              </a:rPr>
              <a:t>Novembre 2024</a:t>
            </a:r>
            <a:endParaRPr sz="1400" b="0" i="0" u="none" strike="noStrike" cap="none">
              <a:solidFill>
                <a:srgbClr val="000000"/>
              </a:solidFill>
              <a:latin typeface="Arial"/>
              <a:ea typeface="Arial"/>
              <a:cs typeface="Arial"/>
              <a:sym typeface="Arial"/>
            </a:endParaRPr>
          </a:p>
        </p:txBody>
      </p:sp>
      <p:sp>
        <p:nvSpPr>
          <p:cNvPr id="349" name="Google Shape;349;g325b06d1d04_0_286"/>
          <p:cNvSpPr txBox="1"/>
          <p:nvPr/>
        </p:nvSpPr>
        <p:spPr>
          <a:xfrm>
            <a:off x="9525000" y="3439700"/>
            <a:ext cx="2073900" cy="996900"/>
          </a:xfrm>
          <a:prstGeom prst="rect">
            <a:avLst/>
          </a:prstGeom>
          <a:noFill/>
          <a:ln>
            <a:noFill/>
          </a:ln>
        </p:spPr>
        <p:txBody>
          <a:bodyPr spcFirstLastPara="1" wrap="square" lIns="91425" tIns="45700" rIns="91425" bIns="45700" anchor="t" anchorCtr="0">
            <a:normAutofit/>
          </a:bodyPr>
          <a:lstStyle/>
          <a:p>
            <a:pPr marL="0" marR="0" lvl="0" indent="0" algn="l" rtl="0">
              <a:lnSpc>
                <a:spcPct val="90000"/>
              </a:lnSpc>
              <a:spcBef>
                <a:spcPts val="0"/>
              </a:spcBef>
              <a:spcAft>
                <a:spcPts val="0"/>
              </a:spcAft>
              <a:buClr>
                <a:schemeClr val="dk1"/>
              </a:buClr>
              <a:buSzPts val="1200"/>
              <a:buFont typeface="Arial"/>
              <a:buNone/>
            </a:pPr>
            <a:r>
              <a:rPr lang="fr-FR" sz="1200" b="0" i="0" u="none" strike="noStrike" cap="none">
                <a:solidFill>
                  <a:schemeClr val="dk1"/>
                </a:solidFill>
                <a:latin typeface="Arial"/>
                <a:ea typeface="Arial"/>
                <a:cs typeface="Arial"/>
                <a:sym typeface="Arial"/>
              </a:rPr>
              <a:t>Travaux parlementaires, nombreux amendements</a:t>
            </a:r>
            <a:endParaRPr sz="1200" b="0" i="0" u="none" strike="noStrike" cap="none">
              <a:solidFill>
                <a:schemeClr val="dk1"/>
              </a:solidFill>
              <a:latin typeface="Arial"/>
              <a:ea typeface="Arial"/>
              <a:cs typeface="Arial"/>
              <a:sym typeface="Arial"/>
            </a:endParaRPr>
          </a:p>
        </p:txBody>
      </p:sp>
      <p:sp>
        <p:nvSpPr>
          <p:cNvPr id="350" name="Google Shape;350;g325b06d1d04_0_286"/>
          <p:cNvSpPr txBox="1"/>
          <p:nvPr/>
        </p:nvSpPr>
        <p:spPr>
          <a:xfrm>
            <a:off x="9530975" y="3101300"/>
            <a:ext cx="1636800" cy="3384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lt2"/>
              </a:buClr>
              <a:buSzPts val="2000"/>
              <a:buFont typeface="Arial"/>
              <a:buNone/>
            </a:pPr>
            <a:r>
              <a:rPr lang="fr-FR" sz="2000" b="1" i="0" u="none" strike="noStrike" cap="none">
                <a:solidFill>
                  <a:schemeClr val="lt2"/>
                </a:solidFill>
                <a:latin typeface="Arial"/>
                <a:ea typeface="Arial"/>
                <a:cs typeface="Arial"/>
                <a:sym typeface="Arial"/>
              </a:rPr>
              <a:t>2023-2024</a:t>
            </a:r>
            <a:endParaRPr sz="1400" b="0" i="0" u="none" strike="noStrike" cap="none">
              <a:solidFill>
                <a:srgbClr val="000000"/>
              </a:solidFill>
              <a:latin typeface="Arial"/>
              <a:ea typeface="Arial"/>
              <a:cs typeface="Arial"/>
              <a:sym typeface="Arial"/>
            </a:endParaRPr>
          </a:p>
        </p:txBody>
      </p:sp>
      <p:sp>
        <p:nvSpPr>
          <p:cNvPr id="351" name="Google Shape;351;g325b06d1d04_0_286"/>
          <p:cNvSpPr/>
          <p:nvPr/>
        </p:nvSpPr>
        <p:spPr>
          <a:xfrm>
            <a:off x="7608948" y="5051132"/>
            <a:ext cx="253500" cy="253500"/>
          </a:xfrm>
          <a:prstGeom prst="ellipse">
            <a:avLst/>
          </a:prstGeom>
          <a:solidFill>
            <a:schemeClr val="l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cxnSp>
        <p:nvCxnSpPr>
          <p:cNvPr id="352" name="Google Shape;352;g325b06d1d04_0_286"/>
          <p:cNvCxnSpPr/>
          <p:nvPr/>
        </p:nvCxnSpPr>
        <p:spPr>
          <a:xfrm rot="10800000">
            <a:off x="7763232" y="5179493"/>
            <a:ext cx="1636800" cy="0"/>
          </a:xfrm>
          <a:prstGeom prst="straightConnector1">
            <a:avLst/>
          </a:prstGeom>
          <a:noFill/>
          <a:ln w="19050" cap="flat" cmpd="sng">
            <a:solidFill>
              <a:schemeClr val="lt2"/>
            </a:solidFill>
            <a:prstDash val="solid"/>
            <a:miter lim="800000"/>
            <a:headEnd type="none" w="sm" len="sm"/>
            <a:tailEnd type="none" w="sm" len="sm"/>
          </a:ln>
        </p:spPr>
      </p:cxnSp>
      <p:sp>
        <p:nvSpPr>
          <p:cNvPr id="353" name="Google Shape;353;g325b06d1d04_0_286"/>
          <p:cNvSpPr txBox="1"/>
          <p:nvPr/>
        </p:nvSpPr>
        <p:spPr>
          <a:xfrm>
            <a:off x="9524600" y="5213300"/>
            <a:ext cx="2457900" cy="1501800"/>
          </a:xfrm>
          <a:prstGeom prst="rect">
            <a:avLst/>
          </a:prstGeom>
          <a:noFill/>
          <a:ln>
            <a:noFill/>
          </a:ln>
        </p:spPr>
        <p:txBody>
          <a:bodyPr spcFirstLastPara="1" wrap="square" lIns="91425" tIns="45700" rIns="91425" bIns="45700" anchor="t" anchorCtr="0">
            <a:normAutofit/>
          </a:bodyPr>
          <a:lstStyle/>
          <a:p>
            <a:pPr marL="0" marR="0" lvl="0" indent="0" algn="l" rtl="0">
              <a:lnSpc>
                <a:spcPct val="90000"/>
              </a:lnSpc>
              <a:spcBef>
                <a:spcPts val="0"/>
              </a:spcBef>
              <a:spcAft>
                <a:spcPts val="0"/>
              </a:spcAft>
              <a:buClr>
                <a:srgbClr val="000000"/>
              </a:buClr>
              <a:buSzPts val="1200"/>
              <a:buFont typeface="Arial"/>
              <a:buNone/>
            </a:pPr>
            <a:r>
              <a:rPr lang="fr-FR" sz="1200" b="0" i="0" u="none" strike="noStrike" cap="none">
                <a:solidFill>
                  <a:schemeClr val="dk1"/>
                </a:solidFill>
                <a:latin typeface="Arial"/>
                <a:ea typeface="Arial"/>
                <a:cs typeface="Arial"/>
                <a:sym typeface="Arial"/>
              </a:rPr>
              <a:t>Entrée en vigueur progressive des dispositions de la loi. Des décrets d’application sont attendus pour 2025-2026 pour faire entrer en vigueur certaines dispositions. D’autres sont reportées jusqu’à 2034 dans leur application.</a:t>
            </a:r>
            <a:endParaRPr sz="1200" b="0" i="0" u="none" strike="noStrike" cap="none">
              <a:solidFill>
                <a:schemeClr val="dk1"/>
              </a:solidFill>
              <a:latin typeface="Arial"/>
              <a:ea typeface="Arial"/>
              <a:cs typeface="Arial"/>
              <a:sym typeface="Arial"/>
            </a:endParaRPr>
          </a:p>
        </p:txBody>
      </p:sp>
      <p:sp>
        <p:nvSpPr>
          <p:cNvPr id="354" name="Google Shape;354;g325b06d1d04_0_286"/>
          <p:cNvSpPr txBox="1"/>
          <p:nvPr/>
        </p:nvSpPr>
        <p:spPr>
          <a:xfrm>
            <a:off x="9530572" y="4874875"/>
            <a:ext cx="1896000" cy="3384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lt2"/>
              </a:buClr>
              <a:buSzPts val="2000"/>
              <a:buFont typeface="Arial"/>
              <a:buNone/>
            </a:pPr>
            <a:r>
              <a:rPr lang="fr-FR" sz="2000" b="1" i="0" u="none" strike="noStrike" cap="none">
                <a:solidFill>
                  <a:schemeClr val="lt2"/>
                </a:solidFill>
                <a:latin typeface="Arial"/>
                <a:ea typeface="Arial"/>
                <a:cs typeface="Arial"/>
                <a:sym typeface="Arial"/>
              </a:rPr>
              <a:t>Jusqu’à 2034</a:t>
            </a:r>
            <a:endParaRPr sz="1400" b="0" i="0" u="none" strike="noStrike" cap="none">
              <a:solidFill>
                <a:srgbClr val="000000"/>
              </a:solidFill>
              <a:latin typeface="Arial"/>
              <a:ea typeface="Arial"/>
              <a:cs typeface="Arial"/>
              <a:sym typeface="Arial"/>
            </a:endParaRPr>
          </a:p>
        </p:txBody>
      </p:sp>
      <p:sp>
        <p:nvSpPr>
          <p:cNvPr id="355" name="Google Shape;355;g325b06d1d04_0_286"/>
          <p:cNvSpPr/>
          <p:nvPr/>
        </p:nvSpPr>
        <p:spPr>
          <a:xfrm>
            <a:off x="7616623" y="5715833"/>
            <a:ext cx="253500" cy="253500"/>
          </a:xfrm>
          <a:prstGeom prst="ellipse">
            <a:avLst/>
          </a:prstGeom>
          <a:solidFill>
            <a:schemeClr val="l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56" name="Google Shape;356;g325b06d1d04_0_286"/>
          <p:cNvSpPr txBox="1"/>
          <p:nvPr/>
        </p:nvSpPr>
        <p:spPr>
          <a:xfrm>
            <a:off x="5241775" y="6136025"/>
            <a:ext cx="2331900" cy="996900"/>
          </a:xfrm>
          <a:prstGeom prst="rect">
            <a:avLst/>
          </a:prstGeom>
          <a:noFill/>
          <a:ln>
            <a:noFill/>
          </a:ln>
        </p:spPr>
        <p:txBody>
          <a:bodyPr spcFirstLastPara="1" wrap="square" lIns="91425" tIns="45700" rIns="91425" bIns="45700" anchor="t" anchorCtr="0">
            <a:normAutofit/>
          </a:bodyPr>
          <a:lstStyle/>
          <a:p>
            <a:pPr marL="0" marR="0" lvl="0" indent="0" algn="l" rtl="0">
              <a:lnSpc>
                <a:spcPct val="90000"/>
              </a:lnSpc>
              <a:spcBef>
                <a:spcPts val="0"/>
              </a:spcBef>
              <a:spcAft>
                <a:spcPts val="0"/>
              </a:spcAft>
              <a:buClr>
                <a:schemeClr val="dk1"/>
              </a:buClr>
              <a:buSzPts val="1200"/>
              <a:buFont typeface="Arial"/>
              <a:buNone/>
            </a:pPr>
            <a:r>
              <a:rPr lang="fr-FR" sz="1200">
                <a:solidFill>
                  <a:schemeClr val="dk1"/>
                </a:solidFill>
              </a:rPr>
              <a:t>Contrôle par les juges de la conformité à la constitution et au droit européen</a:t>
            </a:r>
            <a:endParaRPr sz="1200" b="0" i="0" u="none" strike="noStrike" cap="none">
              <a:solidFill>
                <a:schemeClr val="dk1"/>
              </a:solidFill>
              <a:latin typeface="Arial"/>
              <a:ea typeface="Arial"/>
              <a:cs typeface="Arial"/>
              <a:sym typeface="Arial"/>
            </a:endParaRPr>
          </a:p>
        </p:txBody>
      </p:sp>
      <p:sp>
        <p:nvSpPr>
          <p:cNvPr id="357" name="Google Shape;357;g325b06d1d04_0_286"/>
          <p:cNvSpPr txBox="1"/>
          <p:nvPr/>
        </p:nvSpPr>
        <p:spPr>
          <a:xfrm>
            <a:off x="4945325" y="5695050"/>
            <a:ext cx="1636800" cy="3384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lt2"/>
              </a:buClr>
              <a:buSzPts val="2000"/>
              <a:buFont typeface="Arial"/>
              <a:buNone/>
            </a:pPr>
            <a:r>
              <a:rPr lang="fr-FR" sz="2000" b="1">
                <a:solidFill>
                  <a:schemeClr val="lt2"/>
                </a:solidFill>
              </a:rPr>
              <a:t>Quand ?</a:t>
            </a:r>
            <a:endParaRPr sz="1400" b="0" i="0" u="none" strike="noStrike" cap="none">
              <a:solidFill>
                <a:srgbClr val="000000"/>
              </a:solidFill>
              <a:latin typeface="Arial"/>
              <a:ea typeface="Arial"/>
              <a:cs typeface="Arial"/>
              <a:sym typeface="Arial"/>
            </a:endParaRPr>
          </a:p>
        </p:txBody>
      </p:sp>
      <p:cxnSp>
        <p:nvCxnSpPr>
          <p:cNvPr id="358" name="Google Shape;358;g325b06d1d04_0_286"/>
          <p:cNvCxnSpPr/>
          <p:nvPr/>
        </p:nvCxnSpPr>
        <p:spPr>
          <a:xfrm>
            <a:off x="6582121" y="5844194"/>
            <a:ext cx="1188600" cy="0"/>
          </a:xfrm>
          <a:prstGeom prst="straightConnector1">
            <a:avLst/>
          </a:prstGeom>
          <a:noFill/>
          <a:ln w="19050" cap="flat" cmpd="sng">
            <a:solidFill>
              <a:schemeClr val="lt2"/>
            </a:solidFill>
            <a:prstDash val="solid"/>
            <a:miter lim="800000"/>
            <a:headEnd type="none" w="sm" len="sm"/>
            <a:tailEnd type="none" w="sm" len="sm"/>
          </a:ln>
        </p:spPr>
      </p:cxn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5A253C-9139-8553-FA99-3F4D6F8699CE}"/>
            </a:ext>
          </a:extLst>
        </p:cNvPr>
        <p:cNvGrpSpPr/>
        <p:nvPr/>
      </p:nvGrpSpPr>
      <p:grpSpPr>
        <a:xfrm>
          <a:off x="0" y="0"/>
          <a:ext cx="0" cy="0"/>
          <a:chOff x="0" y="0"/>
          <a:chExt cx="0" cy="0"/>
        </a:xfrm>
      </p:grpSpPr>
      <p:sp>
        <p:nvSpPr>
          <p:cNvPr id="4" name="Espace réservé du texte 2">
            <a:extLst>
              <a:ext uri="{FF2B5EF4-FFF2-40B4-BE49-F238E27FC236}">
                <a16:creationId xmlns:a16="http://schemas.microsoft.com/office/drawing/2014/main" id="{C6C6DC30-EEE8-ED83-D052-E2453A5E7F77}"/>
              </a:ext>
            </a:extLst>
          </p:cNvPr>
          <p:cNvSpPr txBox="1">
            <a:spLocks/>
          </p:cNvSpPr>
          <p:nvPr/>
        </p:nvSpPr>
        <p:spPr>
          <a:xfrm>
            <a:off x="1562748" y="4412269"/>
            <a:ext cx="4389464" cy="467692"/>
          </a:xfrm>
          <a:prstGeom prst="rect">
            <a:avLst/>
          </a:prstGeom>
        </p:spPr>
        <p:txBody>
          <a:bodyPr anchor="b">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defRPr/>
            </a:pPr>
            <a:r>
              <a:rPr lang="fr-FR" i="1" dirty="0">
                <a:latin typeface="Arial" panose="020B0604020202020204" pitchFamily="34" charset="0"/>
                <a:cs typeface="Arial" panose="020B0604020202020204" pitchFamily="34" charset="0"/>
              </a:rPr>
              <a:t>Il est comment le futur ?</a:t>
            </a:r>
            <a:endParaRPr lang="fr-FR" i="1" dirty="0"/>
          </a:p>
        </p:txBody>
      </p:sp>
      <p:sp>
        <p:nvSpPr>
          <p:cNvPr id="5" name="Espace réservé du texte 10">
            <a:extLst>
              <a:ext uri="{FF2B5EF4-FFF2-40B4-BE49-F238E27FC236}">
                <a16:creationId xmlns:a16="http://schemas.microsoft.com/office/drawing/2014/main" id="{F58F3A97-702C-5587-DC8F-10B435438969}"/>
              </a:ext>
            </a:extLst>
          </p:cNvPr>
          <p:cNvSpPr txBox="1">
            <a:spLocks/>
          </p:cNvSpPr>
          <p:nvPr/>
        </p:nvSpPr>
        <p:spPr>
          <a:xfrm>
            <a:off x="1562748" y="3774857"/>
            <a:ext cx="5807316" cy="817562"/>
          </a:xfrm>
          <a:prstGeom prst="rect">
            <a:avLst/>
          </a:prstGeo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sz="4000" b="1" kern="1200">
                <a:solidFill>
                  <a:schemeClr val="bg2"/>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defRPr/>
            </a:pPr>
            <a:r>
              <a:rPr lang="fr-FR" dirty="0">
                <a:solidFill>
                  <a:srgbClr val="050088"/>
                </a:solidFill>
                <a:latin typeface="Arial" panose="020B0604020202020204" pitchFamily="34" charset="0"/>
                <a:cs typeface="Arial" panose="020B0604020202020204" pitchFamily="34" charset="0"/>
              </a:rPr>
              <a:t>Bienvenue</a:t>
            </a:r>
          </a:p>
        </p:txBody>
      </p:sp>
      <p:grpSp>
        <p:nvGrpSpPr>
          <p:cNvPr id="15" name="Groupe 14">
            <a:extLst>
              <a:ext uri="{FF2B5EF4-FFF2-40B4-BE49-F238E27FC236}">
                <a16:creationId xmlns:a16="http://schemas.microsoft.com/office/drawing/2014/main" id="{D30D7333-F13E-26C1-8940-AC804BD1265F}"/>
              </a:ext>
            </a:extLst>
          </p:cNvPr>
          <p:cNvGrpSpPr/>
          <p:nvPr/>
        </p:nvGrpSpPr>
        <p:grpSpPr>
          <a:xfrm>
            <a:off x="580587" y="2829486"/>
            <a:ext cx="1095971" cy="1074432"/>
            <a:chOff x="580587" y="2829486"/>
            <a:chExt cx="1095971" cy="1074432"/>
          </a:xfrm>
        </p:grpSpPr>
        <p:sp>
          <p:nvSpPr>
            <p:cNvPr id="8" name="Rectangle 7">
              <a:extLst>
                <a:ext uri="{FF2B5EF4-FFF2-40B4-BE49-F238E27FC236}">
                  <a16:creationId xmlns:a16="http://schemas.microsoft.com/office/drawing/2014/main" id="{2963F36E-C02C-6FF0-BC2C-A1A39074D224}"/>
                </a:ext>
              </a:extLst>
            </p:cNvPr>
            <p:cNvSpPr/>
            <p:nvPr/>
          </p:nvSpPr>
          <p:spPr>
            <a:xfrm>
              <a:off x="580587" y="3133049"/>
              <a:ext cx="832475" cy="770869"/>
            </a:xfrm>
            <a:prstGeom prst="rect">
              <a:avLst/>
            </a:prstGeom>
            <a:solidFill>
              <a:srgbClr val="05008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noFill/>
              </a:endParaRPr>
            </a:p>
          </p:txBody>
        </p:sp>
        <p:sp>
          <p:nvSpPr>
            <p:cNvPr id="9" name="Rectangle 8">
              <a:extLst>
                <a:ext uri="{FF2B5EF4-FFF2-40B4-BE49-F238E27FC236}">
                  <a16:creationId xmlns:a16="http://schemas.microsoft.com/office/drawing/2014/main" id="{084DCF3D-CB96-98B7-BF59-540A587B0E10}"/>
                </a:ext>
              </a:extLst>
            </p:cNvPr>
            <p:cNvSpPr/>
            <p:nvPr/>
          </p:nvSpPr>
          <p:spPr>
            <a:xfrm>
              <a:off x="844083" y="2829486"/>
              <a:ext cx="832475" cy="770869"/>
            </a:xfrm>
            <a:prstGeom prst="rect">
              <a:avLst/>
            </a:prstGeom>
            <a:solidFill>
              <a:srgbClr val="05008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noFill/>
              </a:endParaRPr>
            </a:p>
          </p:txBody>
        </p:sp>
      </p:grpSp>
      <p:sp>
        <p:nvSpPr>
          <p:cNvPr id="10" name="Espace réservé du texte 2">
            <a:extLst>
              <a:ext uri="{FF2B5EF4-FFF2-40B4-BE49-F238E27FC236}">
                <a16:creationId xmlns:a16="http://schemas.microsoft.com/office/drawing/2014/main" id="{249CFD81-3405-0867-40FF-5CBF2A9CD482}"/>
              </a:ext>
            </a:extLst>
          </p:cNvPr>
          <p:cNvSpPr txBox="1">
            <a:spLocks/>
          </p:cNvSpPr>
          <p:nvPr/>
        </p:nvSpPr>
        <p:spPr>
          <a:xfrm>
            <a:off x="730273" y="3061283"/>
            <a:ext cx="685942" cy="914400"/>
          </a:xfrm>
          <a:prstGeom prst="rect">
            <a:avLst/>
          </a:prstGeom>
        </p:spPr>
        <p:txBody>
          <a:bodyPr vert="horz" lIns="91440" tIns="45720" rIns="91440" bIns="45720" rtlCol="0" anchor="b">
            <a:noAutofit/>
          </a:bodyPr>
          <a:lstStyle>
            <a:defPPr>
              <a:defRPr lang="fr-FR"/>
            </a:defPPr>
            <a:lvl1pPr marL="0" indent="0" algn="r" defTabSz="914400" rtl="0" eaLnBrk="1" latinLnBrk="0" hangingPunct="1">
              <a:buNone/>
              <a:defRPr sz="60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lnSpc>
                <a:spcPct val="90000"/>
              </a:lnSpc>
              <a:spcBef>
                <a:spcPts val="1000"/>
              </a:spcBef>
              <a:buFont typeface="Arial" panose="020B0604020202020204" pitchFamily="34" charset="0"/>
              <a:buNone/>
              <a:defRPr/>
            </a:pPr>
            <a:endParaRPr lang="fr-FR" dirty="0">
              <a:latin typeface="Arial" panose="020B0604020202020204" pitchFamily="34" charset="0"/>
              <a:cs typeface="Arial" panose="020B0604020202020204" pitchFamily="34" charset="0"/>
            </a:endParaRPr>
          </a:p>
        </p:txBody>
      </p:sp>
      <p:pic>
        <p:nvPicPr>
          <p:cNvPr id="11" name="Image 10">
            <a:extLst>
              <a:ext uri="{FF2B5EF4-FFF2-40B4-BE49-F238E27FC236}">
                <a16:creationId xmlns:a16="http://schemas.microsoft.com/office/drawing/2014/main" id="{C2446CEB-7F3D-3FA3-EFE1-4CC1FBE1C9AE}"/>
              </a:ext>
            </a:extLst>
          </p:cNvPr>
          <p:cNvPicPr>
            <a:picLocks noChangeAspect="1"/>
          </p:cNvPicPr>
          <p:nvPr/>
        </p:nvPicPr>
        <p:blipFill>
          <a:blip r:embed="rId3"/>
          <a:stretch>
            <a:fillRect/>
          </a:stretch>
        </p:blipFill>
        <p:spPr>
          <a:xfrm>
            <a:off x="5153877" y="671551"/>
            <a:ext cx="3186309" cy="4779463"/>
          </a:xfrm>
          <a:prstGeom prst="rect">
            <a:avLst/>
          </a:prstGeom>
        </p:spPr>
      </p:pic>
      <p:sp>
        <p:nvSpPr>
          <p:cNvPr id="12" name="ZoneTexte 11">
            <a:extLst>
              <a:ext uri="{FF2B5EF4-FFF2-40B4-BE49-F238E27FC236}">
                <a16:creationId xmlns:a16="http://schemas.microsoft.com/office/drawing/2014/main" id="{3156B2E4-A1DA-6E2B-991C-5FF8C1FAA26C}"/>
              </a:ext>
            </a:extLst>
          </p:cNvPr>
          <p:cNvSpPr txBox="1"/>
          <p:nvPr/>
        </p:nvSpPr>
        <p:spPr>
          <a:xfrm>
            <a:off x="7472647" y="6493790"/>
            <a:ext cx="2384275" cy="369332"/>
          </a:xfrm>
          <a:prstGeom prst="rect">
            <a:avLst/>
          </a:prstGeom>
          <a:noFill/>
        </p:spPr>
        <p:txBody>
          <a:bodyPr wrap="square" rtlCol="0">
            <a:spAutoFit/>
          </a:bodyPr>
          <a:lstStyle/>
          <a:p>
            <a:r>
              <a:rPr lang="fr-FR" dirty="0">
                <a:solidFill>
                  <a:schemeClr val="bg1"/>
                </a:solidFill>
              </a:rPr>
              <a:t>Image crée par IA</a:t>
            </a:r>
          </a:p>
        </p:txBody>
      </p:sp>
      <p:pic>
        <p:nvPicPr>
          <p:cNvPr id="13" name="Image 12">
            <a:extLst>
              <a:ext uri="{FF2B5EF4-FFF2-40B4-BE49-F238E27FC236}">
                <a16:creationId xmlns:a16="http://schemas.microsoft.com/office/drawing/2014/main" id="{ADA9B8A1-702F-5A89-F82F-3CFEA4276BDC}"/>
              </a:ext>
            </a:extLst>
          </p:cNvPr>
          <p:cNvPicPr>
            <a:picLocks noChangeAspect="1"/>
          </p:cNvPicPr>
          <p:nvPr/>
        </p:nvPicPr>
        <p:blipFill>
          <a:blip r:embed="rId4"/>
          <a:stretch>
            <a:fillRect/>
          </a:stretch>
        </p:blipFill>
        <p:spPr>
          <a:xfrm>
            <a:off x="8864681" y="1619912"/>
            <a:ext cx="3141028" cy="4711542"/>
          </a:xfrm>
          <a:prstGeom prst="rect">
            <a:avLst/>
          </a:prstGeom>
        </p:spPr>
      </p:pic>
      <p:sp>
        <p:nvSpPr>
          <p:cNvPr id="14" name="Espace réservé du texte 3">
            <a:extLst>
              <a:ext uri="{FF2B5EF4-FFF2-40B4-BE49-F238E27FC236}">
                <a16:creationId xmlns:a16="http://schemas.microsoft.com/office/drawing/2014/main" id="{67F135CE-BF80-2360-BA48-67B980042548}"/>
              </a:ext>
            </a:extLst>
          </p:cNvPr>
          <p:cNvSpPr txBox="1">
            <a:spLocks/>
          </p:cNvSpPr>
          <p:nvPr/>
        </p:nvSpPr>
        <p:spPr>
          <a:xfrm>
            <a:off x="8267134" y="3318596"/>
            <a:ext cx="893995" cy="467692"/>
          </a:xfrm>
          <a:prstGeom prst="rect">
            <a:avLst/>
          </a:prstGeom>
        </p:spPr>
        <p:txBody>
          <a:bodyPr vert="horz" lIns="91440" tIns="45720" rIns="91440" bIns="45720" rtlCol="0" anchor="ctr"/>
          <a:lstStyle>
            <a:defPPr>
              <a:defRPr lang="fr-FR"/>
            </a:defPPr>
            <a:lvl1pPr indent="0">
              <a:buNone/>
              <a:defRPr sz="2800">
                <a:solidFill>
                  <a:srgbClr val="050088"/>
                </a:solidFill>
                <a:latin typeface="Arial" panose="020B0604020202020204" pitchFamily="34" charset="0"/>
              </a:defRPr>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fr-FR" sz="3200" i="1" dirty="0">
                <a:solidFill>
                  <a:srgbClr val="FF5D6B"/>
                </a:solidFill>
              </a:rPr>
              <a:t>Vs</a:t>
            </a:r>
          </a:p>
        </p:txBody>
      </p:sp>
    </p:spTree>
    <p:extLst>
      <p:ext uri="{BB962C8B-B14F-4D97-AF65-F5344CB8AC3E}">
        <p14:creationId xmlns:p14="http://schemas.microsoft.com/office/powerpoint/2010/main" val="237422390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62"/>
        <p:cNvGrpSpPr/>
        <p:nvPr/>
      </p:nvGrpSpPr>
      <p:grpSpPr>
        <a:xfrm>
          <a:off x="0" y="0"/>
          <a:ext cx="0" cy="0"/>
          <a:chOff x="0" y="0"/>
          <a:chExt cx="0" cy="0"/>
        </a:xfrm>
      </p:grpSpPr>
      <p:sp>
        <p:nvSpPr>
          <p:cNvPr id="363" name="Google Shape;363;g325b06d1d04_0_332"/>
          <p:cNvSpPr txBox="1">
            <a:spLocks noGrp="1"/>
          </p:cNvSpPr>
          <p:nvPr>
            <p:ph type="body" idx="1"/>
          </p:nvPr>
        </p:nvSpPr>
        <p:spPr>
          <a:xfrm>
            <a:off x="838200" y="601941"/>
            <a:ext cx="7653900" cy="5151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lt2"/>
              </a:buClr>
              <a:buSzPts val="2800"/>
              <a:buNone/>
            </a:pPr>
            <a:r>
              <a:rPr lang="fr-FR"/>
              <a:t>Les apports de la loi “LE MEUR”</a:t>
            </a:r>
            <a:endParaRPr/>
          </a:p>
        </p:txBody>
      </p:sp>
      <p:sp>
        <p:nvSpPr>
          <p:cNvPr id="364" name="Google Shape;364;g325b06d1d04_0_332"/>
          <p:cNvSpPr txBox="1">
            <a:spLocks noGrp="1"/>
          </p:cNvSpPr>
          <p:nvPr>
            <p:ph type="body" idx="2"/>
          </p:nvPr>
        </p:nvSpPr>
        <p:spPr>
          <a:xfrm>
            <a:off x="838200" y="1755650"/>
            <a:ext cx="10522800" cy="4504800"/>
          </a:xfrm>
          <a:prstGeom prst="rect">
            <a:avLst/>
          </a:prstGeom>
          <a:noFill/>
          <a:ln>
            <a:noFill/>
          </a:ln>
        </p:spPr>
        <p:txBody>
          <a:bodyPr spcFirstLastPara="1" wrap="square" lIns="91425" tIns="45700" rIns="91425" bIns="45700" anchor="t" anchorCtr="0">
            <a:normAutofit/>
          </a:bodyPr>
          <a:lstStyle/>
          <a:p>
            <a:pPr marL="457200" lvl="0" indent="0" algn="just" rtl="0">
              <a:lnSpc>
                <a:spcPct val="100000"/>
              </a:lnSpc>
              <a:spcBef>
                <a:spcPts val="0"/>
              </a:spcBef>
              <a:spcAft>
                <a:spcPts val="0"/>
              </a:spcAft>
              <a:buSzPts val="1800"/>
              <a:buNone/>
            </a:pPr>
            <a:endParaRPr sz="1700" b="1"/>
          </a:p>
          <a:p>
            <a:pPr marL="457200" lvl="0" indent="-336550" algn="just" rtl="0">
              <a:lnSpc>
                <a:spcPct val="100000"/>
              </a:lnSpc>
              <a:spcBef>
                <a:spcPts val="0"/>
              </a:spcBef>
              <a:spcAft>
                <a:spcPts val="0"/>
              </a:spcAft>
              <a:buSzPts val="1700"/>
              <a:buFont typeface="Noto Sans Symbols"/>
              <a:buChar char="▪"/>
            </a:pPr>
            <a:r>
              <a:rPr lang="fr-FR" sz="1700"/>
              <a:t>Au plus tard au 20 mai 2026 (décret d’application attendu), </a:t>
            </a:r>
            <a:r>
              <a:rPr lang="fr-FR" sz="1700" b="1"/>
              <a:t>la procédure d’enregistrement sera applicable sur tout le territoire</a:t>
            </a:r>
            <a:r>
              <a:rPr lang="fr-FR" sz="1700"/>
              <a:t>.</a:t>
            </a:r>
            <a:endParaRPr sz="1700"/>
          </a:p>
          <a:p>
            <a:pPr marL="457200" lvl="0" indent="0" algn="just" rtl="0">
              <a:lnSpc>
                <a:spcPct val="100000"/>
              </a:lnSpc>
              <a:spcBef>
                <a:spcPts val="0"/>
              </a:spcBef>
              <a:spcAft>
                <a:spcPts val="0"/>
              </a:spcAft>
              <a:buSzPts val="1800"/>
              <a:buNone/>
            </a:pPr>
            <a:endParaRPr sz="1700"/>
          </a:p>
          <a:p>
            <a:pPr marL="457200" lvl="0" indent="-336550" algn="just" rtl="0">
              <a:lnSpc>
                <a:spcPct val="100000"/>
              </a:lnSpc>
              <a:spcBef>
                <a:spcPts val="0"/>
              </a:spcBef>
              <a:spcAft>
                <a:spcPts val="0"/>
              </a:spcAft>
              <a:buSzPts val="1700"/>
              <a:buFont typeface="Noto Sans Symbols"/>
              <a:buChar char="▪"/>
            </a:pPr>
            <a:r>
              <a:rPr lang="fr-FR" sz="1700"/>
              <a:t>La procédure sera applicable pour tout meublé de tourisme, qu’il s’agisse d’une résidence principale ou non.</a:t>
            </a:r>
            <a:endParaRPr sz="1700"/>
          </a:p>
          <a:p>
            <a:pPr marL="457200" lvl="0" indent="0" algn="just" rtl="0">
              <a:lnSpc>
                <a:spcPct val="100000"/>
              </a:lnSpc>
              <a:spcBef>
                <a:spcPts val="0"/>
              </a:spcBef>
              <a:spcAft>
                <a:spcPts val="0"/>
              </a:spcAft>
              <a:buSzPts val="1800"/>
              <a:buNone/>
            </a:pPr>
            <a:endParaRPr sz="1700"/>
          </a:p>
          <a:p>
            <a:pPr marL="457200" lvl="0" indent="-336550" algn="just" rtl="0">
              <a:lnSpc>
                <a:spcPct val="100000"/>
              </a:lnSpc>
              <a:spcBef>
                <a:spcPts val="0"/>
              </a:spcBef>
              <a:spcAft>
                <a:spcPts val="0"/>
              </a:spcAft>
              <a:buSzPts val="1700"/>
              <a:buFont typeface="Noto Sans Symbols"/>
              <a:buChar char="▪"/>
            </a:pPr>
            <a:r>
              <a:rPr lang="fr-FR" sz="1700"/>
              <a:t>Jusqu’ici, la procédure ne s’appliquait que dans les communes appliquant le changement d’usage.</a:t>
            </a:r>
            <a:endParaRPr sz="1700"/>
          </a:p>
          <a:p>
            <a:pPr marL="457200" lvl="0" indent="0" algn="just" rtl="0">
              <a:lnSpc>
                <a:spcPct val="100000"/>
              </a:lnSpc>
              <a:spcBef>
                <a:spcPts val="0"/>
              </a:spcBef>
              <a:spcAft>
                <a:spcPts val="0"/>
              </a:spcAft>
              <a:buSzPts val="1800"/>
              <a:buNone/>
            </a:pPr>
            <a:endParaRPr sz="1700"/>
          </a:p>
          <a:p>
            <a:pPr marL="457200" lvl="0" indent="-336550" algn="just" rtl="0">
              <a:lnSpc>
                <a:spcPct val="100000"/>
              </a:lnSpc>
              <a:spcBef>
                <a:spcPts val="0"/>
              </a:spcBef>
              <a:spcAft>
                <a:spcPts val="0"/>
              </a:spcAft>
              <a:buSzPts val="1700"/>
              <a:buFont typeface="Noto Sans Symbols"/>
              <a:buChar char="▪"/>
            </a:pPr>
            <a:r>
              <a:rPr lang="fr-FR" sz="1700"/>
              <a:t>La sanction est augmentée avec une amende maximale de 10 000 euros pour absence de déclaration et 20 000 euros pour fausse déclaration ou utilisation d’un faux numéro.</a:t>
            </a:r>
            <a:endParaRPr sz="1700"/>
          </a:p>
          <a:p>
            <a:pPr marL="457200" lvl="0" indent="0" algn="just" rtl="0">
              <a:lnSpc>
                <a:spcPct val="100000"/>
              </a:lnSpc>
              <a:spcBef>
                <a:spcPts val="0"/>
              </a:spcBef>
              <a:spcAft>
                <a:spcPts val="0"/>
              </a:spcAft>
              <a:buSzPts val="1800"/>
              <a:buNone/>
            </a:pPr>
            <a:endParaRPr sz="1700"/>
          </a:p>
          <a:p>
            <a:pPr marL="457200" lvl="0" indent="-336550" algn="just" rtl="0">
              <a:lnSpc>
                <a:spcPct val="100000"/>
              </a:lnSpc>
              <a:spcBef>
                <a:spcPts val="0"/>
              </a:spcBef>
              <a:spcAft>
                <a:spcPts val="0"/>
              </a:spcAft>
              <a:buSzPts val="1700"/>
              <a:buFont typeface="Noto Sans Symbols"/>
              <a:buChar char="▪"/>
            </a:pPr>
            <a:r>
              <a:rPr lang="fr-FR" sz="1700"/>
              <a:t>Il s’agirait de sanctions administratives et non plus d’une amende civile.</a:t>
            </a:r>
            <a:endParaRPr sz="1700"/>
          </a:p>
          <a:p>
            <a:pPr marL="457200" lvl="0" indent="0" algn="just" rtl="0">
              <a:lnSpc>
                <a:spcPct val="100000"/>
              </a:lnSpc>
              <a:spcBef>
                <a:spcPts val="0"/>
              </a:spcBef>
              <a:spcAft>
                <a:spcPts val="0"/>
              </a:spcAft>
              <a:buSzPts val="1800"/>
              <a:buNone/>
            </a:pPr>
            <a:endParaRPr sz="1700"/>
          </a:p>
          <a:p>
            <a:pPr marL="0" lvl="0" indent="0" algn="just" rtl="0">
              <a:lnSpc>
                <a:spcPct val="100000"/>
              </a:lnSpc>
              <a:spcBef>
                <a:spcPts val="0"/>
              </a:spcBef>
              <a:spcAft>
                <a:spcPts val="0"/>
              </a:spcAft>
              <a:buSzPts val="1800"/>
              <a:buNone/>
            </a:pPr>
            <a:endParaRPr sz="1700"/>
          </a:p>
          <a:p>
            <a:pPr marL="0" lvl="0" indent="0" algn="just" rtl="0">
              <a:lnSpc>
                <a:spcPct val="100000"/>
              </a:lnSpc>
              <a:spcBef>
                <a:spcPts val="0"/>
              </a:spcBef>
              <a:spcAft>
                <a:spcPts val="0"/>
              </a:spcAft>
              <a:buSzPts val="1800"/>
              <a:buNone/>
            </a:pPr>
            <a:endParaRPr sz="1700"/>
          </a:p>
          <a:p>
            <a:pPr marL="0" lvl="0" indent="0" algn="l" rtl="0">
              <a:lnSpc>
                <a:spcPct val="90000"/>
              </a:lnSpc>
              <a:spcBef>
                <a:spcPts val="0"/>
              </a:spcBef>
              <a:spcAft>
                <a:spcPts val="0"/>
              </a:spcAft>
              <a:buSzPts val="1800"/>
              <a:buNone/>
            </a:pPr>
            <a:endParaRPr/>
          </a:p>
        </p:txBody>
      </p:sp>
      <p:sp>
        <p:nvSpPr>
          <p:cNvPr id="365" name="Google Shape;365;g325b06d1d04_0_332"/>
          <p:cNvSpPr txBox="1">
            <a:spLocks noGrp="1"/>
          </p:cNvSpPr>
          <p:nvPr>
            <p:ph type="body" idx="3"/>
          </p:nvPr>
        </p:nvSpPr>
        <p:spPr>
          <a:xfrm>
            <a:off x="838200" y="1175081"/>
            <a:ext cx="7653900" cy="467700"/>
          </a:xfrm>
          <a:prstGeom prst="rect">
            <a:avLst/>
          </a:prstGeom>
          <a:noFill/>
          <a:ln>
            <a:noFill/>
          </a:ln>
        </p:spPr>
        <p:txBody>
          <a:bodyPr spcFirstLastPara="1" wrap="square" lIns="91425" tIns="45700" rIns="91425" bIns="45700" anchor="b" anchorCtr="0">
            <a:normAutofit fontScale="92500"/>
          </a:bodyPr>
          <a:lstStyle/>
          <a:p>
            <a:pPr marL="0" lvl="0" indent="0" algn="l" rtl="0">
              <a:lnSpc>
                <a:spcPct val="90000"/>
              </a:lnSpc>
              <a:spcBef>
                <a:spcPts val="0"/>
              </a:spcBef>
              <a:spcAft>
                <a:spcPts val="0"/>
              </a:spcAft>
              <a:buClr>
                <a:schemeClr val="dk1"/>
              </a:buClr>
              <a:buSzPct val="55000"/>
              <a:buNone/>
            </a:pPr>
            <a:r>
              <a:rPr lang="fr-FR"/>
              <a:t>Généralisation de la procédure de déclaration avec enregistrement</a:t>
            </a:r>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69"/>
        <p:cNvGrpSpPr/>
        <p:nvPr/>
      </p:nvGrpSpPr>
      <p:grpSpPr>
        <a:xfrm>
          <a:off x="0" y="0"/>
          <a:ext cx="0" cy="0"/>
          <a:chOff x="0" y="0"/>
          <a:chExt cx="0" cy="0"/>
        </a:xfrm>
      </p:grpSpPr>
      <p:sp>
        <p:nvSpPr>
          <p:cNvPr id="370" name="Google Shape;370;g325b06d1d04_0_347"/>
          <p:cNvSpPr txBox="1">
            <a:spLocks noGrp="1"/>
          </p:cNvSpPr>
          <p:nvPr>
            <p:ph type="body" idx="1"/>
          </p:nvPr>
        </p:nvSpPr>
        <p:spPr>
          <a:xfrm>
            <a:off x="838200" y="601941"/>
            <a:ext cx="7653900" cy="5151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lt2"/>
              </a:buClr>
              <a:buSzPts val="2800"/>
              <a:buNone/>
            </a:pPr>
            <a:r>
              <a:rPr lang="fr-FR"/>
              <a:t>Les apports de la loi “LE MEUR”</a:t>
            </a:r>
            <a:endParaRPr/>
          </a:p>
        </p:txBody>
      </p:sp>
      <p:sp>
        <p:nvSpPr>
          <p:cNvPr id="371" name="Google Shape;371;g325b06d1d04_0_347"/>
          <p:cNvSpPr txBox="1">
            <a:spLocks noGrp="1"/>
          </p:cNvSpPr>
          <p:nvPr>
            <p:ph type="body" idx="2"/>
          </p:nvPr>
        </p:nvSpPr>
        <p:spPr>
          <a:xfrm>
            <a:off x="838200" y="1755650"/>
            <a:ext cx="10522800" cy="4504800"/>
          </a:xfrm>
          <a:prstGeom prst="rect">
            <a:avLst/>
          </a:prstGeom>
          <a:noFill/>
          <a:ln>
            <a:noFill/>
          </a:ln>
        </p:spPr>
        <p:txBody>
          <a:bodyPr spcFirstLastPara="1" wrap="square" lIns="91425" tIns="45700" rIns="91425" bIns="45700" anchor="t" anchorCtr="0">
            <a:normAutofit/>
          </a:bodyPr>
          <a:lstStyle/>
          <a:p>
            <a:pPr marL="457200" lvl="0" indent="0" algn="just" rtl="0">
              <a:lnSpc>
                <a:spcPct val="100000"/>
              </a:lnSpc>
              <a:spcBef>
                <a:spcPts val="0"/>
              </a:spcBef>
              <a:spcAft>
                <a:spcPts val="0"/>
              </a:spcAft>
              <a:buSzPts val="1800"/>
              <a:buNone/>
            </a:pPr>
            <a:endParaRPr sz="1700" b="1"/>
          </a:p>
          <a:p>
            <a:pPr marL="457200" lvl="0" indent="-336550" algn="just" rtl="0">
              <a:lnSpc>
                <a:spcPct val="100000"/>
              </a:lnSpc>
              <a:spcBef>
                <a:spcPts val="0"/>
              </a:spcBef>
              <a:spcAft>
                <a:spcPts val="0"/>
              </a:spcAft>
              <a:buSzPts val="1700"/>
              <a:buFont typeface="Noto Sans Symbols"/>
              <a:buChar char="▪"/>
            </a:pPr>
            <a:r>
              <a:rPr lang="fr-FR" sz="1700"/>
              <a:t>Le changement d’usage est applicable sur l’ensemble des communes situées en zone tendue au sens de la législation fiscale.</a:t>
            </a:r>
            <a:endParaRPr sz="1700"/>
          </a:p>
          <a:p>
            <a:pPr marL="457200" lvl="0" indent="0" algn="just" rtl="0">
              <a:lnSpc>
                <a:spcPct val="100000"/>
              </a:lnSpc>
              <a:spcBef>
                <a:spcPts val="0"/>
              </a:spcBef>
              <a:spcAft>
                <a:spcPts val="0"/>
              </a:spcAft>
              <a:buSzPts val="1800"/>
              <a:buNone/>
            </a:pPr>
            <a:endParaRPr sz="1700" u="sng"/>
          </a:p>
          <a:p>
            <a:pPr marL="457200" lvl="0" indent="-336550" algn="just" rtl="0">
              <a:lnSpc>
                <a:spcPct val="100000"/>
              </a:lnSpc>
              <a:spcBef>
                <a:spcPts val="0"/>
              </a:spcBef>
              <a:spcAft>
                <a:spcPts val="0"/>
              </a:spcAft>
              <a:buSzPts val="1700"/>
              <a:buFont typeface="Noto Sans Symbols"/>
              <a:buChar char="▪"/>
            </a:pPr>
            <a:r>
              <a:rPr lang="fr-FR" sz="1700" u="sng"/>
              <a:t>L’autorisation préalable du Préfet n’est plus requise.</a:t>
            </a:r>
            <a:endParaRPr sz="1700" u="sng"/>
          </a:p>
          <a:p>
            <a:pPr marL="0" lvl="0" indent="0" algn="just" rtl="0">
              <a:lnSpc>
                <a:spcPct val="100000"/>
              </a:lnSpc>
              <a:spcBef>
                <a:spcPts val="0"/>
              </a:spcBef>
              <a:spcAft>
                <a:spcPts val="0"/>
              </a:spcAft>
              <a:buSzPts val="1800"/>
              <a:buNone/>
            </a:pPr>
            <a:endParaRPr sz="1700"/>
          </a:p>
          <a:p>
            <a:pPr marL="457200" lvl="0" indent="-336550" algn="just" rtl="0">
              <a:lnSpc>
                <a:spcPct val="100000"/>
              </a:lnSpc>
              <a:spcBef>
                <a:spcPts val="0"/>
              </a:spcBef>
              <a:spcAft>
                <a:spcPts val="0"/>
              </a:spcAft>
              <a:buSzPts val="1700"/>
              <a:buFont typeface="Noto Sans Symbols"/>
              <a:buChar char="▪"/>
            </a:pPr>
            <a:r>
              <a:rPr lang="fr-FR" sz="1700"/>
              <a:t>Dans les communes autres que celles mentionnées au premier alinéa de l'article L. 631-7, les dispositions dudit article peuvent être rendues applicables par une délibération de l'organe délibérant de l'établissement public de coopération intercommunale compétent en matière de plan local d'urbanisme ou, à défaut, du conseil municipal. </a:t>
            </a:r>
            <a:endParaRPr sz="1700"/>
          </a:p>
          <a:p>
            <a:pPr marL="457200" lvl="0" indent="0" algn="just" rtl="0">
              <a:lnSpc>
                <a:spcPct val="100000"/>
              </a:lnSpc>
              <a:spcBef>
                <a:spcPts val="0"/>
              </a:spcBef>
              <a:spcAft>
                <a:spcPts val="0"/>
              </a:spcAft>
              <a:buSzPts val="1800"/>
              <a:buNone/>
            </a:pPr>
            <a:endParaRPr sz="1700"/>
          </a:p>
          <a:p>
            <a:pPr marL="457200" lvl="0" indent="-336550" algn="just" rtl="0">
              <a:lnSpc>
                <a:spcPct val="100000"/>
              </a:lnSpc>
              <a:spcBef>
                <a:spcPts val="0"/>
              </a:spcBef>
              <a:spcAft>
                <a:spcPts val="0"/>
              </a:spcAft>
              <a:buSzPts val="1700"/>
              <a:buFont typeface="Noto Sans Symbols"/>
              <a:buChar char="▪"/>
            </a:pPr>
            <a:r>
              <a:rPr lang="fr-FR" sz="1700"/>
              <a:t>Cette délibération est motivée par un déséquilibre entre l'offre et la demande de logements entraînant des difficultés sérieuses d'accès au logement sur l'ensemble du parc résidentiel existant.</a:t>
            </a:r>
            <a:endParaRPr sz="1700"/>
          </a:p>
          <a:p>
            <a:pPr marL="457200" lvl="0" indent="0" algn="just" rtl="0">
              <a:lnSpc>
                <a:spcPct val="100000"/>
              </a:lnSpc>
              <a:spcBef>
                <a:spcPts val="0"/>
              </a:spcBef>
              <a:spcAft>
                <a:spcPts val="0"/>
              </a:spcAft>
              <a:buSzPts val="1800"/>
              <a:buNone/>
            </a:pPr>
            <a:endParaRPr sz="1700"/>
          </a:p>
          <a:p>
            <a:pPr marL="457200" lvl="0" indent="-336550" algn="just" rtl="0">
              <a:lnSpc>
                <a:spcPct val="100000"/>
              </a:lnSpc>
              <a:spcBef>
                <a:spcPts val="0"/>
              </a:spcBef>
              <a:spcAft>
                <a:spcPts val="0"/>
              </a:spcAft>
              <a:buSzPts val="1700"/>
              <a:buFont typeface="Noto Sans Symbols"/>
              <a:buChar char="▪"/>
            </a:pPr>
            <a:r>
              <a:rPr lang="fr-FR" sz="1700"/>
              <a:t>Ces dispositions peuvent également, dans les mêmes conditions, être rendues applicables sur une partie seulement de la commune.</a:t>
            </a:r>
            <a:endParaRPr sz="1700"/>
          </a:p>
          <a:p>
            <a:pPr marL="0" lvl="0" indent="0" algn="l" rtl="0">
              <a:lnSpc>
                <a:spcPct val="90000"/>
              </a:lnSpc>
              <a:spcBef>
                <a:spcPts val="0"/>
              </a:spcBef>
              <a:spcAft>
                <a:spcPts val="0"/>
              </a:spcAft>
              <a:buSzPts val="1800"/>
              <a:buNone/>
            </a:pPr>
            <a:endParaRPr/>
          </a:p>
        </p:txBody>
      </p:sp>
      <p:sp>
        <p:nvSpPr>
          <p:cNvPr id="372" name="Google Shape;372;g325b06d1d04_0_347"/>
          <p:cNvSpPr txBox="1">
            <a:spLocks noGrp="1"/>
          </p:cNvSpPr>
          <p:nvPr>
            <p:ph type="body" idx="3"/>
          </p:nvPr>
        </p:nvSpPr>
        <p:spPr>
          <a:xfrm>
            <a:off x="838200" y="1175081"/>
            <a:ext cx="7653900" cy="467700"/>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dk1"/>
              </a:buClr>
              <a:buSzPts val="1100"/>
              <a:buNone/>
            </a:pPr>
            <a:r>
              <a:rPr lang="fr-FR"/>
              <a:t>Généralisation du changement d’usage</a:t>
            </a:r>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76"/>
        <p:cNvGrpSpPr/>
        <p:nvPr/>
      </p:nvGrpSpPr>
      <p:grpSpPr>
        <a:xfrm>
          <a:off x="0" y="0"/>
          <a:ext cx="0" cy="0"/>
          <a:chOff x="0" y="0"/>
          <a:chExt cx="0" cy="0"/>
        </a:xfrm>
      </p:grpSpPr>
      <p:sp>
        <p:nvSpPr>
          <p:cNvPr id="377" name="Google Shape;377;g325b06d1d04_0_338"/>
          <p:cNvSpPr txBox="1">
            <a:spLocks noGrp="1"/>
          </p:cNvSpPr>
          <p:nvPr>
            <p:ph type="body" idx="1"/>
          </p:nvPr>
        </p:nvSpPr>
        <p:spPr>
          <a:xfrm>
            <a:off x="838200" y="601941"/>
            <a:ext cx="7653900" cy="5151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lt2"/>
              </a:buClr>
              <a:buSzPts val="2800"/>
              <a:buNone/>
            </a:pPr>
            <a:r>
              <a:rPr lang="fr-FR"/>
              <a:t>Les apports de la loi “LE MEUR”</a:t>
            </a:r>
            <a:endParaRPr/>
          </a:p>
        </p:txBody>
      </p:sp>
      <p:sp>
        <p:nvSpPr>
          <p:cNvPr id="378" name="Google Shape;378;g325b06d1d04_0_338"/>
          <p:cNvSpPr txBox="1">
            <a:spLocks noGrp="1"/>
          </p:cNvSpPr>
          <p:nvPr>
            <p:ph type="body" idx="2"/>
          </p:nvPr>
        </p:nvSpPr>
        <p:spPr>
          <a:xfrm>
            <a:off x="838200" y="1565602"/>
            <a:ext cx="10522800" cy="5102400"/>
          </a:xfrm>
          <a:prstGeom prst="rect">
            <a:avLst/>
          </a:prstGeom>
          <a:noFill/>
          <a:ln>
            <a:noFill/>
          </a:ln>
        </p:spPr>
        <p:txBody>
          <a:bodyPr spcFirstLastPara="1" wrap="square" lIns="91425" tIns="45700" rIns="91425" bIns="45700" anchor="t" anchorCtr="0">
            <a:normAutofit fontScale="85000" lnSpcReduction="10000"/>
          </a:bodyPr>
          <a:lstStyle/>
          <a:p>
            <a:pPr marL="457200" lvl="0" indent="0" algn="just" rtl="0">
              <a:lnSpc>
                <a:spcPct val="100000"/>
              </a:lnSpc>
              <a:spcBef>
                <a:spcPts val="0"/>
              </a:spcBef>
              <a:spcAft>
                <a:spcPts val="0"/>
              </a:spcAft>
              <a:buSzPct val="124567"/>
              <a:buNone/>
            </a:pPr>
            <a:endParaRPr sz="1700" b="1" dirty="0"/>
          </a:p>
          <a:p>
            <a:pPr marL="457200" lvl="0" indent="-320357" algn="just" rtl="0">
              <a:lnSpc>
                <a:spcPct val="100000"/>
              </a:lnSpc>
              <a:spcBef>
                <a:spcPts val="0"/>
              </a:spcBef>
              <a:spcAft>
                <a:spcPts val="0"/>
              </a:spcAft>
              <a:buSzPct val="100000"/>
              <a:buFont typeface="Noto Sans Symbols"/>
              <a:buChar char="▪"/>
            </a:pPr>
            <a:r>
              <a:rPr lang="fr-FR" sz="1700" b="1" dirty="0"/>
              <a:t>Diagnostic de performance énergétique</a:t>
            </a:r>
            <a:endParaRPr sz="1700" b="1" dirty="0"/>
          </a:p>
          <a:p>
            <a:pPr marL="457200" lvl="0" indent="0" algn="just" rtl="0">
              <a:lnSpc>
                <a:spcPct val="100000"/>
              </a:lnSpc>
              <a:spcBef>
                <a:spcPts val="0"/>
              </a:spcBef>
              <a:spcAft>
                <a:spcPts val="0"/>
              </a:spcAft>
              <a:buSzPct val="124567"/>
              <a:buNone/>
            </a:pPr>
            <a:endParaRPr sz="1700" dirty="0"/>
          </a:p>
          <a:p>
            <a:pPr marL="457200" lvl="0" indent="0" algn="just" rtl="0">
              <a:lnSpc>
                <a:spcPct val="100000"/>
              </a:lnSpc>
              <a:spcBef>
                <a:spcPts val="0"/>
              </a:spcBef>
              <a:spcAft>
                <a:spcPts val="0"/>
              </a:spcAft>
              <a:buSzPct val="124567"/>
              <a:buNone/>
            </a:pPr>
            <a:r>
              <a:rPr lang="fr-FR" sz="1700" dirty="0"/>
              <a:t>Les autorisations de changement d’usage, qu’elles soient définitives ou temporaires, ne pourront être délivrées que sur production d’un DPE classé au moins F en 2025, E en 2028 et D en 2034, sauf lorsque le local loué en meublé de tourisme constitue la résidence principale du loueur au sens de l'article 2 de la même loi.</a:t>
            </a:r>
            <a:endParaRPr sz="1700" dirty="0"/>
          </a:p>
          <a:p>
            <a:pPr marL="457200" lvl="0" indent="0" algn="just" rtl="0">
              <a:lnSpc>
                <a:spcPct val="100000"/>
              </a:lnSpc>
              <a:spcBef>
                <a:spcPts val="0"/>
              </a:spcBef>
              <a:spcAft>
                <a:spcPts val="0"/>
              </a:spcAft>
              <a:buSzPct val="124567"/>
              <a:buNone/>
            </a:pPr>
            <a:endParaRPr sz="1700" dirty="0"/>
          </a:p>
          <a:p>
            <a:pPr marL="457200" lvl="0" indent="0" algn="just" rtl="0">
              <a:lnSpc>
                <a:spcPct val="100000"/>
              </a:lnSpc>
              <a:spcBef>
                <a:spcPts val="0"/>
              </a:spcBef>
              <a:spcAft>
                <a:spcPts val="0"/>
              </a:spcAft>
              <a:buSzPct val="124567"/>
              <a:buNone/>
            </a:pPr>
            <a:r>
              <a:rPr lang="fr-FR" sz="1700" dirty="0"/>
              <a:t>Le maire peut demander à tout moment au propriétaire d'un meublé de tourisme de lui transmettre dans un délai de deux mois le diagnostic de performance énergétique en cours de validité. A l'expiration de ce délai, l'absence de transmission de ce diagnostic de performance énergétique est passible d'une astreinte administrative de 100 € par jour, recouvrée au profit de la commune.</a:t>
            </a:r>
            <a:endParaRPr sz="1700" dirty="0"/>
          </a:p>
          <a:p>
            <a:pPr marL="457200" lvl="0" indent="0" algn="just" rtl="0">
              <a:lnSpc>
                <a:spcPct val="100000"/>
              </a:lnSpc>
              <a:spcBef>
                <a:spcPts val="0"/>
              </a:spcBef>
              <a:spcAft>
                <a:spcPts val="0"/>
              </a:spcAft>
              <a:buSzPct val="124567"/>
              <a:buNone/>
            </a:pPr>
            <a:endParaRPr sz="1700" dirty="0"/>
          </a:p>
          <a:p>
            <a:pPr marL="457200" lvl="0" indent="0" algn="just" rtl="0">
              <a:lnSpc>
                <a:spcPct val="100000"/>
              </a:lnSpc>
              <a:spcBef>
                <a:spcPts val="0"/>
              </a:spcBef>
              <a:spcAft>
                <a:spcPts val="0"/>
              </a:spcAft>
              <a:buSzPct val="124567"/>
              <a:buNone/>
            </a:pPr>
            <a:r>
              <a:rPr lang="fr-FR" sz="1700" dirty="0"/>
              <a:t>Une nouvelle sanction spécifique est prévue pour “</a:t>
            </a:r>
            <a:r>
              <a:rPr lang="fr-FR" sz="1700" i="1" dirty="0"/>
              <a:t>le propriétaire</a:t>
            </a:r>
            <a:r>
              <a:rPr lang="fr-FR" sz="1700" dirty="0"/>
              <a:t>” qui loue ou maintient en location un meublé de tourisme qui ne respecte pas les niveaux de performance d'un logement décent puni d'une amende administrative dont le montant ne peut excéder 5 000 € par local concerné. </a:t>
            </a:r>
            <a:endParaRPr sz="1700" dirty="0"/>
          </a:p>
          <a:p>
            <a:pPr marL="457200" lvl="0" indent="0" algn="just" rtl="0">
              <a:lnSpc>
                <a:spcPct val="100000"/>
              </a:lnSpc>
              <a:spcBef>
                <a:spcPts val="0"/>
              </a:spcBef>
              <a:spcAft>
                <a:spcPts val="0"/>
              </a:spcAft>
              <a:buSzPct val="124567"/>
              <a:buNone/>
            </a:pPr>
            <a:endParaRPr sz="1700" dirty="0"/>
          </a:p>
          <a:p>
            <a:pPr marL="457200" lvl="0" indent="0" algn="just" rtl="0">
              <a:lnSpc>
                <a:spcPct val="100000"/>
              </a:lnSpc>
              <a:spcBef>
                <a:spcPts val="0"/>
              </a:spcBef>
              <a:spcAft>
                <a:spcPts val="0"/>
              </a:spcAft>
              <a:buClr>
                <a:schemeClr val="dk1"/>
              </a:buClr>
              <a:buSzPct val="64705"/>
              <a:buFont typeface="Arial"/>
              <a:buNone/>
            </a:pPr>
            <a:r>
              <a:rPr lang="fr-FR" sz="1700" dirty="0"/>
              <a:t>Le propriétaire est mis à même de présenter ses observations écrites, dans un délai d'un mois, sur le projet de sanction.</a:t>
            </a:r>
            <a:endParaRPr sz="1700" dirty="0"/>
          </a:p>
          <a:p>
            <a:pPr marL="457200" lvl="0" indent="0" algn="just" rtl="0">
              <a:lnSpc>
                <a:spcPct val="100000"/>
              </a:lnSpc>
              <a:spcBef>
                <a:spcPts val="0"/>
              </a:spcBef>
              <a:spcAft>
                <a:spcPts val="0"/>
              </a:spcAft>
              <a:buSzPct val="124567"/>
              <a:buNone/>
            </a:pPr>
            <a:endParaRPr sz="1700" dirty="0"/>
          </a:p>
          <a:p>
            <a:pPr marL="457200" lvl="0" indent="0" algn="just" rtl="0">
              <a:lnSpc>
                <a:spcPct val="100000"/>
              </a:lnSpc>
              <a:spcBef>
                <a:spcPts val="0"/>
              </a:spcBef>
              <a:spcAft>
                <a:spcPts val="0"/>
              </a:spcAft>
              <a:buSzPct val="124567"/>
              <a:buNone/>
            </a:pPr>
            <a:endParaRPr sz="1700" dirty="0"/>
          </a:p>
          <a:p>
            <a:pPr marL="457200" lvl="0" indent="-320357" algn="just" rtl="0">
              <a:lnSpc>
                <a:spcPct val="100000"/>
              </a:lnSpc>
              <a:spcBef>
                <a:spcPts val="0"/>
              </a:spcBef>
              <a:spcAft>
                <a:spcPts val="0"/>
              </a:spcAft>
              <a:buSzPct val="100000"/>
              <a:buFont typeface="Noto Sans Symbols"/>
              <a:buChar char="▪"/>
            </a:pPr>
            <a:r>
              <a:rPr lang="fr-FR" sz="1700" b="1" dirty="0"/>
              <a:t>Copropriété</a:t>
            </a:r>
            <a:endParaRPr sz="1700" b="1" dirty="0"/>
          </a:p>
          <a:p>
            <a:pPr marL="457200" lvl="0" indent="0" algn="just" rtl="0">
              <a:lnSpc>
                <a:spcPct val="100000"/>
              </a:lnSpc>
              <a:spcBef>
                <a:spcPts val="0"/>
              </a:spcBef>
              <a:spcAft>
                <a:spcPts val="0"/>
              </a:spcAft>
              <a:buSzPct val="124567"/>
              <a:buNone/>
            </a:pPr>
            <a:endParaRPr sz="1700" dirty="0"/>
          </a:p>
          <a:p>
            <a:pPr marL="457200" lvl="0" indent="0" algn="just" rtl="0">
              <a:lnSpc>
                <a:spcPct val="100000"/>
              </a:lnSpc>
              <a:spcBef>
                <a:spcPts val="0"/>
              </a:spcBef>
              <a:spcAft>
                <a:spcPts val="0"/>
              </a:spcAft>
              <a:buSzPct val="124567"/>
              <a:buNone/>
            </a:pPr>
            <a:r>
              <a:rPr lang="fr-FR" sz="1700" dirty="0"/>
              <a:t>L'autorisation de changement d'usage ne peut être demandée que si le changement d'usage est conforme aux stipulations contractuelles prévues dans le règlement de copropriété. </a:t>
            </a:r>
            <a:endParaRPr sz="1700" dirty="0"/>
          </a:p>
          <a:p>
            <a:pPr marL="457200" lvl="0" indent="0" algn="just" rtl="0">
              <a:lnSpc>
                <a:spcPct val="100000"/>
              </a:lnSpc>
              <a:spcBef>
                <a:spcPts val="0"/>
              </a:spcBef>
              <a:spcAft>
                <a:spcPts val="0"/>
              </a:spcAft>
              <a:buSzPct val="124567"/>
              <a:buNone/>
            </a:pPr>
            <a:endParaRPr sz="1700" dirty="0"/>
          </a:p>
          <a:p>
            <a:pPr marL="457200" lvl="0" indent="0" algn="just" rtl="0">
              <a:lnSpc>
                <a:spcPct val="100000"/>
              </a:lnSpc>
              <a:spcBef>
                <a:spcPts val="0"/>
              </a:spcBef>
              <a:spcAft>
                <a:spcPts val="0"/>
              </a:spcAft>
              <a:buSzPct val="124567"/>
              <a:buNone/>
            </a:pPr>
            <a:r>
              <a:rPr lang="fr-FR" sz="1700" dirty="0"/>
              <a:t>Le demandeur en atteste par la production d'une déclaration sur l'honneur (cf. ci-après, sur les rapports entre meublés de tourisme et copropriété).</a:t>
            </a:r>
            <a:endParaRPr dirty="0"/>
          </a:p>
        </p:txBody>
      </p:sp>
      <p:sp>
        <p:nvSpPr>
          <p:cNvPr id="379" name="Google Shape;379;g325b06d1d04_0_338"/>
          <p:cNvSpPr txBox="1">
            <a:spLocks noGrp="1"/>
          </p:cNvSpPr>
          <p:nvPr>
            <p:ph type="body" idx="3"/>
          </p:nvPr>
        </p:nvSpPr>
        <p:spPr>
          <a:xfrm>
            <a:off x="838200" y="1175081"/>
            <a:ext cx="7653900" cy="467700"/>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dk1"/>
              </a:buClr>
              <a:buSzPts val="1100"/>
              <a:buNone/>
            </a:pPr>
            <a:r>
              <a:rPr lang="fr-FR"/>
              <a:t>Evolution du dossier de demande de changement d’usage</a:t>
            </a:r>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84"/>
        <p:cNvGrpSpPr/>
        <p:nvPr/>
      </p:nvGrpSpPr>
      <p:grpSpPr>
        <a:xfrm>
          <a:off x="0" y="0"/>
          <a:ext cx="0" cy="0"/>
          <a:chOff x="0" y="0"/>
          <a:chExt cx="0" cy="0"/>
        </a:xfrm>
      </p:grpSpPr>
      <p:sp>
        <p:nvSpPr>
          <p:cNvPr id="385" name="Google Shape;385;g325b06d1d04_0_354"/>
          <p:cNvSpPr txBox="1">
            <a:spLocks noGrp="1"/>
          </p:cNvSpPr>
          <p:nvPr>
            <p:ph type="body" idx="1"/>
          </p:nvPr>
        </p:nvSpPr>
        <p:spPr>
          <a:xfrm>
            <a:off x="838200" y="601941"/>
            <a:ext cx="7653900" cy="5151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SzPts val="2800"/>
              <a:buNone/>
            </a:pPr>
            <a:r>
              <a:rPr lang="fr-FR"/>
              <a:t>Les apports de la loi “LE MEUR”</a:t>
            </a:r>
            <a:endParaRPr/>
          </a:p>
        </p:txBody>
      </p:sp>
      <p:sp>
        <p:nvSpPr>
          <p:cNvPr id="386" name="Google Shape;386;g325b06d1d04_0_354"/>
          <p:cNvSpPr txBox="1">
            <a:spLocks noGrp="1"/>
          </p:cNvSpPr>
          <p:nvPr>
            <p:ph type="body" idx="2"/>
          </p:nvPr>
        </p:nvSpPr>
        <p:spPr>
          <a:xfrm>
            <a:off x="838200" y="1755650"/>
            <a:ext cx="10522800" cy="4578000"/>
          </a:xfrm>
          <a:prstGeom prst="rect">
            <a:avLst/>
          </a:prstGeom>
          <a:noFill/>
          <a:ln>
            <a:noFill/>
          </a:ln>
        </p:spPr>
        <p:txBody>
          <a:bodyPr spcFirstLastPara="1" wrap="square" lIns="91425" tIns="45700" rIns="91425" bIns="45700" anchor="t" anchorCtr="0">
            <a:normAutofit/>
          </a:bodyPr>
          <a:lstStyle/>
          <a:p>
            <a:pPr marL="457200" lvl="0" indent="-342900" algn="just" rtl="0">
              <a:lnSpc>
                <a:spcPct val="100000"/>
              </a:lnSpc>
              <a:spcBef>
                <a:spcPts val="0"/>
              </a:spcBef>
              <a:spcAft>
                <a:spcPts val="0"/>
              </a:spcAft>
              <a:buSzPts val="1800"/>
              <a:buFont typeface="Noto Sans Symbols"/>
              <a:buChar char="▪"/>
            </a:pPr>
            <a:r>
              <a:rPr lang="fr-FR"/>
              <a:t>L’autorisation temporaire telle que prévue à l’article peut être désormais délivrée à une personne morale.</a:t>
            </a:r>
            <a:endParaRPr/>
          </a:p>
          <a:p>
            <a:pPr marL="457200" lvl="0" indent="0" algn="just" rtl="0">
              <a:lnSpc>
                <a:spcPct val="100000"/>
              </a:lnSpc>
              <a:spcBef>
                <a:spcPts val="0"/>
              </a:spcBef>
              <a:spcAft>
                <a:spcPts val="0"/>
              </a:spcAft>
              <a:buSzPts val="1800"/>
              <a:buNone/>
            </a:pPr>
            <a:endParaRPr/>
          </a:p>
          <a:p>
            <a:pPr marL="457200" lvl="0" indent="-342900" algn="just" rtl="0">
              <a:lnSpc>
                <a:spcPct val="100000"/>
              </a:lnSpc>
              <a:spcBef>
                <a:spcPts val="0"/>
              </a:spcBef>
              <a:spcAft>
                <a:spcPts val="0"/>
              </a:spcAft>
              <a:buSzPts val="1800"/>
              <a:buFont typeface="Noto Sans Symbols"/>
              <a:buChar char="▪"/>
            </a:pPr>
            <a:r>
              <a:rPr lang="fr-FR"/>
              <a:t>Elle ne pouvait l’être qu’à une personne physique avant la loi “LE MEUR”.</a:t>
            </a:r>
            <a:endParaRPr/>
          </a:p>
          <a:p>
            <a:pPr marL="0" lvl="0" indent="0" algn="just" rtl="0">
              <a:lnSpc>
                <a:spcPct val="100000"/>
              </a:lnSpc>
              <a:spcBef>
                <a:spcPts val="0"/>
              </a:spcBef>
              <a:spcAft>
                <a:spcPts val="0"/>
              </a:spcAft>
              <a:buSzPts val="1800"/>
              <a:buNone/>
            </a:pPr>
            <a:endParaRPr/>
          </a:p>
          <a:p>
            <a:pPr marL="457200" lvl="0" indent="-342900" algn="just" rtl="0">
              <a:lnSpc>
                <a:spcPct val="100000"/>
              </a:lnSpc>
              <a:spcBef>
                <a:spcPts val="0"/>
              </a:spcBef>
              <a:spcAft>
                <a:spcPts val="0"/>
              </a:spcAft>
              <a:buSzPts val="1800"/>
              <a:buFont typeface="Noto Sans Symbols"/>
              <a:buChar char="▪"/>
            </a:pPr>
            <a:r>
              <a:rPr lang="fr-FR"/>
              <a:t>Ceci afin d’assurer l’efficacité du dispositif des quotas et de mettre tous les acteurs sur un pied d’égalité.</a:t>
            </a:r>
            <a:endParaRPr/>
          </a:p>
          <a:p>
            <a:pPr marL="0" lvl="0" indent="0" algn="just" rtl="0">
              <a:lnSpc>
                <a:spcPct val="100000"/>
              </a:lnSpc>
              <a:spcBef>
                <a:spcPts val="0"/>
              </a:spcBef>
              <a:spcAft>
                <a:spcPts val="0"/>
              </a:spcAft>
              <a:buSzPts val="1800"/>
              <a:buNone/>
            </a:pPr>
            <a:endParaRPr/>
          </a:p>
          <a:p>
            <a:pPr marL="0" lvl="0" indent="0" algn="just" rtl="0">
              <a:lnSpc>
                <a:spcPct val="100000"/>
              </a:lnSpc>
              <a:spcBef>
                <a:spcPts val="0"/>
              </a:spcBef>
              <a:spcAft>
                <a:spcPts val="0"/>
              </a:spcAft>
              <a:buSzPts val="1800"/>
              <a:buNone/>
            </a:pPr>
            <a:endParaRPr/>
          </a:p>
        </p:txBody>
      </p:sp>
      <p:sp>
        <p:nvSpPr>
          <p:cNvPr id="387" name="Google Shape;387;g325b06d1d04_0_354"/>
          <p:cNvSpPr txBox="1">
            <a:spLocks noGrp="1"/>
          </p:cNvSpPr>
          <p:nvPr>
            <p:ph type="body" idx="3"/>
          </p:nvPr>
        </p:nvSpPr>
        <p:spPr>
          <a:xfrm>
            <a:off x="838200" y="1175081"/>
            <a:ext cx="7653900" cy="467700"/>
          </a:xfrm>
          <a:prstGeom prst="rect">
            <a:avLst/>
          </a:prstGeom>
          <a:noFill/>
          <a:ln>
            <a:noFill/>
          </a:ln>
        </p:spPr>
        <p:txBody>
          <a:bodyPr spcFirstLastPara="1" wrap="square" lIns="91425" tIns="45700" rIns="91425" bIns="45700" anchor="b" anchorCtr="0">
            <a:normAutofit fontScale="77500" lnSpcReduction="20000"/>
          </a:bodyPr>
          <a:lstStyle/>
          <a:p>
            <a:pPr marL="0" lvl="0" indent="0" algn="l" rtl="0">
              <a:lnSpc>
                <a:spcPct val="90000"/>
              </a:lnSpc>
              <a:spcBef>
                <a:spcPts val="1000"/>
              </a:spcBef>
              <a:spcAft>
                <a:spcPts val="0"/>
              </a:spcAft>
              <a:buSzPct val="117647"/>
              <a:buNone/>
            </a:pPr>
            <a:r>
              <a:rPr lang="fr-FR"/>
              <a:t>Les autorisations temporaires peuvent-être délivrées à des personnes morales</a:t>
            </a:r>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92"/>
        <p:cNvGrpSpPr/>
        <p:nvPr/>
      </p:nvGrpSpPr>
      <p:grpSpPr>
        <a:xfrm>
          <a:off x="0" y="0"/>
          <a:ext cx="0" cy="0"/>
          <a:chOff x="0" y="0"/>
          <a:chExt cx="0" cy="0"/>
        </a:xfrm>
      </p:grpSpPr>
      <p:sp>
        <p:nvSpPr>
          <p:cNvPr id="393" name="Google Shape;393;g325b06d1d04_0_385"/>
          <p:cNvSpPr txBox="1">
            <a:spLocks noGrp="1"/>
          </p:cNvSpPr>
          <p:nvPr>
            <p:ph type="body" idx="1"/>
          </p:nvPr>
        </p:nvSpPr>
        <p:spPr>
          <a:xfrm>
            <a:off x="838200" y="601941"/>
            <a:ext cx="7653900" cy="5151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SzPts val="2800"/>
              <a:buNone/>
            </a:pPr>
            <a:r>
              <a:rPr lang="fr-FR" dirty="0"/>
              <a:t>Les apports de la loi “LE MEUR”</a:t>
            </a:r>
            <a:endParaRPr dirty="0"/>
          </a:p>
        </p:txBody>
      </p:sp>
      <p:sp>
        <p:nvSpPr>
          <p:cNvPr id="394" name="Google Shape;394;g325b06d1d04_0_385"/>
          <p:cNvSpPr txBox="1">
            <a:spLocks noGrp="1"/>
          </p:cNvSpPr>
          <p:nvPr>
            <p:ph type="body" idx="2"/>
          </p:nvPr>
        </p:nvSpPr>
        <p:spPr>
          <a:xfrm>
            <a:off x="838200" y="1755650"/>
            <a:ext cx="10522800" cy="4873750"/>
          </a:xfrm>
          <a:prstGeom prst="rect">
            <a:avLst/>
          </a:prstGeom>
          <a:noFill/>
          <a:ln>
            <a:noFill/>
          </a:ln>
        </p:spPr>
        <p:txBody>
          <a:bodyPr spcFirstLastPara="1" wrap="square" lIns="91425" tIns="45700" rIns="91425" bIns="45700" anchor="t" anchorCtr="0">
            <a:normAutofit fontScale="85000" lnSpcReduction="20000"/>
          </a:bodyPr>
          <a:lstStyle/>
          <a:p>
            <a:pPr marL="457200" lvl="0" indent="-312292" algn="just" rtl="0">
              <a:lnSpc>
                <a:spcPct val="100000"/>
              </a:lnSpc>
              <a:spcBef>
                <a:spcPts val="0"/>
              </a:spcBef>
              <a:spcAft>
                <a:spcPts val="0"/>
              </a:spcAft>
              <a:buSzPct val="100000"/>
              <a:buFont typeface="Noto Sans Symbols"/>
              <a:buChar char="▪"/>
            </a:pPr>
            <a:r>
              <a:rPr lang="fr-FR" sz="1700" b="1" dirty="0"/>
              <a:t>Extension de la période de référence au-delà du 1er janvier 1970</a:t>
            </a:r>
            <a:endParaRPr dirty="0"/>
          </a:p>
          <a:p>
            <a:pPr marL="0" lvl="0" indent="0" algn="l" rtl="0">
              <a:lnSpc>
                <a:spcPct val="90000"/>
              </a:lnSpc>
              <a:spcBef>
                <a:spcPts val="1000"/>
              </a:spcBef>
              <a:spcAft>
                <a:spcPts val="0"/>
              </a:spcAft>
              <a:buSzPct val="129032"/>
              <a:buNone/>
            </a:pPr>
            <a:r>
              <a:rPr lang="fr-FR" dirty="0"/>
              <a:t>Un local est réputé à usage d'habitation s'il était affecté à cet usage soit à une date comprise entre le 1er janvier 1970 et le 31 décembre 1976 inclus, soit à n'importe quel moment au cours des trente dernières années précédant la demande d'autorisation préalable au changement d'usage ou la contestation de l'usage dans le cadre des procédures prévues au présent livre, et sauf autorisation ultérieure mentionnée au quatrième alinéa du présent article. </a:t>
            </a:r>
            <a:endParaRPr dirty="0"/>
          </a:p>
          <a:p>
            <a:pPr marL="0" lvl="0" indent="0" algn="l" rtl="0">
              <a:lnSpc>
                <a:spcPct val="90000"/>
              </a:lnSpc>
              <a:spcBef>
                <a:spcPts val="1000"/>
              </a:spcBef>
              <a:spcAft>
                <a:spcPts val="0"/>
              </a:spcAft>
              <a:buSzPct val="129032"/>
              <a:buNone/>
            </a:pPr>
            <a:endParaRPr dirty="0"/>
          </a:p>
          <a:p>
            <a:pPr marL="457200" lvl="0" indent="-312292" algn="just" rtl="0">
              <a:lnSpc>
                <a:spcPct val="100000"/>
              </a:lnSpc>
              <a:spcBef>
                <a:spcPts val="0"/>
              </a:spcBef>
              <a:spcAft>
                <a:spcPts val="0"/>
              </a:spcAft>
              <a:buSzPct val="100000"/>
              <a:buFont typeface="Noto Sans Symbols"/>
              <a:buChar char="▪"/>
            </a:pPr>
            <a:r>
              <a:rPr lang="fr-FR" sz="1700" b="1" dirty="0"/>
              <a:t>Extension des modes de preuve (à l’exception des autorisations d’urbanisme)</a:t>
            </a:r>
            <a:endParaRPr dirty="0"/>
          </a:p>
          <a:p>
            <a:pPr marL="0" lvl="0" indent="0" algn="l" rtl="0">
              <a:lnSpc>
                <a:spcPct val="90000"/>
              </a:lnSpc>
              <a:spcBef>
                <a:spcPts val="1000"/>
              </a:spcBef>
              <a:spcAft>
                <a:spcPts val="0"/>
              </a:spcAft>
              <a:buSzPct val="129032"/>
              <a:buNone/>
            </a:pPr>
            <a:r>
              <a:rPr lang="fr-FR" dirty="0"/>
              <a:t>Cet usage peut être établi par tout mode de preuve, la charge de la preuve incombant à celui qui veut démontrer un usage illicite. </a:t>
            </a:r>
            <a:endParaRPr dirty="0"/>
          </a:p>
          <a:p>
            <a:pPr marL="0" lvl="0" indent="0" algn="l" rtl="0">
              <a:lnSpc>
                <a:spcPct val="90000"/>
              </a:lnSpc>
              <a:spcBef>
                <a:spcPts val="1000"/>
              </a:spcBef>
              <a:spcAft>
                <a:spcPts val="0"/>
              </a:spcAft>
              <a:buSzPct val="129032"/>
              <a:buNone/>
            </a:pPr>
            <a:r>
              <a:rPr lang="fr-FR" dirty="0"/>
              <a:t>Toutefois, les locaux construits ou ayant fait l'objet de travaux après le 1er janvier 1970 sont réputés avoir l'usage pour lequel la construction ou les travaux ont été autorisés.</a:t>
            </a:r>
            <a:endParaRPr dirty="0"/>
          </a:p>
          <a:p>
            <a:pPr marL="0" lvl="0" indent="0" algn="l" rtl="0">
              <a:lnSpc>
                <a:spcPct val="90000"/>
              </a:lnSpc>
              <a:spcBef>
                <a:spcPts val="1000"/>
              </a:spcBef>
              <a:spcAft>
                <a:spcPts val="0"/>
              </a:spcAft>
              <a:buClr>
                <a:schemeClr val="dk1"/>
              </a:buClr>
              <a:buSzPct val="61110"/>
              <a:buFont typeface="Arial"/>
              <a:buNone/>
            </a:pPr>
            <a:r>
              <a:rPr lang="fr-FR" dirty="0"/>
              <a:t>Une autorisation d'urbanisme ayant pour conséquence de changer la destination de locaux à usage d'habitation ne constitue un mode de preuve valable que si elle est accompagnée d'une autorisation de changement d'usage.</a:t>
            </a:r>
            <a:endParaRPr dirty="0"/>
          </a:p>
          <a:p>
            <a:pPr marL="0" lvl="0" indent="0" algn="l" rtl="0">
              <a:lnSpc>
                <a:spcPct val="90000"/>
              </a:lnSpc>
              <a:spcBef>
                <a:spcPts val="1000"/>
              </a:spcBef>
              <a:spcAft>
                <a:spcPts val="0"/>
              </a:spcAft>
              <a:buSzPct val="129032"/>
              <a:buNone/>
            </a:pPr>
            <a:endParaRPr dirty="0"/>
          </a:p>
          <a:p>
            <a:pPr marL="457200" lvl="0" indent="-312292" algn="just" rtl="0">
              <a:lnSpc>
                <a:spcPct val="100000"/>
              </a:lnSpc>
              <a:spcBef>
                <a:spcPts val="0"/>
              </a:spcBef>
              <a:spcAft>
                <a:spcPts val="0"/>
              </a:spcAft>
              <a:buSzPct val="100000"/>
              <a:buFont typeface="Noto Sans Symbols"/>
              <a:buChar char="▪"/>
            </a:pPr>
            <a:r>
              <a:rPr lang="fr-FR" sz="1700" b="1" dirty="0"/>
              <a:t>Clarifications concernant les locaux ayant fait l’objet d’une compensation</a:t>
            </a:r>
            <a:endParaRPr dirty="0"/>
          </a:p>
          <a:p>
            <a:pPr marL="0" lvl="0" indent="0" algn="l" rtl="0">
              <a:lnSpc>
                <a:spcPct val="90000"/>
              </a:lnSpc>
              <a:spcBef>
                <a:spcPts val="1000"/>
              </a:spcBef>
              <a:spcAft>
                <a:spcPts val="0"/>
              </a:spcAft>
              <a:buSzPct val="129032"/>
              <a:buNone/>
            </a:pPr>
            <a:r>
              <a:rPr lang="fr-FR" dirty="0"/>
              <a:t>Lorsqu'une autorisation administrative a été accordée après le 1er janvier 1970 pour changer l'usage d'un local mentionné au troisième alinéa, le local dont le changement d'usage a été autorisé et, dans le cas où cette autorisation a été accordée contre compensation, le local ayant servi à compensation sont réputés avoir l'usage résultant de l'autorisation.</a:t>
            </a:r>
            <a:endParaRPr dirty="0"/>
          </a:p>
          <a:p>
            <a:pPr marL="0" lvl="0" indent="0" algn="l" rtl="0">
              <a:lnSpc>
                <a:spcPct val="90000"/>
              </a:lnSpc>
              <a:spcBef>
                <a:spcPts val="1000"/>
              </a:spcBef>
              <a:spcAft>
                <a:spcPts val="0"/>
              </a:spcAft>
              <a:buSzPct val="129032"/>
              <a:buNone/>
            </a:pPr>
            <a:endParaRPr dirty="0"/>
          </a:p>
          <a:p>
            <a:pPr marL="457200" lvl="0" indent="-312292" algn="just" rtl="0">
              <a:lnSpc>
                <a:spcPct val="100000"/>
              </a:lnSpc>
              <a:spcBef>
                <a:spcPts val="0"/>
              </a:spcBef>
              <a:spcAft>
                <a:spcPts val="0"/>
              </a:spcAft>
              <a:buSzPct val="100000"/>
              <a:buFont typeface="Noto Sans Symbols"/>
              <a:buChar char="▪"/>
            </a:pPr>
            <a:r>
              <a:rPr lang="fr-FR" sz="1700" b="1" dirty="0"/>
              <a:t>Définition de l’usage d’habitation</a:t>
            </a:r>
            <a:endParaRPr dirty="0"/>
          </a:p>
          <a:p>
            <a:pPr marL="0" lvl="0" indent="0" algn="l" rtl="0">
              <a:lnSpc>
                <a:spcPct val="90000"/>
              </a:lnSpc>
              <a:spcBef>
                <a:spcPts val="1000"/>
              </a:spcBef>
              <a:spcAft>
                <a:spcPts val="0"/>
              </a:spcAft>
              <a:buSzPct val="129032"/>
              <a:buNone/>
            </a:pPr>
            <a:r>
              <a:rPr lang="fr-FR" dirty="0"/>
              <a:t>L'usage d'habitation s'entend de tout local habité ou ayant vocation à l'être même s'il n'est pas occupé effectivement, notamment en cas de vacance ou lorsqu'il a fait l'objet d'un arrêté pris sur le fondement du livre V du présent code.</a:t>
            </a:r>
            <a:endParaRPr dirty="0"/>
          </a:p>
        </p:txBody>
      </p:sp>
      <p:sp>
        <p:nvSpPr>
          <p:cNvPr id="395" name="Google Shape;395;g325b06d1d04_0_385"/>
          <p:cNvSpPr txBox="1">
            <a:spLocks noGrp="1"/>
          </p:cNvSpPr>
          <p:nvPr>
            <p:ph type="body" idx="3"/>
          </p:nvPr>
        </p:nvSpPr>
        <p:spPr>
          <a:xfrm>
            <a:off x="838200" y="1175081"/>
            <a:ext cx="7653900" cy="467700"/>
          </a:xfrm>
          <a:prstGeom prst="rect">
            <a:avLst/>
          </a:prstGeom>
          <a:noFill/>
          <a:ln>
            <a:noFill/>
          </a:ln>
        </p:spPr>
        <p:txBody>
          <a:bodyPr spcFirstLastPara="1" wrap="square" lIns="91425" tIns="45700" rIns="91425" bIns="45700" anchor="b" anchorCtr="0">
            <a:normAutofit lnSpcReduction="10000"/>
          </a:bodyPr>
          <a:lstStyle/>
          <a:p>
            <a:pPr marL="0" lvl="0" indent="0" algn="l" rtl="0">
              <a:lnSpc>
                <a:spcPct val="90000"/>
              </a:lnSpc>
              <a:spcBef>
                <a:spcPts val="1000"/>
              </a:spcBef>
              <a:spcAft>
                <a:spcPts val="0"/>
              </a:spcAft>
              <a:buSzPts val="2000"/>
              <a:buNone/>
            </a:pPr>
            <a:r>
              <a:rPr lang="fr-FR"/>
              <a:t>La preuve de l’usage d’habitation est simplifiée</a:t>
            </a:r>
            <a:endParaRPr/>
          </a:p>
        </p:txBody>
      </p:sp>
      <p:sp>
        <p:nvSpPr>
          <p:cNvPr id="396" name="Google Shape;396;g325b06d1d04_0_385"/>
          <p:cNvSpPr txBox="1">
            <a:spLocks noGrp="1"/>
          </p:cNvSpPr>
          <p:nvPr>
            <p:ph type="body" idx="4"/>
          </p:nvPr>
        </p:nvSpPr>
        <p:spPr>
          <a:xfrm>
            <a:off x="10924274" y="545447"/>
            <a:ext cx="580800" cy="328500"/>
          </a:xfrm>
          <a:prstGeom prst="rect">
            <a:avLst/>
          </a:prstGeom>
          <a:noFill/>
          <a:ln>
            <a:noFill/>
          </a:ln>
        </p:spPr>
        <p:txBody>
          <a:bodyPr spcFirstLastPara="1" wrap="square" lIns="91425" tIns="45700" rIns="91425" bIns="45700" anchor="t" anchorCtr="0">
            <a:noAutofit/>
          </a:bodyPr>
          <a:lstStyle/>
          <a:p>
            <a:pPr marL="0" lvl="0" indent="0" algn="r" rtl="0">
              <a:lnSpc>
                <a:spcPct val="90000"/>
              </a:lnSpc>
              <a:spcBef>
                <a:spcPts val="1000"/>
              </a:spcBef>
              <a:spcAft>
                <a:spcPts val="0"/>
              </a:spcAft>
              <a:buSzPts val="1800"/>
              <a:buNone/>
            </a:pPr>
            <a:endParaRPr dirty="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401"/>
        <p:cNvGrpSpPr/>
        <p:nvPr/>
      </p:nvGrpSpPr>
      <p:grpSpPr>
        <a:xfrm>
          <a:off x="0" y="0"/>
          <a:ext cx="0" cy="0"/>
          <a:chOff x="0" y="0"/>
          <a:chExt cx="0" cy="0"/>
        </a:xfrm>
      </p:grpSpPr>
      <p:sp>
        <p:nvSpPr>
          <p:cNvPr id="402" name="Google Shape;402;g325b06d1d04_0_374"/>
          <p:cNvSpPr txBox="1">
            <a:spLocks noGrp="1"/>
          </p:cNvSpPr>
          <p:nvPr>
            <p:ph type="body" idx="1"/>
          </p:nvPr>
        </p:nvSpPr>
        <p:spPr>
          <a:xfrm>
            <a:off x="838200" y="601941"/>
            <a:ext cx="7653900" cy="5151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SzPts val="2800"/>
              <a:buNone/>
            </a:pPr>
            <a:r>
              <a:rPr lang="fr-FR"/>
              <a:t>Les apports de la loi “LE MEUR”</a:t>
            </a:r>
            <a:endParaRPr/>
          </a:p>
        </p:txBody>
      </p:sp>
      <p:sp>
        <p:nvSpPr>
          <p:cNvPr id="403" name="Google Shape;403;g325b06d1d04_0_374"/>
          <p:cNvSpPr txBox="1">
            <a:spLocks noGrp="1"/>
          </p:cNvSpPr>
          <p:nvPr>
            <p:ph type="body" idx="2"/>
          </p:nvPr>
        </p:nvSpPr>
        <p:spPr>
          <a:xfrm>
            <a:off x="838200" y="1755651"/>
            <a:ext cx="10522800" cy="5102349"/>
          </a:xfrm>
          <a:prstGeom prst="rect">
            <a:avLst/>
          </a:prstGeom>
          <a:noFill/>
          <a:ln>
            <a:noFill/>
          </a:ln>
        </p:spPr>
        <p:txBody>
          <a:bodyPr spcFirstLastPara="1" wrap="square" lIns="91425" tIns="45700" rIns="91425" bIns="45700" anchor="t" anchorCtr="0">
            <a:normAutofit fontScale="92500" lnSpcReduction="10000"/>
          </a:bodyPr>
          <a:lstStyle/>
          <a:p>
            <a:pPr marL="457200" lvl="0" indent="-342900" algn="just" rtl="0">
              <a:lnSpc>
                <a:spcPct val="100000"/>
              </a:lnSpc>
              <a:spcBef>
                <a:spcPts val="0"/>
              </a:spcBef>
              <a:spcAft>
                <a:spcPts val="0"/>
              </a:spcAft>
              <a:buSzPts val="1800"/>
              <a:buFont typeface="Noto Sans Symbols"/>
              <a:buChar char="▪"/>
            </a:pPr>
            <a:r>
              <a:rPr lang="fr-FR" dirty="0"/>
              <a:t>Avant la loi, une collectivité a pris l’initiative de prévoir des quotas dans son règlement en dehors de toute habilitation législative. Le règlement adopté à Saint-Malo prévoit à la fois des quotas par propriétaire et par zones géographiques. Si le Tribunal Administratif de Rennes a rejeté le recours contre ce règlement, il n’en était pas moins contestable et susceptible d’être annulé en appel (Tribunal Administratif de Rennes, 17 octobre 2024, n°2104171).</a:t>
            </a:r>
            <a:endParaRPr dirty="0"/>
          </a:p>
          <a:p>
            <a:pPr marL="457200" lvl="0" indent="0" algn="just" rtl="0">
              <a:lnSpc>
                <a:spcPct val="100000"/>
              </a:lnSpc>
              <a:spcBef>
                <a:spcPts val="0"/>
              </a:spcBef>
              <a:spcAft>
                <a:spcPts val="0"/>
              </a:spcAft>
              <a:buSzPts val="1800"/>
              <a:buNone/>
            </a:pPr>
            <a:endParaRPr dirty="0"/>
          </a:p>
          <a:p>
            <a:pPr marL="457200" lvl="0" indent="-342900" algn="just" rtl="0">
              <a:lnSpc>
                <a:spcPct val="100000"/>
              </a:lnSpc>
              <a:spcBef>
                <a:spcPts val="0"/>
              </a:spcBef>
              <a:spcAft>
                <a:spcPts val="0"/>
              </a:spcAft>
              <a:buSzPts val="1800"/>
              <a:buFont typeface="Noto Sans Symbols"/>
              <a:buChar char="▪"/>
            </a:pPr>
            <a:r>
              <a:rPr lang="fr-FR" dirty="0"/>
              <a:t>Désormais, la délibération peut également fixer, sur tout ou partie du territoire de la commune, dans une ou plusieurs zones géographiques qu'elle délimite, le nombre maximal d'autorisations temporaires qui peuvent être délivrées ou la part maximale de locaux à usage d'habitation pouvant faire l'objet d'une autorisation temporaire de changement d'usage. </a:t>
            </a:r>
            <a:endParaRPr dirty="0"/>
          </a:p>
          <a:p>
            <a:pPr marL="457200" lvl="0" indent="0" algn="just" rtl="0">
              <a:lnSpc>
                <a:spcPct val="100000"/>
              </a:lnSpc>
              <a:spcBef>
                <a:spcPts val="0"/>
              </a:spcBef>
              <a:spcAft>
                <a:spcPts val="0"/>
              </a:spcAft>
              <a:buSzPts val="1800"/>
              <a:buNone/>
            </a:pPr>
            <a:endParaRPr dirty="0"/>
          </a:p>
          <a:p>
            <a:pPr marL="457200" lvl="0" indent="-342900" algn="just" rtl="0">
              <a:lnSpc>
                <a:spcPct val="100000"/>
              </a:lnSpc>
              <a:spcBef>
                <a:spcPts val="0"/>
              </a:spcBef>
              <a:spcAft>
                <a:spcPts val="0"/>
              </a:spcAft>
              <a:buSzPts val="1800"/>
              <a:buFont typeface="Noto Sans Symbols"/>
              <a:buChar char="▪"/>
            </a:pPr>
            <a:r>
              <a:rPr lang="fr-FR" dirty="0"/>
              <a:t>Dans ce cas, dans les zones concernées, aucune autorisation permanente de changement d'usage de locaux à usage d'habitation ne peut être délivrée sur le fondement de l'article L. 631-7 dans le but de louer un local à usage d'habitation en tant que meublé de tourisme, au sens du I de l'article L. 324-1-1 du code du tourisme, sauf si elle est accordée contre une compensation.</a:t>
            </a:r>
            <a:endParaRPr dirty="0"/>
          </a:p>
          <a:p>
            <a:pPr marL="457200" lvl="0" indent="0" algn="just" rtl="0">
              <a:lnSpc>
                <a:spcPct val="100000"/>
              </a:lnSpc>
              <a:spcBef>
                <a:spcPts val="0"/>
              </a:spcBef>
              <a:spcAft>
                <a:spcPts val="0"/>
              </a:spcAft>
              <a:buSzPts val="1800"/>
              <a:buNone/>
            </a:pPr>
            <a:endParaRPr dirty="0"/>
          </a:p>
          <a:p>
            <a:pPr marL="457200" lvl="0" indent="-342900" algn="just" rtl="0">
              <a:lnSpc>
                <a:spcPct val="100000"/>
              </a:lnSpc>
              <a:spcBef>
                <a:spcPts val="0"/>
              </a:spcBef>
              <a:spcAft>
                <a:spcPts val="0"/>
              </a:spcAft>
              <a:buSzPts val="1800"/>
              <a:buFont typeface="Noto Sans Symbols"/>
              <a:buChar char="▪"/>
            </a:pPr>
            <a:r>
              <a:rPr lang="fr-FR" dirty="0"/>
              <a:t>Toutes les autorisations sont délivrées pour une durée identique, inférieure à cinq ans. </a:t>
            </a:r>
            <a:endParaRPr dirty="0"/>
          </a:p>
          <a:p>
            <a:pPr marL="457200" lvl="0" indent="0" algn="just" rtl="0">
              <a:lnSpc>
                <a:spcPct val="100000"/>
              </a:lnSpc>
              <a:spcBef>
                <a:spcPts val="0"/>
              </a:spcBef>
              <a:spcAft>
                <a:spcPts val="0"/>
              </a:spcAft>
              <a:buSzPts val="1800"/>
              <a:buNone/>
            </a:pPr>
            <a:endParaRPr dirty="0"/>
          </a:p>
          <a:p>
            <a:pPr marL="457200" lvl="0" indent="-342900" algn="just" rtl="0">
              <a:lnSpc>
                <a:spcPct val="100000"/>
              </a:lnSpc>
              <a:spcBef>
                <a:spcPts val="0"/>
              </a:spcBef>
              <a:spcAft>
                <a:spcPts val="0"/>
              </a:spcAft>
              <a:buSzPts val="1800"/>
              <a:buFont typeface="Noto Sans Symbols"/>
              <a:buChar char="▪"/>
            </a:pPr>
            <a:r>
              <a:rPr lang="fr-FR" dirty="0"/>
              <a:t>La délibération définit la procédure de sélection entre les candidats, qui prévoit des garanties de publicité et de transparence applicables de manière identique aux demandes initiales et aux demandes de renouvellement.</a:t>
            </a:r>
            <a:endParaRPr dirty="0"/>
          </a:p>
          <a:p>
            <a:pPr marL="0" lvl="0" indent="0" algn="l" rtl="0">
              <a:lnSpc>
                <a:spcPct val="90000"/>
              </a:lnSpc>
              <a:spcBef>
                <a:spcPts val="1000"/>
              </a:spcBef>
              <a:spcAft>
                <a:spcPts val="0"/>
              </a:spcAft>
              <a:buSzPts val="1800"/>
              <a:buNone/>
            </a:pPr>
            <a:endParaRPr dirty="0"/>
          </a:p>
        </p:txBody>
      </p:sp>
      <p:sp>
        <p:nvSpPr>
          <p:cNvPr id="404" name="Google Shape;404;g325b06d1d04_0_374"/>
          <p:cNvSpPr txBox="1">
            <a:spLocks noGrp="1"/>
          </p:cNvSpPr>
          <p:nvPr>
            <p:ph type="body" idx="3"/>
          </p:nvPr>
        </p:nvSpPr>
        <p:spPr>
          <a:xfrm>
            <a:off x="838200" y="1175081"/>
            <a:ext cx="7653900" cy="467700"/>
          </a:xfrm>
          <a:prstGeom prst="rect">
            <a:avLst/>
          </a:prstGeom>
          <a:noFill/>
          <a:ln>
            <a:noFill/>
          </a:ln>
        </p:spPr>
        <p:txBody>
          <a:bodyPr spcFirstLastPara="1" wrap="square" lIns="91425" tIns="45700" rIns="91425" bIns="45700" anchor="b" anchorCtr="0">
            <a:normAutofit lnSpcReduction="10000"/>
          </a:bodyPr>
          <a:lstStyle/>
          <a:p>
            <a:pPr marL="0" lvl="0" indent="0" algn="l" rtl="0">
              <a:lnSpc>
                <a:spcPct val="90000"/>
              </a:lnSpc>
              <a:spcBef>
                <a:spcPts val="1000"/>
              </a:spcBef>
              <a:spcAft>
                <a:spcPts val="0"/>
              </a:spcAft>
              <a:buSzPts val="2000"/>
              <a:buNone/>
            </a:pPr>
            <a:r>
              <a:rPr lang="fr-FR"/>
              <a:t>Les quotas de meublés de tourisme sont légitimés</a:t>
            </a:r>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409"/>
        <p:cNvGrpSpPr/>
        <p:nvPr/>
      </p:nvGrpSpPr>
      <p:grpSpPr>
        <a:xfrm>
          <a:off x="0" y="0"/>
          <a:ext cx="0" cy="0"/>
          <a:chOff x="0" y="0"/>
          <a:chExt cx="0" cy="0"/>
        </a:xfrm>
      </p:grpSpPr>
      <p:sp>
        <p:nvSpPr>
          <p:cNvPr id="410" name="Google Shape;410;g325b06d1d04_0_363"/>
          <p:cNvSpPr txBox="1">
            <a:spLocks noGrp="1"/>
          </p:cNvSpPr>
          <p:nvPr>
            <p:ph type="body" idx="1"/>
          </p:nvPr>
        </p:nvSpPr>
        <p:spPr>
          <a:xfrm>
            <a:off x="838200" y="601941"/>
            <a:ext cx="7653900" cy="5151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SzPts val="2800"/>
              <a:buNone/>
            </a:pPr>
            <a:r>
              <a:rPr lang="fr-FR"/>
              <a:t>Les apports de la loi “LE MEUR”</a:t>
            </a:r>
            <a:endParaRPr/>
          </a:p>
        </p:txBody>
      </p:sp>
      <p:sp>
        <p:nvSpPr>
          <p:cNvPr id="411" name="Google Shape;411;g325b06d1d04_0_363"/>
          <p:cNvSpPr txBox="1">
            <a:spLocks noGrp="1"/>
          </p:cNvSpPr>
          <p:nvPr>
            <p:ph type="body" idx="2"/>
          </p:nvPr>
        </p:nvSpPr>
        <p:spPr>
          <a:xfrm>
            <a:off x="838200" y="1755650"/>
            <a:ext cx="10522800" cy="5102400"/>
          </a:xfrm>
          <a:prstGeom prst="rect">
            <a:avLst/>
          </a:prstGeom>
          <a:noFill/>
          <a:ln>
            <a:noFill/>
          </a:ln>
        </p:spPr>
        <p:txBody>
          <a:bodyPr spcFirstLastPara="1" wrap="square" lIns="91425" tIns="45700" rIns="91425" bIns="45700" anchor="t" anchorCtr="0">
            <a:normAutofit/>
          </a:bodyPr>
          <a:lstStyle/>
          <a:p>
            <a:pPr marL="457200" lvl="0" indent="-342900" algn="just" rtl="0">
              <a:lnSpc>
                <a:spcPct val="100000"/>
              </a:lnSpc>
              <a:spcBef>
                <a:spcPts val="0"/>
              </a:spcBef>
              <a:spcAft>
                <a:spcPts val="0"/>
              </a:spcAft>
              <a:buSzPts val="1800"/>
              <a:buFont typeface="Noto Sans Symbols"/>
              <a:buChar char="▪"/>
            </a:pPr>
            <a:r>
              <a:rPr lang="fr-FR"/>
              <a:t>La résidence-services est un ensemble d'habitations constitué de logements autonomes permettant aux occupants de bénéficier de services spécifiques non individualisables. Les services spécifiques non individualisables sont ceux qui bénéficient par nature à l'ensemble des occupants</a:t>
            </a:r>
            <a:endParaRPr/>
          </a:p>
          <a:p>
            <a:pPr marL="0" lvl="0" indent="0" algn="just" rtl="0">
              <a:lnSpc>
                <a:spcPct val="100000"/>
              </a:lnSpc>
              <a:spcBef>
                <a:spcPts val="0"/>
              </a:spcBef>
              <a:spcAft>
                <a:spcPts val="0"/>
              </a:spcAft>
              <a:buSzPts val="1800"/>
              <a:buNone/>
            </a:pPr>
            <a:endParaRPr/>
          </a:p>
          <a:p>
            <a:pPr marL="457200" lvl="0" indent="-342900" algn="just" rtl="0">
              <a:lnSpc>
                <a:spcPct val="100000"/>
              </a:lnSpc>
              <a:spcBef>
                <a:spcPts val="0"/>
              </a:spcBef>
              <a:spcAft>
                <a:spcPts val="0"/>
              </a:spcAft>
              <a:buSzPts val="1800"/>
              <a:buFont typeface="Noto Sans Symbols"/>
              <a:buChar char="▪"/>
            </a:pPr>
            <a:r>
              <a:rPr lang="fr-FR"/>
              <a:t>Un local situé dans une résidence-services, lorsqu'il est loué en tant que meublé de tourisme, au sens du I de l'article L. 324-1-1 du code du tourisme, et qu'il constitue, en dehors de la somme des périodes pendant lesquelles il est loué en meublé de tourisme, une résidence principale, n'est pas inclus dans le calcul du nombre maximal d'autorisations temporaires pouvant être délivrées ou de la part maximale de locaux à usage d'habitation pouvant faire l'objet d'une autorisation temporaire.</a:t>
            </a:r>
            <a:endParaRPr/>
          </a:p>
          <a:p>
            <a:pPr marL="457200" lvl="0" indent="0" algn="just" rtl="0">
              <a:lnSpc>
                <a:spcPct val="100000"/>
              </a:lnSpc>
              <a:spcBef>
                <a:spcPts val="0"/>
              </a:spcBef>
              <a:spcAft>
                <a:spcPts val="0"/>
              </a:spcAft>
              <a:buSzPts val="1800"/>
              <a:buNone/>
            </a:pPr>
            <a:endParaRPr/>
          </a:p>
          <a:p>
            <a:pPr marL="457200" lvl="0" indent="-342900" algn="just" rtl="0">
              <a:lnSpc>
                <a:spcPct val="100000"/>
              </a:lnSpc>
              <a:spcBef>
                <a:spcPts val="0"/>
              </a:spcBef>
              <a:spcAft>
                <a:spcPts val="0"/>
              </a:spcAft>
              <a:buSzPts val="1800"/>
              <a:buFont typeface="Noto Sans Symbols"/>
              <a:buChar char="▪"/>
            </a:pPr>
            <a:r>
              <a:rPr lang="fr-FR"/>
              <a:t>En d’autres termes, les meublés de tourisme en résidences services ne sont pas assujettis aux quotas.</a:t>
            </a:r>
            <a:endParaRPr/>
          </a:p>
          <a:p>
            <a:pPr marL="0" lvl="0" indent="0" algn="l" rtl="0">
              <a:lnSpc>
                <a:spcPct val="90000"/>
              </a:lnSpc>
              <a:spcBef>
                <a:spcPts val="1000"/>
              </a:spcBef>
              <a:spcAft>
                <a:spcPts val="0"/>
              </a:spcAft>
              <a:buSzPts val="1800"/>
              <a:buNone/>
            </a:pPr>
            <a:endParaRPr/>
          </a:p>
        </p:txBody>
      </p:sp>
      <p:sp>
        <p:nvSpPr>
          <p:cNvPr id="412" name="Google Shape;412;g325b06d1d04_0_363"/>
          <p:cNvSpPr txBox="1">
            <a:spLocks noGrp="1"/>
          </p:cNvSpPr>
          <p:nvPr>
            <p:ph type="body" idx="3"/>
          </p:nvPr>
        </p:nvSpPr>
        <p:spPr>
          <a:xfrm>
            <a:off x="838200" y="1175081"/>
            <a:ext cx="7653900" cy="467700"/>
          </a:xfrm>
          <a:prstGeom prst="rect">
            <a:avLst/>
          </a:prstGeom>
          <a:noFill/>
          <a:ln>
            <a:noFill/>
          </a:ln>
        </p:spPr>
        <p:txBody>
          <a:bodyPr spcFirstLastPara="1" wrap="square" lIns="91425" tIns="45700" rIns="91425" bIns="45700" anchor="b" anchorCtr="0">
            <a:normAutofit fontScale="85000" lnSpcReduction="10000"/>
          </a:bodyPr>
          <a:lstStyle/>
          <a:p>
            <a:pPr marL="0" lvl="0" indent="0" algn="l" rtl="0">
              <a:lnSpc>
                <a:spcPct val="90000"/>
              </a:lnSpc>
              <a:spcBef>
                <a:spcPts val="1000"/>
              </a:spcBef>
              <a:spcAft>
                <a:spcPts val="0"/>
              </a:spcAft>
              <a:buSzPct val="108108"/>
              <a:buNone/>
            </a:pPr>
            <a:r>
              <a:rPr lang="fr-FR"/>
              <a:t>La situation des loueurs meublés en résidences de service est clarifiée</a:t>
            </a:r>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417"/>
        <p:cNvGrpSpPr/>
        <p:nvPr/>
      </p:nvGrpSpPr>
      <p:grpSpPr>
        <a:xfrm>
          <a:off x="0" y="0"/>
          <a:ext cx="0" cy="0"/>
          <a:chOff x="0" y="0"/>
          <a:chExt cx="0" cy="0"/>
        </a:xfrm>
      </p:grpSpPr>
      <p:sp>
        <p:nvSpPr>
          <p:cNvPr id="418" name="Google Shape;418;g325b06d1d04_0_393"/>
          <p:cNvSpPr txBox="1">
            <a:spLocks noGrp="1"/>
          </p:cNvSpPr>
          <p:nvPr>
            <p:ph type="body" idx="1"/>
          </p:nvPr>
        </p:nvSpPr>
        <p:spPr>
          <a:xfrm>
            <a:off x="838200" y="601941"/>
            <a:ext cx="7653900" cy="5151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SzPts val="2800"/>
              <a:buNone/>
            </a:pPr>
            <a:r>
              <a:rPr lang="fr-FR"/>
              <a:t>Les apports de la loi “LE MEUR”</a:t>
            </a:r>
            <a:endParaRPr/>
          </a:p>
        </p:txBody>
      </p:sp>
      <p:sp>
        <p:nvSpPr>
          <p:cNvPr id="419" name="Google Shape;419;g325b06d1d04_0_393"/>
          <p:cNvSpPr txBox="1">
            <a:spLocks noGrp="1"/>
          </p:cNvSpPr>
          <p:nvPr>
            <p:ph type="body" idx="2"/>
          </p:nvPr>
        </p:nvSpPr>
        <p:spPr>
          <a:xfrm>
            <a:off x="838200" y="1755651"/>
            <a:ext cx="10522800" cy="5102400"/>
          </a:xfrm>
          <a:prstGeom prst="rect">
            <a:avLst/>
          </a:prstGeom>
          <a:noFill/>
          <a:ln>
            <a:noFill/>
          </a:ln>
        </p:spPr>
        <p:txBody>
          <a:bodyPr spcFirstLastPara="1" wrap="square" lIns="91425" tIns="45700" rIns="91425" bIns="45700" anchor="t" anchorCtr="0">
            <a:normAutofit fontScale="92500" lnSpcReduction="20000"/>
          </a:bodyPr>
          <a:lstStyle/>
          <a:p>
            <a:pPr marL="0" lvl="0" indent="0" algn="just" rtl="0">
              <a:lnSpc>
                <a:spcPct val="100000"/>
              </a:lnSpc>
              <a:spcBef>
                <a:spcPts val="0"/>
              </a:spcBef>
              <a:spcAft>
                <a:spcPts val="0"/>
              </a:spcAft>
              <a:buClr>
                <a:schemeClr val="dk1"/>
              </a:buClr>
              <a:buSzPct val="61110"/>
              <a:buFont typeface="Arial"/>
              <a:buNone/>
            </a:pPr>
            <a:endParaRPr/>
          </a:p>
          <a:p>
            <a:pPr marL="457200" lvl="0" indent="-334327" algn="just" rtl="0">
              <a:lnSpc>
                <a:spcPct val="100000"/>
              </a:lnSpc>
              <a:spcBef>
                <a:spcPts val="0"/>
              </a:spcBef>
              <a:spcAft>
                <a:spcPts val="0"/>
              </a:spcAft>
              <a:buSzPct val="100000"/>
              <a:buFont typeface="Noto Sans Symbols"/>
              <a:buChar char="▪"/>
            </a:pPr>
            <a:r>
              <a:rPr lang="fr-FR"/>
              <a:t>Une servitude de “résidence principale” est créée au Code de l’urbanisme (nouvel article L151-14-1, complété par l’article L153-31 et l’article L484-4).</a:t>
            </a:r>
            <a:endParaRPr/>
          </a:p>
          <a:p>
            <a:pPr marL="457200" lvl="0" indent="0" algn="just" rtl="0">
              <a:lnSpc>
                <a:spcPct val="100000"/>
              </a:lnSpc>
              <a:spcBef>
                <a:spcPts val="0"/>
              </a:spcBef>
              <a:spcAft>
                <a:spcPts val="0"/>
              </a:spcAft>
              <a:buSzPct val="108108"/>
              <a:buNone/>
            </a:pPr>
            <a:endParaRPr/>
          </a:p>
          <a:p>
            <a:pPr marL="457200" lvl="0" indent="-334327" algn="just" rtl="0">
              <a:lnSpc>
                <a:spcPct val="100000"/>
              </a:lnSpc>
              <a:spcBef>
                <a:spcPts val="0"/>
              </a:spcBef>
              <a:spcAft>
                <a:spcPts val="0"/>
              </a:spcAft>
              <a:buSzPct val="100000"/>
              <a:buFont typeface="Noto Sans Symbols"/>
              <a:buChar char="▪"/>
            </a:pPr>
            <a:r>
              <a:rPr lang="fr-FR"/>
              <a:t>Le règlement du PLU peut délimiter, dans les zones urbaines ou à urbaniser, des secteurs dans lesquels toutes les constructions nouvelles de logements sont à usage exclusif de résidence principale.</a:t>
            </a:r>
            <a:endParaRPr/>
          </a:p>
          <a:p>
            <a:pPr marL="457200" lvl="0" indent="0" algn="just" rtl="0">
              <a:lnSpc>
                <a:spcPct val="100000"/>
              </a:lnSpc>
              <a:spcBef>
                <a:spcPts val="0"/>
              </a:spcBef>
              <a:spcAft>
                <a:spcPts val="0"/>
              </a:spcAft>
              <a:buSzPct val="108108"/>
              <a:buNone/>
            </a:pPr>
            <a:endParaRPr/>
          </a:p>
          <a:p>
            <a:pPr marL="457200" lvl="0" indent="-334327" algn="just" rtl="0">
              <a:lnSpc>
                <a:spcPct val="100000"/>
              </a:lnSpc>
              <a:spcBef>
                <a:spcPts val="0"/>
              </a:spcBef>
              <a:spcAft>
                <a:spcPts val="0"/>
              </a:spcAft>
              <a:buSzPct val="100000"/>
              <a:buFont typeface="Noto Sans Symbols"/>
              <a:buChar char="▪"/>
            </a:pPr>
            <a:r>
              <a:rPr lang="fr-FR"/>
              <a:t>La délimitation mentionnée au premier alinéa du présent article est possible en zone tendue au sens de la législation fiscale  ou lorsque les résidences secondaires représentent plus de 20 % du nombre total d'immeubles à usage d'habitation.</a:t>
            </a:r>
            <a:endParaRPr/>
          </a:p>
          <a:p>
            <a:pPr marL="457200" lvl="0" indent="0" algn="just" rtl="0">
              <a:lnSpc>
                <a:spcPct val="100000"/>
              </a:lnSpc>
              <a:spcBef>
                <a:spcPts val="0"/>
              </a:spcBef>
              <a:spcAft>
                <a:spcPts val="0"/>
              </a:spcAft>
              <a:buSzPct val="108108"/>
              <a:buNone/>
            </a:pPr>
            <a:endParaRPr/>
          </a:p>
          <a:p>
            <a:pPr marL="457200" lvl="0" indent="-334327" algn="just" rtl="0">
              <a:lnSpc>
                <a:spcPct val="100000"/>
              </a:lnSpc>
              <a:spcBef>
                <a:spcPts val="0"/>
              </a:spcBef>
              <a:spcAft>
                <a:spcPts val="0"/>
              </a:spcAft>
              <a:buSzPct val="100000"/>
              <a:buFont typeface="Noto Sans Symbols"/>
              <a:buChar char="▪"/>
            </a:pPr>
            <a:r>
              <a:rPr lang="fr-FR"/>
              <a:t>A peine de nullité, toute promesse de vente, tout contrat de vente ou de location ou tout contrat constitutif de droits réels portant sur des constructions soumises à l'obligation prévue au présent article en porte la mention expresse.</a:t>
            </a:r>
            <a:endParaRPr/>
          </a:p>
          <a:p>
            <a:pPr marL="457200" lvl="0" indent="0" algn="just" rtl="0">
              <a:lnSpc>
                <a:spcPct val="100000"/>
              </a:lnSpc>
              <a:spcBef>
                <a:spcPts val="0"/>
              </a:spcBef>
              <a:spcAft>
                <a:spcPts val="0"/>
              </a:spcAft>
              <a:buSzPct val="108108"/>
              <a:buNone/>
            </a:pPr>
            <a:endParaRPr/>
          </a:p>
          <a:p>
            <a:pPr marL="457200" lvl="0" indent="-334327" algn="just" rtl="0">
              <a:lnSpc>
                <a:spcPct val="100000"/>
              </a:lnSpc>
              <a:spcBef>
                <a:spcPts val="0"/>
              </a:spcBef>
              <a:spcAft>
                <a:spcPts val="0"/>
              </a:spcAft>
              <a:buSzPct val="100000"/>
              <a:buFont typeface="Noto Sans Symbols"/>
              <a:buChar char="▪"/>
            </a:pPr>
            <a:r>
              <a:rPr lang="fr-FR"/>
              <a:t>Les logements concernés par l'obligation prévue au présent article ne peuvent faire l'objet d'une location en tant que meublé de tourisme.</a:t>
            </a:r>
            <a:endParaRPr/>
          </a:p>
          <a:p>
            <a:pPr marL="457200" lvl="0" indent="0" algn="just" rtl="0">
              <a:lnSpc>
                <a:spcPct val="100000"/>
              </a:lnSpc>
              <a:spcBef>
                <a:spcPts val="0"/>
              </a:spcBef>
              <a:spcAft>
                <a:spcPts val="0"/>
              </a:spcAft>
              <a:buSzPct val="108108"/>
              <a:buNone/>
            </a:pPr>
            <a:endParaRPr/>
          </a:p>
          <a:p>
            <a:pPr marL="457200" lvl="0" indent="-334327" algn="just" rtl="0">
              <a:lnSpc>
                <a:spcPct val="100000"/>
              </a:lnSpc>
              <a:spcBef>
                <a:spcPts val="0"/>
              </a:spcBef>
              <a:spcAft>
                <a:spcPts val="0"/>
              </a:spcAft>
              <a:buSzPct val="100000"/>
              <a:buFont typeface="Noto Sans Symbols"/>
              <a:buChar char="▪"/>
            </a:pPr>
            <a:r>
              <a:rPr lang="fr-FR"/>
              <a:t>La servitude peut être adoptée dans le cadre d’une modification simplifiée du PLU.</a:t>
            </a:r>
            <a:endParaRPr/>
          </a:p>
          <a:p>
            <a:pPr marL="457200" lvl="0" indent="0" algn="just" rtl="0">
              <a:lnSpc>
                <a:spcPct val="100000"/>
              </a:lnSpc>
              <a:spcBef>
                <a:spcPts val="0"/>
              </a:spcBef>
              <a:spcAft>
                <a:spcPts val="0"/>
              </a:spcAft>
              <a:buSzPct val="108108"/>
              <a:buNone/>
            </a:pPr>
            <a:endParaRPr/>
          </a:p>
          <a:p>
            <a:pPr marL="457200" lvl="0" indent="-334327" algn="just" rtl="0">
              <a:lnSpc>
                <a:spcPct val="100000"/>
              </a:lnSpc>
              <a:spcBef>
                <a:spcPts val="0"/>
              </a:spcBef>
              <a:spcAft>
                <a:spcPts val="0"/>
              </a:spcAft>
              <a:buSzPct val="100000"/>
              <a:buFont typeface="Noto Sans Symbols"/>
              <a:buChar char="▪"/>
            </a:pPr>
            <a:r>
              <a:rPr lang="fr-FR"/>
              <a:t>Une sanction spécifique est créée dans le Code de l’urbanisme (procédure sur mise en demeure, avec astreinte pouvant atteindre jusqu’à 100 000 euros).</a:t>
            </a:r>
            <a:endParaRPr/>
          </a:p>
        </p:txBody>
      </p:sp>
      <p:sp>
        <p:nvSpPr>
          <p:cNvPr id="420" name="Google Shape;420;g325b06d1d04_0_393"/>
          <p:cNvSpPr txBox="1">
            <a:spLocks noGrp="1"/>
          </p:cNvSpPr>
          <p:nvPr>
            <p:ph type="body" idx="3"/>
          </p:nvPr>
        </p:nvSpPr>
        <p:spPr>
          <a:xfrm>
            <a:off x="838200" y="1175081"/>
            <a:ext cx="7653900" cy="467700"/>
          </a:xfrm>
          <a:prstGeom prst="rect">
            <a:avLst/>
          </a:prstGeom>
          <a:noFill/>
          <a:ln>
            <a:noFill/>
          </a:ln>
        </p:spPr>
        <p:txBody>
          <a:bodyPr spcFirstLastPara="1" wrap="square" lIns="91425" tIns="45700" rIns="91425" bIns="45700" anchor="b" anchorCtr="0">
            <a:normAutofit lnSpcReduction="10000"/>
          </a:bodyPr>
          <a:lstStyle/>
          <a:p>
            <a:pPr marL="0" lvl="0" indent="0" algn="l" rtl="0">
              <a:lnSpc>
                <a:spcPct val="90000"/>
              </a:lnSpc>
              <a:spcBef>
                <a:spcPts val="1000"/>
              </a:spcBef>
              <a:spcAft>
                <a:spcPts val="0"/>
              </a:spcAft>
              <a:buSzPts val="2000"/>
              <a:buNone/>
            </a:pPr>
            <a:r>
              <a:rPr lang="fr-FR"/>
              <a:t>Création de la servitude de résidence principale</a:t>
            </a:r>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424"/>
        <p:cNvGrpSpPr/>
        <p:nvPr/>
      </p:nvGrpSpPr>
      <p:grpSpPr>
        <a:xfrm>
          <a:off x="0" y="0"/>
          <a:ext cx="0" cy="0"/>
          <a:chOff x="0" y="0"/>
          <a:chExt cx="0" cy="0"/>
        </a:xfrm>
      </p:grpSpPr>
      <p:sp>
        <p:nvSpPr>
          <p:cNvPr id="425" name="Google Shape;425;g325b06d1d04_0_5"/>
          <p:cNvSpPr txBox="1">
            <a:spLocks noGrp="1"/>
          </p:cNvSpPr>
          <p:nvPr>
            <p:ph type="ctrTitle"/>
          </p:nvPr>
        </p:nvSpPr>
        <p:spPr>
          <a:xfrm>
            <a:off x="5263183" y="2574083"/>
            <a:ext cx="6489000" cy="23766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1100"/>
              <a:buFont typeface="Arial"/>
              <a:buNone/>
            </a:pPr>
            <a:r>
              <a:rPr lang="fr-FR"/>
              <a:t>Les premiers retours du juge</a:t>
            </a:r>
            <a:endParaRPr/>
          </a:p>
        </p:txBody>
      </p:sp>
      <p:sp>
        <p:nvSpPr>
          <p:cNvPr id="426" name="Google Shape;426;g325b06d1d04_0_5"/>
          <p:cNvSpPr txBox="1">
            <a:spLocks noGrp="1"/>
          </p:cNvSpPr>
          <p:nvPr>
            <p:ph type="body" idx="1"/>
          </p:nvPr>
        </p:nvSpPr>
        <p:spPr>
          <a:xfrm>
            <a:off x="5256545" y="1948130"/>
            <a:ext cx="6495600" cy="467700"/>
          </a:xfrm>
          <a:prstGeom prst="rect">
            <a:avLst/>
          </a:prstGeom>
          <a:noFill/>
          <a:ln>
            <a:noFill/>
          </a:ln>
        </p:spPr>
        <p:txBody>
          <a:bodyPr spcFirstLastPara="1" wrap="square" lIns="91425" tIns="45700" rIns="91425" bIns="45700" anchor="t" anchorCtr="0">
            <a:normAutofit lnSpcReduction="10000"/>
          </a:bodyPr>
          <a:lstStyle/>
          <a:p>
            <a:pPr marL="0" lvl="0" indent="0" algn="l" rtl="0">
              <a:lnSpc>
                <a:spcPct val="90000"/>
              </a:lnSpc>
              <a:spcBef>
                <a:spcPts val="0"/>
              </a:spcBef>
              <a:spcAft>
                <a:spcPts val="0"/>
              </a:spcAft>
              <a:buClr>
                <a:schemeClr val="dk2"/>
              </a:buClr>
              <a:buSzPts val="2800"/>
              <a:buNone/>
            </a:pPr>
            <a:r>
              <a:rPr lang="fr-FR"/>
              <a:t>Module n°3</a:t>
            </a:r>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430"/>
        <p:cNvGrpSpPr/>
        <p:nvPr/>
      </p:nvGrpSpPr>
      <p:grpSpPr>
        <a:xfrm>
          <a:off x="0" y="0"/>
          <a:ext cx="0" cy="0"/>
          <a:chOff x="0" y="0"/>
          <a:chExt cx="0" cy="0"/>
        </a:xfrm>
      </p:grpSpPr>
      <p:sp>
        <p:nvSpPr>
          <p:cNvPr id="431" name="Google Shape;431;g32cce3ee51b_0_18"/>
          <p:cNvSpPr txBox="1">
            <a:spLocks noGrp="1"/>
          </p:cNvSpPr>
          <p:nvPr>
            <p:ph type="body" idx="1"/>
          </p:nvPr>
        </p:nvSpPr>
        <p:spPr>
          <a:xfrm>
            <a:off x="838200" y="601941"/>
            <a:ext cx="7653900" cy="515100"/>
          </a:xfrm>
          <a:prstGeom prst="rect">
            <a:avLst/>
          </a:prstGeom>
          <a:noFill/>
          <a:ln>
            <a:noFill/>
          </a:ln>
        </p:spPr>
        <p:txBody>
          <a:bodyPr spcFirstLastPara="1" wrap="square" lIns="91425" tIns="45700" rIns="91425" bIns="45700" anchor="t" anchorCtr="0">
            <a:normAutofit fontScale="77500" lnSpcReduction="20000"/>
          </a:bodyPr>
          <a:lstStyle/>
          <a:p>
            <a:pPr marL="0" lvl="0" indent="0" algn="l" rtl="0">
              <a:spcBef>
                <a:spcPts val="0"/>
              </a:spcBef>
              <a:spcAft>
                <a:spcPts val="0"/>
              </a:spcAft>
              <a:buClr>
                <a:schemeClr val="dk1"/>
              </a:buClr>
              <a:buSzPts val="853"/>
              <a:buFont typeface="Arial"/>
              <a:buNone/>
            </a:pPr>
            <a:r>
              <a:rPr lang="fr-FR" sz="4800"/>
              <a:t>Les premiers retours du juge</a:t>
            </a:r>
            <a:endParaRPr/>
          </a:p>
        </p:txBody>
      </p:sp>
      <p:sp>
        <p:nvSpPr>
          <p:cNvPr id="432" name="Google Shape;432;g32cce3ee51b_0_18"/>
          <p:cNvSpPr txBox="1">
            <a:spLocks noGrp="1"/>
          </p:cNvSpPr>
          <p:nvPr>
            <p:ph type="body" idx="2"/>
          </p:nvPr>
        </p:nvSpPr>
        <p:spPr>
          <a:xfrm>
            <a:off x="838200" y="1755650"/>
            <a:ext cx="10522800" cy="4504800"/>
          </a:xfrm>
          <a:prstGeom prst="rect">
            <a:avLst/>
          </a:prstGeom>
          <a:noFill/>
          <a:ln>
            <a:noFill/>
          </a:ln>
        </p:spPr>
        <p:txBody>
          <a:bodyPr spcFirstLastPara="1" wrap="square" lIns="91425" tIns="45700" rIns="91425" bIns="45700" anchor="t" anchorCtr="0">
            <a:normAutofit fontScale="92500" lnSpcReduction="10000"/>
          </a:bodyPr>
          <a:lstStyle/>
          <a:p>
            <a:pPr marL="457200" lvl="0" indent="-336550" algn="just" rtl="0">
              <a:lnSpc>
                <a:spcPct val="100000"/>
              </a:lnSpc>
              <a:spcBef>
                <a:spcPts val="0"/>
              </a:spcBef>
              <a:spcAft>
                <a:spcPts val="0"/>
              </a:spcAft>
              <a:buSzPts val="1700"/>
              <a:buFont typeface="Noto Sans Symbols"/>
              <a:buChar char="▪"/>
            </a:pPr>
            <a:r>
              <a:rPr lang="fr-FR" sz="1700" b="1"/>
              <a:t>Les modes des preuves élargies ne s’appliquent qu’aux procédures postérieurs à l’entrée en vigueur de la loi</a:t>
            </a:r>
            <a:endParaRPr sz="1400"/>
          </a:p>
          <a:p>
            <a:pPr marL="457200" lvl="0" indent="0" algn="just" rtl="0">
              <a:lnSpc>
                <a:spcPct val="100000"/>
              </a:lnSpc>
              <a:spcBef>
                <a:spcPts val="0"/>
              </a:spcBef>
              <a:spcAft>
                <a:spcPts val="0"/>
              </a:spcAft>
              <a:buSzPts val="1800"/>
              <a:buNone/>
            </a:pPr>
            <a:endParaRPr sz="1400"/>
          </a:p>
          <a:p>
            <a:pPr marL="457200" lvl="0" indent="0" algn="just" rtl="0">
              <a:lnSpc>
                <a:spcPct val="100000"/>
              </a:lnSpc>
              <a:spcBef>
                <a:spcPts val="0"/>
              </a:spcBef>
              <a:spcAft>
                <a:spcPts val="0"/>
              </a:spcAft>
              <a:buSzPts val="1800"/>
              <a:buNone/>
            </a:pPr>
            <a:r>
              <a:rPr lang="fr-FR" sz="1400"/>
              <a:t>“</a:t>
            </a:r>
            <a:r>
              <a:rPr lang="fr-FR" sz="1400" i="1"/>
              <a:t>Dans l'hypothèse de l'application de la loi nouvelle aux faits antérieurs de changement d'usage illicite, les nouveaux critères de l'usage d'habitation sont-ils applicables aux instances en cours ou le sont-ils aux seules instances introduites postérieurement à l'entrée en vigueur de la loi n° 2024-1039 du 19 novembre 2024 ?</a:t>
            </a:r>
            <a:endParaRPr sz="1400" i="1"/>
          </a:p>
          <a:p>
            <a:pPr marL="457200" lvl="0" indent="0" algn="just" rtl="0">
              <a:lnSpc>
                <a:spcPct val="100000"/>
              </a:lnSpc>
              <a:spcBef>
                <a:spcPts val="0"/>
              </a:spcBef>
              <a:spcAft>
                <a:spcPts val="0"/>
              </a:spcAft>
              <a:buSzPts val="1800"/>
              <a:buNone/>
            </a:pPr>
            <a:endParaRPr sz="1400" i="1"/>
          </a:p>
          <a:p>
            <a:pPr marL="457200" lvl="0" indent="0" algn="just" rtl="0">
              <a:lnSpc>
                <a:spcPct val="100000"/>
              </a:lnSpc>
              <a:spcBef>
                <a:spcPts val="0"/>
              </a:spcBef>
              <a:spcAft>
                <a:spcPts val="0"/>
              </a:spcAft>
              <a:buSzPts val="1800"/>
              <a:buNone/>
            </a:pPr>
            <a:r>
              <a:rPr lang="fr-FR" sz="1400"/>
              <a:t>[...]</a:t>
            </a:r>
            <a:endParaRPr sz="1400"/>
          </a:p>
          <a:p>
            <a:pPr marL="457200" lvl="0" indent="0" algn="just" rtl="0">
              <a:lnSpc>
                <a:spcPct val="100000"/>
              </a:lnSpc>
              <a:spcBef>
                <a:spcPts val="0"/>
              </a:spcBef>
              <a:spcAft>
                <a:spcPts val="0"/>
              </a:spcAft>
              <a:buSzPts val="1800"/>
              <a:buNone/>
            </a:pPr>
            <a:endParaRPr sz="1400" i="1"/>
          </a:p>
          <a:p>
            <a:pPr marL="457200" lvl="0" indent="0" algn="just" rtl="0">
              <a:lnSpc>
                <a:spcPct val="100000"/>
              </a:lnSpc>
              <a:spcBef>
                <a:spcPts val="0"/>
              </a:spcBef>
              <a:spcAft>
                <a:spcPts val="0"/>
              </a:spcAft>
              <a:buSzPts val="1800"/>
              <a:buNone/>
            </a:pPr>
            <a:r>
              <a:rPr lang="fr-FR" sz="1400" i="1"/>
              <a:t>8. Pour répondre à la demande d'avis, il importe donc de déterminer si la loi du 19 novembre 2024 en ce qu'elle modifie l'article L. 631-7 du code de la construction et de l'habitation pose une nouvelle règle de fond, et, dans l'affirmative, si elle doit être regardée comme plus sévère.</a:t>
            </a:r>
            <a:endParaRPr sz="1400" i="1"/>
          </a:p>
          <a:p>
            <a:pPr marL="457200" lvl="0" indent="0" algn="just" rtl="0">
              <a:lnSpc>
                <a:spcPct val="100000"/>
              </a:lnSpc>
              <a:spcBef>
                <a:spcPts val="0"/>
              </a:spcBef>
              <a:spcAft>
                <a:spcPts val="0"/>
              </a:spcAft>
              <a:buSzPts val="1800"/>
              <a:buNone/>
            </a:pPr>
            <a:endParaRPr sz="1400" i="1"/>
          </a:p>
          <a:p>
            <a:pPr marL="457200" lvl="0" indent="0" algn="just" rtl="0">
              <a:lnSpc>
                <a:spcPct val="100000"/>
              </a:lnSpc>
              <a:spcBef>
                <a:spcPts val="0"/>
              </a:spcBef>
              <a:spcAft>
                <a:spcPts val="0"/>
              </a:spcAft>
              <a:buSzPts val="1800"/>
              <a:buNone/>
            </a:pPr>
            <a:r>
              <a:rPr lang="fr-FR" sz="1400" i="1"/>
              <a:t>9. Cette loi modifie les éléments à prendre en considération pour réputer un local à usage d'habitation, en substituant à la seule date de référence du 1er janvier 1970, deux périodes d'une durée respective de sept et trente ans.</a:t>
            </a:r>
            <a:endParaRPr sz="1400" i="1"/>
          </a:p>
          <a:p>
            <a:pPr marL="457200" lvl="0" indent="0" algn="just" rtl="0">
              <a:lnSpc>
                <a:spcPct val="100000"/>
              </a:lnSpc>
              <a:spcBef>
                <a:spcPts val="0"/>
              </a:spcBef>
              <a:spcAft>
                <a:spcPts val="0"/>
              </a:spcAft>
              <a:buSzPts val="1800"/>
              <a:buNone/>
            </a:pPr>
            <a:endParaRPr sz="1400" i="1"/>
          </a:p>
          <a:p>
            <a:pPr marL="457200" lvl="0" indent="0" algn="just" rtl="0">
              <a:lnSpc>
                <a:spcPct val="100000"/>
              </a:lnSpc>
              <a:spcBef>
                <a:spcPts val="0"/>
              </a:spcBef>
              <a:spcAft>
                <a:spcPts val="0"/>
              </a:spcAft>
              <a:buSzPts val="1800"/>
              <a:buNone/>
            </a:pPr>
            <a:r>
              <a:rPr lang="fr-FR" sz="1400" i="1"/>
              <a:t>10. Elle affecte donc les règles de fond qui définissent les conditions dans lesquelles la location d'un local meublé à une clientèle de passage qui n'y élit pas domicile peut être qualifiée de changement d'usage et a pour effet de soumettre à un régime d'autorisation préalable le changement d'usage de locaux qui n'en relevaient pas en l'état du texte dans sa rédaction antérieure.</a:t>
            </a:r>
            <a:endParaRPr sz="1400" i="1"/>
          </a:p>
          <a:p>
            <a:pPr marL="457200" lvl="0" indent="0" algn="just" rtl="0">
              <a:lnSpc>
                <a:spcPct val="100000"/>
              </a:lnSpc>
              <a:spcBef>
                <a:spcPts val="0"/>
              </a:spcBef>
              <a:spcAft>
                <a:spcPts val="0"/>
              </a:spcAft>
              <a:buSzPts val="1800"/>
              <a:buNone/>
            </a:pPr>
            <a:endParaRPr sz="1400" i="1"/>
          </a:p>
          <a:p>
            <a:pPr marL="457200" lvl="0" indent="0" algn="just" rtl="0">
              <a:lnSpc>
                <a:spcPct val="100000"/>
              </a:lnSpc>
              <a:spcBef>
                <a:spcPts val="0"/>
              </a:spcBef>
              <a:spcAft>
                <a:spcPts val="0"/>
              </a:spcAft>
              <a:buSzPts val="1800"/>
              <a:buNone/>
            </a:pPr>
            <a:r>
              <a:rPr lang="fr-FR" sz="1400" i="1"/>
              <a:t>11. En conséquence, cette loi doit être regardée comme plus sévère et ne peut faire l'objet d'une application rétroactive.</a:t>
            </a:r>
            <a:r>
              <a:rPr lang="fr-FR" sz="1400"/>
              <a:t>“(Cour de cassation, 10 avril 2025, n°25-70.002)</a:t>
            </a:r>
            <a:endParaRPr sz="1400"/>
          </a:p>
        </p:txBody>
      </p:sp>
      <p:sp>
        <p:nvSpPr>
          <p:cNvPr id="433" name="Google Shape;433;g32cce3ee51b_0_18"/>
          <p:cNvSpPr txBox="1">
            <a:spLocks noGrp="1"/>
          </p:cNvSpPr>
          <p:nvPr>
            <p:ph type="body" idx="3"/>
          </p:nvPr>
        </p:nvSpPr>
        <p:spPr>
          <a:xfrm>
            <a:off x="838200" y="1175081"/>
            <a:ext cx="7653900" cy="467700"/>
          </a:xfrm>
          <a:prstGeom prst="rect">
            <a:avLst/>
          </a:prstGeom>
          <a:noFill/>
          <a:ln>
            <a:noFill/>
          </a:ln>
        </p:spPr>
        <p:txBody>
          <a:bodyPr spcFirstLastPara="1" wrap="square" lIns="91425" tIns="45700" rIns="91425" bIns="45700" anchor="b" anchorCtr="0">
            <a:normAutofit fontScale="85000" lnSpcReduction="20000"/>
          </a:bodyPr>
          <a:lstStyle/>
          <a:p>
            <a:pPr marL="0" lvl="0" indent="0" algn="l" rtl="0">
              <a:lnSpc>
                <a:spcPct val="90000"/>
              </a:lnSpc>
              <a:spcBef>
                <a:spcPts val="0"/>
              </a:spcBef>
              <a:spcAft>
                <a:spcPts val="0"/>
              </a:spcAft>
              <a:buClr>
                <a:schemeClr val="dk1"/>
              </a:buClr>
              <a:buSzPct val="55000"/>
              <a:buNone/>
            </a:pPr>
            <a:r>
              <a:rPr lang="fr-FR"/>
              <a:t>Sanctions - Application de la loi Le Meur aux faits qui sont postérieurs à son entrée en vigueur</a:t>
            </a:r>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2C47EC-E5A1-D9B7-3EED-83360865366B}"/>
            </a:ext>
          </a:extLst>
        </p:cNvPr>
        <p:cNvGrpSpPr/>
        <p:nvPr/>
      </p:nvGrpSpPr>
      <p:grpSpPr>
        <a:xfrm>
          <a:off x="0" y="0"/>
          <a:ext cx="0" cy="0"/>
          <a:chOff x="0" y="0"/>
          <a:chExt cx="0" cy="0"/>
        </a:xfrm>
      </p:grpSpPr>
      <p:sp>
        <p:nvSpPr>
          <p:cNvPr id="4" name="Espace réservé du texte 2">
            <a:extLst>
              <a:ext uri="{FF2B5EF4-FFF2-40B4-BE49-F238E27FC236}">
                <a16:creationId xmlns:a16="http://schemas.microsoft.com/office/drawing/2014/main" id="{696625C6-0E52-43A0-09C7-07B25CE76809}"/>
              </a:ext>
            </a:extLst>
          </p:cNvPr>
          <p:cNvSpPr txBox="1">
            <a:spLocks/>
          </p:cNvSpPr>
          <p:nvPr/>
        </p:nvSpPr>
        <p:spPr>
          <a:xfrm>
            <a:off x="1299253" y="3061282"/>
            <a:ext cx="6697872" cy="2365321"/>
          </a:xfrm>
          <a:prstGeom prst="rect">
            <a:avLst/>
          </a:prstGeom>
        </p:spPr>
        <p:txBody>
          <a:bodyPr anchor="t">
            <a:normAutofit fontScale="92500"/>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lnSpc>
                <a:spcPct val="150000"/>
              </a:lnSpc>
              <a:defRPr/>
            </a:pPr>
            <a:r>
              <a:rPr lang="fr-FR" dirty="0"/>
              <a:t>Docteure en géographie | Consultante en stratégie territoriale, œnotourisme et tourisme durable |  Coordinatrice pédagogique  TBS Education</a:t>
            </a:r>
            <a:br>
              <a:rPr lang="fr-FR" dirty="0"/>
            </a:br>
            <a:r>
              <a:rPr lang="fr-FR" dirty="0"/>
              <a:t>📍 Basée dans la plus belle ville de France … ALBI !</a:t>
            </a:r>
            <a:endParaRPr lang="fr-FR" i="1" dirty="0"/>
          </a:p>
        </p:txBody>
      </p:sp>
      <p:sp>
        <p:nvSpPr>
          <p:cNvPr id="5" name="Espace réservé du texte 10">
            <a:extLst>
              <a:ext uri="{FF2B5EF4-FFF2-40B4-BE49-F238E27FC236}">
                <a16:creationId xmlns:a16="http://schemas.microsoft.com/office/drawing/2014/main" id="{A1E8C7D5-C2E5-CB2B-90BC-FBA17737911A}"/>
              </a:ext>
            </a:extLst>
          </p:cNvPr>
          <p:cNvSpPr txBox="1">
            <a:spLocks/>
          </p:cNvSpPr>
          <p:nvPr/>
        </p:nvSpPr>
        <p:spPr>
          <a:xfrm>
            <a:off x="1299252" y="2207242"/>
            <a:ext cx="7821884" cy="817562"/>
          </a:xfrm>
          <a:prstGeom prst="rect">
            <a:avLst/>
          </a:prstGeo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sz="4000" b="1" kern="1200">
                <a:solidFill>
                  <a:schemeClr val="bg2"/>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defRPr/>
            </a:pPr>
            <a:r>
              <a:rPr lang="fr-FR" b="0" dirty="0">
                <a:solidFill>
                  <a:srgbClr val="050088"/>
                </a:solidFill>
                <a:latin typeface="Arial" panose="020B0604020202020204" pitchFamily="34" charset="0"/>
                <a:cs typeface="Arial" panose="020B0604020202020204" pitchFamily="34" charset="0"/>
              </a:rPr>
              <a:t>France </a:t>
            </a:r>
            <a:r>
              <a:rPr lang="fr-FR" dirty="0">
                <a:solidFill>
                  <a:srgbClr val="050088"/>
                </a:solidFill>
                <a:latin typeface="Arial" panose="020B0604020202020204" pitchFamily="34" charset="0"/>
                <a:cs typeface="Arial" panose="020B0604020202020204" pitchFamily="34" charset="0"/>
              </a:rPr>
              <a:t>GERBAL-MEDALLE</a:t>
            </a:r>
          </a:p>
        </p:txBody>
      </p:sp>
      <p:grpSp>
        <p:nvGrpSpPr>
          <p:cNvPr id="7" name="Groupe 6">
            <a:extLst>
              <a:ext uri="{FF2B5EF4-FFF2-40B4-BE49-F238E27FC236}">
                <a16:creationId xmlns:a16="http://schemas.microsoft.com/office/drawing/2014/main" id="{2D7557E0-D394-05B4-443A-17BE2451882F}"/>
              </a:ext>
            </a:extLst>
          </p:cNvPr>
          <p:cNvGrpSpPr/>
          <p:nvPr/>
        </p:nvGrpSpPr>
        <p:grpSpPr>
          <a:xfrm>
            <a:off x="466777" y="1431396"/>
            <a:ext cx="1095971" cy="1074432"/>
            <a:chOff x="466777" y="1431396"/>
            <a:chExt cx="1095971" cy="1074432"/>
          </a:xfrm>
        </p:grpSpPr>
        <p:sp>
          <p:nvSpPr>
            <p:cNvPr id="8" name="Rectangle 7">
              <a:extLst>
                <a:ext uri="{FF2B5EF4-FFF2-40B4-BE49-F238E27FC236}">
                  <a16:creationId xmlns:a16="http://schemas.microsoft.com/office/drawing/2014/main" id="{D4918630-EA6E-EB5F-E9F5-9098D88668DC}"/>
                </a:ext>
              </a:extLst>
            </p:cNvPr>
            <p:cNvSpPr/>
            <p:nvPr/>
          </p:nvSpPr>
          <p:spPr>
            <a:xfrm>
              <a:off x="466777" y="1734959"/>
              <a:ext cx="832475" cy="770869"/>
            </a:xfrm>
            <a:prstGeom prst="rect">
              <a:avLst/>
            </a:prstGeom>
            <a:solidFill>
              <a:srgbClr val="05008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noFill/>
              </a:endParaRPr>
            </a:p>
          </p:txBody>
        </p:sp>
        <p:sp>
          <p:nvSpPr>
            <p:cNvPr id="9" name="Rectangle 8">
              <a:extLst>
                <a:ext uri="{FF2B5EF4-FFF2-40B4-BE49-F238E27FC236}">
                  <a16:creationId xmlns:a16="http://schemas.microsoft.com/office/drawing/2014/main" id="{396EB694-3DAE-EFFF-D6CC-86D7C3A40010}"/>
                </a:ext>
              </a:extLst>
            </p:cNvPr>
            <p:cNvSpPr/>
            <p:nvPr/>
          </p:nvSpPr>
          <p:spPr>
            <a:xfrm>
              <a:off x="730273" y="1431396"/>
              <a:ext cx="832475" cy="770869"/>
            </a:xfrm>
            <a:prstGeom prst="rect">
              <a:avLst/>
            </a:prstGeom>
            <a:solidFill>
              <a:srgbClr val="05008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noFill/>
              </a:endParaRPr>
            </a:p>
          </p:txBody>
        </p:sp>
      </p:grpSp>
      <p:sp>
        <p:nvSpPr>
          <p:cNvPr id="10" name="Espace réservé du texte 2">
            <a:extLst>
              <a:ext uri="{FF2B5EF4-FFF2-40B4-BE49-F238E27FC236}">
                <a16:creationId xmlns:a16="http://schemas.microsoft.com/office/drawing/2014/main" id="{9CB9176F-A4AE-B130-58B3-1708C94C2774}"/>
              </a:ext>
            </a:extLst>
          </p:cNvPr>
          <p:cNvSpPr txBox="1">
            <a:spLocks/>
          </p:cNvSpPr>
          <p:nvPr/>
        </p:nvSpPr>
        <p:spPr>
          <a:xfrm>
            <a:off x="730273" y="3061283"/>
            <a:ext cx="685942" cy="914400"/>
          </a:xfrm>
          <a:prstGeom prst="rect">
            <a:avLst/>
          </a:prstGeom>
        </p:spPr>
        <p:txBody>
          <a:bodyPr vert="horz" lIns="91440" tIns="45720" rIns="91440" bIns="45720" rtlCol="0" anchor="b">
            <a:noAutofit/>
          </a:bodyPr>
          <a:lstStyle>
            <a:defPPr>
              <a:defRPr lang="fr-FR"/>
            </a:defPPr>
            <a:lvl1pPr marL="0" indent="0" algn="r" defTabSz="914400" rtl="0" eaLnBrk="1" latinLnBrk="0" hangingPunct="1">
              <a:buNone/>
              <a:defRPr sz="60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lnSpc>
                <a:spcPct val="90000"/>
              </a:lnSpc>
              <a:spcBef>
                <a:spcPts val="1000"/>
              </a:spcBef>
              <a:buFont typeface="Arial" panose="020B0604020202020204" pitchFamily="34" charset="0"/>
              <a:buNone/>
              <a:defRPr/>
            </a:pPr>
            <a:endParaRPr lang="fr-FR" dirty="0">
              <a:latin typeface="Arial" panose="020B0604020202020204" pitchFamily="34" charset="0"/>
              <a:cs typeface="Arial" panose="020B0604020202020204" pitchFamily="34" charset="0"/>
            </a:endParaRPr>
          </a:p>
        </p:txBody>
      </p:sp>
      <p:sp>
        <p:nvSpPr>
          <p:cNvPr id="12" name="ZoneTexte 11">
            <a:extLst>
              <a:ext uri="{FF2B5EF4-FFF2-40B4-BE49-F238E27FC236}">
                <a16:creationId xmlns:a16="http://schemas.microsoft.com/office/drawing/2014/main" id="{ABBE924A-2A03-DEF2-E9AE-8C1A88A6E6F8}"/>
              </a:ext>
            </a:extLst>
          </p:cNvPr>
          <p:cNvSpPr txBox="1"/>
          <p:nvPr/>
        </p:nvSpPr>
        <p:spPr>
          <a:xfrm>
            <a:off x="7472647" y="6493790"/>
            <a:ext cx="2384275" cy="369332"/>
          </a:xfrm>
          <a:prstGeom prst="rect">
            <a:avLst/>
          </a:prstGeom>
          <a:noFill/>
        </p:spPr>
        <p:txBody>
          <a:bodyPr wrap="square" rtlCol="0">
            <a:spAutoFit/>
          </a:bodyPr>
          <a:lstStyle/>
          <a:p>
            <a:r>
              <a:rPr lang="fr-FR" dirty="0">
                <a:solidFill>
                  <a:schemeClr val="bg1"/>
                </a:solidFill>
              </a:rPr>
              <a:t>Image crée par IA</a:t>
            </a:r>
          </a:p>
        </p:txBody>
      </p:sp>
      <p:sp>
        <p:nvSpPr>
          <p:cNvPr id="6" name="ZoneTexte 5">
            <a:extLst>
              <a:ext uri="{FF2B5EF4-FFF2-40B4-BE49-F238E27FC236}">
                <a16:creationId xmlns:a16="http://schemas.microsoft.com/office/drawing/2014/main" id="{7D7CB9F4-BF93-36D6-CBBD-A204AAE0C88B}"/>
              </a:ext>
            </a:extLst>
          </p:cNvPr>
          <p:cNvSpPr txBox="1"/>
          <p:nvPr/>
        </p:nvSpPr>
        <p:spPr>
          <a:xfrm>
            <a:off x="1299252" y="5921230"/>
            <a:ext cx="7294648" cy="461665"/>
          </a:xfrm>
          <a:prstGeom prst="rect">
            <a:avLst/>
          </a:prstGeom>
          <a:noFill/>
        </p:spPr>
        <p:txBody>
          <a:bodyPr wrap="square">
            <a:spAutoFit/>
          </a:bodyPr>
          <a:lstStyle/>
          <a:p>
            <a:r>
              <a:rPr lang="fr-FR" sz="2400" b="1" dirty="0">
                <a:solidFill>
                  <a:srgbClr val="467886"/>
                </a:solidFill>
                <a:hlinkClick r:id="rId3">
                  <a:extLst>
                    <a:ext uri="{A12FA001-AC4F-418D-AE19-62706E023703}">
                      <ahyp:hlinkClr xmlns:ahyp="http://schemas.microsoft.com/office/drawing/2018/hyperlinkcolor" val="tx"/>
                    </a:ext>
                  </a:extLst>
                </a:hlinkClick>
              </a:rPr>
              <a:t>https://www.linkedin.com/in/france-medalle</a:t>
            </a:r>
            <a:r>
              <a:rPr lang="fr-FR" sz="2400" b="1" dirty="0">
                <a:solidFill>
                  <a:srgbClr val="FF5D6B"/>
                </a:solidFill>
                <a:hlinkClick r:id="rId3">
                  <a:extLst>
                    <a:ext uri="{A12FA001-AC4F-418D-AE19-62706E023703}">
                      <ahyp:hlinkClr xmlns:ahyp="http://schemas.microsoft.com/office/drawing/2018/hyperlinkcolor" val="tx"/>
                    </a:ext>
                  </a:extLst>
                </a:hlinkClick>
              </a:rPr>
              <a:t>/</a:t>
            </a:r>
            <a:r>
              <a:rPr lang="fr-FR" sz="2400" b="1" dirty="0">
                <a:solidFill>
                  <a:srgbClr val="FF5D6B"/>
                </a:solidFill>
              </a:rPr>
              <a:t> </a:t>
            </a:r>
          </a:p>
        </p:txBody>
      </p:sp>
    </p:spTree>
    <p:extLst>
      <p:ext uri="{BB962C8B-B14F-4D97-AF65-F5344CB8AC3E}">
        <p14:creationId xmlns:p14="http://schemas.microsoft.com/office/powerpoint/2010/main" val="258572609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437"/>
        <p:cNvGrpSpPr/>
        <p:nvPr/>
      </p:nvGrpSpPr>
      <p:grpSpPr>
        <a:xfrm>
          <a:off x="0" y="0"/>
          <a:ext cx="0" cy="0"/>
          <a:chOff x="0" y="0"/>
          <a:chExt cx="0" cy="0"/>
        </a:xfrm>
      </p:grpSpPr>
      <p:sp>
        <p:nvSpPr>
          <p:cNvPr id="438" name="Google Shape;438;g388da56d598_0_227"/>
          <p:cNvSpPr txBox="1">
            <a:spLocks noGrp="1"/>
          </p:cNvSpPr>
          <p:nvPr>
            <p:ph type="body" idx="1"/>
          </p:nvPr>
        </p:nvSpPr>
        <p:spPr>
          <a:xfrm>
            <a:off x="838200" y="601941"/>
            <a:ext cx="7653900" cy="515100"/>
          </a:xfrm>
          <a:prstGeom prst="rect">
            <a:avLst/>
          </a:prstGeom>
          <a:noFill/>
          <a:ln>
            <a:noFill/>
          </a:ln>
        </p:spPr>
        <p:txBody>
          <a:bodyPr spcFirstLastPara="1" wrap="square" lIns="91425" tIns="45700" rIns="91425" bIns="45700" anchor="t" anchorCtr="0">
            <a:normAutofit fontScale="77500" lnSpcReduction="20000"/>
          </a:bodyPr>
          <a:lstStyle/>
          <a:p>
            <a:pPr marL="0" lvl="0" indent="0" algn="l" rtl="0">
              <a:spcBef>
                <a:spcPts val="0"/>
              </a:spcBef>
              <a:spcAft>
                <a:spcPts val="0"/>
              </a:spcAft>
              <a:buClr>
                <a:schemeClr val="dk1"/>
              </a:buClr>
              <a:buSzPts val="853"/>
              <a:buNone/>
            </a:pPr>
            <a:r>
              <a:rPr lang="fr-FR" sz="4800"/>
              <a:t>Les premiers retours du juge</a:t>
            </a:r>
            <a:endParaRPr/>
          </a:p>
        </p:txBody>
      </p:sp>
      <p:sp>
        <p:nvSpPr>
          <p:cNvPr id="439" name="Google Shape;439;g388da56d598_0_227"/>
          <p:cNvSpPr txBox="1">
            <a:spLocks noGrp="1"/>
          </p:cNvSpPr>
          <p:nvPr>
            <p:ph type="body" idx="2"/>
          </p:nvPr>
        </p:nvSpPr>
        <p:spPr>
          <a:xfrm>
            <a:off x="838200" y="1755650"/>
            <a:ext cx="10522800" cy="4504800"/>
          </a:xfrm>
          <a:prstGeom prst="rect">
            <a:avLst/>
          </a:prstGeom>
          <a:noFill/>
          <a:ln>
            <a:noFill/>
          </a:ln>
        </p:spPr>
        <p:txBody>
          <a:bodyPr spcFirstLastPara="1" wrap="square" lIns="91425" tIns="45700" rIns="91425" bIns="45700" anchor="t" anchorCtr="0">
            <a:normAutofit/>
          </a:bodyPr>
          <a:lstStyle/>
          <a:p>
            <a:pPr marL="457200" lvl="0" indent="-336550" algn="just" rtl="0">
              <a:lnSpc>
                <a:spcPct val="100000"/>
              </a:lnSpc>
              <a:spcBef>
                <a:spcPts val="0"/>
              </a:spcBef>
              <a:spcAft>
                <a:spcPts val="0"/>
              </a:spcAft>
              <a:buSzPts val="1700"/>
              <a:buFont typeface="Noto Sans Symbols"/>
              <a:buChar char="▪"/>
            </a:pPr>
            <a:r>
              <a:rPr lang="fr-FR" sz="1700" b="1"/>
              <a:t>Les modes des preuves élargies ne s’appliquent qu’aux procédures postérieurs à l’entrée en vigueur de la loi</a:t>
            </a:r>
            <a:endParaRPr sz="1400"/>
          </a:p>
          <a:p>
            <a:pPr marL="457200" lvl="0" indent="0" algn="just" rtl="0">
              <a:lnSpc>
                <a:spcPct val="100000"/>
              </a:lnSpc>
              <a:spcBef>
                <a:spcPts val="0"/>
              </a:spcBef>
              <a:spcAft>
                <a:spcPts val="0"/>
              </a:spcAft>
              <a:buSzPts val="1800"/>
              <a:buNone/>
            </a:pPr>
            <a:endParaRPr sz="1400"/>
          </a:p>
          <a:p>
            <a:pPr marL="457200" lvl="0" indent="0" algn="just" rtl="0">
              <a:lnSpc>
                <a:spcPct val="100000"/>
              </a:lnSpc>
              <a:spcBef>
                <a:spcPts val="0"/>
              </a:spcBef>
              <a:spcAft>
                <a:spcPts val="0"/>
              </a:spcAft>
              <a:buSzPts val="1800"/>
              <a:buNone/>
            </a:pPr>
            <a:r>
              <a:rPr lang="fr-FR" sz="1400"/>
              <a:t>“</a:t>
            </a:r>
            <a:r>
              <a:rPr lang="fr-FR" sz="1400" i="1"/>
              <a:t>Lorsqu'une amende civile prévue par l'article L. 651-2 du code de la construction et de l'habitation est sollicitée sur le fondement d'un changement d'usage illicite intervenu avant l'entrée en vigueur de l'article 5, I, 1°, d, de la loi n° 2024-1039 du 19 novembre 2024, la détermination de l'usage d'habitation du local prévue par l'article L. 631-7 du même code doit s'effectuer à l'aune des critères de la loi ancienne.</a:t>
            </a:r>
            <a:r>
              <a:rPr lang="fr-FR" sz="1400"/>
              <a:t>“(Cour de cassation, 10 avril 2025, n°25-70.002)</a:t>
            </a:r>
            <a:endParaRPr sz="1400"/>
          </a:p>
          <a:p>
            <a:pPr marL="457200" lvl="0" indent="0" algn="just" rtl="0">
              <a:lnSpc>
                <a:spcPct val="100000"/>
              </a:lnSpc>
              <a:spcBef>
                <a:spcPts val="0"/>
              </a:spcBef>
              <a:spcAft>
                <a:spcPts val="0"/>
              </a:spcAft>
              <a:buSzPts val="1800"/>
              <a:buNone/>
            </a:pPr>
            <a:endParaRPr sz="1400"/>
          </a:p>
          <a:p>
            <a:pPr marL="457200" lvl="0" indent="0" algn="just" rtl="0">
              <a:lnSpc>
                <a:spcPct val="100000"/>
              </a:lnSpc>
              <a:spcBef>
                <a:spcPts val="0"/>
              </a:spcBef>
              <a:spcAft>
                <a:spcPts val="0"/>
              </a:spcAft>
              <a:buSzPts val="1800"/>
              <a:buNone/>
            </a:pPr>
            <a:r>
              <a:rPr lang="fr-FR" sz="1400"/>
              <a:t>Pour pouvoir se prévaloir des modes de preuve élargis, il faut donc cumulativement :</a:t>
            </a:r>
            <a:endParaRPr sz="1400"/>
          </a:p>
          <a:p>
            <a:pPr marL="914400" lvl="0" indent="-317500" algn="just" rtl="0">
              <a:lnSpc>
                <a:spcPct val="100000"/>
              </a:lnSpc>
              <a:spcBef>
                <a:spcPts val="0"/>
              </a:spcBef>
              <a:spcAft>
                <a:spcPts val="0"/>
              </a:spcAft>
              <a:buSzPts val="1400"/>
              <a:buChar char="-"/>
            </a:pPr>
            <a:r>
              <a:rPr lang="fr-FR" sz="1400"/>
              <a:t>Une instance introduite postérieurement à l’entrée en vigueur des nouvelles dispositions de la loi ;</a:t>
            </a:r>
            <a:endParaRPr sz="1400"/>
          </a:p>
          <a:p>
            <a:pPr marL="914400" lvl="0" indent="-317500" algn="just" rtl="0">
              <a:lnSpc>
                <a:spcPct val="100000"/>
              </a:lnSpc>
              <a:spcBef>
                <a:spcPts val="0"/>
              </a:spcBef>
              <a:spcAft>
                <a:spcPts val="0"/>
              </a:spcAft>
              <a:buSzPts val="1400"/>
              <a:buChar char="-"/>
            </a:pPr>
            <a:r>
              <a:rPr lang="fr-FR" sz="1400"/>
              <a:t>Une changement d’usage illicite intervenu postérieurement à l’entrée en vigueur de la loi.</a:t>
            </a:r>
            <a:endParaRPr sz="1400"/>
          </a:p>
          <a:p>
            <a:pPr marL="0" lvl="0" indent="0" algn="just" rtl="0">
              <a:lnSpc>
                <a:spcPct val="100000"/>
              </a:lnSpc>
              <a:spcBef>
                <a:spcPts val="0"/>
              </a:spcBef>
              <a:spcAft>
                <a:spcPts val="0"/>
              </a:spcAft>
              <a:buNone/>
            </a:pPr>
            <a:endParaRPr sz="1400"/>
          </a:p>
          <a:p>
            <a:pPr marL="457200" lvl="0" indent="0" algn="just" rtl="0">
              <a:lnSpc>
                <a:spcPct val="100000"/>
              </a:lnSpc>
              <a:spcBef>
                <a:spcPts val="0"/>
              </a:spcBef>
              <a:spcAft>
                <a:spcPts val="0"/>
              </a:spcAft>
              <a:buNone/>
            </a:pPr>
            <a:r>
              <a:rPr lang="fr-FR" sz="1400"/>
              <a:t>A défaut, c’est l’usage d’habitation au 1er janvier 1970 précisément qui doit être prouvé.</a:t>
            </a:r>
            <a:endParaRPr sz="1400"/>
          </a:p>
        </p:txBody>
      </p:sp>
      <p:sp>
        <p:nvSpPr>
          <p:cNvPr id="440" name="Google Shape;440;g388da56d598_0_227"/>
          <p:cNvSpPr txBox="1">
            <a:spLocks noGrp="1"/>
          </p:cNvSpPr>
          <p:nvPr>
            <p:ph type="body" idx="3"/>
          </p:nvPr>
        </p:nvSpPr>
        <p:spPr>
          <a:xfrm>
            <a:off x="838200" y="1175081"/>
            <a:ext cx="7653900" cy="467700"/>
          </a:xfrm>
          <a:prstGeom prst="rect">
            <a:avLst/>
          </a:prstGeom>
          <a:noFill/>
          <a:ln>
            <a:noFill/>
          </a:ln>
        </p:spPr>
        <p:txBody>
          <a:bodyPr spcFirstLastPara="1" wrap="square" lIns="91425" tIns="45700" rIns="91425" bIns="45700" anchor="b" anchorCtr="0">
            <a:normAutofit fontScale="85000" lnSpcReduction="20000"/>
          </a:bodyPr>
          <a:lstStyle/>
          <a:p>
            <a:pPr marL="0" lvl="0" indent="0" algn="l" rtl="0">
              <a:lnSpc>
                <a:spcPct val="90000"/>
              </a:lnSpc>
              <a:spcBef>
                <a:spcPts val="0"/>
              </a:spcBef>
              <a:spcAft>
                <a:spcPts val="0"/>
              </a:spcAft>
              <a:buClr>
                <a:schemeClr val="dk1"/>
              </a:buClr>
              <a:buSzPct val="55000"/>
              <a:buNone/>
            </a:pPr>
            <a:r>
              <a:rPr lang="fr-FR"/>
              <a:t>Sanctions - Application de la loi Le Meur aux faits qui sont postérieurs à son entrée en vigueur</a:t>
            </a:r>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444"/>
        <p:cNvGrpSpPr/>
        <p:nvPr/>
      </p:nvGrpSpPr>
      <p:grpSpPr>
        <a:xfrm>
          <a:off x="0" y="0"/>
          <a:ext cx="0" cy="0"/>
          <a:chOff x="0" y="0"/>
          <a:chExt cx="0" cy="0"/>
        </a:xfrm>
      </p:grpSpPr>
      <p:sp>
        <p:nvSpPr>
          <p:cNvPr id="445" name="Google Shape;445;g388da56d598_0_221"/>
          <p:cNvSpPr txBox="1">
            <a:spLocks noGrp="1"/>
          </p:cNvSpPr>
          <p:nvPr>
            <p:ph type="body" idx="1"/>
          </p:nvPr>
        </p:nvSpPr>
        <p:spPr>
          <a:xfrm>
            <a:off x="838200" y="601941"/>
            <a:ext cx="7653900" cy="515100"/>
          </a:xfrm>
          <a:prstGeom prst="rect">
            <a:avLst/>
          </a:prstGeom>
          <a:noFill/>
          <a:ln>
            <a:noFill/>
          </a:ln>
        </p:spPr>
        <p:txBody>
          <a:bodyPr spcFirstLastPara="1" wrap="square" lIns="91425" tIns="45700" rIns="91425" bIns="45700" anchor="t" anchorCtr="0">
            <a:normAutofit fontScale="77500" lnSpcReduction="20000"/>
          </a:bodyPr>
          <a:lstStyle/>
          <a:p>
            <a:pPr marL="0" lvl="0" indent="0" algn="l" rtl="0">
              <a:spcBef>
                <a:spcPts val="0"/>
              </a:spcBef>
              <a:spcAft>
                <a:spcPts val="0"/>
              </a:spcAft>
              <a:buClr>
                <a:schemeClr val="dk1"/>
              </a:buClr>
              <a:buSzPts val="853"/>
              <a:buNone/>
            </a:pPr>
            <a:r>
              <a:rPr lang="fr-FR" sz="4800"/>
              <a:t>Les premiers retours du juge</a:t>
            </a:r>
            <a:endParaRPr/>
          </a:p>
        </p:txBody>
      </p:sp>
      <p:sp>
        <p:nvSpPr>
          <p:cNvPr id="446" name="Google Shape;446;g388da56d598_0_221"/>
          <p:cNvSpPr txBox="1">
            <a:spLocks noGrp="1"/>
          </p:cNvSpPr>
          <p:nvPr>
            <p:ph type="body" idx="2"/>
          </p:nvPr>
        </p:nvSpPr>
        <p:spPr>
          <a:xfrm>
            <a:off x="838200" y="1755650"/>
            <a:ext cx="10522800" cy="4504800"/>
          </a:xfrm>
          <a:prstGeom prst="rect">
            <a:avLst/>
          </a:prstGeom>
          <a:noFill/>
          <a:ln>
            <a:noFill/>
          </a:ln>
        </p:spPr>
        <p:txBody>
          <a:bodyPr spcFirstLastPara="1" wrap="square" lIns="91425" tIns="45700" rIns="91425" bIns="45700" anchor="t" anchorCtr="0">
            <a:normAutofit/>
          </a:bodyPr>
          <a:lstStyle/>
          <a:p>
            <a:pPr marL="457200" lvl="0" indent="-336550" algn="just" rtl="0">
              <a:lnSpc>
                <a:spcPct val="100000"/>
              </a:lnSpc>
              <a:spcBef>
                <a:spcPts val="0"/>
              </a:spcBef>
              <a:spcAft>
                <a:spcPts val="0"/>
              </a:spcAft>
              <a:buSzPts val="1700"/>
              <a:buFont typeface="Noto Sans Symbols"/>
              <a:buChar char="▪"/>
            </a:pPr>
            <a:r>
              <a:rPr lang="fr-FR" sz="1700" b="1"/>
              <a:t>Le règlement ne doit pas porter atteinte au principe d’égalité, toute différence de traitement doit s’expliquer par des différences de situation objectives</a:t>
            </a:r>
            <a:endParaRPr sz="1400"/>
          </a:p>
          <a:p>
            <a:pPr marL="457200" lvl="0" indent="0" algn="just" rtl="0">
              <a:lnSpc>
                <a:spcPct val="100000"/>
              </a:lnSpc>
              <a:spcBef>
                <a:spcPts val="0"/>
              </a:spcBef>
              <a:spcAft>
                <a:spcPts val="0"/>
              </a:spcAft>
              <a:buSzPts val="1800"/>
              <a:buNone/>
            </a:pPr>
            <a:endParaRPr sz="1400"/>
          </a:p>
          <a:p>
            <a:pPr marL="457200" lvl="0" indent="0" algn="just" rtl="0">
              <a:lnSpc>
                <a:spcPct val="100000"/>
              </a:lnSpc>
              <a:spcBef>
                <a:spcPts val="0"/>
              </a:spcBef>
              <a:spcAft>
                <a:spcPts val="0"/>
              </a:spcAft>
              <a:buSzPts val="1800"/>
              <a:buNone/>
            </a:pPr>
            <a:r>
              <a:rPr lang="fr-FR" sz="1400"/>
              <a:t>“</a:t>
            </a:r>
            <a:r>
              <a:rPr lang="fr-FR" sz="1400" i="1"/>
              <a:t>Une distinction est par ailleurs opérée entre les personnes physiques et les personnes morales en dehors de l'hypercentre. Pour les personnes physiques, aucune compensation n'est demandée et l'autorisation de changement d'usage sera donnée pour une durée de 9 ans non reconductible. Pour les personnes morales, une compensation doit être effectuée dès le premier logement et l'autorisation est accordée sans limite de durée.</a:t>
            </a:r>
            <a:r>
              <a:rPr lang="fr-FR" sz="1400"/>
              <a:t>” ; “</a:t>
            </a:r>
            <a:r>
              <a:rPr lang="fr-FR" sz="1400" i="1"/>
              <a:t>si le règlement prévoit des règles de compensation différentes pour les personnes physiques et les personnes morales, d'une part, de telles différences existaient dans le précédent règlement, d'autre part, le dispositif prévu n'apparaît pas discriminatoire au regard des modalités particulières de cette réglementation, des objectifs poursuivis et de la différence entre les deux catégories de personnes visées, l'exemption de compensation prévue pour les personnes physiques se justifiant par la différence de situation, objective, dans laquelle se trouve un propriétaire individuel par rapport à une société ayant pour activité la location de meublés, au regard, notamment, du nombre de biens susceptibles d'être loués ainsi que de l'absence d'activités économiques directement en jeu</a:t>
            </a:r>
            <a:r>
              <a:rPr lang="fr-FR" sz="1400"/>
              <a:t>“ ; “</a:t>
            </a:r>
            <a:r>
              <a:rPr lang="fr-FR" sz="1400" i="1"/>
              <a:t>les sociétés requérantes ne sont pas fondées à soutenir que des mesures moins contraignantes auraient dû être adoptées, ni que la délibération litigieuse n'est pas proportionnée, ni qu'elle est entachée de discrimination.</a:t>
            </a:r>
            <a:r>
              <a:rPr lang="fr-FR" sz="1400"/>
              <a:t>“(Tribunal administratif de Lyon, 20 juin 2024, n°2204436)</a:t>
            </a:r>
            <a:endParaRPr sz="1400"/>
          </a:p>
          <a:p>
            <a:pPr marL="457200" lvl="0" indent="0" algn="just" rtl="0">
              <a:lnSpc>
                <a:spcPct val="100000"/>
              </a:lnSpc>
              <a:spcBef>
                <a:spcPts val="0"/>
              </a:spcBef>
              <a:spcAft>
                <a:spcPts val="0"/>
              </a:spcAft>
              <a:buSzPts val="1800"/>
              <a:buNone/>
            </a:pPr>
            <a:endParaRPr sz="1400"/>
          </a:p>
          <a:p>
            <a:pPr marL="457200" lvl="0" indent="0" algn="just" rtl="0">
              <a:lnSpc>
                <a:spcPct val="100000"/>
              </a:lnSpc>
              <a:spcBef>
                <a:spcPts val="0"/>
              </a:spcBef>
              <a:spcAft>
                <a:spcPts val="0"/>
              </a:spcAft>
              <a:buSzPts val="1800"/>
              <a:buNone/>
            </a:pPr>
            <a:r>
              <a:rPr lang="fr-FR" sz="1400"/>
              <a:t>Le Tribunal Administratif de Lyon avait approuvé une différence de régime entre personnes physiques et morales quant à l’obligation de compensation.</a:t>
            </a:r>
            <a:endParaRPr sz="1400"/>
          </a:p>
          <a:p>
            <a:pPr marL="0" lvl="0" indent="0" algn="just" rtl="0">
              <a:lnSpc>
                <a:spcPct val="100000"/>
              </a:lnSpc>
              <a:spcBef>
                <a:spcPts val="0"/>
              </a:spcBef>
              <a:spcAft>
                <a:spcPts val="0"/>
              </a:spcAft>
              <a:buSzPts val="1800"/>
              <a:buNone/>
            </a:pPr>
            <a:endParaRPr sz="1400"/>
          </a:p>
        </p:txBody>
      </p:sp>
      <p:sp>
        <p:nvSpPr>
          <p:cNvPr id="447" name="Google Shape;447;g388da56d598_0_221"/>
          <p:cNvSpPr txBox="1">
            <a:spLocks noGrp="1"/>
          </p:cNvSpPr>
          <p:nvPr>
            <p:ph type="body" idx="3"/>
          </p:nvPr>
        </p:nvSpPr>
        <p:spPr>
          <a:xfrm>
            <a:off x="838200" y="1175081"/>
            <a:ext cx="7653900" cy="467700"/>
          </a:xfrm>
          <a:prstGeom prst="rect">
            <a:avLst/>
          </a:prstGeom>
          <a:noFill/>
          <a:ln>
            <a:noFill/>
          </a:ln>
        </p:spPr>
        <p:txBody>
          <a:bodyPr spcFirstLastPara="1" wrap="square" lIns="91425" tIns="45700" rIns="91425" bIns="45700" anchor="b" anchorCtr="0">
            <a:normAutofit fontScale="85000" lnSpcReduction="10000"/>
          </a:bodyPr>
          <a:lstStyle/>
          <a:p>
            <a:pPr marL="0" lvl="0" indent="0" algn="l" rtl="0">
              <a:lnSpc>
                <a:spcPct val="90000"/>
              </a:lnSpc>
              <a:spcBef>
                <a:spcPts val="0"/>
              </a:spcBef>
              <a:spcAft>
                <a:spcPts val="0"/>
              </a:spcAft>
              <a:buClr>
                <a:schemeClr val="dk1"/>
              </a:buClr>
              <a:buSzPct val="55000"/>
              <a:buNone/>
            </a:pPr>
            <a:r>
              <a:rPr lang="fr-FR"/>
              <a:t>Règlements - Discriminations entre personnes physiques et morales ?</a:t>
            </a:r>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451"/>
        <p:cNvGrpSpPr/>
        <p:nvPr/>
      </p:nvGrpSpPr>
      <p:grpSpPr>
        <a:xfrm>
          <a:off x="0" y="0"/>
          <a:ext cx="0" cy="0"/>
          <a:chOff x="0" y="0"/>
          <a:chExt cx="0" cy="0"/>
        </a:xfrm>
      </p:grpSpPr>
      <p:sp>
        <p:nvSpPr>
          <p:cNvPr id="452" name="Google Shape;452;g388da56d598_0_5"/>
          <p:cNvSpPr txBox="1">
            <a:spLocks noGrp="1"/>
          </p:cNvSpPr>
          <p:nvPr>
            <p:ph type="body" idx="1"/>
          </p:nvPr>
        </p:nvSpPr>
        <p:spPr>
          <a:xfrm>
            <a:off x="838200" y="601941"/>
            <a:ext cx="7653900" cy="515100"/>
          </a:xfrm>
          <a:prstGeom prst="rect">
            <a:avLst/>
          </a:prstGeom>
          <a:noFill/>
          <a:ln>
            <a:noFill/>
          </a:ln>
        </p:spPr>
        <p:txBody>
          <a:bodyPr spcFirstLastPara="1" wrap="square" lIns="91425" tIns="45700" rIns="91425" bIns="45700" anchor="t" anchorCtr="0">
            <a:normAutofit fontScale="77500" lnSpcReduction="20000"/>
          </a:bodyPr>
          <a:lstStyle/>
          <a:p>
            <a:pPr marL="0" lvl="0" indent="0" algn="l" rtl="0">
              <a:spcBef>
                <a:spcPts val="0"/>
              </a:spcBef>
              <a:spcAft>
                <a:spcPts val="0"/>
              </a:spcAft>
              <a:buClr>
                <a:schemeClr val="dk1"/>
              </a:buClr>
              <a:buSzPts val="853"/>
              <a:buNone/>
            </a:pPr>
            <a:r>
              <a:rPr lang="fr-FR" sz="4800"/>
              <a:t>Les premiers retours du juge</a:t>
            </a:r>
            <a:endParaRPr/>
          </a:p>
        </p:txBody>
      </p:sp>
      <p:sp>
        <p:nvSpPr>
          <p:cNvPr id="453" name="Google Shape;453;g388da56d598_0_5"/>
          <p:cNvSpPr txBox="1">
            <a:spLocks noGrp="1"/>
          </p:cNvSpPr>
          <p:nvPr>
            <p:ph type="body" idx="2"/>
          </p:nvPr>
        </p:nvSpPr>
        <p:spPr>
          <a:xfrm>
            <a:off x="838200" y="1755650"/>
            <a:ext cx="10522800" cy="4504800"/>
          </a:xfrm>
          <a:prstGeom prst="rect">
            <a:avLst/>
          </a:prstGeom>
          <a:noFill/>
          <a:ln>
            <a:noFill/>
          </a:ln>
        </p:spPr>
        <p:txBody>
          <a:bodyPr spcFirstLastPara="1" wrap="square" lIns="91425" tIns="45700" rIns="91425" bIns="45700" anchor="t" anchorCtr="0">
            <a:normAutofit/>
          </a:bodyPr>
          <a:lstStyle/>
          <a:p>
            <a:pPr marL="457200" lvl="0" indent="-336550" algn="just" rtl="0">
              <a:lnSpc>
                <a:spcPct val="100000"/>
              </a:lnSpc>
              <a:spcBef>
                <a:spcPts val="0"/>
              </a:spcBef>
              <a:spcAft>
                <a:spcPts val="0"/>
              </a:spcAft>
              <a:buSzPts val="1700"/>
              <a:buFont typeface="Noto Sans Symbols"/>
              <a:buChar char="▪"/>
            </a:pPr>
            <a:r>
              <a:rPr lang="fr-FR" sz="1700" b="1"/>
              <a:t>Les personnes morales ne peuvent être exclues du dispositif d’autorisation temporaire.</a:t>
            </a:r>
            <a:endParaRPr sz="1400"/>
          </a:p>
          <a:p>
            <a:pPr marL="457200" lvl="0" indent="0" algn="just" rtl="0">
              <a:lnSpc>
                <a:spcPct val="100000"/>
              </a:lnSpc>
              <a:spcBef>
                <a:spcPts val="0"/>
              </a:spcBef>
              <a:spcAft>
                <a:spcPts val="0"/>
              </a:spcAft>
              <a:buSzPts val="1800"/>
              <a:buNone/>
            </a:pPr>
            <a:endParaRPr sz="1400"/>
          </a:p>
          <a:p>
            <a:pPr marL="457200" lvl="0" indent="0" algn="just" rtl="0">
              <a:lnSpc>
                <a:spcPct val="100000"/>
              </a:lnSpc>
              <a:spcBef>
                <a:spcPts val="0"/>
              </a:spcBef>
              <a:spcAft>
                <a:spcPts val="0"/>
              </a:spcAft>
              <a:buSzPts val="1800"/>
              <a:buNone/>
            </a:pPr>
            <a:r>
              <a:rPr lang="fr-FR" sz="1400"/>
              <a:t>“</a:t>
            </a:r>
            <a:r>
              <a:rPr lang="fr-FR" sz="1400" i="1"/>
              <a:t>L’article 5 du règlement en litige prévoit, sur le territoire de la commune de La Rochelle, que l’autorisation préalable de changement d’usage temporaire, d’une durée d’un an, peut être accordée aux personnes physiques soit pour les locations mixtes, par le biais d’un bail étudiant durant neuf mois minimum et sous la forme d’un meublé de tourisme le reste de l’année,</a:t>
            </a:r>
            <a:endParaRPr sz="1400" i="1"/>
          </a:p>
          <a:p>
            <a:pPr marL="457200" lvl="0" indent="0" algn="just" rtl="0">
              <a:lnSpc>
                <a:spcPct val="100000"/>
              </a:lnSpc>
              <a:spcBef>
                <a:spcPts val="0"/>
              </a:spcBef>
              <a:spcAft>
                <a:spcPts val="0"/>
              </a:spcAft>
              <a:buSzPts val="1800"/>
              <a:buNone/>
            </a:pPr>
            <a:r>
              <a:rPr lang="fr-FR" sz="1400" i="1"/>
              <a:t>soit pour les locaux associés à la résidence principale. L’exclusion des personnes morales du régime d’autorisation temporaire de changement d’usage résulte de l’article L. 631-7-1 A du code de la construction et de l’habitation, dans sa rédaction applicable à la date de la délibération attaquée. Ainsi que le font valoir les requérants, il ne ressort pas des pièces du dossier, et il n’est au demeurant pas même allégué par la communauté d’agglomération, que la différence ainsi faite</a:t>
            </a:r>
            <a:endParaRPr sz="1400" i="1"/>
          </a:p>
          <a:p>
            <a:pPr marL="457200" lvl="0" indent="0" algn="just" rtl="0">
              <a:lnSpc>
                <a:spcPct val="100000"/>
              </a:lnSpc>
              <a:spcBef>
                <a:spcPts val="0"/>
              </a:spcBef>
              <a:spcAft>
                <a:spcPts val="0"/>
              </a:spcAft>
              <a:buSzPts val="1800"/>
              <a:buNone/>
            </a:pPr>
            <a:r>
              <a:rPr lang="fr-FR" sz="1400" i="1"/>
              <a:t>entre personnes physiques et personnes morales serait fondée sur des critères objectifs et rationnels en rapport avec les buts de la loi. Dans ces conditions, les requérants sont fondés à soutenir que ces dispositions et, par suite, le règlement en litige, introduisent une discrimination incompatible avec les stipulations combinées de l’article 14 de la convention européenne de sauvegarde des droits de l’homme et des libertés fondamentales et de l’article 1er de son premier protocole additionnel. Il s’ensuit que le règlement, dans sa version issue de la délibération du 9 mars 2023, doit être annulé dans cette mesure.</a:t>
            </a:r>
            <a:r>
              <a:rPr lang="fr-FR" sz="1400"/>
              <a:t>“(Tribunal administratif de Poitiers, 26 septembre 2025, n°2203180)</a:t>
            </a:r>
            <a:endParaRPr sz="1400"/>
          </a:p>
          <a:p>
            <a:pPr marL="457200" lvl="0" indent="0" algn="just" rtl="0">
              <a:lnSpc>
                <a:spcPct val="100000"/>
              </a:lnSpc>
              <a:spcBef>
                <a:spcPts val="0"/>
              </a:spcBef>
              <a:spcAft>
                <a:spcPts val="0"/>
              </a:spcAft>
              <a:buSzPts val="1800"/>
              <a:buNone/>
            </a:pPr>
            <a:endParaRPr sz="1400"/>
          </a:p>
          <a:p>
            <a:pPr marL="457200" lvl="0" indent="0" algn="just" rtl="0">
              <a:lnSpc>
                <a:spcPct val="100000"/>
              </a:lnSpc>
              <a:spcBef>
                <a:spcPts val="0"/>
              </a:spcBef>
              <a:spcAft>
                <a:spcPts val="0"/>
              </a:spcAft>
              <a:buSzPts val="1800"/>
              <a:buNone/>
            </a:pPr>
            <a:r>
              <a:rPr lang="fr-FR" sz="1400"/>
              <a:t>Le Tribunal Administratif de Poitiers juge que l’exclusion des personnes morales du bénéfice du régime d’autorisation temporaire de changement d’usage n’est pas justifiée par des critères objectifs et rationnels en rapport avec les buts poursuivis et que le règlement induit ainsi une discrimination entre les personnes physiques et morales.</a:t>
            </a:r>
            <a:endParaRPr sz="1400"/>
          </a:p>
          <a:p>
            <a:pPr marL="0" lvl="0" indent="0" algn="just" rtl="0">
              <a:lnSpc>
                <a:spcPct val="100000"/>
              </a:lnSpc>
              <a:spcBef>
                <a:spcPts val="0"/>
              </a:spcBef>
              <a:spcAft>
                <a:spcPts val="0"/>
              </a:spcAft>
              <a:buSzPts val="1800"/>
              <a:buNone/>
            </a:pPr>
            <a:endParaRPr sz="1400"/>
          </a:p>
        </p:txBody>
      </p:sp>
      <p:sp>
        <p:nvSpPr>
          <p:cNvPr id="454" name="Google Shape;454;g388da56d598_0_5"/>
          <p:cNvSpPr txBox="1">
            <a:spLocks noGrp="1"/>
          </p:cNvSpPr>
          <p:nvPr>
            <p:ph type="body" idx="3"/>
          </p:nvPr>
        </p:nvSpPr>
        <p:spPr>
          <a:xfrm>
            <a:off x="838200" y="1175081"/>
            <a:ext cx="7653900" cy="467700"/>
          </a:xfrm>
          <a:prstGeom prst="rect">
            <a:avLst/>
          </a:prstGeom>
          <a:noFill/>
          <a:ln>
            <a:noFill/>
          </a:ln>
        </p:spPr>
        <p:txBody>
          <a:bodyPr spcFirstLastPara="1" wrap="square" lIns="91425" tIns="45700" rIns="91425" bIns="45700" anchor="b" anchorCtr="0">
            <a:normAutofit fontScale="85000" lnSpcReduction="10000"/>
          </a:bodyPr>
          <a:lstStyle/>
          <a:p>
            <a:pPr marL="0" lvl="0" indent="0" algn="l" rtl="0">
              <a:lnSpc>
                <a:spcPct val="90000"/>
              </a:lnSpc>
              <a:spcBef>
                <a:spcPts val="0"/>
              </a:spcBef>
              <a:spcAft>
                <a:spcPts val="0"/>
              </a:spcAft>
              <a:buClr>
                <a:schemeClr val="dk1"/>
              </a:buClr>
              <a:buSzPct val="55000"/>
              <a:buNone/>
            </a:pPr>
            <a:r>
              <a:rPr lang="fr-FR"/>
              <a:t>Règlements - Discriminations entre personnes physiques et morales ?</a:t>
            </a:r>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459"/>
        <p:cNvGrpSpPr/>
        <p:nvPr/>
      </p:nvGrpSpPr>
      <p:grpSpPr>
        <a:xfrm>
          <a:off x="0" y="0"/>
          <a:ext cx="0" cy="0"/>
          <a:chOff x="0" y="0"/>
          <a:chExt cx="0" cy="0"/>
        </a:xfrm>
      </p:grpSpPr>
      <p:sp>
        <p:nvSpPr>
          <p:cNvPr id="460" name="Google Shape;460;g388da56d598_0_11"/>
          <p:cNvSpPr txBox="1">
            <a:spLocks noGrp="1"/>
          </p:cNvSpPr>
          <p:nvPr>
            <p:ph type="body" idx="1"/>
          </p:nvPr>
        </p:nvSpPr>
        <p:spPr>
          <a:xfrm>
            <a:off x="838200" y="601941"/>
            <a:ext cx="7653900" cy="515100"/>
          </a:xfrm>
          <a:prstGeom prst="rect">
            <a:avLst/>
          </a:prstGeom>
        </p:spPr>
        <p:txBody>
          <a:bodyPr spcFirstLastPara="1" wrap="square" lIns="91425" tIns="45700" rIns="91425" bIns="45700" anchor="t" anchorCtr="0">
            <a:normAutofit fontScale="77500" lnSpcReduction="20000"/>
          </a:bodyPr>
          <a:lstStyle/>
          <a:p>
            <a:pPr marL="0" lvl="0" indent="0" algn="l" rtl="0">
              <a:spcBef>
                <a:spcPts val="0"/>
              </a:spcBef>
              <a:spcAft>
                <a:spcPts val="0"/>
              </a:spcAft>
              <a:buClr>
                <a:schemeClr val="dk1"/>
              </a:buClr>
              <a:buSzPts val="853"/>
              <a:buFont typeface="Arial"/>
              <a:buNone/>
            </a:pPr>
            <a:r>
              <a:rPr lang="fr-FR" sz="4800"/>
              <a:t>Les premiers retours du juge</a:t>
            </a:r>
            <a:endParaRPr/>
          </a:p>
        </p:txBody>
      </p:sp>
      <p:sp>
        <p:nvSpPr>
          <p:cNvPr id="461" name="Google Shape;461;g388da56d598_0_11"/>
          <p:cNvSpPr txBox="1">
            <a:spLocks noGrp="1"/>
          </p:cNvSpPr>
          <p:nvPr>
            <p:ph type="body" idx="2"/>
          </p:nvPr>
        </p:nvSpPr>
        <p:spPr>
          <a:xfrm>
            <a:off x="838200" y="1755651"/>
            <a:ext cx="10522800" cy="5102400"/>
          </a:xfrm>
          <a:prstGeom prst="rect">
            <a:avLst/>
          </a:prstGeom>
        </p:spPr>
        <p:txBody>
          <a:bodyPr spcFirstLastPara="1" wrap="square" lIns="91425" tIns="45700" rIns="91425" bIns="45700" anchor="t" anchorCtr="0">
            <a:noAutofit/>
          </a:bodyPr>
          <a:lstStyle/>
          <a:p>
            <a:pPr marL="457200" lvl="0" indent="-317500" algn="just" rtl="0">
              <a:lnSpc>
                <a:spcPct val="100000"/>
              </a:lnSpc>
              <a:spcBef>
                <a:spcPts val="0"/>
              </a:spcBef>
              <a:spcAft>
                <a:spcPts val="0"/>
              </a:spcAft>
              <a:buSzPts val="1400"/>
              <a:buFont typeface="Noto Sans Symbols"/>
              <a:buChar char="▪"/>
            </a:pPr>
            <a:r>
              <a:rPr lang="fr-FR" sz="1400" b="1"/>
              <a:t>Quel contrôle au stade du changement d’usage de la conformité au règlement de copropriété ?</a:t>
            </a:r>
            <a:endParaRPr sz="1400" b="1"/>
          </a:p>
          <a:p>
            <a:pPr marL="457200" lvl="0" indent="0" algn="just" rtl="0">
              <a:lnSpc>
                <a:spcPct val="100000"/>
              </a:lnSpc>
              <a:spcBef>
                <a:spcPts val="0"/>
              </a:spcBef>
              <a:spcAft>
                <a:spcPts val="0"/>
              </a:spcAft>
              <a:buNone/>
            </a:pPr>
            <a:endParaRPr sz="1400"/>
          </a:p>
          <a:p>
            <a:pPr marL="457200" lvl="0" indent="0" algn="just" rtl="0">
              <a:lnSpc>
                <a:spcPct val="100000"/>
              </a:lnSpc>
              <a:spcBef>
                <a:spcPts val="0"/>
              </a:spcBef>
              <a:spcAft>
                <a:spcPts val="0"/>
              </a:spcAft>
              <a:buNone/>
            </a:pPr>
            <a:r>
              <a:rPr lang="fr-FR" sz="1200"/>
              <a:t>Le service instructeur du changement d’usage ne peut opérer un contrôle de la conformité de la situation du copropriétaire demandant un changement d’usage au règlement de copropriété :</a:t>
            </a:r>
            <a:endParaRPr sz="1200"/>
          </a:p>
          <a:p>
            <a:pPr marL="457200" lvl="0" indent="0" algn="just" rtl="0">
              <a:lnSpc>
                <a:spcPct val="100000"/>
              </a:lnSpc>
              <a:spcBef>
                <a:spcPts val="0"/>
              </a:spcBef>
              <a:spcAft>
                <a:spcPts val="0"/>
              </a:spcAft>
              <a:buNone/>
            </a:pPr>
            <a:endParaRPr sz="1400"/>
          </a:p>
          <a:p>
            <a:pPr marL="457200" lvl="0" indent="0" algn="just" rtl="0">
              <a:lnSpc>
                <a:spcPct val="100000"/>
              </a:lnSpc>
              <a:spcBef>
                <a:spcPts val="0"/>
              </a:spcBef>
              <a:spcAft>
                <a:spcPts val="0"/>
              </a:spcAft>
              <a:buNone/>
            </a:pPr>
            <a:r>
              <a:rPr lang="fr-FR" sz="1200"/>
              <a:t>“</a:t>
            </a:r>
            <a:r>
              <a:rPr lang="fr-FR" sz="1200" i="1"/>
              <a:t>Ces dispositions, qui soumettent tout changement d'usage en vue de la location d'un local à usage d'habitation pour de courtes durées à une clientèle de passage qui n'y élit pas domicile à la production de l'extrait du règlement de copropriété attestant que celui-ci ne s'oppose pas expressément au changement d'usage, ou, à défaut, à la production de l'accord de la copropriété, conduit à soumettre discrétionnairement cette autorisation à l'accord préalable de l'assemblée générale des copropriétaires d'un immeuble et ce alors même que les statuts de la copropriété ne le prévoiraient pas, notamment dans le cas où le règlement serait muet quant à la question de la location touristique meublée ou en l'absence de règlement de copropriété. Il permet ainsi à l'assemblée générale des copropriétaires de porter une atteinte disproportionnée aux droits de chacun des copropriétaires. Par suite, l'association est fondée à soutenir que </a:t>
            </a:r>
            <a:r>
              <a:rPr lang="fr-FR" sz="1200" b="1" i="1"/>
              <a:t>les dispositions du règlement qui prévoient, pour délivrer l'autorisation de changement d'usage, soit que le règlement de copropriété autorise expressément la location touristique meublée de courte durée, soit l'obtention d'une autorisation écrite de la copropriété à défaut de cette mention expresse dans le règlement, portent une atteinte disproportionnée au droit de propriété</a:t>
            </a:r>
            <a:r>
              <a:rPr lang="fr-FR" sz="1200" i="1"/>
              <a:t>, en méconnaissance de l'article 2 de la Déclaration des droits de l'homme et du citoyen de 1789.</a:t>
            </a:r>
            <a:r>
              <a:rPr lang="fr-FR" sz="1200"/>
              <a:t>” (Tribunal Administratif de Nice, 31 janvier 2024, n°2104077)</a:t>
            </a:r>
            <a:endParaRPr sz="1200"/>
          </a:p>
          <a:p>
            <a:pPr marL="457200" lvl="0" indent="0" algn="just" rtl="0">
              <a:lnSpc>
                <a:spcPct val="100000"/>
              </a:lnSpc>
              <a:spcBef>
                <a:spcPts val="0"/>
              </a:spcBef>
              <a:spcAft>
                <a:spcPts val="0"/>
              </a:spcAft>
              <a:buNone/>
            </a:pPr>
            <a:endParaRPr sz="1200"/>
          </a:p>
          <a:p>
            <a:pPr marL="457200" lvl="0" indent="0" algn="just" rtl="0">
              <a:lnSpc>
                <a:spcPct val="100000"/>
              </a:lnSpc>
              <a:spcBef>
                <a:spcPts val="0"/>
              </a:spcBef>
              <a:spcAft>
                <a:spcPts val="0"/>
              </a:spcAft>
              <a:buNone/>
            </a:pPr>
            <a:r>
              <a:rPr lang="fr-FR" sz="1200"/>
              <a:t>Un refus d’autorisation pour ce motif serait fautif et de nature à exposer la collectivité à devoir des dommages et intérêts.</a:t>
            </a:r>
            <a:endParaRPr sz="1200"/>
          </a:p>
          <a:p>
            <a:pPr marL="0" lvl="0" indent="0" algn="just" rtl="0">
              <a:lnSpc>
                <a:spcPct val="100000"/>
              </a:lnSpc>
              <a:spcBef>
                <a:spcPts val="0"/>
              </a:spcBef>
              <a:spcAft>
                <a:spcPts val="0"/>
              </a:spcAft>
              <a:buNone/>
            </a:pPr>
            <a:endParaRPr sz="1400"/>
          </a:p>
          <a:p>
            <a:pPr marL="457200" lvl="0" indent="-317500" algn="just" rtl="0">
              <a:lnSpc>
                <a:spcPct val="100000"/>
              </a:lnSpc>
              <a:spcBef>
                <a:spcPts val="0"/>
              </a:spcBef>
              <a:spcAft>
                <a:spcPts val="0"/>
              </a:spcAft>
              <a:buSzPts val="1400"/>
              <a:buFont typeface="Noto Sans Symbols"/>
              <a:buChar char="▪"/>
            </a:pPr>
            <a:r>
              <a:rPr lang="fr-FR" sz="1400" b="1"/>
              <a:t>Une simple attestation, sans sanction spécifique. </a:t>
            </a:r>
            <a:endParaRPr sz="1400"/>
          </a:p>
          <a:p>
            <a:pPr marL="457200" lvl="0" indent="0" algn="just" rtl="0">
              <a:lnSpc>
                <a:spcPct val="100000"/>
              </a:lnSpc>
              <a:spcBef>
                <a:spcPts val="0"/>
              </a:spcBef>
              <a:spcAft>
                <a:spcPts val="0"/>
              </a:spcAft>
              <a:buNone/>
            </a:pPr>
            <a:endParaRPr sz="1400"/>
          </a:p>
          <a:p>
            <a:pPr marL="457200" lvl="0" indent="0" algn="just" rtl="0">
              <a:lnSpc>
                <a:spcPct val="100000"/>
              </a:lnSpc>
              <a:spcBef>
                <a:spcPts val="0"/>
              </a:spcBef>
              <a:spcAft>
                <a:spcPts val="0"/>
              </a:spcAft>
              <a:buNone/>
            </a:pPr>
            <a:r>
              <a:rPr lang="fr-FR" sz="1200"/>
              <a:t>L'autorisation de changement d'usage ne peut être demandée que si le changement d'usage est conforme aux stipulations contractuelles prévues dans le règlement de copropriété. Le demandeur en atteste par une déclaration sur l'honneur. </a:t>
            </a:r>
            <a:r>
              <a:rPr lang="fr-FR" sz="1200" b="1"/>
              <a:t>Rien n’a été prévu concernant les lotissements.</a:t>
            </a:r>
            <a:endParaRPr sz="1200" b="1"/>
          </a:p>
          <a:p>
            <a:pPr marL="457200" lvl="0" indent="0" algn="just" rtl="0">
              <a:lnSpc>
                <a:spcPct val="100000"/>
              </a:lnSpc>
              <a:spcBef>
                <a:spcPts val="0"/>
              </a:spcBef>
              <a:spcAft>
                <a:spcPts val="0"/>
              </a:spcAft>
              <a:buNone/>
            </a:pPr>
            <a:endParaRPr sz="1200"/>
          </a:p>
          <a:p>
            <a:pPr marL="457200" lvl="0" indent="0" algn="just" rtl="0">
              <a:lnSpc>
                <a:spcPct val="100000"/>
              </a:lnSpc>
              <a:spcBef>
                <a:spcPts val="0"/>
              </a:spcBef>
              <a:spcAft>
                <a:spcPts val="0"/>
              </a:spcAft>
              <a:buNone/>
            </a:pPr>
            <a:r>
              <a:rPr lang="fr-FR" sz="1200"/>
              <a:t>La sanction serait pénale (faux et usage de faux ?) ou civile par les copropriétaires, mais sans contrôle de la commune. NB : la sanction pour fausse déclaration prévue par la loi LE MEUR concerne la procédure d’immatriculation et d’enregistrement et non le changement d’usage.</a:t>
            </a:r>
            <a:endParaRPr sz="1200"/>
          </a:p>
        </p:txBody>
      </p:sp>
      <p:sp>
        <p:nvSpPr>
          <p:cNvPr id="462" name="Google Shape;462;g388da56d598_0_11"/>
          <p:cNvSpPr txBox="1">
            <a:spLocks noGrp="1"/>
          </p:cNvSpPr>
          <p:nvPr>
            <p:ph type="body" idx="3"/>
          </p:nvPr>
        </p:nvSpPr>
        <p:spPr>
          <a:xfrm>
            <a:off x="838200" y="1175081"/>
            <a:ext cx="7653900" cy="467700"/>
          </a:xfrm>
          <a:prstGeom prst="rect">
            <a:avLst/>
          </a:prstGeom>
        </p:spPr>
        <p:txBody>
          <a:bodyPr spcFirstLastPara="1" wrap="square" lIns="91425" tIns="45700" rIns="91425" bIns="45700" anchor="b" anchorCtr="0">
            <a:normAutofit lnSpcReduction="10000"/>
          </a:bodyPr>
          <a:lstStyle/>
          <a:p>
            <a:pPr marL="0" lvl="0" indent="0" algn="l" rtl="0">
              <a:spcBef>
                <a:spcPts val="1000"/>
              </a:spcBef>
              <a:spcAft>
                <a:spcPts val="0"/>
              </a:spcAft>
              <a:buNone/>
            </a:pPr>
            <a:r>
              <a:rPr lang="fr-FR"/>
              <a:t>Copropriété - Une attestation sur l’honneur et rien d’autre</a:t>
            </a:r>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467"/>
        <p:cNvGrpSpPr/>
        <p:nvPr/>
      </p:nvGrpSpPr>
      <p:grpSpPr>
        <a:xfrm>
          <a:off x="0" y="0"/>
          <a:ext cx="0" cy="0"/>
          <a:chOff x="0" y="0"/>
          <a:chExt cx="0" cy="0"/>
        </a:xfrm>
      </p:grpSpPr>
      <p:sp>
        <p:nvSpPr>
          <p:cNvPr id="468" name="Google Shape;468;g388da56d598_0_214"/>
          <p:cNvSpPr txBox="1">
            <a:spLocks noGrp="1"/>
          </p:cNvSpPr>
          <p:nvPr>
            <p:ph type="body" idx="1"/>
          </p:nvPr>
        </p:nvSpPr>
        <p:spPr>
          <a:xfrm>
            <a:off x="838200" y="601941"/>
            <a:ext cx="7653900" cy="515100"/>
          </a:xfrm>
          <a:prstGeom prst="rect">
            <a:avLst/>
          </a:prstGeom>
        </p:spPr>
        <p:txBody>
          <a:bodyPr spcFirstLastPara="1" wrap="square" lIns="91425" tIns="45700" rIns="91425" bIns="45700" anchor="t" anchorCtr="0">
            <a:normAutofit fontScale="77500" lnSpcReduction="20000"/>
          </a:bodyPr>
          <a:lstStyle/>
          <a:p>
            <a:pPr marL="0" lvl="0" indent="0" algn="l" rtl="0">
              <a:spcBef>
                <a:spcPts val="0"/>
              </a:spcBef>
              <a:spcAft>
                <a:spcPts val="0"/>
              </a:spcAft>
              <a:buNone/>
            </a:pPr>
            <a:r>
              <a:rPr lang="fr-FR" sz="4800"/>
              <a:t>Les premiers retours du juge</a:t>
            </a:r>
            <a:endParaRPr/>
          </a:p>
        </p:txBody>
      </p:sp>
      <p:sp>
        <p:nvSpPr>
          <p:cNvPr id="469" name="Google Shape;469;g388da56d598_0_214"/>
          <p:cNvSpPr txBox="1">
            <a:spLocks noGrp="1"/>
          </p:cNvSpPr>
          <p:nvPr>
            <p:ph type="body" idx="2"/>
          </p:nvPr>
        </p:nvSpPr>
        <p:spPr>
          <a:xfrm>
            <a:off x="838200" y="1755651"/>
            <a:ext cx="10522800" cy="5102400"/>
          </a:xfrm>
          <a:prstGeom prst="rect">
            <a:avLst/>
          </a:prstGeom>
        </p:spPr>
        <p:txBody>
          <a:bodyPr spcFirstLastPara="1" wrap="square" lIns="91425" tIns="45700" rIns="91425" bIns="45700" anchor="t" anchorCtr="0">
            <a:noAutofit/>
          </a:bodyPr>
          <a:lstStyle/>
          <a:p>
            <a:pPr marL="457200" lvl="0" indent="-317500" algn="just" rtl="0">
              <a:lnSpc>
                <a:spcPct val="100000"/>
              </a:lnSpc>
              <a:spcBef>
                <a:spcPts val="0"/>
              </a:spcBef>
              <a:spcAft>
                <a:spcPts val="0"/>
              </a:spcAft>
              <a:buSzPts val="1400"/>
              <a:buFont typeface="Noto Sans Symbols"/>
              <a:buChar char="▪"/>
            </a:pPr>
            <a:r>
              <a:rPr lang="fr-FR" sz="1400" b="1"/>
              <a:t>Un contrôle du règlement de copropriété ou l’exigence d’une attestation du syndic est à proscrire</a:t>
            </a:r>
            <a:endParaRPr sz="1400" b="1"/>
          </a:p>
          <a:p>
            <a:pPr marL="457200" lvl="0" indent="0" algn="just" rtl="0">
              <a:lnSpc>
                <a:spcPct val="100000"/>
              </a:lnSpc>
              <a:spcBef>
                <a:spcPts val="0"/>
              </a:spcBef>
              <a:spcAft>
                <a:spcPts val="0"/>
              </a:spcAft>
              <a:buNone/>
            </a:pPr>
            <a:endParaRPr sz="1400"/>
          </a:p>
          <a:p>
            <a:pPr marL="457200" lvl="0" indent="0" algn="just" rtl="0">
              <a:lnSpc>
                <a:spcPct val="100000"/>
              </a:lnSpc>
              <a:spcBef>
                <a:spcPts val="0"/>
              </a:spcBef>
              <a:spcAft>
                <a:spcPts val="0"/>
              </a:spcAft>
              <a:buNone/>
            </a:pPr>
            <a:r>
              <a:rPr lang="fr-FR" sz="1200"/>
              <a:t>Dans l'affaire jugée par le Tribunal Administratif de Nice, la collectivité a fait appel. La Cour administrative d'appel confirme le jugement du Tribunal Adminsitratif de Nice, et précise que :</a:t>
            </a:r>
            <a:endParaRPr sz="1200"/>
          </a:p>
          <a:p>
            <a:pPr marL="457200" lvl="0" indent="0" algn="just" rtl="0">
              <a:lnSpc>
                <a:spcPct val="100000"/>
              </a:lnSpc>
              <a:spcBef>
                <a:spcPts val="0"/>
              </a:spcBef>
              <a:spcAft>
                <a:spcPts val="0"/>
              </a:spcAft>
              <a:buNone/>
            </a:pPr>
            <a:endParaRPr sz="1200"/>
          </a:p>
          <a:p>
            <a:pPr marL="457200" lvl="0" indent="0" algn="just" rtl="0">
              <a:lnSpc>
                <a:spcPct val="100000"/>
              </a:lnSpc>
              <a:spcBef>
                <a:spcPts val="0"/>
              </a:spcBef>
              <a:spcAft>
                <a:spcPts val="0"/>
              </a:spcAft>
              <a:buNone/>
            </a:pPr>
            <a:r>
              <a:rPr lang="fr-FR" sz="1200"/>
              <a:t>- L'autorisation de changement d'usage est délivrée sous-réserve des droits des tiers ;</a:t>
            </a:r>
            <a:endParaRPr sz="1200"/>
          </a:p>
          <a:p>
            <a:pPr marL="457200" lvl="0" indent="0" algn="just" rtl="0">
              <a:lnSpc>
                <a:spcPct val="100000"/>
              </a:lnSpc>
              <a:spcBef>
                <a:spcPts val="0"/>
              </a:spcBef>
              <a:spcAft>
                <a:spcPts val="0"/>
              </a:spcAft>
              <a:buNone/>
            </a:pPr>
            <a:r>
              <a:rPr lang="fr-FR" sz="1200"/>
              <a:t>- Il n'appartient donc pas à la collectivité de demander au copropriétaire de justifier de ses droits ;</a:t>
            </a:r>
            <a:endParaRPr sz="1200"/>
          </a:p>
          <a:p>
            <a:pPr marL="457200" lvl="0" indent="0" algn="just" rtl="0">
              <a:lnSpc>
                <a:spcPct val="100000"/>
              </a:lnSpc>
              <a:spcBef>
                <a:spcPts val="0"/>
              </a:spcBef>
              <a:spcAft>
                <a:spcPts val="0"/>
              </a:spcAft>
              <a:buNone/>
            </a:pPr>
            <a:r>
              <a:rPr lang="fr-FR" sz="1200"/>
              <a:t>- L'inconstitutionnalité d'une disposition contraire est affirmée, puisqu'elle aboutit à soumettre à un accord préalable discrétionnaire de la copropriété la possibilité pour le copropriétaire de louer en meublés de tourisme.</a:t>
            </a:r>
            <a:endParaRPr sz="1200"/>
          </a:p>
          <a:p>
            <a:pPr marL="457200" lvl="0" indent="0" algn="just" rtl="0">
              <a:lnSpc>
                <a:spcPct val="100000"/>
              </a:lnSpc>
              <a:spcBef>
                <a:spcPts val="0"/>
              </a:spcBef>
              <a:spcAft>
                <a:spcPts val="0"/>
              </a:spcAft>
              <a:buNone/>
            </a:pPr>
            <a:endParaRPr sz="1200"/>
          </a:p>
          <a:p>
            <a:pPr marL="457200" lvl="0" indent="0" algn="just" rtl="0">
              <a:lnSpc>
                <a:spcPct val="100000"/>
              </a:lnSpc>
              <a:spcBef>
                <a:spcPts val="0"/>
              </a:spcBef>
              <a:spcAft>
                <a:spcPts val="0"/>
              </a:spcAft>
              <a:buNone/>
            </a:pPr>
            <a:r>
              <a:rPr lang="fr-FR" sz="1200"/>
              <a:t>"</a:t>
            </a:r>
            <a:r>
              <a:rPr lang="fr-FR" sz="1200" i="1"/>
              <a:t>5. D'une part, l'autorisation de changement d'usage prévue par les dispositions de l'article L. 631-7 du code de la construction et de l'habitation est délivrée sous réserve des droits des tiers. Il n'appartient en conséquent pas à l'administration de demander au copropriétaire qui en fait la demande de justifier l'existence de ses droits à l'égard de la copropriété de l'immeuble. 6. D'autre part, des dispositions qui ont pour effet de soumettre discrétionnairement à l'accord préalable de l'assemblée générale des copropriétaires d'un immeuble toute demande d'autorisation de changement d'usage d'un local destiné à l'habitation faisant partie de la copropriété par un copropriétaire aux fins de le louer pour de courtes durées à une clientèle de passage portent, dans des conditions contraires à l'article 2 de la Déclaration de 1789, une atteinte disproportionnée aux droits de chacun des copropriétaires. 7. Les dispositions de l'article 2 de la délibération en litige, qui subordonnent la délivrance de l'autorisation de changement d'usage à la fourniture de l'accord de la copropriété de l'immeuble, sont contraires à ce qui vient d'être dit aux points 5 et 6. Elles sont, par suite, entachées d'excès de pouvoir et doivent, par conséquent, être annulées.</a:t>
            </a:r>
            <a:r>
              <a:rPr lang="fr-FR" sz="1200"/>
              <a:t>" (CAA de Marseille, 28 mars 2025, n°24MA00769).</a:t>
            </a:r>
            <a:endParaRPr sz="1200"/>
          </a:p>
        </p:txBody>
      </p:sp>
      <p:sp>
        <p:nvSpPr>
          <p:cNvPr id="470" name="Google Shape;470;g388da56d598_0_214"/>
          <p:cNvSpPr txBox="1">
            <a:spLocks noGrp="1"/>
          </p:cNvSpPr>
          <p:nvPr>
            <p:ph type="body" idx="3"/>
          </p:nvPr>
        </p:nvSpPr>
        <p:spPr>
          <a:xfrm>
            <a:off x="838200" y="1175081"/>
            <a:ext cx="7653900" cy="467700"/>
          </a:xfrm>
          <a:prstGeom prst="rect">
            <a:avLst/>
          </a:prstGeom>
        </p:spPr>
        <p:txBody>
          <a:bodyPr spcFirstLastPara="1" wrap="square" lIns="91425" tIns="45700" rIns="91425" bIns="45700" anchor="b" anchorCtr="0">
            <a:normAutofit lnSpcReduction="10000"/>
          </a:bodyPr>
          <a:lstStyle/>
          <a:p>
            <a:pPr marL="0" lvl="0" indent="0" algn="l" rtl="0">
              <a:spcBef>
                <a:spcPts val="1000"/>
              </a:spcBef>
              <a:spcAft>
                <a:spcPts val="0"/>
              </a:spcAft>
              <a:buNone/>
            </a:pPr>
            <a:r>
              <a:rPr lang="fr-FR"/>
              <a:t>Copropriété - Une attestation sur l’honneur et rien d’autre</a:t>
            </a:r>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474"/>
        <p:cNvGrpSpPr/>
        <p:nvPr/>
      </p:nvGrpSpPr>
      <p:grpSpPr>
        <a:xfrm>
          <a:off x="0" y="0"/>
          <a:ext cx="0" cy="0"/>
          <a:chOff x="0" y="0"/>
          <a:chExt cx="0" cy="0"/>
        </a:xfrm>
      </p:grpSpPr>
      <p:sp>
        <p:nvSpPr>
          <p:cNvPr id="475" name="Google Shape;475;g325b06d1d04_0_10"/>
          <p:cNvSpPr txBox="1">
            <a:spLocks noGrp="1"/>
          </p:cNvSpPr>
          <p:nvPr>
            <p:ph type="ctrTitle"/>
          </p:nvPr>
        </p:nvSpPr>
        <p:spPr>
          <a:xfrm>
            <a:off x="5263183" y="2574083"/>
            <a:ext cx="6489000" cy="23766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1100"/>
              <a:buFont typeface="Arial"/>
              <a:buNone/>
            </a:pPr>
            <a:r>
              <a:rPr lang="fr-FR"/>
              <a:t>Cadre juridique relatif à l’habitat dégradé</a:t>
            </a:r>
            <a:endParaRPr/>
          </a:p>
        </p:txBody>
      </p:sp>
      <p:sp>
        <p:nvSpPr>
          <p:cNvPr id="476" name="Google Shape;476;g325b06d1d04_0_10"/>
          <p:cNvSpPr txBox="1">
            <a:spLocks noGrp="1"/>
          </p:cNvSpPr>
          <p:nvPr>
            <p:ph type="body" idx="1"/>
          </p:nvPr>
        </p:nvSpPr>
        <p:spPr>
          <a:xfrm>
            <a:off x="5256545" y="1948130"/>
            <a:ext cx="6495600" cy="467700"/>
          </a:xfrm>
          <a:prstGeom prst="rect">
            <a:avLst/>
          </a:prstGeom>
          <a:noFill/>
          <a:ln>
            <a:noFill/>
          </a:ln>
        </p:spPr>
        <p:txBody>
          <a:bodyPr spcFirstLastPara="1" wrap="square" lIns="91425" tIns="45700" rIns="91425" bIns="45700" anchor="t" anchorCtr="0">
            <a:normAutofit lnSpcReduction="10000"/>
          </a:bodyPr>
          <a:lstStyle/>
          <a:p>
            <a:pPr marL="0" lvl="0" indent="0" algn="l" rtl="0">
              <a:lnSpc>
                <a:spcPct val="90000"/>
              </a:lnSpc>
              <a:spcBef>
                <a:spcPts val="0"/>
              </a:spcBef>
              <a:spcAft>
                <a:spcPts val="0"/>
              </a:spcAft>
              <a:buClr>
                <a:schemeClr val="dk2"/>
              </a:buClr>
              <a:buSzPts val="2800"/>
              <a:buFont typeface="Arial"/>
              <a:buNone/>
            </a:pPr>
            <a:r>
              <a:rPr lang="fr-FR"/>
              <a:t>Module n°4</a:t>
            </a:r>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480"/>
        <p:cNvGrpSpPr/>
        <p:nvPr/>
      </p:nvGrpSpPr>
      <p:grpSpPr>
        <a:xfrm>
          <a:off x="0" y="0"/>
          <a:ext cx="0" cy="0"/>
          <a:chOff x="0" y="0"/>
          <a:chExt cx="0" cy="0"/>
        </a:xfrm>
      </p:grpSpPr>
      <p:sp>
        <p:nvSpPr>
          <p:cNvPr id="481" name="Google Shape;481;g388da56d598_0_233"/>
          <p:cNvSpPr txBox="1">
            <a:spLocks noGrp="1"/>
          </p:cNvSpPr>
          <p:nvPr>
            <p:ph type="body" idx="1"/>
          </p:nvPr>
        </p:nvSpPr>
        <p:spPr>
          <a:xfrm>
            <a:off x="838200" y="601941"/>
            <a:ext cx="7653900" cy="515100"/>
          </a:xfrm>
          <a:prstGeom prst="rect">
            <a:avLst/>
          </a:prstGeom>
          <a:noFill/>
          <a:ln>
            <a:noFill/>
          </a:ln>
        </p:spPr>
        <p:txBody>
          <a:bodyPr spcFirstLastPara="1" wrap="square" lIns="91425" tIns="45700" rIns="91425" bIns="45700" anchor="t" anchorCtr="0">
            <a:normAutofit fontScale="62500" lnSpcReduction="20000"/>
          </a:bodyPr>
          <a:lstStyle/>
          <a:p>
            <a:pPr marL="0" lvl="0" indent="0" algn="l" rtl="0">
              <a:spcBef>
                <a:spcPts val="0"/>
              </a:spcBef>
              <a:spcAft>
                <a:spcPts val="0"/>
              </a:spcAft>
              <a:buClr>
                <a:schemeClr val="dk1"/>
              </a:buClr>
              <a:buSzPts val="688"/>
              <a:buNone/>
            </a:pPr>
            <a:r>
              <a:rPr lang="fr-FR" sz="4800" dirty="0"/>
              <a:t>Cadre juridique relatif à l’habitat dégradé</a:t>
            </a:r>
            <a:endParaRPr dirty="0"/>
          </a:p>
        </p:txBody>
      </p:sp>
      <p:sp>
        <p:nvSpPr>
          <p:cNvPr id="482" name="Google Shape;482;g388da56d598_0_233"/>
          <p:cNvSpPr txBox="1">
            <a:spLocks noGrp="1"/>
          </p:cNvSpPr>
          <p:nvPr>
            <p:ph type="body" idx="3"/>
          </p:nvPr>
        </p:nvSpPr>
        <p:spPr>
          <a:xfrm>
            <a:off x="838200" y="1272491"/>
            <a:ext cx="7653900" cy="467700"/>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dk2"/>
              </a:buClr>
              <a:buSzPts val="2000"/>
              <a:buNone/>
            </a:pPr>
            <a:r>
              <a:rPr lang="fr-FR" dirty="0"/>
              <a:t>Les dispositifs existants</a:t>
            </a:r>
            <a:endParaRPr dirty="0"/>
          </a:p>
        </p:txBody>
      </p:sp>
      <p:sp>
        <p:nvSpPr>
          <p:cNvPr id="483" name="Google Shape;483;g388da56d598_0_233"/>
          <p:cNvSpPr/>
          <p:nvPr/>
        </p:nvSpPr>
        <p:spPr>
          <a:xfrm>
            <a:off x="838200" y="1755650"/>
            <a:ext cx="3132900" cy="20937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1100"/>
              <a:buFont typeface="Arial"/>
              <a:buNone/>
            </a:pPr>
            <a:r>
              <a:rPr lang="fr-FR" sz="1400" b="1" i="0" u="none" strike="noStrike" cap="none">
                <a:solidFill>
                  <a:schemeClr val="lt1"/>
                </a:solidFill>
                <a:latin typeface="Arial"/>
                <a:ea typeface="Arial"/>
                <a:cs typeface="Arial"/>
                <a:sym typeface="Arial"/>
              </a:rPr>
              <a:t>Code de la construction et de l’habitation</a:t>
            </a:r>
            <a:endParaRPr sz="1400" b="1" i="0" u="none" strike="noStrike" cap="none">
              <a:solidFill>
                <a:schemeClr val="lt1"/>
              </a:solidFill>
              <a:latin typeface="Arial"/>
              <a:ea typeface="Arial"/>
              <a:cs typeface="Arial"/>
              <a:sym typeface="Arial"/>
            </a:endParaRPr>
          </a:p>
          <a:p>
            <a:pPr marL="0" marR="0" lvl="0" indent="0" algn="ctr" rtl="0">
              <a:lnSpc>
                <a:spcPct val="100000"/>
              </a:lnSpc>
              <a:spcBef>
                <a:spcPts val="0"/>
              </a:spcBef>
              <a:spcAft>
                <a:spcPts val="0"/>
              </a:spcAft>
              <a:buClr>
                <a:schemeClr val="dk1"/>
              </a:buClr>
              <a:buSzPts val="1100"/>
              <a:buFont typeface="Arial"/>
              <a:buNone/>
            </a:pPr>
            <a:endParaRPr sz="1400" b="1" i="0" u="none" strike="noStrike" cap="none">
              <a:solidFill>
                <a:schemeClr val="lt1"/>
              </a:solidFill>
              <a:latin typeface="Arial"/>
              <a:ea typeface="Arial"/>
              <a:cs typeface="Arial"/>
              <a:sym typeface="Arial"/>
            </a:endParaRPr>
          </a:p>
          <a:p>
            <a:pPr marL="457200" marR="0" lvl="0" indent="-317500" algn="ctr" rtl="0">
              <a:lnSpc>
                <a:spcPct val="100000"/>
              </a:lnSpc>
              <a:spcBef>
                <a:spcPts val="0"/>
              </a:spcBef>
              <a:spcAft>
                <a:spcPts val="0"/>
              </a:spcAft>
              <a:buClr>
                <a:schemeClr val="lt1"/>
              </a:buClr>
              <a:buSzPts val="1400"/>
              <a:buFont typeface="Arial"/>
              <a:buChar char="●"/>
            </a:pPr>
            <a:r>
              <a:rPr lang="fr-FR">
                <a:solidFill>
                  <a:schemeClr val="lt1"/>
                </a:solidFill>
              </a:rPr>
              <a:t>Procédure de mise en sécurité (“péril”)</a:t>
            </a:r>
            <a:endParaRPr>
              <a:solidFill>
                <a:schemeClr val="lt1"/>
              </a:solidFill>
            </a:endParaRPr>
          </a:p>
          <a:p>
            <a:pPr marL="457200" marR="0" lvl="0" indent="-317500" algn="ctr" rtl="0">
              <a:lnSpc>
                <a:spcPct val="100000"/>
              </a:lnSpc>
              <a:spcBef>
                <a:spcPts val="0"/>
              </a:spcBef>
              <a:spcAft>
                <a:spcPts val="0"/>
              </a:spcAft>
              <a:buClr>
                <a:schemeClr val="lt1"/>
              </a:buClr>
              <a:buSzPts val="1400"/>
              <a:buChar char="●"/>
            </a:pPr>
            <a:r>
              <a:rPr lang="fr-FR">
                <a:solidFill>
                  <a:schemeClr val="lt1"/>
                </a:solidFill>
              </a:rPr>
              <a:t>Intervention foncière des collectivités (bail à réhabilitation, plan de sauvegarde, réhabilitation etc.)</a:t>
            </a:r>
            <a:endParaRPr>
              <a:solidFill>
                <a:schemeClr val="lt1"/>
              </a:solidFill>
            </a:endParaRPr>
          </a:p>
        </p:txBody>
      </p:sp>
      <p:sp>
        <p:nvSpPr>
          <p:cNvPr id="484" name="Google Shape;484;g388da56d598_0_233"/>
          <p:cNvSpPr/>
          <p:nvPr/>
        </p:nvSpPr>
        <p:spPr>
          <a:xfrm>
            <a:off x="4241875" y="1755650"/>
            <a:ext cx="3132900" cy="20937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1100"/>
              <a:buFont typeface="Arial"/>
              <a:buNone/>
            </a:pPr>
            <a:r>
              <a:rPr lang="fr-FR" sz="1400" b="1" i="0" u="none" strike="noStrike" cap="none">
                <a:solidFill>
                  <a:schemeClr val="lt1"/>
                </a:solidFill>
                <a:latin typeface="Arial"/>
                <a:ea typeface="Arial"/>
                <a:cs typeface="Arial"/>
                <a:sym typeface="Arial"/>
              </a:rPr>
              <a:t>Code </a:t>
            </a:r>
            <a:r>
              <a:rPr lang="fr-FR" b="1">
                <a:solidFill>
                  <a:schemeClr val="lt1"/>
                </a:solidFill>
              </a:rPr>
              <a:t>de l’expropriation</a:t>
            </a:r>
            <a:endParaRPr sz="1400" b="1" i="0" u="none" strike="noStrike" cap="none">
              <a:solidFill>
                <a:schemeClr val="lt1"/>
              </a:solidFill>
              <a:latin typeface="Arial"/>
              <a:ea typeface="Arial"/>
              <a:cs typeface="Arial"/>
              <a:sym typeface="Arial"/>
            </a:endParaRPr>
          </a:p>
          <a:p>
            <a:pPr marL="0" marR="0" lvl="0" indent="0" algn="ctr" rtl="0">
              <a:lnSpc>
                <a:spcPct val="100000"/>
              </a:lnSpc>
              <a:spcBef>
                <a:spcPts val="0"/>
              </a:spcBef>
              <a:spcAft>
                <a:spcPts val="0"/>
              </a:spcAft>
              <a:buClr>
                <a:schemeClr val="dk1"/>
              </a:buClr>
              <a:buSzPts val="1100"/>
              <a:buFont typeface="Arial"/>
              <a:buNone/>
            </a:pPr>
            <a:endParaRPr sz="1400" b="0" i="0" u="none" strike="noStrike" cap="none">
              <a:solidFill>
                <a:schemeClr val="lt1"/>
              </a:solidFill>
              <a:latin typeface="Arial"/>
              <a:ea typeface="Arial"/>
              <a:cs typeface="Arial"/>
              <a:sym typeface="Arial"/>
            </a:endParaRPr>
          </a:p>
          <a:p>
            <a:pPr marL="457200" marR="0" lvl="0" indent="-317500" algn="ctr" rtl="0">
              <a:lnSpc>
                <a:spcPct val="100000"/>
              </a:lnSpc>
              <a:spcBef>
                <a:spcPts val="0"/>
              </a:spcBef>
              <a:spcAft>
                <a:spcPts val="0"/>
              </a:spcAft>
              <a:buClr>
                <a:schemeClr val="lt1"/>
              </a:buClr>
              <a:buSzPts val="1400"/>
              <a:buFont typeface="Arial"/>
              <a:buChar char="●"/>
            </a:pPr>
            <a:r>
              <a:rPr lang="fr-FR">
                <a:solidFill>
                  <a:schemeClr val="lt1"/>
                </a:solidFill>
              </a:rPr>
              <a:t>Expropriation pour cause d’utilité publique des immeubles insalubres</a:t>
            </a:r>
            <a:endParaRPr sz="1400" b="0" i="0" u="none" strike="noStrike" cap="none">
              <a:solidFill>
                <a:schemeClr val="lt1"/>
              </a:solidFill>
              <a:latin typeface="Arial"/>
              <a:ea typeface="Arial"/>
              <a:cs typeface="Arial"/>
              <a:sym typeface="Arial"/>
            </a:endParaRPr>
          </a:p>
        </p:txBody>
      </p:sp>
      <p:sp>
        <p:nvSpPr>
          <p:cNvPr id="485" name="Google Shape;485;g388da56d598_0_233"/>
          <p:cNvSpPr/>
          <p:nvPr/>
        </p:nvSpPr>
        <p:spPr>
          <a:xfrm>
            <a:off x="7645550" y="1755650"/>
            <a:ext cx="3132900" cy="20937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1100"/>
              <a:buFont typeface="Arial"/>
              <a:buNone/>
            </a:pPr>
            <a:r>
              <a:rPr lang="fr-FR" sz="1400" b="1" i="0" u="none" strike="noStrike" cap="none">
                <a:solidFill>
                  <a:schemeClr val="lt1"/>
                </a:solidFill>
                <a:latin typeface="Arial"/>
                <a:ea typeface="Arial"/>
                <a:cs typeface="Arial"/>
                <a:sym typeface="Arial"/>
              </a:rPr>
              <a:t>Code </a:t>
            </a:r>
            <a:r>
              <a:rPr lang="fr-FR" b="1">
                <a:solidFill>
                  <a:schemeClr val="lt1"/>
                </a:solidFill>
              </a:rPr>
              <a:t>pénal</a:t>
            </a:r>
            <a:endParaRPr sz="1400" b="1" i="0" u="none" strike="noStrike" cap="none">
              <a:solidFill>
                <a:schemeClr val="lt1"/>
              </a:solidFill>
              <a:latin typeface="Arial"/>
              <a:ea typeface="Arial"/>
              <a:cs typeface="Arial"/>
              <a:sym typeface="Arial"/>
            </a:endParaRPr>
          </a:p>
          <a:p>
            <a:pPr marL="0" marR="0" lvl="0" indent="0" algn="ctr" rtl="0">
              <a:lnSpc>
                <a:spcPct val="100000"/>
              </a:lnSpc>
              <a:spcBef>
                <a:spcPts val="0"/>
              </a:spcBef>
              <a:spcAft>
                <a:spcPts val="0"/>
              </a:spcAft>
              <a:buClr>
                <a:schemeClr val="dk1"/>
              </a:buClr>
              <a:buSzPts val="1100"/>
              <a:buFont typeface="Arial"/>
              <a:buNone/>
            </a:pPr>
            <a:endParaRPr sz="1400" b="0" i="0" u="none" strike="noStrike" cap="none">
              <a:solidFill>
                <a:schemeClr val="lt1"/>
              </a:solidFill>
              <a:latin typeface="Arial"/>
              <a:ea typeface="Arial"/>
              <a:cs typeface="Arial"/>
              <a:sym typeface="Arial"/>
            </a:endParaRPr>
          </a:p>
          <a:p>
            <a:pPr marL="457200" marR="0" lvl="0" indent="-317500" algn="ctr" rtl="0">
              <a:lnSpc>
                <a:spcPct val="100000"/>
              </a:lnSpc>
              <a:spcBef>
                <a:spcPts val="0"/>
              </a:spcBef>
              <a:spcAft>
                <a:spcPts val="0"/>
              </a:spcAft>
              <a:buClr>
                <a:schemeClr val="lt1"/>
              </a:buClr>
              <a:buSzPts val="1400"/>
              <a:buFont typeface="Arial"/>
              <a:buChar char="●"/>
            </a:pPr>
            <a:r>
              <a:rPr lang="fr-FR">
                <a:solidFill>
                  <a:schemeClr val="lt1"/>
                </a:solidFill>
              </a:rPr>
              <a:t>Infractions concernant la mise en danger ou les marchands de sommeil</a:t>
            </a:r>
            <a:endParaRPr sz="1400" b="0" i="0" u="none" strike="noStrike" cap="none">
              <a:solidFill>
                <a:schemeClr val="lt1"/>
              </a:solidFill>
              <a:latin typeface="Arial"/>
              <a:ea typeface="Arial"/>
              <a:cs typeface="Arial"/>
              <a:sym typeface="Arial"/>
            </a:endParaRPr>
          </a:p>
        </p:txBody>
      </p:sp>
      <p:sp>
        <p:nvSpPr>
          <p:cNvPr id="486" name="Google Shape;486;g388da56d598_0_233"/>
          <p:cNvSpPr/>
          <p:nvPr/>
        </p:nvSpPr>
        <p:spPr>
          <a:xfrm>
            <a:off x="6004475" y="3962225"/>
            <a:ext cx="3132900" cy="20937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1100"/>
              <a:buFont typeface="Arial"/>
              <a:buNone/>
            </a:pPr>
            <a:r>
              <a:rPr lang="fr-FR" sz="1400" b="1" i="0" u="none" strike="noStrike" cap="none">
                <a:solidFill>
                  <a:schemeClr val="lt1"/>
                </a:solidFill>
                <a:latin typeface="Arial"/>
                <a:ea typeface="Arial"/>
                <a:cs typeface="Arial"/>
                <a:sym typeface="Arial"/>
              </a:rPr>
              <a:t>Code </a:t>
            </a:r>
            <a:r>
              <a:rPr lang="fr-FR" b="1">
                <a:solidFill>
                  <a:schemeClr val="lt1"/>
                </a:solidFill>
              </a:rPr>
              <a:t>général des impôts</a:t>
            </a:r>
            <a:endParaRPr sz="1400" b="1" i="0" u="none" strike="noStrike" cap="none">
              <a:solidFill>
                <a:schemeClr val="lt1"/>
              </a:solidFill>
              <a:latin typeface="Arial"/>
              <a:ea typeface="Arial"/>
              <a:cs typeface="Arial"/>
              <a:sym typeface="Arial"/>
            </a:endParaRPr>
          </a:p>
          <a:p>
            <a:pPr marL="0" marR="0" lvl="0" indent="0" algn="ctr" rtl="0">
              <a:lnSpc>
                <a:spcPct val="100000"/>
              </a:lnSpc>
              <a:spcBef>
                <a:spcPts val="0"/>
              </a:spcBef>
              <a:spcAft>
                <a:spcPts val="0"/>
              </a:spcAft>
              <a:buClr>
                <a:schemeClr val="dk1"/>
              </a:buClr>
              <a:buSzPts val="1100"/>
              <a:buFont typeface="Arial"/>
              <a:buNone/>
            </a:pPr>
            <a:endParaRPr sz="1400" b="1" i="0" u="none" strike="noStrike" cap="none">
              <a:solidFill>
                <a:schemeClr val="lt1"/>
              </a:solidFill>
              <a:latin typeface="Arial"/>
              <a:ea typeface="Arial"/>
              <a:cs typeface="Arial"/>
              <a:sym typeface="Arial"/>
            </a:endParaRPr>
          </a:p>
          <a:p>
            <a:pPr marL="457200" marR="0" lvl="0" indent="-317500" algn="ctr" rtl="0">
              <a:lnSpc>
                <a:spcPct val="100000"/>
              </a:lnSpc>
              <a:spcBef>
                <a:spcPts val="0"/>
              </a:spcBef>
              <a:spcAft>
                <a:spcPts val="0"/>
              </a:spcAft>
              <a:buClr>
                <a:schemeClr val="lt1"/>
              </a:buClr>
              <a:buSzPts val="1400"/>
              <a:buFont typeface="Arial"/>
              <a:buChar char="●"/>
            </a:pPr>
            <a:r>
              <a:rPr lang="fr-FR">
                <a:solidFill>
                  <a:schemeClr val="lt1"/>
                </a:solidFill>
              </a:rPr>
              <a:t>Dispositifs fiscaux incitatifs (déficit foncier, Denormandie, etc.)</a:t>
            </a:r>
            <a:endParaRPr sz="1400" b="1" i="0" u="none" strike="noStrike" cap="none">
              <a:solidFill>
                <a:schemeClr val="lt1"/>
              </a:solidFill>
              <a:latin typeface="Arial"/>
              <a:ea typeface="Arial"/>
              <a:cs typeface="Arial"/>
              <a:sym typeface="Arial"/>
            </a:endParaRPr>
          </a:p>
        </p:txBody>
      </p:sp>
      <p:sp>
        <p:nvSpPr>
          <p:cNvPr id="487" name="Google Shape;487;g388da56d598_0_233"/>
          <p:cNvSpPr/>
          <p:nvPr/>
        </p:nvSpPr>
        <p:spPr>
          <a:xfrm>
            <a:off x="2591125" y="3962225"/>
            <a:ext cx="3132900" cy="20937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1100"/>
              <a:buFont typeface="Arial"/>
              <a:buNone/>
            </a:pPr>
            <a:r>
              <a:rPr lang="fr-FR" b="1">
                <a:solidFill>
                  <a:schemeClr val="lt1"/>
                </a:solidFill>
              </a:rPr>
              <a:t>Législations sectorielles</a:t>
            </a:r>
            <a:endParaRPr sz="1400" b="1" i="0" u="none" strike="noStrike" cap="none">
              <a:solidFill>
                <a:schemeClr val="lt1"/>
              </a:solidFill>
              <a:latin typeface="Arial"/>
              <a:ea typeface="Arial"/>
              <a:cs typeface="Arial"/>
              <a:sym typeface="Arial"/>
            </a:endParaRPr>
          </a:p>
          <a:p>
            <a:pPr marL="0" marR="0" lvl="0" indent="0" algn="ctr" rtl="0">
              <a:lnSpc>
                <a:spcPct val="100000"/>
              </a:lnSpc>
              <a:spcBef>
                <a:spcPts val="0"/>
              </a:spcBef>
              <a:spcAft>
                <a:spcPts val="0"/>
              </a:spcAft>
              <a:buClr>
                <a:schemeClr val="dk1"/>
              </a:buClr>
              <a:buSzPts val="1100"/>
              <a:buFont typeface="Arial"/>
              <a:buNone/>
            </a:pPr>
            <a:endParaRPr sz="1400" b="1" i="0" u="none" strike="noStrike" cap="none">
              <a:solidFill>
                <a:schemeClr val="lt1"/>
              </a:solidFill>
              <a:latin typeface="Arial"/>
              <a:ea typeface="Arial"/>
              <a:cs typeface="Arial"/>
              <a:sym typeface="Arial"/>
            </a:endParaRPr>
          </a:p>
          <a:p>
            <a:pPr marL="457200" marR="0" lvl="0" indent="-317500" algn="ctr" rtl="0">
              <a:lnSpc>
                <a:spcPct val="100000"/>
              </a:lnSpc>
              <a:spcBef>
                <a:spcPts val="0"/>
              </a:spcBef>
              <a:spcAft>
                <a:spcPts val="0"/>
              </a:spcAft>
              <a:buClr>
                <a:schemeClr val="lt1"/>
              </a:buClr>
              <a:buSzPts val="1400"/>
              <a:buFont typeface="Arial"/>
              <a:buChar char="●"/>
            </a:pPr>
            <a:r>
              <a:rPr lang="fr-FR">
                <a:solidFill>
                  <a:schemeClr val="lt1"/>
                </a:solidFill>
              </a:rPr>
              <a:t>Droit des baux, protection du locataire en cas de réhabilitation ou reconstruction après insalubrité (loi de 1989, Code de commerce, etc.)</a:t>
            </a:r>
            <a:endParaRPr sz="1400" b="1" i="0" u="none" strike="noStrike" cap="none">
              <a:solidFill>
                <a:schemeClr val="lt1"/>
              </a:solidFill>
              <a:latin typeface="Arial"/>
              <a:ea typeface="Arial"/>
              <a:cs typeface="Arial"/>
              <a:sym typeface="Arial"/>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492"/>
        <p:cNvGrpSpPr/>
        <p:nvPr/>
      </p:nvGrpSpPr>
      <p:grpSpPr>
        <a:xfrm>
          <a:off x="0" y="0"/>
          <a:ext cx="0" cy="0"/>
          <a:chOff x="0" y="0"/>
          <a:chExt cx="0" cy="0"/>
        </a:xfrm>
      </p:grpSpPr>
      <p:sp>
        <p:nvSpPr>
          <p:cNvPr id="493" name="Google Shape;493;g3269151f360_0_167"/>
          <p:cNvSpPr txBox="1">
            <a:spLocks noGrp="1"/>
          </p:cNvSpPr>
          <p:nvPr>
            <p:ph type="body" idx="1"/>
          </p:nvPr>
        </p:nvSpPr>
        <p:spPr>
          <a:xfrm>
            <a:off x="838200" y="601941"/>
            <a:ext cx="7653900" cy="515100"/>
          </a:xfrm>
          <a:prstGeom prst="rect">
            <a:avLst/>
          </a:prstGeom>
          <a:noFill/>
          <a:ln>
            <a:noFill/>
          </a:ln>
        </p:spPr>
        <p:txBody>
          <a:bodyPr spcFirstLastPara="1" wrap="square" lIns="91425" tIns="45700" rIns="91425" bIns="45700" anchor="t" anchorCtr="0">
            <a:normAutofit fontScale="62500" lnSpcReduction="20000"/>
          </a:bodyPr>
          <a:lstStyle/>
          <a:p>
            <a:pPr marL="0" lvl="0" indent="0" algn="l" rtl="0">
              <a:spcBef>
                <a:spcPts val="0"/>
              </a:spcBef>
              <a:spcAft>
                <a:spcPts val="0"/>
              </a:spcAft>
              <a:buSzPts val="688"/>
              <a:buNone/>
            </a:pPr>
            <a:r>
              <a:rPr lang="fr-FR" sz="4800"/>
              <a:t>Cadre juridique relatif à l’habitat dégradé</a:t>
            </a:r>
            <a:endParaRPr sz="4800"/>
          </a:p>
        </p:txBody>
      </p:sp>
      <p:sp>
        <p:nvSpPr>
          <p:cNvPr id="494" name="Google Shape;494;g3269151f360_0_167"/>
          <p:cNvSpPr txBox="1">
            <a:spLocks noGrp="1"/>
          </p:cNvSpPr>
          <p:nvPr>
            <p:ph type="body" idx="2"/>
          </p:nvPr>
        </p:nvSpPr>
        <p:spPr>
          <a:xfrm>
            <a:off x="838200" y="1755651"/>
            <a:ext cx="10522800" cy="5102400"/>
          </a:xfrm>
          <a:prstGeom prst="rect">
            <a:avLst/>
          </a:prstGeom>
          <a:noFill/>
          <a:ln>
            <a:noFill/>
          </a:ln>
        </p:spPr>
        <p:txBody>
          <a:bodyPr spcFirstLastPara="1" wrap="square" lIns="91425" tIns="45700" rIns="91425" bIns="45700" anchor="t" anchorCtr="0">
            <a:noAutofit/>
          </a:bodyPr>
          <a:lstStyle/>
          <a:p>
            <a:pPr marL="457200" lvl="0" indent="0" algn="just" rtl="0">
              <a:lnSpc>
                <a:spcPct val="100000"/>
              </a:lnSpc>
              <a:spcBef>
                <a:spcPts val="0"/>
              </a:spcBef>
              <a:spcAft>
                <a:spcPts val="0"/>
              </a:spcAft>
              <a:buSzPts val="1800"/>
              <a:buNone/>
            </a:pPr>
            <a:endParaRPr sz="1500"/>
          </a:p>
          <a:p>
            <a:pPr marL="457200" lvl="0" indent="-323850" algn="just" rtl="0">
              <a:lnSpc>
                <a:spcPct val="100000"/>
              </a:lnSpc>
              <a:spcBef>
                <a:spcPts val="0"/>
              </a:spcBef>
              <a:spcAft>
                <a:spcPts val="0"/>
              </a:spcAft>
              <a:buSzPts val="1500"/>
              <a:buFont typeface="Noto Sans Symbols"/>
              <a:buChar char="➔"/>
            </a:pPr>
            <a:r>
              <a:rPr lang="fr-FR" sz="1500"/>
              <a:t>Certains outils sont d’ordre purement incitatifs (dispositifs fiscaux).</a:t>
            </a:r>
            <a:endParaRPr sz="1500"/>
          </a:p>
          <a:p>
            <a:pPr marL="457200" lvl="0" indent="-323850" algn="just" rtl="0">
              <a:lnSpc>
                <a:spcPct val="100000"/>
              </a:lnSpc>
              <a:spcBef>
                <a:spcPts val="1000"/>
              </a:spcBef>
              <a:spcAft>
                <a:spcPts val="0"/>
              </a:spcAft>
              <a:buSzPts val="1500"/>
              <a:buChar char="➔"/>
            </a:pPr>
            <a:r>
              <a:rPr lang="fr-FR" sz="1500"/>
              <a:t>Certains outils de répression ne visent que les acteurs (lutte contre les marchands de sommeil), sans s’attaquer à l’habitat.</a:t>
            </a:r>
            <a:endParaRPr sz="1500"/>
          </a:p>
          <a:p>
            <a:pPr marL="457200" lvl="0" indent="-323850" algn="just" rtl="0">
              <a:lnSpc>
                <a:spcPct val="100000"/>
              </a:lnSpc>
              <a:spcBef>
                <a:spcPts val="1000"/>
              </a:spcBef>
              <a:spcAft>
                <a:spcPts val="0"/>
              </a:spcAft>
              <a:buSzPts val="1500"/>
              <a:buChar char="➔"/>
            </a:pPr>
            <a:r>
              <a:rPr lang="fr-FR" sz="1500"/>
              <a:t>Les législations sectorielles visent principalement la protection du locataire.</a:t>
            </a:r>
            <a:endParaRPr sz="1500"/>
          </a:p>
          <a:p>
            <a:pPr marL="457200" lvl="0" indent="-323850" algn="just" rtl="0">
              <a:lnSpc>
                <a:spcPct val="100000"/>
              </a:lnSpc>
              <a:spcBef>
                <a:spcPts val="1000"/>
              </a:spcBef>
              <a:spcAft>
                <a:spcPts val="0"/>
              </a:spcAft>
              <a:buSzPts val="1500"/>
              <a:buChar char="➔"/>
            </a:pPr>
            <a:r>
              <a:rPr lang="fr-FR" sz="1500"/>
              <a:t>Les outils d’intervention impliquent la mobilisation d’opérateurs solvables (bail à réhabilitation) et des opérations avec une certaine rentabilité, ou à défaut les deniers publics (subvention, expropriation, plan de réhabilitation).</a:t>
            </a:r>
            <a:endParaRPr sz="1500"/>
          </a:p>
          <a:p>
            <a:pPr marL="457200" lvl="0" indent="-323850" algn="just" rtl="0">
              <a:lnSpc>
                <a:spcPct val="100000"/>
              </a:lnSpc>
              <a:spcBef>
                <a:spcPts val="1000"/>
              </a:spcBef>
              <a:spcAft>
                <a:spcPts val="1000"/>
              </a:spcAft>
              <a:buSzPts val="1500"/>
              <a:buFont typeface="Noto Sans Symbols"/>
              <a:buChar char="➔"/>
            </a:pPr>
            <a:r>
              <a:rPr lang="fr-FR" sz="1500"/>
              <a:t>L’outil de contrôle et de responsabilisation des propriétaires et exploitants à la disposition de l’échelon local est un outil lourd.</a:t>
            </a:r>
            <a:endParaRPr sz="1300"/>
          </a:p>
        </p:txBody>
      </p:sp>
      <p:sp>
        <p:nvSpPr>
          <p:cNvPr id="495" name="Google Shape;495;g3269151f360_0_167"/>
          <p:cNvSpPr txBox="1">
            <a:spLocks noGrp="1"/>
          </p:cNvSpPr>
          <p:nvPr>
            <p:ph type="body" idx="3"/>
          </p:nvPr>
        </p:nvSpPr>
        <p:spPr>
          <a:xfrm>
            <a:off x="838200" y="1367202"/>
            <a:ext cx="7653900" cy="467700"/>
          </a:xfrm>
          <a:prstGeom prst="rect">
            <a:avLst/>
          </a:prstGeom>
          <a:noFill/>
          <a:ln>
            <a:noFill/>
          </a:ln>
        </p:spPr>
        <p:txBody>
          <a:bodyPr spcFirstLastPara="1" wrap="square" lIns="91425" tIns="45700" rIns="91425" bIns="45700" anchor="b" anchorCtr="0">
            <a:normAutofit lnSpcReduction="10000"/>
          </a:bodyPr>
          <a:lstStyle/>
          <a:p>
            <a:pPr marL="0" lvl="0" indent="0" algn="l" rtl="0">
              <a:lnSpc>
                <a:spcPct val="90000"/>
              </a:lnSpc>
              <a:spcBef>
                <a:spcPts val="1000"/>
              </a:spcBef>
              <a:spcAft>
                <a:spcPts val="0"/>
              </a:spcAft>
              <a:buSzPts val="2000"/>
              <a:buNone/>
            </a:pPr>
            <a:r>
              <a:rPr lang="fr-FR" dirty="0"/>
              <a:t>Des dispositifs éclatés et peu coordonnés</a:t>
            </a:r>
            <a:endParaRPr dirty="0"/>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500"/>
        <p:cNvGrpSpPr/>
        <p:nvPr/>
      </p:nvGrpSpPr>
      <p:grpSpPr>
        <a:xfrm>
          <a:off x="0" y="0"/>
          <a:ext cx="0" cy="0"/>
          <a:chOff x="0" y="0"/>
          <a:chExt cx="0" cy="0"/>
        </a:xfrm>
      </p:grpSpPr>
      <p:sp>
        <p:nvSpPr>
          <p:cNvPr id="501" name="Google Shape;501;g388da56d598_0_273"/>
          <p:cNvSpPr txBox="1">
            <a:spLocks noGrp="1"/>
          </p:cNvSpPr>
          <p:nvPr>
            <p:ph type="body" idx="1"/>
          </p:nvPr>
        </p:nvSpPr>
        <p:spPr>
          <a:xfrm>
            <a:off x="838200" y="601941"/>
            <a:ext cx="7653900" cy="515100"/>
          </a:xfrm>
          <a:prstGeom prst="rect">
            <a:avLst/>
          </a:prstGeom>
          <a:noFill/>
          <a:ln>
            <a:noFill/>
          </a:ln>
        </p:spPr>
        <p:txBody>
          <a:bodyPr spcFirstLastPara="1" wrap="square" lIns="91425" tIns="45700" rIns="91425" bIns="45700" anchor="t" anchorCtr="0">
            <a:normAutofit fontScale="62500" lnSpcReduction="20000"/>
          </a:bodyPr>
          <a:lstStyle/>
          <a:p>
            <a:pPr marL="0" lvl="0" indent="0" algn="l" rtl="0">
              <a:spcBef>
                <a:spcPts val="0"/>
              </a:spcBef>
              <a:spcAft>
                <a:spcPts val="0"/>
              </a:spcAft>
              <a:buSzPts val="688"/>
              <a:buNone/>
            </a:pPr>
            <a:r>
              <a:rPr lang="fr-FR" sz="4800"/>
              <a:t>Cadre juridique relatif à l’habitat dégradé</a:t>
            </a:r>
            <a:endParaRPr sz="4800"/>
          </a:p>
        </p:txBody>
      </p:sp>
      <p:sp>
        <p:nvSpPr>
          <p:cNvPr id="502" name="Google Shape;502;g388da56d598_0_273"/>
          <p:cNvSpPr txBox="1">
            <a:spLocks noGrp="1"/>
          </p:cNvSpPr>
          <p:nvPr>
            <p:ph type="body" idx="2"/>
          </p:nvPr>
        </p:nvSpPr>
        <p:spPr>
          <a:xfrm>
            <a:off x="838200" y="1755651"/>
            <a:ext cx="10522800" cy="5102400"/>
          </a:xfrm>
          <a:prstGeom prst="rect">
            <a:avLst/>
          </a:prstGeom>
          <a:noFill/>
          <a:ln>
            <a:noFill/>
          </a:ln>
        </p:spPr>
        <p:txBody>
          <a:bodyPr spcFirstLastPara="1" wrap="square" lIns="91425" tIns="45700" rIns="91425" bIns="45700" anchor="t" anchorCtr="0">
            <a:noAutofit/>
          </a:bodyPr>
          <a:lstStyle/>
          <a:p>
            <a:pPr marL="457200" lvl="0" indent="0" algn="just" rtl="0">
              <a:lnSpc>
                <a:spcPct val="100000"/>
              </a:lnSpc>
              <a:spcBef>
                <a:spcPts val="0"/>
              </a:spcBef>
              <a:spcAft>
                <a:spcPts val="0"/>
              </a:spcAft>
              <a:buNone/>
            </a:pPr>
            <a:endParaRPr sz="1500"/>
          </a:p>
          <a:p>
            <a:pPr marL="457200" lvl="0" indent="-323850" algn="just" rtl="0">
              <a:lnSpc>
                <a:spcPct val="100000"/>
              </a:lnSpc>
              <a:spcBef>
                <a:spcPts val="0"/>
              </a:spcBef>
              <a:spcAft>
                <a:spcPts val="0"/>
              </a:spcAft>
              <a:buSzPts val="1500"/>
              <a:buFont typeface="Noto Sans Symbols"/>
              <a:buChar char="▪"/>
            </a:pPr>
            <a:r>
              <a:rPr lang="fr-FR" sz="1500"/>
              <a:t>La procédure de péril est conduite selon plusieurs </a:t>
            </a:r>
            <a:r>
              <a:rPr lang="fr-FR" sz="1500" b="1"/>
              <a:t>phases successives</a:t>
            </a:r>
            <a:r>
              <a:rPr lang="fr-FR" sz="1500"/>
              <a:t>, définies par le Code (Code de la construction et de l’habitation, articles L511-1 et suivants).</a:t>
            </a:r>
            <a:endParaRPr sz="1500"/>
          </a:p>
          <a:p>
            <a:pPr marL="457200" lvl="0" indent="0" algn="just" rtl="0">
              <a:lnSpc>
                <a:spcPct val="100000"/>
              </a:lnSpc>
              <a:spcBef>
                <a:spcPts val="0"/>
              </a:spcBef>
              <a:spcAft>
                <a:spcPts val="0"/>
              </a:spcAft>
              <a:buSzPts val="1800"/>
              <a:buNone/>
            </a:pPr>
            <a:endParaRPr sz="1500"/>
          </a:p>
          <a:p>
            <a:pPr marL="457200" lvl="0" indent="-323850" algn="just" rtl="0">
              <a:lnSpc>
                <a:spcPct val="100000"/>
              </a:lnSpc>
              <a:spcBef>
                <a:spcPts val="0"/>
              </a:spcBef>
              <a:spcAft>
                <a:spcPts val="0"/>
              </a:spcAft>
              <a:buSzPts val="1500"/>
              <a:buFont typeface="Noto Sans Symbols"/>
              <a:buChar char="▪"/>
            </a:pPr>
            <a:r>
              <a:rPr lang="fr-FR" sz="1500"/>
              <a:t>La procédure est </a:t>
            </a:r>
            <a:r>
              <a:rPr lang="fr-FR" sz="1500" b="1"/>
              <a:t>conduite par le Maire </a:t>
            </a:r>
            <a:r>
              <a:rPr lang="fr-FR" sz="1500"/>
              <a:t>(ou le Préfet, en cas de carence du Maire ou spécifiquement s’agissant des ICPE).</a:t>
            </a:r>
            <a:endParaRPr sz="1500"/>
          </a:p>
          <a:p>
            <a:pPr marL="457200" lvl="0" indent="0" algn="just" rtl="0">
              <a:lnSpc>
                <a:spcPct val="100000"/>
              </a:lnSpc>
              <a:spcBef>
                <a:spcPts val="0"/>
              </a:spcBef>
              <a:spcAft>
                <a:spcPts val="0"/>
              </a:spcAft>
              <a:buSzPts val="1800"/>
              <a:buNone/>
            </a:pPr>
            <a:endParaRPr sz="1500"/>
          </a:p>
          <a:p>
            <a:pPr marL="457200" lvl="0" indent="-317500" algn="just" rtl="0">
              <a:lnSpc>
                <a:spcPct val="100000"/>
              </a:lnSpc>
              <a:spcBef>
                <a:spcPts val="0"/>
              </a:spcBef>
              <a:spcAft>
                <a:spcPts val="0"/>
              </a:spcAft>
              <a:buSzPts val="1400"/>
              <a:buFont typeface="Noto Sans Symbols"/>
              <a:buChar char="▪"/>
            </a:pPr>
            <a:r>
              <a:rPr lang="fr-FR" sz="1500"/>
              <a:t>Elle est initiée par un </a:t>
            </a:r>
            <a:r>
              <a:rPr lang="fr-FR" sz="1500" b="1"/>
              <a:t>rapport de situation</a:t>
            </a:r>
            <a:r>
              <a:rPr lang="fr-FR" sz="1500"/>
              <a:t> établi par les services municipaux compétents.</a:t>
            </a:r>
            <a:endParaRPr sz="1500"/>
          </a:p>
          <a:p>
            <a:pPr marL="457200" lvl="0" indent="0" algn="just" rtl="0">
              <a:lnSpc>
                <a:spcPct val="100000"/>
              </a:lnSpc>
              <a:spcBef>
                <a:spcPts val="0"/>
              </a:spcBef>
              <a:spcAft>
                <a:spcPts val="0"/>
              </a:spcAft>
              <a:buSzPts val="1800"/>
              <a:buNone/>
            </a:pPr>
            <a:endParaRPr sz="1500"/>
          </a:p>
          <a:p>
            <a:pPr marL="457200" lvl="0" indent="-323850" algn="just" rtl="0">
              <a:lnSpc>
                <a:spcPct val="100000"/>
              </a:lnSpc>
              <a:spcBef>
                <a:spcPts val="0"/>
              </a:spcBef>
              <a:spcAft>
                <a:spcPts val="0"/>
              </a:spcAft>
              <a:buSzPts val="1500"/>
              <a:buFont typeface="Noto Sans Symbols"/>
              <a:buChar char="▪"/>
            </a:pPr>
            <a:r>
              <a:rPr lang="fr-FR" sz="1500"/>
              <a:t>Le Maire peut demander au Tribunal Administratif la désignation d’un </a:t>
            </a:r>
            <a:r>
              <a:rPr lang="fr-FR" sz="1500" b="1"/>
              <a:t>expert</a:t>
            </a:r>
            <a:r>
              <a:rPr lang="fr-FR" sz="1500"/>
              <a:t> pour qu’il examine le bâtiment, l’expert devant se prononcer dans les 24 heures de sa désignation.</a:t>
            </a:r>
            <a:endParaRPr sz="1500"/>
          </a:p>
          <a:p>
            <a:pPr marL="457200" lvl="0" indent="0" algn="just" rtl="0">
              <a:lnSpc>
                <a:spcPct val="100000"/>
              </a:lnSpc>
              <a:spcBef>
                <a:spcPts val="0"/>
              </a:spcBef>
              <a:spcAft>
                <a:spcPts val="0"/>
              </a:spcAft>
              <a:buNone/>
            </a:pPr>
            <a:endParaRPr sz="1500"/>
          </a:p>
          <a:p>
            <a:pPr marL="457200" lvl="0" indent="-323850" algn="just" rtl="0">
              <a:lnSpc>
                <a:spcPct val="100000"/>
              </a:lnSpc>
              <a:spcBef>
                <a:spcPts val="0"/>
              </a:spcBef>
              <a:spcAft>
                <a:spcPts val="0"/>
              </a:spcAft>
              <a:buSzPts val="1500"/>
              <a:buFont typeface="Noto Sans Symbols"/>
              <a:buChar char="▪"/>
            </a:pPr>
            <a:r>
              <a:rPr lang="fr-FR" sz="1500"/>
              <a:t>Le rapport est remis contre signature ou notifié par lettre recommandé avec accusé de réception au propriétaire ou au titulaire de droits réels immobiliers ou au syndic lorsqu’il est question des parties communes d’un immeuble en copropriété. La notification est faite par affichage en mairie et sur l’immeuble lorsque l’intéressé ou son est adresse est inconnue. </a:t>
            </a:r>
            <a:endParaRPr sz="1500"/>
          </a:p>
          <a:p>
            <a:pPr marL="457200" lvl="0" indent="0" algn="just" rtl="0">
              <a:lnSpc>
                <a:spcPct val="100000"/>
              </a:lnSpc>
              <a:spcBef>
                <a:spcPts val="0"/>
              </a:spcBef>
              <a:spcAft>
                <a:spcPts val="0"/>
              </a:spcAft>
              <a:buSzPts val="1800"/>
              <a:buNone/>
            </a:pPr>
            <a:endParaRPr sz="1500"/>
          </a:p>
          <a:p>
            <a:pPr marL="457200" lvl="0" indent="-323850" algn="just" rtl="0">
              <a:lnSpc>
                <a:spcPct val="100000"/>
              </a:lnSpc>
              <a:spcBef>
                <a:spcPts val="0"/>
              </a:spcBef>
              <a:spcAft>
                <a:spcPts val="0"/>
              </a:spcAft>
              <a:buSzPts val="1500"/>
              <a:buFont typeface="Noto Sans Symbols"/>
              <a:buChar char="▪"/>
            </a:pPr>
            <a:r>
              <a:rPr lang="fr-FR" sz="1500" b="1"/>
              <a:t>L’intéressé peut présenter des observations</a:t>
            </a:r>
            <a:r>
              <a:rPr lang="fr-FR" sz="1500"/>
              <a:t> dans un délai qui ne peut être inférieur à un mois à compter de la notification ou l’affichage.</a:t>
            </a:r>
            <a:endParaRPr sz="1400"/>
          </a:p>
        </p:txBody>
      </p:sp>
      <p:sp>
        <p:nvSpPr>
          <p:cNvPr id="503" name="Google Shape;503;g388da56d598_0_273"/>
          <p:cNvSpPr txBox="1">
            <a:spLocks noGrp="1"/>
          </p:cNvSpPr>
          <p:nvPr>
            <p:ph type="body" idx="3"/>
          </p:nvPr>
        </p:nvSpPr>
        <p:spPr>
          <a:xfrm>
            <a:off x="838200" y="1367202"/>
            <a:ext cx="7653900" cy="467700"/>
          </a:xfrm>
          <a:prstGeom prst="rect">
            <a:avLst/>
          </a:prstGeom>
          <a:noFill/>
          <a:ln>
            <a:noFill/>
          </a:ln>
        </p:spPr>
        <p:txBody>
          <a:bodyPr spcFirstLastPara="1" wrap="square" lIns="91425" tIns="45700" rIns="91425" bIns="45700" anchor="b" anchorCtr="0">
            <a:normAutofit lnSpcReduction="10000"/>
          </a:bodyPr>
          <a:lstStyle/>
          <a:p>
            <a:pPr marL="0" lvl="0" indent="0" algn="l" rtl="0">
              <a:lnSpc>
                <a:spcPct val="90000"/>
              </a:lnSpc>
              <a:spcBef>
                <a:spcPts val="1000"/>
              </a:spcBef>
              <a:spcAft>
                <a:spcPts val="0"/>
              </a:spcAft>
              <a:buSzPts val="2000"/>
              <a:buNone/>
            </a:pPr>
            <a:r>
              <a:rPr lang="fr-FR" dirty="0"/>
              <a:t>Focus sur la procédure de mise en sécurité</a:t>
            </a:r>
            <a:endParaRPr dirty="0"/>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508"/>
        <p:cNvGrpSpPr/>
        <p:nvPr/>
      </p:nvGrpSpPr>
      <p:grpSpPr>
        <a:xfrm>
          <a:off x="0" y="0"/>
          <a:ext cx="0" cy="0"/>
          <a:chOff x="0" y="0"/>
          <a:chExt cx="0" cy="0"/>
        </a:xfrm>
      </p:grpSpPr>
      <p:sp>
        <p:nvSpPr>
          <p:cNvPr id="509" name="Google Shape;509;g3269151f360_0_179"/>
          <p:cNvSpPr txBox="1">
            <a:spLocks noGrp="1"/>
          </p:cNvSpPr>
          <p:nvPr>
            <p:ph type="body" idx="1"/>
          </p:nvPr>
        </p:nvSpPr>
        <p:spPr>
          <a:xfrm>
            <a:off x="838200" y="601941"/>
            <a:ext cx="7653900" cy="515100"/>
          </a:xfrm>
          <a:prstGeom prst="rect">
            <a:avLst/>
          </a:prstGeom>
          <a:noFill/>
          <a:ln>
            <a:noFill/>
          </a:ln>
        </p:spPr>
        <p:txBody>
          <a:bodyPr spcFirstLastPara="1" wrap="square" lIns="91425" tIns="45700" rIns="91425" bIns="45700" anchor="t" anchorCtr="0">
            <a:normAutofit fontScale="62500" lnSpcReduction="20000"/>
          </a:bodyPr>
          <a:lstStyle/>
          <a:p>
            <a:pPr marL="0" lvl="0" indent="0" algn="l" rtl="0">
              <a:spcBef>
                <a:spcPts val="0"/>
              </a:spcBef>
              <a:spcAft>
                <a:spcPts val="0"/>
              </a:spcAft>
              <a:buSzPts val="688"/>
              <a:buNone/>
            </a:pPr>
            <a:r>
              <a:rPr lang="fr-FR" sz="4800"/>
              <a:t>Cadre juridique relatif à l’habitat dégradé</a:t>
            </a:r>
            <a:endParaRPr sz="4800"/>
          </a:p>
        </p:txBody>
      </p:sp>
      <p:sp>
        <p:nvSpPr>
          <p:cNvPr id="510" name="Google Shape;510;g3269151f360_0_179"/>
          <p:cNvSpPr txBox="1">
            <a:spLocks noGrp="1"/>
          </p:cNvSpPr>
          <p:nvPr>
            <p:ph type="body" idx="2"/>
          </p:nvPr>
        </p:nvSpPr>
        <p:spPr>
          <a:xfrm>
            <a:off x="838200" y="1755651"/>
            <a:ext cx="10522800" cy="5102400"/>
          </a:xfrm>
          <a:prstGeom prst="rect">
            <a:avLst/>
          </a:prstGeom>
          <a:noFill/>
          <a:ln>
            <a:noFill/>
          </a:ln>
        </p:spPr>
        <p:txBody>
          <a:bodyPr spcFirstLastPara="1" wrap="square" lIns="91425" tIns="45700" rIns="91425" bIns="45700" anchor="t" anchorCtr="0">
            <a:noAutofit/>
          </a:bodyPr>
          <a:lstStyle/>
          <a:p>
            <a:pPr marL="457200" lvl="0" indent="0" algn="just" rtl="0">
              <a:lnSpc>
                <a:spcPct val="100000"/>
              </a:lnSpc>
              <a:spcBef>
                <a:spcPts val="0"/>
              </a:spcBef>
              <a:spcAft>
                <a:spcPts val="0"/>
              </a:spcAft>
              <a:buNone/>
            </a:pPr>
            <a:endParaRPr sz="1500"/>
          </a:p>
          <a:p>
            <a:pPr marL="457200" lvl="0" indent="-323850" algn="just" rtl="0">
              <a:lnSpc>
                <a:spcPct val="100000"/>
              </a:lnSpc>
              <a:spcBef>
                <a:spcPts val="0"/>
              </a:spcBef>
              <a:spcAft>
                <a:spcPts val="0"/>
              </a:spcAft>
              <a:buSzPts val="1500"/>
              <a:buFont typeface="Noto Sans Symbols"/>
              <a:buChar char="▪"/>
            </a:pPr>
            <a:r>
              <a:rPr lang="fr-FR" sz="1500"/>
              <a:t>A la fin de la procédure contradictoire, </a:t>
            </a:r>
            <a:r>
              <a:rPr lang="fr-FR" sz="1500" b="1"/>
              <a:t>le Maire adopte un arrêté de mise en sécurité, prescrivant les mesures</a:t>
            </a:r>
            <a:r>
              <a:rPr lang="fr-FR" sz="1500"/>
              <a:t> de réparation, démolition et/ou interdiction d’habiter temporairement ou définitivement</a:t>
            </a:r>
            <a:endParaRPr sz="1500"/>
          </a:p>
          <a:p>
            <a:pPr marL="457200" lvl="0" indent="0" algn="just" rtl="0">
              <a:lnSpc>
                <a:spcPct val="100000"/>
              </a:lnSpc>
              <a:spcBef>
                <a:spcPts val="0"/>
              </a:spcBef>
              <a:spcAft>
                <a:spcPts val="0"/>
              </a:spcAft>
              <a:buSzPts val="1800"/>
              <a:buNone/>
            </a:pPr>
            <a:endParaRPr sz="1500"/>
          </a:p>
          <a:p>
            <a:pPr marL="457200" lvl="0" indent="-323850" algn="just" rtl="0">
              <a:lnSpc>
                <a:spcPct val="100000"/>
              </a:lnSpc>
              <a:spcBef>
                <a:spcPts val="0"/>
              </a:spcBef>
              <a:spcAft>
                <a:spcPts val="0"/>
              </a:spcAft>
              <a:buSzPts val="1500"/>
              <a:buFont typeface="Noto Sans Symbols"/>
              <a:buChar char="▪"/>
            </a:pPr>
            <a:r>
              <a:rPr lang="fr-FR" sz="1500"/>
              <a:t>L’arrêté a pour effet de </a:t>
            </a:r>
            <a:r>
              <a:rPr lang="fr-FR" sz="1500" b="1"/>
              <a:t>suspendre les baux</a:t>
            </a:r>
            <a:r>
              <a:rPr lang="fr-FR" sz="1500"/>
              <a:t> et d’imposer à l’intéressé d’assurer l’hébergement ou le relogement des locataires.</a:t>
            </a:r>
            <a:endParaRPr sz="1500"/>
          </a:p>
          <a:p>
            <a:pPr marL="457200" lvl="0" indent="0" algn="just" rtl="0">
              <a:lnSpc>
                <a:spcPct val="100000"/>
              </a:lnSpc>
              <a:spcBef>
                <a:spcPts val="0"/>
              </a:spcBef>
              <a:spcAft>
                <a:spcPts val="0"/>
              </a:spcAft>
              <a:buSzPts val="1800"/>
              <a:buNone/>
            </a:pPr>
            <a:endParaRPr sz="1500"/>
          </a:p>
          <a:p>
            <a:pPr marL="457200" lvl="0" indent="-317500" algn="just" rtl="0">
              <a:lnSpc>
                <a:spcPct val="100000"/>
              </a:lnSpc>
              <a:spcBef>
                <a:spcPts val="0"/>
              </a:spcBef>
              <a:spcAft>
                <a:spcPts val="0"/>
              </a:spcAft>
              <a:buSzPts val="1400"/>
              <a:buFont typeface="Noto Sans Symbols"/>
              <a:buChar char="▪"/>
            </a:pPr>
            <a:r>
              <a:rPr lang="fr-FR" sz="1500"/>
              <a:t>A noter qu’en cas de danger imminent ou manifeste, la procédure contradictoire peut ne pas être observée.</a:t>
            </a:r>
            <a:endParaRPr sz="1500"/>
          </a:p>
          <a:p>
            <a:pPr marL="457200" lvl="0" indent="0" algn="just" rtl="0">
              <a:lnSpc>
                <a:spcPct val="100000"/>
              </a:lnSpc>
              <a:spcBef>
                <a:spcPts val="0"/>
              </a:spcBef>
              <a:spcAft>
                <a:spcPts val="0"/>
              </a:spcAft>
              <a:buSzPts val="1800"/>
              <a:buNone/>
            </a:pPr>
            <a:endParaRPr sz="1500"/>
          </a:p>
          <a:p>
            <a:pPr marL="457200" lvl="0" indent="-323850" algn="just" rtl="0">
              <a:lnSpc>
                <a:spcPct val="100000"/>
              </a:lnSpc>
              <a:spcBef>
                <a:spcPts val="0"/>
              </a:spcBef>
              <a:spcAft>
                <a:spcPts val="0"/>
              </a:spcAft>
              <a:buSzPts val="1500"/>
              <a:buFont typeface="Noto Sans Symbols"/>
              <a:buChar char="▪"/>
            </a:pPr>
            <a:r>
              <a:rPr lang="fr-FR" sz="1500"/>
              <a:t>L’arrêté mentionne le </a:t>
            </a:r>
            <a:r>
              <a:rPr lang="fr-FR" sz="1500" b="1"/>
              <a:t>délai dans lequel les mesures doivent être mises en œuvre</a:t>
            </a:r>
            <a:r>
              <a:rPr lang="fr-FR" sz="1500"/>
              <a:t>, délai qui ne peut être inférieur à un mois, ainsi que les conséquences de l’inexécution (astreinte, exécution d’office par la commune aux frais du propriétaire).</a:t>
            </a:r>
            <a:endParaRPr sz="1500"/>
          </a:p>
          <a:p>
            <a:pPr marL="457200" lvl="0" indent="0" algn="just" rtl="0">
              <a:lnSpc>
                <a:spcPct val="100000"/>
              </a:lnSpc>
              <a:spcBef>
                <a:spcPts val="0"/>
              </a:spcBef>
              <a:spcAft>
                <a:spcPts val="0"/>
              </a:spcAft>
              <a:buSzPts val="1800"/>
              <a:buNone/>
            </a:pPr>
            <a:endParaRPr sz="1500"/>
          </a:p>
          <a:p>
            <a:pPr marL="457200" lvl="0" indent="-323850" algn="just" rtl="0">
              <a:lnSpc>
                <a:spcPct val="100000"/>
              </a:lnSpc>
              <a:spcBef>
                <a:spcPts val="0"/>
              </a:spcBef>
              <a:spcAft>
                <a:spcPts val="0"/>
              </a:spcAft>
              <a:buSzPts val="1500"/>
              <a:buFont typeface="Noto Sans Symbols"/>
              <a:buChar char="▪"/>
            </a:pPr>
            <a:r>
              <a:rPr lang="fr-FR" sz="1500"/>
              <a:t>L’arrêté est également </a:t>
            </a:r>
            <a:r>
              <a:rPr lang="fr-FR" sz="1500" b="1"/>
              <a:t>publié au fichier immobilier</a:t>
            </a:r>
            <a:r>
              <a:rPr lang="fr-FR" sz="1500"/>
              <a:t> (ou livre foncier dans certaines territoires) dont dépend le bien à la demande du Maire.</a:t>
            </a:r>
            <a:endParaRPr sz="1500"/>
          </a:p>
          <a:p>
            <a:pPr marL="0" lvl="0" indent="0" algn="just" rtl="0">
              <a:lnSpc>
                <a:spcPct val="100000"/>
              </a:lnSpc>
              <a:spcBef>
                <a:spcPts val="0"/>
              </a:spcBef>
              <a:spcAft>
                <a:spcPts val="0"/>
              </a:spcAft>
              <a:buNone/>
            </a:pPr>
            <a:endParaRPr sz="1500"/>
          </a:p>
          <a:p>
            <a:pPr marL="457200" lvl="0" indent="-317500" algn="just" rtl="0">
              <a:lnSpc>
                <a:spcPct val="100000"/>
              </a:lnSpc>
              <a:spcBef>
                <a:spcPts val="0"/>
              </a:spcBef>
              <a:spcAft>
                <a:spcPts val="0"/>
              </a:spcAft>
              <a:buSzPts val="1400"/>
              <a:buFont typeface="Noto Sans Symbols"/>
              <a:buChar char="▪"/>
            </a:pPr>
            <a:r>
              <a:rPr lang="fr-FR" sz="1500"/>
              <a:t>L’arrêté interdit également certaines opérations immobilières. A titre d’exemple, « </a:t>
            </a:r>
            <a:r>
              <a:rPr lang="fr-FR" sz="1500" i="1"/>
              <a:t>Toute division par appartements d'immeubles frappés d'une interdiction d'habiter, ou d'un arrêté de péril est interdite </a:t>
            </a:r>
            <a:r>
              <a:rPr lang="fr-FR" sz="1500"/>
              <a:t>» (Code de la construction et de l’habitation, article L111-6-1).</a:t>
            </a:r>
            <a:endParaRPr sz="1500"/>
          </a:p>
        </p:txBody>
      </p:sp>
      <p:sp>
        <p:nvSpPr>
          <p:cNvPr id="511" name="Google Shape;511;g3269151f360_0_179"/>
          <p:cNvSpPr txBox="1">
            <a:spLocks noGrp="1"/>
          </p:cNvSpPr>
          <p:nvPr>
            <p:ph type="body" idx="3"/>
          </p:nvPr>
        </p:nvSpPr>
        <p:spPr>
          <a:xfrm>
            <a:off x="838200" y="1367202"/>
            <a:ext cx="7653900" cy="467700"/>
          </a:xfrm>
          <a:prstGeom prst="rect">
            <a:avLst/>
          </a:prstGeom>
          <a:noFill/>
          <a:ln>
            <a:noFill/>
          </a:ln>
        </p:spPr>
        <p:txBody>
          <a:bodyPr spcFirstLastPara="1" wrap="square" lIns="91425" tIns="45700" rIns="91425" bIns="45700" anchor="b" anchorCtr="0">
            <a:normAutofit lnSpcReduction="10000"/>
          </a:bodyPr>
          <a:lstStyle/>
          <a:p>
            <a:pPr marL="0" lvl="0" indent="0" algn="l" rtl="0">
              <a:lnSpc>
                <a:spcPct val="90000"/>
              </a:lnSpc>
              <a:spcBef>
                <a:spcPts val="1000"/>
              </a:spcBef>
              <a:spcAft>
                <a:spcPts val="0"/>
              </a:spcAft>
              <a:buSzPts val="2000"/>
              <a:buNone/>
            </a:pPr>
            <a:r>
              <a:rPr lang="fr-FR" dirty="0"/>
              <a:t>Focus sur la procédure de mise en sécurité</a:t>
            </a:r>
            <a:endParaRPr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AC394A-28D0-931F-85B5-0835AB1F940B}"/>
            </a:ext>
          </a:extLst>
        </p:cNvPr>
        <p:cNvGrpSpPr/>
        <p:nvPr/>
      </p:nvGrpSpPr>
      <p:grpSpPr>
        <a:xfrm>
          <a:off x="0" y="0"/>
          <a:ext cx="0" cy="0"/>
          <a:chOff x="0" y="0"/>
          <a:chExt cx="0" cy="0"/>
        </a:xfrm>
      </p:grpSpPr>
      <p:sp>
        <p:nvSpPr>
          <p:cNvPr id="2" name="ZoneTexte 1">
            <a:extLst>
              <a:ext uri="{FF2B5EF4-FFF2-40B4-BE49-F238E27FC236}">
                <a16:creationId xmlns:a16="http://schemas.microsoft.com/office/drawing/2014/main" id="{7350C327-38BD-0301-B9F8-EC193D78BE32}"/>
              </a:ext>
            </a:extLst>
          </p:cNvPr>
          <p:cNvSpPr txBox="1"/>
          <p:nvPr/>
        </p:nvSpPr>
        <p:spPr>
          <a:xfrm>
            <a:off x="1572413" y="395457"/>
            <a:ext cx="5201800" cy="529683"/>
          </a:xfrm>
          <a:prstGeom prst="rect">
            <a:avLst/>
          </a:prstGeom>
        </p:spPr>
        <p:txBody>
          <a:bodyPr vert="horz" lIns="91440" tIns="45720" rIns="91440" bIns="45720" rtlCol="0" anchor="ctr"/>
          <a:lstStyle>
            <a:defPPr>
              <a:defRPr lang="fr-FR"/>
            </a:defPPr>
            <a:lvl1pPr indent="0">
              <a:buNone/>
              <a:defRPr sz="2800">
                <a:solidFill>
                  <a:srgbClr val="050088"/>
                </a:solidFill>
                <a:latin typeface="Arial" panose="020B0604020202020204" pitchFamily="34" charset="0"/>
              </a:defRPr>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fr-FR" sz="3200" b="1" dirty="0">
                <a:solidFill>
                  <a:srgbClr val="FF5D6B"/>
                </a:solidFill>
              </a:rPr>
              <a:t>Programme de la journée</a:t>
            </a:r>
          </a:p>
        </p:txBody>
      </p:sp>
      <p:sp>
        <p:nvSpPr>
          <p:cNvPr id="5" name="Espace réservé du texte 2">
            <a:extLst>
              <a:ext uri="{FF2B5EF4-FFF2-40B4-BE49-F238E27FC236}">
                <a16:creationId xmlns:a16="http://schemas.microsoft.com/office/drawing/2014/main" id="{1B2AA76E-1110-E066-DDCD-7CB486300A23}"/>
              </a:ext>
            </a:extLst>
          </p:cNvPr>
          <p:cNvSpPr txBox="1">
            <a:spLocks/>
          </p:cNvSpPr>
          <p:nvPr/>
        </p:nvSpPr>
        <p:spPr>
          <a:xfrm>
            <a:off x="2831584" y="1660631"/>
            <a:ext cx="2766180" cy="467692"/>
          </a:xfrm>
          <a:prstGeom prst="rect">
            <a:avLst/>
          </a:prstGeom>
        </p:spPr>
        <p:txBody>
          <a:bodyPr vert="horz" lIns="91440" tIns="45720" rIns="91440" bIns="45720" rtlCol="0" anchor="ctr"/>
          <a:lstStyle>
            <a:defPPr>
              <a:defRPr lang="fr-FR"/>
            </a:defPPr>
            <a:lvl1pPr indent="0">
              <a:buNone/>
              <a:defRPr sz="2800">
                <a:solidFill>
                  <a:srgbClr val="050088"/>
                </a:solidFill>
                <a:latin typeface="Arial" panose="020B0604020202020204" pitchFamily="34" charset="0"/>
              </a:defRPr>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fr-FR" dirty="0"/>
              <a:t>L’actualité juridique</a:t>
            </a:r>
          </a:p>
        </p:txBody>
      </p:sp>
      <p:sp>
        <p:nvSpPr>
          <p:cNvPr id="7" name="ZoneTexte 6">
            <a:extLst>
              <a:ext uri="{FF2B5EF4-FFF2-40B4-BE49-F238E27FC236}">
                <a16:creationId xmlns:a16="http://schemas.microsoft.com/office/drawing/2014/main" id="{8EA54C5A-833C-8AE3-2394-BB9511A2F16D}"/>
              </a:ext>
            </a:extLst>
          </p:cNvPr>
          <p:cNvSpPr txBox="1"/>
          <p:nvPr/>
        </p:nvSpPr>
        <p:spPr>
          <a:xfrm>
            <a:off x="297288" y="6356350"/>
            <a:ext cx="609693" cy="338554"/>
          </a:xfrm>
          <a:prstGeom prst="rect">
            <a:avLst/>
          </a:prstGeom>
          <a:noFill/>
        </p:spPr>
        <p:txBody>
          <a:bodyPr wrap="square" rtlCol="0">
            <a:spAutoFit/>
          </a:bodyPr>
          <a:lstStyle/>
          <a:p>
            <a:pPr algn="l"/>
            <a:fld id="{AE08F245-9CEE-1146-80B8-43EA15F37FBC}" type="slidenum">
              <a:rPr lang="fr-FR" sz="1600" b="0" i="0" smtClean="0">
                <a:solidFill>
                  <a:schemeClr val="tx1">
                    <a:lumMod val="50000"/>
                    <a:lumOff val="50000"/>
                  </a:schemeClr>
                </a:solidFill>
                <a:latin typeface="Arial" panose="020B0604020202020204" pitchFamily="34" charset="0"/>
                <a:cs typeface="Arial" panose="020B0604020202020204" pitchFamily="34" charset="0"/>
              </a:rPr>
              <a:pPr algn="l"/>
              <a:t>4</a:t>
            </a:fld>
            <a:endParaRPr lang="fr-FR" sz="1600" b="0" i="0" dirty="0">
              <a:solidFill>
                <a:schemeClr val="tx1">
                  <a:lumMod val="50000"/>
                  <a:lumOff val="50000"/>
                </a:schemeClr>
              </a:solidFill>
              <a:latin typeface="Arial" panose="020B0604020202020204" pitchFamily="34" charset="0"/>
              <a:cs typeface="Arial" panose="020B0604020202020204" pitchFamily="34" charset="0"/>
            </a:endParaRPr>
          </a:p>
        </p:txBody>
      </p:sp>
      <p:sp>
        <p:nvSpPr>
          <p:cNvPr id="8" name="Espace réservé du texte 3">
            <a:extLst>
              <a:ext uri="{FF2B5EF4-FFF2-40B4-BE49-F238E27FC236}">
                <a16:creationId xmlns:a16="http://schemas.microsoft.com/office/drawing/2014/main" id="{47ACDC5A-4157-74FD-7601-413420B215E7}"/>
              </a:ext>
            </a:extLst>
          </p:cNvPr>
          <p:cNvSpPr txBox="1">
            <a:spLocks/>
          </p:cNvSpPr>
          <p:nvPr/>
        </p:nvSpPr>
        <p:spPr>
          <a:xfrm>
            <a:off x="1337545" y="1555087"/>
            <a:ext cx="1456818" cy="635228"/>
          </a:xfrm>
          <a:prstGeom prst="rect">
            <a:avLst/>
          </a:prstGeom>
        </p:spPr>
        <p:txBody>
          <a:bodyPr vert="horz" lIns="91440" tIns="45720" rIns="91440" bIns="45720" rtlCol="0" anchor="ctr"/>
          <a:lstStyle>
            <a:defPPr>
              <a:defRPr lang="fr-FR"/>
            </a:defPPr>
            <a:lvl1pPr indent="0">
              <a:buNone/>
              <a:defRPr sz="2800">
                <a:solidFill>
                  <a:srgbClr val="050088"/>
                </a:solidFill>
                <a:latin typeface="Arial" panose="020B0604020202020204" pitchFamily="34" charset="0"/>
              </a:defRPr>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algn="r"/>
            <a:r>
              <a:rPr lang="fr-FR" sz="4000" b="1" dirty="0"/>
              <a:t>9h30</a:t>
            </a:r>
          </a:p>
        </p:txBody>
      </p:sp>
      <p:sp>
        <p:nvSpPr>
          <p:cNvPr id="9" name="Espace réservé du texte 2">
            <a:extLst>
              <a:ext uri="{FF2B5EF4-FFF2-40B4-BE49-F238E27FC236}">
                <a16:creationId xmlns:a16="http://schemas.microsoft.com/office/drawing/2014/main" id="{C7767E6B-E860-6373-26FF-05EED686E8EE}"/>
              </a:ext>
            </a:extLst>
          </p:cNvPr>
          <p:cNvSpPr txBox="1">
            <a:spLocks/>
          </p:cNvSpPr>
          <p:nvPr/>
        </p:nvSpPr>
        <p:spPr>
          <a:xfrm>
            <a:off x="2823102" y="3499087"/>
            <a:ext cx="2766180" cy="467692"/>
          </a:xfrm>
          <a:prstGeom prst="rect">
            <a:avLst/>
          </a:prstGeom>
        </p:spPr>
        <p:txBody>
          <a:bodyPr vert="horz" lIns="91440" tIns="45720" rIns="91440" bIns="45720" rtlCol="0" anchor="ctr"/>
          <a:lstStyle>
            <a:defPPr>
              <a:defRPr lang="fr-FR"/>
            </a:defPPr>
            <a:lvl1pPr indent="0">
              <a:buNone/>
              <a:defRPr sz="2800">
                <a:solidFill>
                  <a:srgbClr val="050088"/>
                </a:solidFill>
                <a:latin typeface="Arial" panose="020B0604020202020204" pitchFamily="34" charset="0"/>
              </a:defRPr>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fr-FR" dirty="0"/>
              <a:t>Gouvernance territoriale pour une attractivité durable</a:t>
            </a:r>
          </a:p>
        </p:txBody>
      </p:sp>
      <p:sp>
        <p:nvSpPr>
          <p:cNvPr id="12" name="Espace réservé du texte 2">
            <a:extLst>
              <a:ext uri="{FF2B5EF4-FFF2-40B4-BE49-F238E27FC236}">
                <a16:creationId xmlns:a16="http://schemas.microsoft.com/office/drawing/2014/main" id="{F8FCB5C5-A631-E002-52F3-DDC6780C3B02}"/>
              </a:ext>
            </a:extLst>
          </p:cNvPr>
          <p:cNvSpPr txBox="1">
            <a:spLocks/>
          </p:cNvSpPr>
          <p:nvPr/>
        </p:nvSpPr>
        <p:spPr>
          <a:xfrm>
            <a:off x="2831584" y="4915275"/>
            <a:ext cx="2766180" cy="467692"/>
          </a:xfrm>
          <a:prstGeom prst="rect">
            <a:avLst/>
          </a:prstGeom>
        </p:spPr>
        <p:txBody>
          <a:bodyPr vert="horz" lIns="91440" tIns="45720" rIns="91440" bIns="45720" rtlCol="0" anchor="ctr"/>
          <a:lstStyle>
            <a:defPPr>
              <a:defRPr lang="fr-FR"/>
            </a:defPPr>
            <a:lvl1pPr indent="0">
              <a:buNone/>
              <a:defRPr sz="2800">
                <a:solidFill>
                  <a:srgbClr val="050088"/>
                </a:solidFill>
                <a:latin typeface="Arial" panose="020B0604020202020204" pitchFamily="34" charset="0"/>
              </a:defRPr>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fr-FR" dirty="0"/>
              <a:t>Déjeuner</a:t>
            </a:r>
          </a:p>
        </p:txBody>
      </p:sp>
      <p:sp>
        <p:nvSpPr>
          <p:cNvPr id="20" name="Espace réservé du texte 3">
            <a:extLst>
              <a:ext uri="{FF2B5EF4-FFF2-40B4-BE49-F238E27FC236}">
                <a16:creationId xmlns:a16="http://schemas.microsoft.com/office/drawing/2014/main" id="{3B14A961-7F3E-C48E-A9FC-AA53B3E236E1}"/>
              </a:ext>
            </a:extLst>
          </p:cNvPr>
          <p:cNvSpPr txBox="1">
            <a:spLocks/>
          </p:cNvSpPr>
          <p:nvPr/>
        </p:nvSpPr>
        <p:spPr>
          <a:xfrm>
            <a:off x="6337044" y="3182409"/>
            <a:ext cx="858838" cy="467692"/>
          </a:xfrm>
          <a:prstGeom prst="rect">
            <a:avLst/>
          </a:prstGeom>
        </p:spPr>
        <p:txBody>
          <a:bodyPr vert="horz" lIns="91440" tIns="45720" rIns="91440" bIns="45720" rtlCol="0" anchor="ctr"/>
          <a:lstStyle>
            <a:defPPr>
              <a:defRPr lang="fr-FR"/>
            </a:defPPr>
            <a:lvl1pPr indent="0">
              <a:buNone/>
              <a:defRPr sz="6600" b="1">
                <a:solidFill>
                  <a:srgbClr val="050088"/>
                </a:solidFill>
                <a:latin typeface="Arial" panose="020B0604020202020204" pitchFamily="34" charset="0"/>
              </a:defRPr>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endParaRPr lang="fr-FR" dirty="0"/>
          </a:p>
        </p:txBody>
      </p:sp>
      <p:grpSp>
        <p:nvGrpSpPr>
          <p:cNvPr id="24" name="Groupe 23">
            <a:extLst>
              <a:ext uri="{FF2B5EF4-FFF2-40B4-BE49-F238E27FC236}">
                <a16:creationId xmlns:a16="http://schemas.microsoft.com/office/drawing/2014/main" id="{4F336789-19BB-9FEA-1181-13C137D07A0A}"/>
              </a:ext>
            </a:extLst>
          </p:cNvPr>
          <p:cNvGrpSpPr/>
          <p:nvPr/>
        </p:nvGrpSpPr>
        <p:grpSpPr>
          <a:xfrm>
            <a:off x="358995" y="218530"/>
            <a:ext cx="1095971" cy="1074432"/>
            <a:chOff x="466777" y="1431396"/>
            <a:chExt cx="1095971" cy="1074432"/>
          </a:xfrm>
        </p:grpSpPr>
        <p:sp>
          <p:nvSpPr>
            <p:cNvPr id="25" name="Rectangle 24">
              <a:extLst>
                <a:ext uri="{FF2B5EF4-FFF2-40B4-BE49-F238E27FC236}">
                  <a16:creationId xmlns:a16="http://schemas.microsoft.com/office/drawing/2014/main" id="{B10449F6-890D-0F2B-3776-A6F5ACFFB558}"/>
                </a:ext>
              </a:extLst>
            </p:cNvPr>
            <p:cNvSpPr/>
            <p:nvPr/>
          </p:nvSpPr>
          <p:spPr>
            <a:xfrm>
              <a:off x="466777" y="1734959"/>
              <a:ext cx="832475" cy="770869"/>
            </a:xfrm>
            <a:prstGeom prst="rect">
              <a:avLst/>
            </a:prstGeom>
            <a:solidFill>
              <a:srgbClr val="05008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noFill/>
              </a:endParaRPr>
            </a:p>
          </p:txBody>
        </p:sp>
        <p:sp>
          <p:nvSpPr>
            <p:cNvPr id="26" name="Rectangle 25">
              <a:extLst>
                <a:ext uri="{FF2B5EF4-FFF2-40B4-BE49-F238E27FC236}">
                  <a16:creationId xmlns:a16="http://schemas.microsoft.com/office/drawing/2014/main" id="{5910E096-5360-75B8-3FE2-560D83DAA6ED}"/>
                </a:ext>
              </a:extLst>
            </p:cNvPr>
            <p:cNvSpPr/>
            <p:nvPr/>
          </p:nvSpPr>
          <p:spPr>
            <a:xfrm>
              <a:off x="730273" y="1431396"/>
              <a:ext cx="832475" cy="770869"/>
            </a:xfrm>
            <a:prstGeom prst="rect">
              <a:avLst/>
            </a:prstGeom>
            <a:solidFill>
              <a:srgbClr val="05008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noFill/>
              </a:endParaRPr>
            </a:p>
          </p:txBody>
        </p:sp>
      </p:grpSp>
      <p:sp>
        <p:nvSpPr>
          <p:cNvPr id="27" name="Espace réservé du texte 3">
            <a:extLst>
              <a:ext uri="{FF2B5EF4-FFF2-40B4-BE49-F238E27FC236}">
                <a16:creationId xmlns:a16="http://schemas.microsoft.com/office/drawing/2014/main" id="{EA2943EA-2815-DC74-27BD-E82D3C96E103}"/>
              </a:ext>
            </a:extLst>
          </p:cNvPr>
          <p:cNvSpPr txBox="1">
            <a:spLocks/>
          </p:cNvSpPr>
          <p:nvPr/>
        </p:nvSpPr>
        <p:spPr>
          <a:xfrm>
            <a:off x="906981" y="3150703"/>
            <a:ext cx="1886650" cy="666933"/>
          </a:xfrm>
          <a:prstGeom prst="rect">
            <a:avLst/>
          </a:prstGeom>
        </p:spPr>
        <p:txBody>
          <a:bodyPr vert="horz" lIns="91440" tIns="45720" rIns="91440" bIns="45720" rtlCol="0" anchor="ctr"/>
          <a:lstStyle>
            <a:defPPr>
              <a:defRPr lang="fr-FR"/>
            </a:defPPr>
            <a:lvl1pPr indent="0">
              <a:buNone/>
              <a:defRPr sz="2800">
                <a:solidFill>
                  <a:srgbClr val="050088"/>
                </a:solidFill>
                <a:latin typeface="Arial" panose="020B0604020202020204" pitchFamily="34" charset="0"/>
              </a:defRPr>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algn="r"/>
            <a:r>
              <a:rPr lang="fr-FR" sz="4000" b="1" dirty="0"/>
              <a:t>10h40</a:t>
            </a:r>
          </a:p>
        </p:txBody>
      </p:sp>
      <p:sp>
        <p:nvSpPr>
          <p:cNvPr id="30" name="Espace réservé du texte 3">
            <a:extLst>
              <a:ext uri="{FF2B5EF4-FFF2-40B4-BE49-F238E27FC236}">
                <a16:creationId xmlns:a16="http://schemas.microsoft.com/office/drawing/2014/main" id="{A1826FEB-9875-318F-84A3-41E72A3FFF54}"/>
              </a:ext>
            </a:extLst>
          </p:cNvPr>
          <p:cNvSpPr txBox="1">
            <a:spLocks/>
          </p:cNvSpPr>
          <p:nvPr/>
        </p:nvSpPr>
        <p:spPr>
          <a:xfrm>
            <a:off x="944934" y="4775803"/>
            <a:ext cx="1886650" cy="666933"/>
          </a:xfrm>
          <a:prstGeom prst="rect">
            <a:avLst/>
          </a:prstGeom>
        </p:spPr>
        <p:txBody>
          <a:bodyPr vert="horz" lIns="91440" tIns="45720" rIns="91440" bIns="45720" rtlCol="0" anchor="ctr"/>
          <a:lstStyle>
            <a:defPPr>
              <a:defRPr lang="fr-FR"/>
            </a:defPPr>
            <a:lvl1pPr indent="0">
              <a:buNone/>
              <a:defRPr sz="2800">
                <a:solidFill>
                  <a:srgbClr val="050088"/>
                </a:solidFill>
                <a:latin typeface="Arial" panose="020B0604020202020204" pitchFamily="34" charset="0"/>
              </a:defRPr>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algn="r"/>
            <a:r>
              <a:rPr lang="fr-FR" sz="4000" b="1" dirty="0"/>
              <a:t>12h30</a:t>
            </a:r>
          </a:p>
        </p:txBody>
      </p:sp>
      <p:sp>
        <p:nvSpPr>
          <p:cNvPr id="31" name="Espace réservé du texte 3">
            <a:extLst>
              <a:ext uri="{FF2B5EF4-FFF2-40B4-BE49-F238E27FC236}">
                <a16:creationId xmlns:a16="http://schemas.microsoft.com/office/drawing/2014/main" id="{9F52AD43-870D-4DCD-8A8C-E050B41EDEF3}"/>
              </a:ext>
            </a:extLst>
          </p:cNvPr>
          <p:cNvSpPr txBox="1">
            <a:spLocks/>
          </p:cNvSpPr>
          <p:nvPr/>
        </p:nvSpPr>
        <p:spPr>
          <a:xfrm>
            <a:off x="5589282" y="1493095"/>
            <a:ext cx="1740158" cy="697220"/>
          </a:xfrm>
          <a:prstGeom prst="rect">
            <a:avLst/>
          </a:prstGeom>
        </p:spPr>
        <p:txBody>
          <a:bodyPr vert="horz" lIns="91440" tIns="45720" rIns="91440" bIns="45720" rtlCol="0" anchor="ctr"/>
          <a:lstStyle>
            <a:defPPr>
              <a:defRPr lang="fr-FR"/>
            </a:defPPr>
            <a:lvl1pPr indent="0">
              <a:buNone/>
              <a:defRPr sz="2800">
                <a:solidFill>
                  <a:srgbClr val="050088"/>
                </a:solidFill>
                <a:latin typeface="Arial" panose="020B0604020202020204" pitchFamily="34" charset="0"/>
              </a:defRPr>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algn="r"/>
            <a:r>
              <a:rPr lang="fr-FR" sz="4000" b="1" dirty="0"/>
              <a:t>14h00</a:t>
            </a:r>
          </a:p>
        </p:txBody>
      </p:sp>
      <p:sp>
        <p:nvSpPr>
          <p:cNvPr id="32" name="Espace réservé du texte 2">
            <a:extLst>
              <a:ext uri="{FF2B5EF4-FFF2-40B4-BE49-F238E27FC236}">
                <a16:creationId xmlns:a16="http://schemas.microsoft.com/office/drawing/2014/main" id="{CA5D2B4B-C8BF-F4DE-B038-EC16AFF15A8E}"/>
              </a:ext>
            </a:extLst>
          </p:cNvPr>
          <p:cNvSpPr txBox="1">
            <a:spLocks/>
          </p:cNvSpPr>
          <p:nvPr/>
        </p:nvSpPr>
        <p:spPr>
          <a:xfrm>
            <a:off x="7358178" y="1737215"/>
            <a:ext cx="4649089" cy="369332"/>
          </a:xfrm>
          <a:prstGeom prst="rect">
            <a:avLst/>
          </a:prstGeom>
        </p:spPr>
        <p:txBody>
          <a:bodyPr vert="horz" lIns="91440" tIns="45720" rIns="91440" bIns="45720" rtlCol="0" anchor="ctr"/>
          <a:lstStyle>
            <a:defPPr>
              <a:defRPr lang="fr-FR"/>
            </a:defPPr>
            <a:lvl1pPr indent="0">
              <a:buNone/>
              <a:defRPr sz="2800">
                <a:solidFill>
                  <a:srgbClr val="050088"/>
                </a:solidFill>
                <a:latin typeface="Arial" panose="020B0604020202020204" pitchFamily="34" charset="0"/>
              </a:defRPr>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fr-FR" dirty="0"/>
              <a:t>Conflits touristes / habitants permanents et les pressions sur le parc locatif</a:t>
            </a:r>
          </a:p>
          <a:p>
            <a:endParaRPr lang="fr-FR" dirty="0"/>
          </a:p>
        </p:txBody>
      </p:sp>
      <p:sp>
        <p:nvSpPr>
          <p:cNvPr id="34" name="Espace réservé du texte 3">
            <a:extLst>
              <a:ext uri="{FF2B5EF4-FFF2-40B4-BE49-F238E27FC236}">
                <a16:creationId xmlns:a16="http://schemas.microsoft.com/office/drawing/2014/main" id="{A77A5803-8786-56E4-7E27-2E12FAA9D190}"/>
              </a:ext>
            </a:extLst>
          </p:cNvPr>
          <p:cNvSpPr txBox="1">
            <a:spLocks/>
          </p:cNvSpPr>
          <p:nvPr/>
        </p:nvSpPr>
        <p:spPr>
          <a:xfrm>
            <a:off x="5560544" y="3136105"/>
            <a:ext cx="1740158" cy="697220"/>
          </a:xfrm>
          <a:prstGeom prst="rect">
            <a:avLst/>
          </a:prstGeom>
        </p:spPr>
        <p:txBody>
          <a:bodyPr vert="horz" lIns="91440" tIns="45720" rIns="91440" bIns="45720" rtlCol="0" anchor="ctr"/>
          <a:lstStyle>
            <a:defPPr>
              <a:defRPr lang="fr-FR"/>
            </a:defPPr>
            <a:lvl1pPr indent="0">
              <a:buNone/>
              <a:defRPr sz="2800">
                <a:solidFill>
                  <a:srgbClr val="050088"/>
                </a:solidFill>
                <a:latin typeface="Arial" panose="020B0604020202020204" pitchFamily="34" charset="0"/>
              </a:defRPr>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algn="r"/>
            <a:r>
              <a:rPr lang="fr-FR" sz="4000" b="1" dirty="0"/>
              <a:t>15h00</a:t>
            </a:r>
          </a:p>
        </p:txBody>
      </p:sp>
      <p:sp>
        <p:nvSpPr>
          <p:cNvPr id="35" name="Espace réservé du texte 2">
            <a:extLst>
              <a:ext uri="{FF2B5EF4-FFF2-40B4-BE49-F238E27FC236}">
                <a16:creationId xmlns:a16="http://schemas.microsoft.com/office/drawing/2014/main" id="{42E982A0-8112-18A8-0BE5-237CDC6A5E29}"/>
              </a:ext>
            </a:extLst>
          </p:cNvPr>
          <p:cNvSpPr txBox="1">
            <a:spLocks/>
          </p:cNvSpPr>
          <p:nvPr/>
        </p:nvSpPr>
        <p:spPr>
          <a:xfrm>
            <a:off x="7358177" y="3499087"/>
            <a:ext cx="4649089" cy="1416188"/>
          </a:xfrm>
          <a:prstGeom prst="rect">
            <a:avLst/>
          </a:prstGeom>
        </p:spPr>
        <p:txBody>
          <a:bodyPr vert="horz" lIns="91440" tIns="45720" rIns="91440" bIns="45720" rtlCol="0" anchor="ctr"/>
          <a:lstStyle>
            <a:defPPr>
              <a:defRPr lang="fr-FR"/>
            </a:defPPr>
            <a:lvl1pPr indent="0">
              <a:buNone/>
              <a:defRPr sz="2800">
                <a:solidFill>
                  <a:srgbClr val="050088"/>
                </a:solidFill>
                <a:latin typeface="Arial" panose="020B0604020202020204" pitchFamily="34" charset="0"/>
              </a:defRPr>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fr-FR" dirty="0"/>
              <a:t>Habitat dégradé et meublés de tourisme : face aux risques sanitaires et sécuritaires,</a:t>
            </a:r>
          </a:p>
          <a:p>
            <a:r>
              <a:rPr lang="fr-FR" dirty="0"/>
              <a:t>comment maintenir une attractivité touristique</a:t>
            </a:r>
          </a:p>
          <a:p>
            <a:endParaRPr lang="fr-FR" dirty="0"/>
          </a:p>
          <a:p>
            <a:endParaRPr lang="fr-FR" dirty="0"/>
          </a:p>
        </p:txBody>
      </p:sp>
      <p:sp>
        <p:nvSpPr>
          <p:cNvPr id="36" name="Espace réservé du texte 2">
            <a:extLst>
              <a:ext uri="{FF2B5EF4-FFF2-40B4-BE49-F238E27FC236}">
                <a16:creationId xmlns:a16="http://schemas.microsoft.com/office/drawing/2014/main" id="{46E116BC-01AA-2003-CAF9-CE3A3C138901}"/>
              </a:ext>
            </a:extLst>
          </p:cNvPr>
          <p:cNvSpPr txBox="1">
            <a:spLocks/>
          </p:cNvSpPr>
          <p:nvPr/>
        </p:nvSpPr>
        <p:spPr>
          <a:xfrm>
            <a:off x="7358177" y="5442736"/>
            <a:ext cx="2766180" cy="467692"/>
          </a:xfrm>
          <a:prstGeom prst="rect">
            <a:avLst/>
          </a:prstGeom>
        </p:spPr>
        <p:txBody>
          <a:bodyPr vert="horz" lIns="91440" tIns="45720" rIns="91440" bIns="45720" rtlCol="0" anchor="ctr"/>
          <a:lstStyle>
            <a:defPPr>
              <a:defRPr lang="fr-FR"/>
            </a:defPPr>
            <a:lvl1pPr indent="0">
              <a:buNone/>
              <a:defRPr sz="2800">
                <a:solidFill>
                  <a:srgbClr val="050088"/>
                </a:solidFill>
                <a:latin typeface="Arial" panose="020B0604020202020204" pitchFamily="34" charset="0"/>
              </a:defRPr>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fr-FR" dirty="0"/>
              <a:t>Synthèse participative</a:t>
            </a:r>
          </a:p>
        </p:txBody>
      </p:sp>
      <p:sp>
        <p:nvSpPr>
          <p:cNvPr id="37" name="Espace réservé du texte 3">
            <a:extLst>
              <a:ext uri="{FF2B5EF4-FFF2-40B4-BE49-F238E27FC236}">
                <a16:creationId xmlns:a16="http://schemas.microsoft.com/office/drawing/2014/main" id="{3775F94B-A363-A363-CA47-C143FA4B0673}"/>
              </a:ext>
            </a:extLst>
          </p:cNvPr>
          <p:cNvSpPr txBox="1">
            <a:spLocks/>
          </p:cNvSpPr>
          <p:nvPr/>
        </p:nvSpPr>
        <p:spPr>
          <a:xfrm>
            <a:off x="5393719" y="5301521"/>
            <a:ext cx="1886650" cy="666933"/>
          </a:xfrm>
          <a:prstGeom prst="rect">
            <a:avLst/>
          </a:prstGeom>
        </p:spPr>
        <p:txBody>
          <a:bodyPr vert="horz" lIns="91440" tIns="45720" rIns="91440" bIns="45720" rtlCol="0" anchor="ctr"/>
          <a:lstStyle>
            <a:defPPr>
              <a:defRPr lang="fr-FR"/>
            </a:defPPr>
            <a:lvl1pPr indent="0">
              <a:buNone/>
              <a:defRPr sz="2800">
                <a:solidFill>
                  <a:srgbClr val="050088"/>
                </a:solidFill>
                <a:latin typeface="Arial" panose="020B0604020202020204" pitchFamily="34" charset="0"/>
              </a:defRPr>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algn="r"/>
            <a:r>
              <a:rPr lang="fr-FR" sz="4000" b="1" dirty="0"/>
              <a:t>16h00</a:t>
            </a:r>
          </a:p>
        </p:txBody>
      </p:sp>
    </p:spTree>
    <p:extLst>
      <p:ext uri="{BB962C8B-B14F-4D97-AF65-F5344CB8AC3E}">
        <p14:creationId xmlns:p14="http://schemas.microsoft.com/office/powerpoint/2010/main" val="110622070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516"/>
        <p:cNvGrpSpPr/>
        <p:nvPr/>
      </p:nvGrpSpPr>
      <p:grpSpPr>
        <a:xfrm>
          <a:off x="0" y="0"/>
          <a:ext cx="0" cy="0"/>
          <a:chOff x="0" y="0"/>
          <a:chExt cx="0" cy="0"/>
        </a:xfrm>
      </p:grpSpPr>
      <p:sp>
        <p:nvSpPr>
          <p:cNvPr id="517" name="Google Shape;517;g388da56d598_0_282"/>
          <p:cNvSpPr txBox="1">
            <a:spLocks noGrp="1"/>
          </p:cNvSpPr>
          <p:nvPr>
            <p:ph type="body" idx="1"/>
          </p:nvPr>
        </p:nvSpPr>
        <p:spPr>
          <a:xfrm>
            <a:off x="838200" y="601941"/>
            <a:ext cx="7653900" cy="515100"/>
          </a:xfrm>
          <a:prstGeom prst="rect">
            <a:avLst/>
          </a:prstGeom>
          <a:noFill/>
          <a:ln>
            <a:noFill/>
          </a:ln>
        </p:spPr>
        <p:txBody>
          <a:bodyPr spcFirstLastPara="1" wrap="square" lIns="91425" tIns="45700" rIns="91425" bIns="45700" anchor="t" anchorCtr="0">
            <a:normAutofit fontScale="62500" lnSpcReduction="20000"/>
          </a:bodyPr>
          <a:lstStyle/>
          <a:p>
            <a:pPr marL="0" lvl="0" indent="0" algn="l" rtl="0">
              <a:spcBef>
                <a:spcPts val="0"/>
              </a:spcBef>
              <a:spcAft>
                <a:spcPts val="0"/>
              </a:spcAft>
              <a:buSzPts val="688"/>
              <a:buNone/>
            </a:pPr>
            <a:r>
              <a:rPr lang="fr-FR" sz="4800"/>
              <a:t>Cadre juridique relatif à l’habitat dégradé</a:t>
            </a:r>
            <a:endParaRPr sz="4800"/>
          </a:p>
        </p:txBody>
      </p:sp>
      <p:sp>
        <p:nvSpPr>
          <p:cNvPr id="518" name="Google Shape;518;g388da56d598_0_282"/>
          <p:cNvSpPr txBox="1">
            <a:spLocks noGrp="1"/>
          </p:cNvSpPr>
          <p:nvPr>
            <p:ph type="body" idx="2"/>
          </p:nvPr>
        </p:nvSpPr>
        <p:spPr>
          <a:xfrm>
            <a:off x="838200" y="1755651"/>
            <a:ext cx="10522800" cy="5102400"/>
          </a:xfrm>
          <a:prstGeom prst="rect">
            <a:avLst/>
          </a:prstGeom>
          <a:noFill/>
          <a:ln>
            <a:noFill/>
          </a:ln>
        </p:spPr>
        <p:txBody>
          <a:bodyPr spcFirstLastPara="1" wrap="square" lIns="91425" tIns="45700" rIns="91425" bIns="45700" anchor="t" anchorCtr="0">
            <a:noAutofit/>
          </a:bodyPr>
          <a:lstStyle/>
          <a:p>
            <a:pPr marL="0" lvl="0" indent="0" algn="just" rtl="0">
              <a:lnSpc>
                <a:spcPct val="100000"/>
              </a:lnSpc>
              <a:spcBef>
                <a:spcPts val="0"/>
              </a:spcBef>
              <a:spcAft>
                <a:spcPts val="0"/>
              </a:spcAft>
              <a:buNone/>
            </a:pPr>
            <a:endParaRPr sz="1500" b="1"/>
          </a:p>
          <a:p>
            <a:pPr marL="457200" lvl="0" indent="-323850" algn="just" rtl="0">
              <a:lnSpc>
                <a:spcPct val="100000"/>
              </a:lnSpc>
              <a:spcBef>
                <a:spcPts val="0"/>
              </a:spcBef>
              <a:spcAft>
                <a:spcPts val="0"/>
              </a:spcAft>
              <a:buSzPts val="1500"/>
              <a:buFont typeface="Noto Sans Symbols"/>
              <a:buChar char="▪"/>
            </a:pPr>
            <a:r>
              <a:rPr lang="fr-FR" sz="1500"/>
              <a:t>Lorsque les mesures prescrites ont été exécutées, le Maire prononce la </a:t>
            </a:r>
            <a:r>
              <a:rPr lang="fr-FR" sz="1500" b="1"/>
              <a:t>mainlevée</a:t>
            </a:r>
            <a:r>
              <a:rPr lang="fr-FR" sz="1500"/>
              <a:t> de l’arrêté de mise en sécurité, et le cas échéant de l’interdiction d’habiter, d’utiliser ou d’accéder aux lieux.</a:t>
            </a:r>
            <a:endParaRPr sz="1500"/>
          </a:p>
          <a:p>
            <a:pPr marL="457200" lvl="0" indent="0" algn="just" rtl="0">
              <a:lnSpc>
                <a:spcPct val="100000"/>
              </a:lnSpc>
              <a:spcBef>
                <a:spcPts val="0"/>
              </a:spcBef>
              <a:spcAft>
                <a:spcPts val="0"/>
              </a:spcAft>
              <a:buSzPts val="1800"/>
              <a:buNone/>
            </a:pPr>
            <a:endParaRPr sz="1500"/>
          </a:p>
          <a:p>
            <a:pPr marL="457200" lvl="0" indent="-323850" algn="just" rtl="0">
              <a:lnSpc>
                <a:spcPct val="100000"/>
              </a:lnSpc>
              <a:spcBef>
                <a:spcPts val="0"/>
              </a:spcBef>
              <a:spcAft>
                <a:spcPts val="0"/>
              </a:spcAft>
              <a:buSzPts val="1500"/>
              <a:buFont typeface="Noto Sans Symbols"/>
              <a:buChar char="▪"/>
            </a:pPr>
            <a:r>
              <a:rPr lang="fr-FR" sz="1500"/>
              <a:t>Cet arrêté de mainlevée est également notifié dans les mêmes formes que l’arrêté de mise en sécurité et publié à la diligence du propriétaire au fichier immobilier.</a:t>
            </a:r>
            <a:endParaRPr sz="1500"/>
          </a:p>
          <a:p>
            <a:pPr marL="0" lvl="0" indent="0" algn="just" rtl="0">
              <a:lnSpc>
                <a:spcPct val="100000"/>
              </a:lnSpc>
              <a:spcBef>
                <a:spcPts val="0"/>
              </a:spcBef>
              <a:spcAft>
                <a:spcPts val="0"/>
              </a:spcAft>
              <a:buSzPts val="1800"/>
              <a:buNone/>
            </a:pPr>
            <a:endParaRPr sz="1500"/>
          </a:p>
          <a:p>
            <a:pPr marL="457200" lvl="0" indent="-323850" algn="just" rtl="0">
              <a:lnSpc>
                <a:spcPct val="100000"/>
              </a:lnSpc>
              <a:spcBef>
                <a:spcPts val="0"/>
              </a:spcBef>
              <a:spcAft>
                <a:spcPts val="0"/>
              </a:spcAft>
              <a:buSzPts val="1500"/>
              <a:buFont typeface="Noto Sans Symbols"/>
              <a:buChar char="▪"/>
            </a:pPr>
            <a:r>
              <a:rPr lang="fr-FR" sz="1500"/>
              <a:t>Le propriétaire qui ne respecte pas ses obligations au titre de la réglementation relative aux immeubles dangereux engage sa responsabilité pénale (Code de la construction et de l’habitation, article L511-22).</a:t>
            </a:r>
            <a:endParaRPr sz="1500"/>
          </a:p>
          <a:p>
            <a:pPr marL="0" lvl="0" indent="0" algn="just" rtl="0">
              <a:lnSpc>
                <a:spcPct val="100000"/>
              </a:lnSpc>
              <a:spcBef>
                <a:spcPts val="0"/>
              </a:spcBef>
              <a:spcAft>
                <a:spcPts val="0"/>
              </a:spcAft>
              <a:buNone/>
            </a:pPr>
            <a:endParaRPr sz="1500"/>
          </a:p>
          <a:p>
            <a:pPr marL="457200" lvl="0" indent="-323850" algn="just" rtl="0">
              <a:lnSpc>
                <a:spcPct val="100000"/>
              </a:lnSpc>
              <a:spcBef>
                <a:spcPts val="0"/>
              </a:spcBef>
              <a:spcAft>
                <a:spcPts val="0"/>
              </a:spcAft>
              <a:buSzPts val="1500"/>
              <a:buFont typeface="Noto Sans Symbols"/>
              <a:buChar char="▪"/>
            </a:pPr>
            <a:r>
              <a:rPr lang="fr-FR" sz="1500"/>
              <a:t>Les propriétaires successifs qui ont acquis l’immeuble postérieurement à la publicité de l’arrêté de mise en sécurité au fichier immobilier sont solidairement tenus avec le propriétaire de l’immeuble à la date de l’arrêté du paiement des sommes résultant des mesures exécutées d’office et des frais hébergement ou de relogement des occupants (Code de la construction et de l’habitation, article L541-2).</a:t>
            </a:r>
            <a:endParaRPr sz="1500"/>
          </a:p>
          <a:p>
            <a:pPr marL="0" lvl="0" indent="0" algn="just" rtl="0">
              <a:lnSpc>
                <a:spcPct val="100000"/>
              </a:lnSpc>
              <a:spcBef>
                <a:spcPts val="0"/>
              </a:spcBef>
              <a:spcAft>
                <a:spcPts val="0"/>
              </a:spcAft>
              <a:buNone/>
            </a:pPr>
            <a:endParaRPr sz="1500" b="1"/>
          </a:p>
          <a:p>
            <a:pPr marL="457200" lvl="0" indent="-323850" algn="just" rtl="0">
              <a:lnSpc>
                <a:spcPct val="100000"/>
              </a:lnSpc>
              <a:spcBef>
                <a:spcPts val="0"/>
              </a:spcBef>
              <a:spcAft>
                <a:spcPts val="0"/>
              </a:spcAft>
              <a:buSzPts val="1500"/>
              <a:buFont typeface="Noto Sans Symbols"/>
              <a:buChar char="➔"/>
            </a:pPr>
            <a:r>
              <a:rPr lang="fr-FR" sz="1500" b="1"/>
              <a:t>Le Maire est donc l’acteur clé, qui mobilise également les moyens et deniers publics pour faire avancer la procédure en cas de blocage (démarches, expertise, travaux réalisés aux frais et risques de propriétaires, procédures de recouvrement, etc.).</a:t>
            </a:r>
            <a:endParaRPr sz="1500" b="1"/>
          </a:p>
          <a:p>
            <a:pPr marL="457200" lvl="0" indent="0" algn="just" rtl="0">
              <a:lnSpc>
                <a:spcPct val="100000"/>
              </a:lnSpc>
              <a:spcBef>
                <a:spcPts val="0"/>
              </a:spcBef>
              <a:spcAft>
                <a:spcPts val="0"/>
              </a:spcAft>
              <a:buNone/>
            </a:pPr>
            <a:endParaRPr sz="1500" b="1"/>
          </a:p>
          <a:p>
            <a:pPr marL="457200" lvl="0" indent="-323850" algn="just" rtl="0">
              <a:lnSpc>
                <a:spcPct val="100000"/>
              </a:lnSpc>
              <a:spcBef>
                <a:spcPts val="0"/>
              </a:spcBef>
              <a:spcAft>
                <a:spcPts val="0"/>
              </a:spcAft>
              <a:buSzPts val="1500"/>
              <a:buChar char="➔"/>
            </a:pPr>
            <a:r>
              <a:rPr lang="fr-FR" sz="1500" b="1"/>
              <a:t>Le délai global pour remédier à une situation et recouvrer les sommes exposées se comptent en mois voire en années.</a:t>
            </a:r>
            <a:endParaRPr sz="1500" b="1"/>
          </a:p>
          <a:p>
            <a:pPr marL="0" lvl="0" indent="0" algn="just" rtl="0">
              <a:lnSpc>
                <a:spcPct val="100000"/>
              </a:lnSpc>
              <a:spcBef>
                <a:spcPts val="0"/>
              </a:spcBef>
              <a:spcAft>
                <a:spcPts val="0"/>
              </a:spcAft>
              <a:buNone/>
            </a:pPr>
            <a:endParaRPr sz="1500" b="1"/>
          </a:p>
          <a:p>
            <a:pPr marL="0" lvl="0" indent="0" algn="just" rtl="0">
              <a:lnSpc>
                <a:spcPct val="100000"/>
              </a:lnSpc>
              <a:spcBef>
                <a:spcPts val="0"/>
              </a:spcBef>
              <a:spcAft>
                <a:spcPts val="0"/>
              </a:spcAft>
              <a:buNone/>
            </a:pPr>
            <a:endParaRPr sz="1500" b="1"/>
          </a:p>
        </p:txBody>
      </p:sp>
      <p:sp>
        <p:nvSpPr>
          <p:cNvPr id="519" name="Google Shape;519;g388da56d598_0_282"/>
          <p:cNvSpPr txBox="1">
            <a:spLocks noGrp="1"/>
          </p:cNvSpPr>
          <p:nvPr>
            <p:ph type="body" idx="3"/>
          </p:nvPr>
        </p:nvSpPr>
        <p:spPr>
          <a:xfrm>
            <a:off x="831000" y="1316402"/>
            <a:ext cx="7653900" cy="467700"/>
          </a:xfrm>
          <a:prstGeom prst="rect">
            <a:avLst/>
          </a:prstGeom>
          <a:noFill/>
          <a:ln>
            <a:noFill/>
          </a:ln>
        </p:spPr>
        <p:txBody>
          <a:bodyPr spcFirstLastPara="1" wrap="square" lIns="91425" tIns="45700" rIns="91425" bIns="45700" anchor="b" anchorCtr="0">
            <a:normAutofit lnSpcReduction="10000"/>
          </a:bodyPr>
          <a:lstStyle/>
          <a:p>
            <a:pPr marL="0" lvl="0" indent="0" algn="l" rtl="0">
              <a:lnSpc>
                <a:spcPct val="90000"/>
              </a:lnSpc>
              <a:spcBef>
                <a:spcPts val="1000"/>
              </a:spcBef>
              <a:spcAft>
                <a:spcPts val="0"/>
              </a:spcAft>
              <a:buSzPts val="2000"/>
              <a:buNone/>
            </a:pPr>
            <a:r>
              <a:rPr lang="fr-FR" dirty="0"/>
              <a:t>Focus sur la procédure de mise en sécurité</a:t>
            </a:r>
            <a:endParaRPr dirty="0"/>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523"/>
        <p:cNvGrpSpPr/>
        <p:nvPr/>
      </p:nvGrpSpPr>
      <p:grpSpPr>
        <a:xfrm>
          <a:off x="0" y="0"/>
          <a:ext cx="0" cy="0"/>
          <a:chOff x="0" y="0"/>
          <a:chExt cx="0" cy="0"/>
        </a:xfrm>
      </p:grpSpPr>
      <p:sp>
        <p:nvSpPr>
          <p:cNvPr id="524" name="Google Shape;524;g325b06d1d04_0_15"/>
          <p:cNvSpPr txBox="1">
            <a:spLocks noGrp="1"/>
          </p:cNvSpPr>
          <p:nvPr>
            <p:ph type="ctrTitle"/>
          </p:nvPr>
        </p:nvSpPr>
        <p:spPr>
          <a:xfrm>
            <a:off x="5263183" y="2574083"/>
            <a:ext cx="6489000" cy="23766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lt2"/>
              </a:buClr>
              <a:buSzPts val="4800"/>
              <a:buFont typeface="Arial"/>
              <a:buNone/>
            </a:pPr>
            <a:r>
              <a:rPr lang="fr-FR"/>
              <a:t>Les apports de la loi habitat dégradé</a:t>
            </a:r>
            <a:endParaRPr/>
          </a:p>
        </p:txBody>
      </p:sp>
      <p:sp>
        <p:nvSpPr>
          <p:cNvPr id="525" name="Google Shape;525;g325b06d1d04_0_15"/>
          <p:cNvSpPr txBox="1">
            <a:spLocks noGrp="1"/>
          </p:cNvSpPr>
          <p:nvPr>
            <p:ph type="body" idx="1"/>
          </p:nvPr>
        </p:nvSpPr>
        <p:spPr>
          <a:xfrm>
            <a:off x="5256545" y="1948130"/>
            <a:ext cx="6495600" cy="467700"/>
          </a:xfrm>
          <a:prstGeom prst="rect">
            <a:avLst/>
          </a:prstGeom>
          <a:noFill/>
          <a:ln>
            <a:noFill/>
          </a:ln>
        </p:spPr>
        <p:txBody>
          <a:bodyPr spcFirstLastPara="1" wrap="square" lIns="91425" tIns="45700" rIns="91425" bIns="45700" anchor="t" anchorCtr="0">
            <a:normAutofit lnSpcReduction="10000"/>
          </a:bodyPr>
          <a:lstStyle/>
          <a:p>
            <a:pPr marL="0" lvl="0" indent="0" algn="l" rtl="0">
              <a:lnSpc>
                <a:spcPct val="90000"/>
              </a:lnSpc>
              <a:spcBef>
                <a:spcPts val="0"/>
              </a:spcBef>
              <a:spcAft>
                <a:spcPts val="0"/>
              </a:spcAft>
              <a:buClr>
                <a:schemeClr val="dk2"/>
              </a:buClr>
              <a:buSzPts val="2800"/>
              <a:buNone/>
            </a:pPr>
            <a:r>
              <a:rPr lang="fr-FR"/>
              <a:t>Module n°5</a:t>
            </a:r>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530"/>
        <p:cNvGrpSpPr/>
        <p:nvPr/>
      </p:nvGrpSpPr>
      <p:grpSpPr>
        <a:xfrm>
          <a:off x="0" y="0"/>
          <a:ext cx="0" cy="0"/>
          <a:chOff x="0" y="0"/>
          <a:chExt cx="0" cy="0"/>
        </a:xfrm>
      </p:grpSpPr>
      <p:sp>
        <p:nvSpPr>
          <p:cNvPr id="531" name="Google Shape;531;g3269151f360_0_266"/>
          <p:cNvSpPr txBox="1">
            <a:spLocks noGrp="1"/>
          </p:cNvSpPr>
          <p:nvPr>
            <p:ph type="body" idx="1"/>
          </p:nvPr>
        </p:nvSpPr>
        <p:spPr>
          <a:xfrm>
            <a:off x="838200" y="601941"/>
            <a:ext cx="7653900" cy="515100"/>
          </a:xfrm>
          <a:prstGeom prst="rect">
            <a:avLst/>
          </a:prstGeom>
          <a:noFill/>
          <a:ln>
            <a:noFill/>
          </a:ln>
        </p:spPr>
        <p:txBody>
          <a:bodyPr spcFirstLastPara="1" wrap="square" lIns="91425" tIns="45700" rIns="91425" bIns="45700" anchor="t" anchorCtr="0">
            <a:normAutofit fontScale="62500" lnSpcReduction="20000"/>
          </a:bodyPr>
          <a:lstStyle/>
          <a:p>
            <a:pPr marL="0" lvl="0" indent="0" algn="l" rtl="0">
              <a:spcBef>
                <a:spcPts val="0"/>
              </a:spcBef>
              <a:spcAft>
                <a:spcPts val="0"/>
              </a:spcAft>
              <a:buClr>
                <a:schemeClr val="lt2"/>
              </a:buClr>
              <a:buSzPct val="100000"/>
              <a:buFont typeface="Arial"/>
              <a:buNone/>
            </a:pPr>
            <a:r>
              <a:rPr lang="fr-FR" sz="4800"/>
              <a:t>Les apports de la loi habitat dégradé</a:t>
            </a:r>
            <a:endParaRPr/>
          </a:p>
        </p:txBody>
      </p:sp>
      <p:sp>
        <p:nvSpPr>
          <p:cNvPr id="532" name="Google Shape;532;g3269151f360_0_266"/>
          <p:cNvSpPr txBox="1">
            <a:spLocks noGrp="1"/>
          </p:cNvSpPr>
          <p:nvPr>
            <p:ph type="body" idx="2"/>
          </p:nvPr>
        </p:nvSpPr>
        <p:spPr>
          <a:xfrm>
            <a:off x="838200" y="1755651"/>
            <a:ext cx="10522800" cy="5102400"/>
          </a:xfrm>
          <a:prstGeom prst="rect">
            <a:avLst/>
          </a:prstGeom>
          <a:noFill/>
          <a:ln>
            <a:noFill/>
          </a:ln>
        </p:spPr>
        <p:txBody>
          <a:bodyPr spcFirstLastPara="1" wrap="square" lIns="91425" tIns="45700" rIns="91425" bIns="45700" anchor="t" anchorCtr="0">
            <a:noAutofit/>
          </a:bodyPr>
          <a:lstStyle/>
          <a:p>
            <a:pPr marL="457200" lvl="0" indent="-330200" algn="just" rtl="0">
              <a:lnSpc>
                <a:spcPct val="100000"/>
              </a:lnSpc>
              <a:spcBef>
                <a:spcPts val="0"/>
              </a:spcBef>
              <a:spcAft>
                <a:spcPts val="0"/>
              </a:spcAft>
              <a:buSzPts val="1600"/>
              <a:buFont typeface="Noto Sans Symbols"/>
              <a:buChar char="▪"/>
            </a:pPr>
            <a:r>
              <a:rPr lang="fr-FR" sz="1500"/>
              <a:t>Durcissement des sanctions en cas de refus du propriétaire d’établir un bail écrit ou de remettre une quittance (1 an d’emprisonnement et 20 000 euros d’amende).</a:t>
            </a:r>
            <a:endParaRPr sz="1500"/>
          </a:p>
          <a:p>
            <a:pPr marL="457200" lvl="0" indent="0" algn="just" rtl="0">
              <a:lnSpc>
                <a:spcPct val="100000"/>
              </a:lnSpc>
              <a:spcBef>
                <a:spcPts val="0"/>
              </a:spcBef>
              <a:spcAft>
                <a:spcPts val="0"/>
              </a:spcAft>
              <a:buSzPts val="1800"/>
              <a:buNone/>
            </a:pPr>
            <a:endParaRPr sz="1500"/>
          </a:p>
          <a:p>
            <a:pPr marL="457200" lvl="0" indent="-330200" algn="just" rtl="0">
              <a:lnSpc>
                <a:spcPct val="100000"/>
              </a:lnSpc>
              <a:spcBef>
                <a:spcPts val="0"/>
              </a:spcBef>
              <a:spcAft>
                <a:spcPts val="0"/>
              </a:spcAft>
              <a:buSzPts val="1600"/>
              <a:buFont typeface="Noto Sans Symbols"/>
              <a:buChar char="▪"/>
            </a:pPr>
            <a:r>
              <a:rPr lang="fr-FR" sz="1500"/>
              <a:t>Durcissement des sanctions contre les marchands de sommeil (de 5 ans à 7 ans de prison, et 150 000 à 200 000 euros d’amende).</a:t>
            </a:r>
            <a:endParaRPr sz="1500"/>
          </a:p>
          <a:p>
            <a:pPr marL="0" lvl="0" indent="0" algn="just" rtl="0">
              <a:lnSpc>
                <a:spcPct val="100000"/>
              </a:lnSpc>
              <a:spcBef>
                <a:spcPts val="0"/>
              </a:spcBef>
              <a:spcAft>
                <a:spcPts val="0"/>
              </a:spcAft>
              <a:buSzPts val="1800"/>
              <a:buNone/>
            </a:pPr>
            <a:endParaRPr sz="1500"/>
          </a:p>
          <a:p>
            <a:pPr marL="457200" lvl="0" indent="-330200" algn="just" rtl="0">
              <a:lnSpc>
                <a:spcPct val="100000"/>
              </a:lnSpc>
              <a:spcBef>
                <a:spcPts val="0"/>
              </a:spcBef>
              <a:spcAft>
                <a:spcPts val="0"/>
              </a:spcAft>
              <a:buSzPts val="1600"/>
              <a:buFont typeface="Noto Sans Symbols"/>
              <a:buChar char="▪"/>
            </a:pPr>
            <a:r>
              <a:rPr lang="fr-FR" sz="1500"/>
              <a:t>Amélioration de la protection du locataire en cas d’arrêté de mise en sécurité (obligation de relogement renforcée ; obligation de restituer les loyers payés s’ils l’ont été alors qu’ils étaient suspendus, demande possible y compris devant le juge de l’expropriation).</a:t>
            </a:r>
            <a:endParaRPr sz="1500"/>
          </a:p>
          <a:p>
            <a:pPr marL="0" lvl="0" indent="0" algn="just" rtl="0">
              <a:lnSpc>
                <a:spcPct val="100000"/>
              </a:lnSpc>
              <a:spcBef>
                <a:spcPts val="0"/>
              </a:spcBef>
              <a:spcAft>
                <a:spcPts val="0"/>
              </a:spcAft>
              <a:buNone/>
            </a:pPr>
            <a:endParaRPr sz="1500"/>
          </a:p>
          <a:p>
            <a:pPr marL="457200" lvl="0" indent="-330200" algn="just" rtl="0">
              <a:lnSpc>
                <a:spcPct val="100000"/>
              </a:lnSpc>
              <a:spcBef>
                <a:spcPts val="0"/>
              </a:spcBef>
              <a:spcAft>
                <a:spcPts val="0"/>
              </a:spcAft>
              <a:buSzPts val="1600"/>
              <a:buFont typeface="Noto Sans Symbols"/>
              <a:buChar char="▪"/>
            </a:pPr>
            <a:r>
              <a:rPr lang="fr-FR" sz="1500"/>
              <a:t>Une construction illicite au sens du droit de l’urbanisme présentant un risque pour la sécurité peut être régularisée ou démolie d’office aux frais du propriétaire (Code de l’urbanisme, article L481-1).</a:t>
            </a:r>
            <a:endParaRPr sz="1500"/>
          </a:p>
          <a:p>
            <a:pPr marL="914400" lvl="1" indent="-323850" algn="just" rtl="0">
              <a:lnSpc>
                <a:spcPct val="100000"/>
              </a:lnSpc>
              <a:spcBef>
                <a:spcPts val="0"/>
              </a:spcBef>
              <a:spcAft>
                <a:spcPts val="0"/>
              </a:spcAft>
              <a:buSzPts val="1500"/>
              <a:buChar char="•"/>
            </a:pPr>
            <a:r>
              <a:rPr lang="fr-FR" sz="1500"/>
              <a:t>La construction doit présenter un risque certain pour la sécurité ou pour la santé ;</a:t>
            </a:r>
            <a:endParaRPr sz="1500"/>
          </a:p>
          <a:p>
            <a:pPr marL="914400" lvl="1" indent="-323850" algn="just" rtl="0">
              <a:lnSpc>
                <a:spcPct val="100000"/>
              </a:lnSpc>
              <a:spcBef>
                <a:spcPts val="0"/>
              </a:spcBef>
              <a:spcAft>
                <a:spcPts val="0"/>
              </a:spcAft>
              <a:buSzPts val="1500"/>
              <a:buChar char="•"/>
            </a:pPr>
            <a:r>
              <a:rPr lang="fr-FR" sz="1500"/>
              <a:t>La mise en demeure est restée sans effet au terme du délai imparti ;</a:t>
            </a:r>
            <a:endParaRPr sz="1500"/>
          </a:p>
          <a:p>
            <a:pPr marL="914400" lvl="1" indent="-323850" algn="just" rtl="0">
              <a:lnSpc>
                <a:spcPct val="100000"/>
              </a:lnSpc>
              <a:spcBef>
                <a:spcPts val="0"/>
              </a:spcBef>
              <a:spcAft>
                <a:spcPts val="0"/>
              </a:spcAft>
              <a:buSzPts val="1500"/>
              <a:buChar char="•"/>
            </a:pPr>
            <a:r>
              <a:rPr lang="fr-FR" sz="1500"/>
              <a:t>il n'existe aucun moyen technique permettant de régulariser les travaux entrepris ou exécutés, en conformité avec les règlements, les obligations ou les prescriptions applicables.</a:t>
            </a:r>
            <a:endParaRPr sz="1500"/>
          </a:p>
          <a:p>
            <a:pPr marL="0" lvl="0" indent="0" algn="just" rtl="0">
              <a:lnSpc>
                <a:spcPct val="100000"/>
              </a:lnSpc>
              <a:spcBef>
                <a:spcPts val="0"/>
              </a:spcBef>
              <a:spcAft>
                <a:spcPts val="0"/>
              </a:spcAft>
              <a:buNone/>
            </a:pPr>
            <a:endParaRPr sz="1500"/>
          </a:p>
          <a:p>
            <a:pPr marL="0" lvl="0" indent="0" algn="just" rtl="0">
              <a:lnSpc>
                <a:spcPct val="100000"/>
              </a:lnSpc>
              <a:spcBef>
                <a:spcPts val="0"/>
              </a:spcBef>
              <a:spcAft>
                <a:spcPts val="0"/>
              </a:spcAft>
              <a:buNone/>
            </a:pPr>
            <a:endParaRPr sz="1500"/>
          </a:p>
          <a:p>
            <a:pPr marL="0" lvl="0" indent="0" algn="just" rtl="0">
              <a:lnSpc>
                <a:spcPct val="100000"/>
              </a:lnSpc>
              <a:spcBef>
                <a:spcPts val="0"/>
              </a:spcBef>
              <a:spcAft>
                <a:spcPts val="0"/>
              </a:spcAft>
              <a:buNone/>
            </a:pPr>
            <a:endParaRPr sz="1500"/>
          </a:p>
        </p:txBody>
      </p:sp>
      <p:sp>
        <p:nvSpPr>
          <p:cNvPr id="533" name="Google Shape;533;g3269151f360_0_266"/>
          <p:cNvSpPr txBox="1">
            <a:spLocks noGrp="1"/>
          </p:cNvSpPr>
          <p:nvPr>
            <p:ph type="body" idx="3"/>
          </p:nvPr>
        </p:nvSpPr>
        <p:spPr>
          <a:xfrm>
            <a:off x="838200" y="1175081"/>
            <a:ext cx="7653900" cy="467700"/>
          </a:xfrm>
          <a:prstGeom prst="rect">
            <a:avLst/>
          </a:prstGeom>
          <a:noFill/>
          <a:ln>
            <a:noFill/>
          </a:ln>
        </p:spPr>
        <p:txBody>
          <a:bodyPr spcFirstLastPara="1" wrap="square" lIns="91425" tIns="45700" rIns="91425" bIns="45700" anchor="b" anchorCtr="0">
            <a:normAutofit lnSpcReduction="10000"/>
          </a:bodyPr>
          <a:lstStyle/>
          <a:p>
            <a:pPr marL="0" lvl="0" indent="0" algn="l" rtl="0">
              <a:lnSpc>
                <a:spcPct val="90000"/>
              </a:lnSpc>
              <a:spcBef>
                <a:spcPts val="1000"/>
              </a:spcBef>
              <a:spcAft>
                <a:spcPts val="0"/>
              </a:spcAft>
              <a:buSzPts val="2000"/>
              <a:buNone/>
            </a:pPr>
            <a:r>
              <a:rPr lang="fr-FR"/>
              <a:t>Volet police de l’habitat</a:t>
            </a:r>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538"/>
        <p:cNvGrpSpPr/>
        <p:nvPr/>
      </p:nvGrpSpPr>
      <p:grpSpPr>
        <a:xfrm>
          <a:off x="0" y="0"/>
          <a:ext cx="0" cy="0"/>
          <a:chOff x="0" y="0"/>
          <a:chExt cx="0" cy="0"/>
        </a:xfrm>
      </p:grpSpPr>
      <p:sp>
        <p:nvSpPr>
          <p:cNvPr id="539" name="Google Shape;539;g388da56d598_0_290"/>
          <p:cNvSpPr txBox="1">
            <a:spLocks noGrp="1"/>
          </p:cNvSpPr>
          <p:nvPr>
            <p:ph type="body" idx="1"/>
          </p:nvPr>
        </p:nvSpPr>
        <p:spPr>
          <a:xfrm>
            <a:off x="838200" y="601941"/>
            <a:ext cx="7653900" cy="515100"/>
          </a:xfrm>
          <a:prstGeom prst="rect">
            <a:avLst/>
          </a:prstGeom>
          <a:noFill/>
          <a:ln>
            <a:noFill/>
          </a:ln>
        </p:spPr>
        <p:txBody>
          <a:bodyPr spcFirstLastPara="1" wrap="square" lIns="91425" tIns="45700" rIns="91425" bIns="45700" anchor="t" anchorCtr="0">
            <a:normAutofit fontScale="62500" lnSpcReduction="20000"/>
          </a:bodyPr>
          <a:lstStyle/>
          <a:p>
            <a:pPr marL="0" lvl="0" indent="0" algn="l" rtl="0">
              <a:spcBef>
                <a:spcPts val="0"/>
              </a:spcBef>
              <a:spcAft>
                <a:spcPts val="0"/>
              </a:spcAft>
              <a:buSzPct val="100000"/>
              <a:buNone/>
            </a:pPr>
            <a:r>
              <a:rPr lang="fr-FR" sz="4800"/>
              <a:t>Les apports de la loi habitat dégradé</a:t>
            </a:r>
            <a:endParaRPr/>
          </a:p>
        </p:txBody>
      </p:sp>
      <p:sp>
        <p:nvSpPr>
          <p:cNvPr id="540" name="Google Shape;540;g388da56d598_0_290"/>
          <p:cNvSpPr txBox="1">
            <a:spLocks noGrp="1"/>
          </p:cNvSpPr>
          <p:nvPr>
            <p:ph type="body" idx="2"/>
          </p:nvPr>
        </p:nvSpPr>
        <p:spPr>
          <a:xfrm>
            <a:off x="838200" y="1755651"/>
            <a:ext cx="10522800" cy="5102400"/>
          </a:xfrm>
          <a:prstGeom prst="rect">
            <a:avLst/>
          </a:prstGeom>
          <a:noFill/>
          <a:ln>
            <a:noFill/>
          </a:ln>
        </p:spPr>
        <p:txBody>
          <a:bodyPr spcFirstLastPara="1" wrap="square" lIns="91425" tIns="45700" rIns="91425" bIns="45700" anchor="t" anchorCtr="0">
            <a:noAutofit/>
          </a:bodyPr>
          <a:lstStyle/>
          <a:p>
            <a:pPr marL="457200" lvl="0" indent="-330200" algn="just" rtl="0">
              <a:lnSpc>
                <a:spcPct val="100000"/>
              </a:lnSpc>
              <a:spcBef>
                <a:spcPts val="0"/>
              </a:spcBef>
              <a:spcAft>
                <a:spcPts val="0"/>
              </a:spcAft>
              <a:buSzPts val="1600"/>
              <a:buFont typeface="Noto Sans Symbols"/>
              <a:buChar char="▪"/>
            </a:pPr>
            <a:r>
              <a:rPr lang="fr-FR" sz="1500"/>
              <a:t>Création d’une procédure d'expropriation pour cause d'utilité publique des immeubles indignes à titre remédiable, visant à permettre à l'autorité administrative de réaliser des travaux de rénovation de bâtiments en amont de leur dégradation définitive, afin d'éviter la démolition.</a:t>
            </a:r>
            <a:endParaRPr sz="1500"/>
          </a:p>
          <a:p>
            <a:pPr marL="457200" lvl="0" indent="0" algn="just" rtl="0">
              <a:lnSpc>
                <a:spcPct val="100000"/>
              </a:lnSpc>
              <a:spcBef>
                <a:spcPts val="0"/>
              </a:spcBef>
              <a:spcAft>
                <a:spcPts val="0"/>
              </a:spcAft>
              <a:buSzPts val="1800"/>
              <a:buNone/>
            </a:pPr>
            <a:endParaRPr sz="1500"/>
          </a:p>
          <a:p>
            <a:pPr marL="457200" lvl="0" indent="-330200" algn="just" rtl="0">
              <a:lnSpc>
                <a:spcPct val="100000"/>
              </a:lnSpc>
              <a:spcBef>
                <a:spcPts val="0"/>
              </a:spcBef>
              <a:spcAft>
                <a:spcPts val="0"/>
              </a:spcAft>
              <a:buSzPts val="1600"/>
              <a:buFont typeface="Noto Sans Symbols"/>
              <a:buChar char="▪"/>
            </a:pPr>
            <a:r>
              <a:rPr lang="fr-FR" sz="1500"/>
              <a:t>Expropriation étendue à tous type de locaux (habitation, professionnel, commerce) pour les immeubles insalubres ou menaçant ruine.</a:t>
            </a:r>
            <a:endParaRPr sz="1500"/>
          </a:p>
          <a:p>
            <a:pPr marL="457200" lvl="0" indent="0" algn="just" rtl="0">
              <a:lnSpc>
                <a:spcPct val="100000"/>
              </a:lnSpc>
              <a:spcBef>
                <a:spcPts val="0"/>
              </a:spcBef>
              <a:spcAft>
                <a:spcPts val="0"/>
              </a:spcAft>
              <a:buSzPts val="1800"/>
              <a:buNone/>
            </a:pPr>
            <a:endParaRPr sz="1500"/>
          </a:p>
          <a:p>
            <a:pPr marL="457200" lvl="0" indent="-330200" algn="just" rtl="0">
              <a:lnSpc>
                <a:spcPct val="100000"/>
              </a:lnSpc>
              <a:spcBef>
                <a:spcPts val="0"/>
              </a:spcBef>
              <a:spcAft>
                <a:spcPts val="0"/>
              </a:spcAft>
              <a:buSzPts val="1600"/>
              <a:buFont typeface="Noto Sans Symbols"/>
              <a:buChar char="▪"/>
            </a:pPr>
            <a:r>
              <a:rPr lang="fr-FR" sz="1500"/>
              <a:t>Recours à bail à réhabilitation possible pour l’exécution de travaux prescrits dans le cadre d’une procédure de mise en sécurité.</a:t>
            </a:r>
            <a:endParaRPr sz="1500"/>
          </a:p>
          <a:p>
            <a:pPr marL="0" lvl="0" indent="0" algn="just" rtl="0">
              <a:lnSpc>
                <a:spcPct val="100000"/>
              </a:lnSpc>
              <a:spcBef>
                <a:spcPts val="0"/>
              </a:spcBef>
              <a:spcAft>
                <a:spcPts val="0"/>
              </a:spcAft>
              <a:buSzPts val="1800"/>
              <a:buNone/>
            </a:pPr>
            <a:endParaRPr sz="1500"/>
          </a:p>
          <a:p>
            <a:pPr marL="457200" lvl="0" indent="-330200" algn="just" rtl="0">
              <a:lnSpc>
                <a:spcPct val="100000"/>
              </a:lnSpc>
              <a:spcBef>
                <a:spcPts val="0"/>
              </a:spcBef>
              <a:spcAft>
                <a:spcPts val="0"/>
              </a:spcAft>
              <a:buSzPts val="1600"/>
              <a:buFont typeface="Noto Sans Symbols"/>
              <a:buChar char="▪"/>
            </a:pPr>
            <a:r>
              <a:rPr lang="fr-FR" sz="1500"/>
              <a:t>Extension du droit de préemption pour les immeubles dégradés, dans le cadre d’une opération de requalification ou plan de sauvegarde.</a:t>
            </a:r>
            <a:endParaRPr sz="1500"/>
          </a:p>
          <a:p>
            <a:pPr marL="0" lvl="0" indent="0" algn="just" rtl="0">
              <a:lnSpc>
                <a:spcPct val="100000"/>
              </a:lnSpc>
              <a:spcBef>
                <a:spcPts val="0"/>
              </a:spcBef>
              <a:spcAft>
                <a:spcPts val="0"/>
              </a:spcAft>
              <a:buSzPts val="1800"/>
              <a:buNone/>
            </a:pPr>
            <a:endParaRPr sz="1500"/>
          </a:p>
          <a:p>
            <a:pPr marL="457200" lvl="0" indent="-330200" algn="just" rtl="0">
              <a:lnSpc>
                <a:spcPct val="100000"/>
              </a:lnSpc>
              <a:spcBef>
                <a:spcPts val="0"/>
              </a:spcBef>
              <a:spcAft>
                <a:spcPts val="0"/>
              </a:spcAft>
              <a:buSzPts val="1600"/>
              <a:buFont typeface="Noto Sans Symbols"/>
              <a:buChar char="▪"/>
            </a:pPr>
            <a:r>
              <a:rPr lang="fr-FR" sz="1500"/>
              <a:t>Prolongation de l’expropriation (prévue à titre expérimental) des parties communes en copropriété.</a:t>
            </a:r>
            <a:endParaRPr sz="1500"/>
          </a:p>
          <a:p>
            <a:pPr marL="457200" lvl="0" indent="0" algn="just" rtl="0">
              <a:lnSpc>
                <a:spcPct val="100000"/>
              </a:lnSpc>
              <a:spcBef>
                <a:spcPts val="0"/>
              </a:spcBef>
              <a:spcAft>
                <a:spcPts val="0"/>
              </a:spcAft>
              <a:buSzPts val="1800"/>
              <a:buNone/>
            </a:pPr>
            <a:endParaRPr sz="1500"/>
          </a:p>
          <a:p>
            <a:pPr marL="457200" lvl="0" indent="-330200" algn="just" rtl="0">
              <a:lnSpc>
                <a:spcPct val="100000"/>
              </a:lnSpc>
              <a:spcBef>
                <a:spcPts val="0"/>
              </a:spcBef>
              <a:spcAft>
                <a:spcPts val="0"/>
              </a:spcAft>
              <a:buSzPts val="1600"/>
              <a:buFont typeface="Noto Sans Symbols"/>
              <a:buChar char="▪"/>
            </a:pPr>
            <a:r>
              <a:rPr lang="fr-FR" sz="1500"/>
              <a:t>Possibilité d’acquisition temporaire des parties commune par un opérateur dans les copropriétés dégradées aux fins de rénovation, avec modalités de revente fixée dans une convention. </a:t>
            </a:r>
            <a:endParaRPr sz="1500"/>
          </a:p>
        </p:txBody>
      </p:sp>
      <p:sp>
        <p:nvSpPr>
          <p:cNvPr id="541" name="Google Shape;541;g388da56d598_0_290"/>
          <p:cNvSpPr txBox="1">
            <a:spLocks noGrp="1"/>
          </p:cNvSpPr>
          <p:nvPr>
            <p:ph type="body" idx="3"/>
          </p:nvPr>
        </p:nvSpPr>
        <p:spPr>
          <a:xfrm>
            <a:off x="838200" y="1175081"/>
            <a:ext cx="7653900" cy="467700"/>
          </a:xfrm>
          <a:prstGeom prst="rect">
            <a:avLst/>
          </a:prstGeom>
          <a:noFill/>
          <a:ln>
            <a:noFill/>
          </a:ln>
        </p:spPr>
        <p:txBody>
          <a:bodyPr spcFirstLastPara="1" wrap="square" lIns="91425" tIns="45700" rIns="91425" bIns="45700" anchor="b" anchorCtr="0">
            <a:normAutofit lnSpcReduction="10000"/>
          </a:bodyPr>
          <a:lstStyle/>
          <a:p>
            <a:pPr marL="0" lvl="0" indent="0" algn="l" rtl="0">
              <a:lnSpc>
                <a:spcPct val="90000"/>
              </a:lnSpc>
              <a:spcBef>
                <a:spcPts val="1000"/>
              </a:spcBef>
              <a:spcAft>
                <a:spcPts val="0"/>
              </a:spcAft>
              <a:buSzPts val="2000"/>
              <a:buNone/>
            </a:pPr>
            <a:r>
              <a:rPr lang="fr-FR"/>
              <a:t>Volet opérations et interventions</a:t>
            </a:r>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546"/>
        <p:cNvGrpSpPr/>
        <p:nvPr/>
      </p:nvGrpSpPr>
      <p:grpSpPr>
        <a:xfrm>
          <a:off x="0" y="0"/>
          <a:ext cx="0" cy="0"/>
          <a:chOff x="0" y="0"/>
          <a:chExt cx="0" cy="0"/>
        </a:xfrm>
      </p:grpSpPr>
      <p:sp>
        <p:nvSpPr>
          <p:cNvPr id="547" name="Google Shape;547;g388da56d598_0_297"/>
          <p:cNvSpPr txBox="1">
            <a:spLocks noGrp="1"/>
          </p:cNvSpPr>
          <p:nvPr>
            <p:ph type="body" idx="1"/>
          </p:nvPr>
        </p:nvSpPr>
        <p:spPr>
          <a:xfrm>
            <a:off x="838200" y="601941"/>
            <a:ext cx="7653900" cy="515100"/>
          </a:xfrm>
          <a:prstGeom prst="rect">
            <a:avLst/>
          </a:prstGeom>
          <a:noFill/>
          <a:ln>
            <a:noFill/>
          </a:ln>
        </p:spPr>
        <p:txBody>
          <a:bodyPr spcFirstLastPara="1" wrap="square" lIns="91425" tIns="45700" rIns="91425" bIns="45700" anchor="t" anchorCtr="0">
            <a:normAutofit fontScale="62500" lnSpcReduction="20000"/>
          </a:bodyPr>
          <a:lstStyle/>
          <a:p>
            <a:pPr marL="0" lvl="0" indent="0" algn="l" rtl="0">
              <a:spcBef>
                <a:spcPts val="0"/>
              </a:spcBef>
              <a:spcAft>
                <a:spcPts val="0"/>
              </a:spcAft>
              <a:buSzPct val="100000"/>
              <a:buNone/>
            </a:pPr>
            <a:r>
              <a:rPr lang="fr-FR" sz="4800"/>
              <a:t>Les apports de la loi habitat dégradé</a:t>
            </a:r>
            <a:endParaRPr/>
          </a:p>
        </p:txBody>
      </p:sp>
      <p:sp>
        <p:nvSpPr>
          <p:cNvPr id="548" name="Google Shape;548;g388da56d598_0_297"/>
          <p:cNvSpPr txBox="1">
            <a:spLocks noGrp="1"/>
          </p:cNvSpPr>
          <p:nvPr>
            <p:ph type="body" idx="2"/>
          </p:nvPr>
        </p:nvSpPr>
        <p:spPr>
          <a:xfrm>
            <a:off x="838200" y="1755651"/>
            <a:ext cx="10522800" cy="5102400"/>
          </a:xfrm>
          <a:prstGeom prst="rect">
            <a:avLst/>
          </a:prstGeom>
          <a:noFill/>
          <a:ln>
            <a:noFill/>
          </a:ln>
        </p:spPr>
        <p:txBody>
          <a:bodyPr spcFirstLastPara="1" wrap="square" lIns="91425" tIns="45700" rIns="91425" bIns="45700" anchor="t" anchorCtr="0">
            <a:noAutofit/>
          </a:bodyPr>
          <a:lstStyle/>
          <a:p>
            <a:pPr marL="457200" lvl="0" indent="-330200" algn="just" rtl="0">
              <a:lnSpc>
                <a:spcPct val="100000"/>
              </a:lnSpc>
              <a:spcBef>
                <a:spcPts val="0"/>
              </a:spcBef>
              <a:spcAft>
                <a:spcPts val="0"/>
              </a:spcAft>
              <a:buSzPts val="1600"/>
              <a:buFont typeface="Noto Sans Symbols"/>
              <a:buChar char="▪"/>
            </a:pPr>
            <a:r>
              <a:rPr lang="fr-FR" sz="1500" dirty="0"/>
              <a:t>Un registre national des copropriétés enrichis pour mieux connaître les situations financières, techniques (diagnostics), ou de condamnations d’un marchand ou de difficultés liées au permis de louer, pour faciliter le repérage des situations de difficulté.</a:t>
            </a:r>
            <a:endParaRPr sz="1500" dirty="0"/>
          </a:p>
          <a:p>
            <a:pPr marL="457200" lvl="0" indent="0" algn="just" rtl="0">
              <a:lnSpc>
                <a:spcPct val="100000"/>
              </a:lnSpc>
              <a:spcBef>
                <a:spcPts val="0"/>
              </a:spcBef>
              <a:spcAft>
                <a:spcPts val="0"/>
              </a:spcAft>
              <a:buSzPts val="1800"/>
              <a:buNone/>
            </a:pPr>
            <a:endParaRPr sz="1500" dirty="0"/>
          </a:p>
          <a:p>
            <a:pPr marL="457200" lvl="0" indent="-330200" algn="just" rtl="0">
              <a:lnSpc>
                <a:spcPct val="100000"/>
              </a:lnSpc>
              <a:spcBef>
                <a:spcPts val="0"/>
              </a:spcBef>
              <a:spcAft>
                <a:spcPts val="0"/>
              </a:spcAft>
              <a:buSzPts val="1600"/>
              <a:buFont typeface="Noto Sans Symbols"/>
              <a:buChar char="▪"/>
            </a:pPr>
            <a:r>
              <a:rPr lang="fr-FR" sz="1500" dirty="0"/>
              <a:t>Un recours facilité au commissaire de justice (huissier) qui peuvent accéder aux parties communes (sur demande d’accès au syndic le cas échéant) pour l’affichage des notifications.</a:t>
            </a:r>
            <a:endParaRPr sz="1500" dirty="0"/>
          </a:p>
          <a:p>
            <a:pPr marL="0" lvl="0" indent="0" algn="just" rtl="0">
              <a:lnSpc>
                <a:spcPct val="100000"/>
              </a:lnSpc>
              <a:spcBef>
                <a:spcPts val="0"/>
              </a:spcBef>
              <a:spcAft>
                <a:spcPts val="0"/>
              </a:spcAft>
              <a:buSzPts val="1800"/>
              <a:buNone/>
            </a:pPr>
            <a:endParaRPr sz="1500" dirty="0"/>
          </a:p>
          <a:p>
            <a:pPr marL="457200" lvl="0" indent="-330200" algn="just" rtl="0">
              <a:lnSpc>
                <a:spcPct val="100000"/>
              </a:lnSpc>
              <a:spcBef>
                <a:spcPts val="0"/>
              </a:spcBef>
              <a:spcAft>
                <a:spcPts val="0"/>
              </a:spcAft>
              <a:buSzPts val="1600"/>
              <a:buFont typeface="Noto Sans Symbols"/>
              <a:buChar char="▪"/>
            </a:pPr>
            <a:r>
              <a:rPr lang="fr-FR" sz="1500" dirty="0"/>
              <a:t>Une révocation du syndic possible par le conseil syndical, afin de combattre l’inertie du syndic.</a:t>
            </a:r>
            <a:endParaRPr sz="1500" dirty="0"/>
          </a:p>
          <a:p>
            <a:pPr marL="0" lvl="0" indent="0" algn="just" rtl="0">
              <a:lnSpc>
                <a:spcPct val="100000"/>
              </a:lnSpc>
              <a:spcBef>
                <a:spcPts val="0"/>
              </a:spcBef>
              <a:spcAft>
                <a:spcPts val="0"/>
              </a:spcAft>
              <a:buSzPts val="1800"/>
              <a:buNone/>
            </a:pPr>
            <a:endParaRPr sz="1500" dirty="0"/>
          </a:p>
          <a:p>
            <a:pPr marL="457200" lvl="0" indent="-330200" algn="just" rtl="0">
              <a:lnSpc>
                <a:spcPct val="100000"/>
              </a:lnSpc>
              <a:spcBef>
                <a:spcPts val="0"/>
              </a:spcBef>
              <a:spcAft>
                <a:spcPts val="0"/>
              </a:spcAft>
              <a:buSzPts val="1600"/>
              <a:buFont typeface="Noto Sans Symbols"/>
              <a:buChar char="▪"/>
            </a:pPr>
            <a:r>
              <a:rPr lang="fr-FR" sz="1500" dirty="0"/>
              <a:t>Le vote des travaux de rénovation énergétique est simplifié, avec une extension de la “passerelle” et la possibilité d’un emprunt collectif, de même que les travaux d’isolation réalisés par un copropriétaire sur son initiative.</a:t>
            </a:r>
            <a:endParaRPr sz="1500" dirty="0"/>
          </a:p>
          <a:p>
            <a:pPr marL="0" lvl="0" indent="0" algn="just" rtl="0">
              <a:lnSpc>
                <a:spcPct val="100000"/>
              </a:lnSpc>
              <a:spcBef>
                <a:spcPts val="0"/>
              </a:spcBef>
              <a:spcAft>
                <a:spcPts val="0"/>
              </a:spcAft>
              <a:buSzPts val="1800"/>
              <a:buNone/>
            </a:pPr>
            <a:endParaRPr sz="1500" dirty="0"/>
          </a:p>
          <a:p>
            <a:pPr marL="457200" lvl="0" indent="-330200" algn="just" rtl="0">
              <a:lnSpc>
                <a:spcPct val="100000"/>
              </a:lnSpc>
              <a:spcBef>
                <a:spcPts val="0"/>
              </a:spcBef>
              <a:spcAft>
                <a:spcPts val="0"/>
              </a:spcAft>
              <a:buSzPts val="1600"/>
              <a:buFont typeface="Noto Sans Symbols"/>
              <a:buChar char="▪"/>
            </a:pPr>
            <a:r>
              <a:rPr lang="fr-FR" sz="1500" dirty="0"/>
              <a:t>Possibilité pour le maire d’imposer un diagnostic structurel dans les zones caractérisées par une proportion importante d’habitat dégradé.</a:t>
            </a:r>
            <a:endParaRPr sz="1500" dirty="0"/>
          </a:p>
          <a:p>
            <a:pPr marL="457200" lvl="0" indent="0" algn="just" rtl="0">
              <a:lnSpc>
                <a:spcPct val="100000"/>
              </a:lnSpc>
              <a:spcBef>
                <a:spcPts val="0"/>
              </a:spcBef>
              <a:spcAft>
                <a:spcPts val="0"/>
              </a:spcAft>
              <a:buSzPts val="1800"/>
              <a:buNone/>
            </a:pPr>
            <a:endParaRPr sz="1500" dirty="0"/>
          </a:p>
          <a:p>
            <a:pPr marL="457200" lvl="0" indent="-330200" algn="just" rtl="0">
              <a:lnSpc>
                <a:spcPct val="100000"/>
              </a:lnSpc>
              <a:spcBef>
                <a:spcPts val="0"/>
              </a:spcBef>
              <a:spcAft>
                <a:spcPts val="0"/>
              </a:spcAft>
              <a:buSzPts val="1600"/>
              <a:buFont typeface="Noto Sans Symbols"/>
              <a:buChar char="▪"/>
            </a:pPr>
            <a:r>
              <a:rPr lang="fr-FR" sz="1500" dirty="0"/>
              <a:t>La notification électronique (LRAR électronique) des notifications et mises en demeure en application de la loi sur la copropriété est désormais le principe, et possible même sans autorisation préalable du copropriétaire concerné (demande à faire par le copropriétaire pour imposer la voie postale).</a:t>
            </a:r>
            <a:endParaRPr sz="1500" dirty="0"/>
          </a:p>
          <a:p>
            <a:pPr marL="457200" lvl="0" indent="0" algn="just" rtl="0">
              <a:lnSpc>
                <a:spcPct val="100000"/>
              </a:lnSpc>
              <a:spcBef>
                <a:spcPts val="0"/>
              </a:spcBef>
              <a:spcAft>
                <a:spcPts val="0"/>
              </a:spcAft>
              <a:buSzPts val="1800"/>
              <a:buNone/>
            </a:pPr>
            <a:endParaRPr sz="1500" dirty="0"/>
          </a:p>
          <a:p>
            <a:pPr marL="457200" lvl="0" indent="-330200" algn="just" rtl="0">
              <a:lnSpc>
                <a:spcPct val="100000"/>
              </a:lnSpc>
              <a:spcBef>
                <a:spcPts val="0"/>
              </a:spcBef>
              <a:spcAft>
                <a:spcPts val="0"/>
              </a:spcAft>
              <a:buSzPts val="1600"/>
              <a:buFont typeface="Noto Sans Symbols"/>
              <a:buChar char="▪"/>
            </a:pPr>
            <a:r>
              <a:rPr lang="fr-FR" sz="1500" dirty="0"/>
              <a:t>Simplification de la saisie conservatoire pour impayés de provisions pour charges, permettant une saisie conservatoire sur les comptes bancaires sans décision de justice, même après mise en demeure.</a:t>
            </a:r>
            <a:endParaRPr sz="1500" dirty="0"/>
          </a:p>
        </p:txBody>
      </p:sp>
      <p:sp>
        <p:nvSpPr>
          <p:cNvPr id="549" name="Google Shape;549;g388da56d598_0_297"/>
          <p:cNvSpPr txBox="1">
            <a:spLocks noGrp="1"/>
          </p:cNvSpPr>
          <p:nvPr>
            <p:ph type="body" idx="3"/>
          </p:nvPr>
        </p:nvSpPr>
        <p:spPr>
          <a:xfrm>
            <a:off x="838200" y="1175081"/>
            <a:ext cx="7653900" cy="467700"/>
          </a:xfrm>
          <a:prstGeom prst="rect">
            <a:avLst/>
          </a:prstGeom>
          <a:noFill/>
          <a:ln>
            <a:noFill/>
          </a:ln>
        </p:spPr>
        <p:txBody>
          <a:bodyPr spcFirstLastPara="1" wrap="square" lIns="91425" tIns="45700" rIns="91425" bIns="45700" anchor="b" anchorCtr="0">
            <a:normAutofit lnSpcReduction="10000"/>
          </a:bodyPr>
          <a:lstStyle/>
          <a:p>
            <a:pPr marL="0" lvl="0" indent="0" algn="l" rtl="0">
              <a:lnSpc>
                <a:spcPct val="90000"/>
              </a:lnSpc>
              <a:spcBef>
                <a:spcPts val="1000"/>
              </a:spcBef>
              <a:spcAft>
                <a:spcPts val="0"/>
              </a:spcAft>
              <a:buSzPts val="2000"/>
              <a:buNone/>
            </a:pPr>
            <a:r>
              <a:rPr lang="fr-FR"/>
              <a:t>Volet copropriété</a:t>
            </a:r>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554"/>
        <p:cNvGrpSpPr/>
        <p:nvPr/>
      </p:nvGrpSpPr>
      <p:grpSpPr>
        <a:xfrm>
          <a:off x="0" y="0"/>
          <a:ext cx="0" cy="0"/>
          <a:chOff x="0" y="0"/>
          <a:chExt cx="0" cy="0"/>
        </a:xfrm>
      </p:grpSpPr>
      <p:sp>
        <p:nvSpPr>
          <p:cNvPr id="555" name="Google Shape;555;g388da56d598_0_305"/>
          <p:cNvSpPr txBox="1">
            <a:spLocks noGrp="1"/>
          </p:cNvSpPr>
          <p:nvPr>
            <p:ph type="body" idx="1"/>
          </p:nvPr>
        </p:nvSpPr>
        <p:spPr>
          <a:xfrm>
            <a:off x="838200" y="601941"/>
            <a:ext cx="7653900" cy="515100"/>
          </a:xfrm>
          <a:prstGeom prst="rect">
            <a:avLst/>
          </a:prstGeom>
          <a:noFill/>
          <a:ln>
            <a:noFill/>
          </a:ln>
        </p:spPr>
        <p:txBody>
          <a:bodyPr spcFirstLastPara="1" wrap="square" lIns="91425" tIns="45700" rIns="91425" bIns="45700" anchor="t" anchorCtr="0">
            <a:normAutofit fontScale="62500" lnSpcReduction="20000"/>
          </a:bodyPr>
          <a:lstStyle/>
          <a:p>
            <a:pPr marL="0" lvl="0" indent="0" algn="l" rtl="0">
              <a:spcBef>
                <a:spcPts val="0"/>
              </a:spcBef>
              <a:spcAft>
                <a:spcPts val="0"/>
              </a:spcAft>
              <a:buSzPct val="100000"/>
              <a:buNone/>
            </a:pPr>
            <a:r>
              <a:rPr lang="fr-FR" sz="4800"/>
              <a:t>Les apports de la loi habitat dégradé</a:t>
            </a:r>
            <a:endParaRPr/>
          </a:p>
        </p:txBody>
      </p:sp>
      <p:sp>
        <p:nvSpPr>
          <p:cNvPr id="556" name="Google Shape;556;g388da56d598_0_305"/>
          <p:cNvSpPr txBox="1">
            <a:spLocks noGrp="1"/>
          </p:cNvSpPr>
          <p:nvPr>
            <p:ph type="body" idx="2"/>
          </p:nvPr>
        </p:nvSpPr>
        <p:spPr>
          <a:xfrm>
            <a:off x="838200" y="1755651"/>
            <a:ext cx="10522800" cy="5102400"/>
          </a:xfrm>
          <a:prstGeom prst="rect">
            <a:avLst/>
          </a:prstGeom>
          <a:noFill/>
          <a:ln>
            <a:noFill/>
          </a:ln>
        </p:spPr>
        <p:txBody>
          <a:bodyPr spcFirstLastPara="1" wrap="square" lIns="91425" tIns="45700" rIns="91425" bIns="45700" anchor="t" anchorCtr="0">
            <a:noAutofit/>
          </a:bodyPr>
          <a:lstStyle/>
          <a:p>
            <a:pPr marL="457200" lvl="0" indent="0" algn="just" rtl="0">
              <a:lnSpc>
                <a:spcPct val="100000"/>
              </a:lnSpc>
              <a:spcBef>
                <a:spcPts val="0"/>
              </a:spcBef>
              <a:spcAft>
                <a:spcPts val="0"/>
              </a:spcAft>
              <a:buNone/>
            </a:pPr>
            <a:endParaRPr sz="1500"/>
          </a:p>
          <a:p>
            <a:pPr marL="457200" lvl="0" indent="-330200" algn="just" rtl="0">
              <a:lnSpc>
                <a:spcPct val="100000"/>
              </a:lnSpc>
              <a:spcBef>
                <a:spcPts val="0"/>
              </a:spcBef>
              <a:spcAft>
                <a:spcPts val="0"/>
              </a:spcAft>
              <a:buSzPts val="1600"/>
              <a:buFont typeface="Noto Sans Symbols"/>
              <a:buChar char="▪"/>
            </a:pPr>
            <a:r>
              <a:rPr lang="fr-FR" sz="1500"/>
              <a:t>De nombreux dispositifs n’ont que peu été mis en oeuvre, les décrets d’application étant récents :</a:t>
            </a:r>
            <a:endParaRPr sz="1500"/>
          </a:p>
          <a:p>
            <a:pPr marL="914400" lvl="1" indent="-323850" algn="just" rtl="0">
              <a:lnSpc>
                <a:spcPct val="100000"/>
              </a:lnSpc>
              <a:spcBef>
                <a:spcPts val="0"/>
              </a:spcBef>
              <a:spcAft>
                <a:spcPts val="0"/>
              </a:spcAft>
              <a:buSzPts val="1500"/>
              <a:buChar char="•"/>
            </a:pPr>
            <a:r>
              <a:rPr lang="fr-FR" sz="1500"/>
              <a:t>Décret n° 2025-321 du 7 avril 2025 relatif à l'expérimentation prévue au II de l'article 11 de la loi n° 2024-322 du 9 avril 2024 visant à l'accélération et à la simplification de la rénovation de l'habitat dégradé et des grandes opérations d'aménagement ;</a:t>
            </a:r>
            <a:endParaRPr sz="1500"/>
          </a:p>
          <a:p>
            <a:pPr marL="914400" lvl="1" indent="-323850" algn="just" rtl="0">
              <a:lnSpc>
                <a:spcPct val="100000"/>
              </a:lnSpc>
              <a:spcBef>
                <a:spcPts val="0"/>
              </a:spcBef>
              <a:spcAft>
                <a:spcPts val="0"/>
              </a:spcAft>
              <a:buSzPts val="1500"/>
              <a:buChar char="•"/>
            </a:pPr>
            <a:r>
              <a:rPr lang="fr-FR" sz="1500"/>
              <a:t>Décret n° 2025-419 du 12 mai 2025 portant mise en œuvre des procédures d'expropriation pour cause d'utilité publique des immeubles indignes à titre irrémédiable et à titre remédiable ;</a:t>
            </a:r>
            <a:endParaRPr sz="1500"/>
          </a:p>
          <a:p>
            <a:pPr marL="914400" lvl="1" indent="-323850" algn="just" rtl="0">
              <a:lnSpc>
                <a:spcPct val="100000"/>
              </a:lnSpc>
              <a:spcBef>
                <a:spcPts val="0"/>
              </a:spcBef>
              <a:spcAft>
                <a:spcPts val="0"/>
              </a:spcAft>
              <a:buSzPts val="1500"/>
              <a:buChar char="•"/>
            </a:pPr>
            <a:r>
              <a:rPr lang="fr-FR" sz="1500"/>
              <a:t>Décret n° 2025-618 du 7 juillet 2025 relatif à l'expérimentation de bail de réhabilitation ;</a:t>
            </a:r>
            <a:endParaRPr sz="1500"/>
          </a:p>
          <a:p>
            <a:pPr marL="914400" lvl="1" indent="-323850" algn="just" rtl="0">
              <a:lnSpc>
                <a:spcPct val="100000"/>
              </a:lnSpc>
              <a:spcBef>
                <a:spcPts val="0"/>
              </a:spcBef>
              <a:spcAft>
                <a:spcPts val="0"/>
              </a:spcAft>
              <a:buSzPts val="1500"/>
              <a:buChar char="•"/>
            </a:pPr>
            <a:r>
              <a:rPr lang="fr-FR" sz="1500"/>
              <a:t>Décret n° 2025-814 du 12 août 2025 relatif au diagnostic structurel des bâtiments d'habitation collectifs ;</a:t>
            </a:r>
            <a:endParaRPr sz="1500"/>
          </a:p>
          <a:p>
            <a:pPr marL="914400" lvl="1" indent="-323850" algn="just" rtl="0">
              <a:lnSpc>
                <a:spcPct val="100000"/>
              </a:lnSpc>
              <a:spcBef>
                <a:spcPts val="0"/>
              </a:spcBef>
              <a:spcAft>
                <a:spcPts val="0"/>
              </a:spcAft>
              <a:buSzPts val="1500"/>
              <a:buChar char="•"/>
            </a:pPr>
            <a:r>
              <a:rPr lang="fr-FR" sz="1500"/>
              <a:t>Décret n° 2025-831 du 19 août 2025 relatif au registre national d'immatriculation des copropriétés ;</a:t>
            </a:r>
            <a:endParaRPr sz="1500"/>
          </a:p>
          <a:p>
            <a:pPr marL="457200" lvl="0" indent="0" algn="just" rtl="0">
              <a:lnSpc>
                <a:spcPct val="100000"/>
              </a:lnSpc>
              <a:spcBef>
                <a:spcPts val="0"/>
              </a:spcBef>
              <a:spcAft>
                <a:spcPts val="0"/>
              </a:spcAft>
              <a:buSzPts val="1800"/>
              <a:buNone/>
            </a:pPr>
            <a:endParaRPr sz="1500"/>
          </a:p>
          <a:p>
            <a:pPr marL="0" lvl="0" indent="0" algn="just" rtl="0">
              <a:lnSpc>
                <a:spcPct val="100000"/>
              </a:lnSpc>
              <a:spcBef>
                <a:spcPts val="0"/>
              </a:spcBef>
              <a:spcAft>
                <a:spcPts val="0"/>
              </a:spcAft>
              <a:buSzPts val="1800"/>
              <a:buNone/>
            </a:pPr>
            <a:endParaRPr sz="1500"/>
          </a:p>
          <a:p>
            <a:pPr marL="0" lvl="0" indent="0" algn="just" rtl="0">
              <a:lnSpc>
                <a:spcPct val="100000"/>
              </a:lnSpc>
              <a:spcBef>
                <a:spcPts val="0"/>
              </a:spcBef>
              <a:spcAft>
                <a:spcPts val="0"/>
              </a:spcAft>
              <a:buSzPts val="1800"/>
              <a:buNone/>
            </a:pPr>
            <a:endParaRPr sz="1500"/>
          </a:p>
          <a:p>
            <a:pPr marL="457200" lvl="0" indent="-330200" algn="just" rtl="0">
              <a:lnSpc>
                <a:spcPct val="100000"/>
              </a:lnSpc>
              <a:spcBef>
                <a:spcPts val="0"/>
              </a:spcBef>
              <a:spcAft>
                <a:spcPts val="0"/>
              </a:spcAft>
              <a:buSzPts val="1600"/>
              <a:buFont typeface="Noto Sans Symbols"/>
              <a:buChar char="➔"/>
            </a:pPr>
            <a:r>
              <a:rPr lang="fr-FR" sz="1500" b="1"/>
              <a:t>Des dispositifs épars, apportant des modifications d’ampleur très diverses.</a:t>
            </a:r>
            <a:endParaRPr sz="1500" b="1"/>
          </a:p>
          <a:p>
            <a:pPr marL="0" lvl="0" indent="0" algn="just" rtl="0">
              <a:lnSpc>
                <a:spcPct val="100000"/>
              </a:lnSpc>
              <a:spcBef>
                <a:spcPts val="0"/>
              </a:spcBef>
              <a:spcAft>
                <a:spcPts val="0"/>
              </a:spcAft>
              <a:buNone/>
            </a:pPr>
            <a:endParaRPr sz="1500" b="1"/>
          </a:p>
          <a:p>
            <a:pPr marL="457200" lvl="0" indent="-330200" algn="just" rtl="0">
              <a:lnSpc>
                <a:spcPct val="100000"/>
              </a:lnSpc>
              <a:spcBef>
                <a:spcPts val="0"/>
              </a:spcBef>
              <a:spcAft>
                <a:spcPts val="0"/>
              </a:spcAft>
              <a:buSzPts val="1600"/>
              <a:buFont typeface="Noto Sans Symbols"/>
              <a:buChar char="➔"/>
            </a:pPr>
            <a:r>
              <a:rPr lang="fr-FR" sz="1500" b="1"/>
              <a:t>Une difficulté qui reste entière pour les collectivités en première ligne sur ces questions (moyens, deniers publics, etc.) lorsque la situation s’est dégradée.</a:t>
            </a:r>
            <a:endParaRPr sz="1500" b="1"/>
          </a:p>
          <a:p>
            <a:pPr marL="0" lvl="0" indent="0" algn="just" rtl="0">
              <a:lnSpc>
                <a:spcPct val="100000"/>
              </a:lnSpc>
              <a:spcBef>
                <a:spcPts val="0"/>
              </a:spcBef>
              <a:spcAft>
                <a:spcPts val="0"/>
              </a:spcAft>
              <a:buNone/>
            </a:pPr>
            <a:endParaRPr sz="1500"/>
          </a:p>
        </p:txBody>
      </p:sp>
      <p:sp>
        <p:nvSpPr>
          <p:cNvPr id="557" name="Google Shape;557;g388da56d598_0_305"/>
          <p:cNvSpPr txBox="1">
            <a:spLocks noGrp="1"/>
          </p:cNvSpPr>
          <p:nvPr>
            <p:ph type="body" idx="3"/>
          </p:nvPr>
        </p:nvSpPr>
        <p:spPr>
          <a:xfrm>
            <a:off x="838200" y="1175081"/>
            <a:ext cx="7653900" cy="467700"/>
          </a:xfrm>
          <a:prstGeom prst="rect">
            <a:avLst/>
          </a:prstGeom>
          <a:noFill/>
          <a:ln>
            <a:noFill/>
          </a:ln>
        </p:spPr>
        <p:txBody>
          <a:bodyPr spcFirstLastPara="1" wrap="square" lIns="91425" tIns="45700" rIns="91425" bIns="45700" anchor="b" anchorCtr="0">
            <a:normAutofit lnSpcReduction="10000"/>
          </a:bodyPr>
          <a:lstStyle/>
          <a:p>
            <a:pPr marL="0" lvl="0" indent="0" algn="l" rtl="0">
              <a:lnSpc>
                <a:spcPct val="90000"/>
              </a:lnSpc>
              <a:spcBef>
                <a:spcPts val="1000"/>
              </a:spcBef>
              <a:spcAft>
                <a:spcPts val="0"/>
              </a:spcAft>
              <a:buSzPts val="2000"/>
              <a:buNone/>
            </a:pPr>
            <a:r>
              <a:rPr lang="fr-FR"/>
              <a:t>Un bilan difficile à tirer</a:t>
            </a:r>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562"/>
        <p:cNvGrpSpPr/>
        <p:nvPr/>
      </p:nvGrpSpPr>
      <p:grpSpPr>
        <a:xfrm>
          <a:off x="0" y="0"/>
          <a:ext cx="0" cy="0"/>
          <a:chOff x="0" y="0"/>
          <a:chExt cx="0" cy="0"/>
        </a:xfrm>
      </p:grpSpPr>
      <p:sp>
        <p:nvSpPr>
          <p:cNvPr id="563" name="Google Shape;563;g3269151f360_0_309"/>
          <p:cNvSpPr txBox="1">
            <a:spLocks noGrp="1"/>
          </p:cNvSpPr>
          <p:nvPr>
            <p:ph type="body" idx="1"/>
          </p:nvPr>
        </p:nvSpPr>
        <p:spPr>
          <a:xfrm>
            <a:off x="838200" y="601941"/>
            <a:ext cx="7653900" cy="515100"/>
          </a:xfrm>
          <a:prstGeom prst="rect">
            <a:avLst/>
          </a:prstGeom>
          <a:noFill/>
          <a:ln>
            <a:noFill/>
          </a:ln>
        </p:spPr>
        <p:txBody>
          <a:bodyPr spcFirstLastPara="1" wrap="square" lIns="91425" tIns="45700" rIns="91425" bIns="45700" anchor="t" anchorCtr="0">
            <a:normAutofit fontScale="77500" lnSpcReduction="20000"/>
          </a:bodyPr>
          <a:lstStyle/>
          <a:p>
            <a:pPr marL="0" lvl="0" indent="0" algn="l" rtl="0">
              <a:lnSpc>
                <a:spcPct val="90000"/>
              </a:lnSpc>
              <a:spcBef>
                <a:spcPts val="0"/>
              </a:spcBef>
              <a:spcAft>
                <a:spcPts val="0"/>
              </a:spcAft>
              <a:buSzPct val="75268"/>
              <a:buNone/>
            </a:pPr>
            <a:r>
              <a:rPr lang="fr-FR" sz="4800"/>
              <a:t>Merci pour votre attention !</a:t>
            </a:r>
            <a:endParaRPr/>
          </a:p>
        </p:txBody>
      </p:sp>
      <p:sp>
        <p:nvSpPr>
          <p:cNvPr id="564" name="Google Shape;564;g3269151f360_0_309"/>
          <p:cNvSpPr txBox="1">
            <a:spLocks noGrp="1"/>
          </p:cNvSpPr>
          <p:nvPr>
            <p:ph type="body" idx="2"/>
          </p:nvPr>
        </p:nvSpPr>
        <p:spPr>
          <a:xfrm>
            <a:off x="838200" y="1755651"/>
            <a:ext cx="10522800" cy="5102400"/>
          </a:xfrm>
          <a:prstGeom prst="rect">
            <a:avLst/>
          </a:prstGeom>
          <a:noFill/>
          <a:ln>
            <a:noFill/>
          </a:ln>
        </p:spPr>
        <p:txBody>
          <a:bodyPr spcFirstLastPara="1" wrap="square" lIns="91425" tIns="45700" rIns="91425" bIns="45700" anchor="t" anchorCtr="0">
            <a:noAutofit/>
          </a:bodyPr>
          <a:lstStyle/>
          <a:p>
            <a:pPr marL="457200" lvl="0" indent="0" algn="just" rtl="0">
              <a:lnSpc>
                <a:spcPct val="100000"/>
              </a:lnSpc>
              <a:spcBef>
                <a:spcPts val="0"/>
              </a:spcBef>
              <a:spcAft>
                <a:spcPts val="0"/>
              </a:spcAft>
              <a:buClr>
                <a:schemeClr val="dk1"/>
              </a:buClr>
              <a:buSzPts val="1100"/>
              <a:buFont typeface="Arial"/>
              <a:buNone/>
            </a:pPr>
            <a:r>
              <a:rPr lang="fr-FR" sz="1600">
                <a:solidFill>
                  <a:schemeClr val="dk2"/>
                </a:solidFill>
              </a:rPr>
              <a:t>Le présent support constitue une présentation didactique des fondamentaux du cadre juridique, à usage interne exclusivement, et qui ne saurait se substituer à un conseil juridique personnalisé et exhaustif, appuyé sur des éléments contextuels. Ce document est indissociable du contexte dans lequel il est présenté et des commentaires oraux qui l’accompagnent. Le cabinet reste à votre écoute pour vous accompagner. </a:t>
            </a:r>
            <a:endParaRPr sz="1600">
              <a:solidFill>
                <a:schemeClr val="dk2"/>
              </a:solidFill>
            </a:endParaRPr>
          </a:p>
          <a:p>
            <a:pPr marL="457200" lvl="0" indent="0" algn="just" rtl="0">
              <a:lnSpc>
                <a:spcPct val="100000"/>
              </a:lnSpc>
              <a:spcBef>
                <a:spcPts val="0"/>
              </a:spcBef>
              <a:spcAft>
                <a:spcPts val="0"/>
              </a:spcAft>
              <a:buClr>
                <a:schemeClr val="dk1"/>
              </a:buClr>
              <a:buSzPts val="1100"/>
              <a:buFont typeface="Arial"/>
              <a:buNone/>
            </a:pPr>
            <a:endParaRPr sz="1600">
              <a:solidFill>
                <a:schemeClr val="dk2"/>
              </a:solidFill>
            </a:endParaRPr>
          </a:p>
          <a:p>
            <a:pPr marL="457200" lvl="0" indent="0" algn="just" rtl="0">
              <a:lnSpc>
                <a:spcPct val="100000"/>
              </a:lnSpc>
              <a:spcBef>
                <a:spcPts val="0"/>
              </a:spcBef>
              <a:spcAft>
                <a:spcPts val="0"/>
              </a:spcAft>
              <a:buClr>
                <a:schemeClr val="dk1"/>
              </a:buClr>
              <a:buSzPts val="1100"/>
              <a:buFont typeface="Arial"/>
              <a:buNone/>
            </a:pPr>
            <a:r>
              <a:rPr lang="fr-FR" sz="1600">
                <a:solidFill>
                  <a:schemeClr val="dk2"/>
                </a:solidFill>
              </a:rPr>
              <a:t>La reproduction et la diffusion sont interdites, sans accord exprès préalable. </a:t>
            </a:r>
            <a:endParaRPr sz="1600">
              <a:solidFill>
                <a:schemeClr val="dk2"/>
              </a:solidFill>
            </a:endParaRPr>
          </a:p>
          <a:p>
            <a:pPr marL="457200" lvl="0" indent="0" algn="just" rtl="0">
              <a:lnSpc>
                <a:spcPct val="100000"/>
              </a:lnSpc>
              <a:spcBef>
                <a:spcPts val="0"/>
              </a:spcBef>
              <a:spcAft>
                <a:spcPts val="0"/>
              </a:spcAft>
              <a:buClr>
                <a:schemeClr val="dk1"/>
              </a:buClr>
              <a:buSzPts val="1100"/>
              <a:buFont typeface="Arial"/>
              <a:buNone/>
            </a:pPr>
            <a:r>
              <a:rPr lang="fr-FR" sz="1600">
                <a:solidFill>
                  <a:schemeClr val="dk2"/>
                </a:solidFill>
              </a:rPr>
              <a:t>© Goulven Le Ny, Avocat au Barreau de Nantes</a:t>
            </a:r>
            <a:endParaRPr sz="1600">
              <a:solidFill>
                <a:schemeClr val="dk2"/>
              </a:solidFill>
            </a:endParaRPr>
          </a:p>
          <a:p>
            <a:pPr marL="457200" lvl="0" indent="0" algn="just" rtl="0">
              <a:lnSpc>
                <a:spcPct val="100000"/>
              </a:lnSpc>
              <a:spcBef>
                <a:spcPts val="0"/>
              </a:spcBef>
              <a:spcAft>
                <a:spcPts val="0"/>
              </a:spcAft>
              <a:buClr>
                <a:schemeClr val="dk1"/>
              </a:buClr>
              <a:buSzPts val="1100"/>
              <a:buFont typeface="Arial"/>
              <a:buNone/>
            </a:pPr>
            <a:endParaRPr sz="1600">
              <a:solidFill>
                <a:schemeClr val="dk2"/>
              </a:solidFill>
            </a:endParaRPr>
          </a:p>
          <a:p>
            <a:pPr marL="457200" lvl="0" indent="0" algn="just" rtl="0">
              <a:lnSpc>
                <a:spcPct val="100000"/>
              </a:lnSpc>
              <a:spcBef>
                <a:spcPts val="0"/>
              </a:spcBef>
              <a:spcAft>
                <a:spcPts val="0"/>
              </a:spcAft>
              <a:buClr>
                <a:schemeClr val="dk1"/>
              </a:buClr>
              <a:buSzPts val="1100"/>
              <a:buFont typeface="Arial"/>
              <a:buNone/>
            </a:pPr>
            <a:endParaRPr sz="1600">
              <a:solidFill>
                <a:schemeClr val="dk2"/>
              </a:solidFill>
            </a:endParaRPr>
          </a:p>
          <a:p>
            <a:pPr marL="457200" lvl="0" indent="0" algn="just" rtl="0">
              <a:lnSpc>
                <a:spcPct val="100000"/>
              </a:lnSpc>
              <a:spcBef>
                <a:spcPts val="0"/>
              </a:spcBef>
              <a:spcAft>
                <a:spcPts val="0"/>
              </a:spcAft>
              <a:buClr>
                <a:schemeClr val="dk1"/>
              </a:buClr>
              <a:buSzPts val="1100"/>
              <a:buFont typeface="Arial"/>
              <a:buNone/>
            </a:pPr>
            <a:endParaRPr sz="1600">
              <a:solidFill>
                <a:schemeClr val="dk2"/>
              </a:solidFill>
            </a:endParaRPr>
          </a:p>
          <a:p>
            <a:pPr marL="457200" lvl="0" indent="0" algn="just" rtl="0">
              <a:lnSpc>
                <a:spcPct val="100000"/>
              </a:lnSpc>
              <a:spcBef>
                <a:spcPts val="0"/>
              </a:spcBef>
              <a:spcAft>
                <a:spcPts val="0"/>
              </a:spcAft>
              <a:buClr>
                <a:schemeClr val="dk1"/>
              </a:buClr>
              <a:buSzPts val="1100"/>
              <a:buFont typeface="Arial"/>
              <a:buNone/>
            </a:pPr>
            <a:endParaRPr sz="1600">
              <a:solidFill>
                <a:schemeClr val="dk2"/>
              </a:solidFill>
            </a:endParaRPr>
          </a:p>
          <a:p>
            <a:pPr marL="457200" lvl="0" indent="0" algn="just" rtl="0">
              <a:lnSpc>
                <a:spcPct val="100000"/>
              </a:lnSpc>
              <a:spcBef>
                <a:spcPts val="0"/>
              </a:spcBef>
              <a:spcAft>
                <a:spcPts val="0"/>
              </a:spcAft>
              <a:buClr>
                <a:schemeClr val="dk1"/>
              </a:buClr>
              <a:buSzPts val="1100"/>
              <a:buFont typeface="Arial"/>
              <a:buNone/>
            </a:pPr>
            <a:endParaRPr sz="1600">
              <a:solidFill>
                <a:schemeClr val="dk2"/>
              </a:solidFill>
            </a:endParaRPr>
          </a:p>
          <a:p>
            <a:pPr marL="457200" lvl="0" indent="0" algn="just" rtl="0">
              <a:lnSpc>
                <a:spcPct val="100000"/>
              </a:lnSpc>
              <a:spcBef>
                <a:spcPts val="0"/>
              </a:spcBef>
              <a:spcAft>
                <a:spcPts val="0"/>
              </a:spcAft>
              <a:buClr>
                <a:schemeClr val="dk1"/>
              </a:buClr>
              <a:buSzPts val="1100"/>
              <a:buFont typeface="Arial"/>
              <a:buNone/>
            </a:pPr>
            <a:r>
              <a:rPr lang="fr-FR" sz="1600">
                <a:solidFill>
                  <a:schemeClr val="dk2"/>
                </a:solidFill>
              </a:rPr>
              <a:t>Goulven LE NY</a:t>
            </a:r>
            <a:endParaRPr sz="1600">
              <a:solidFill>
                <a:schemeClr val="dk2"/>
              </a:solidFill>
            </a:endParaRPr>
          </a:p>
          <a:p>
            <a:pPr marL="457200" lvl="0" indent="0" algn="just" rtl="0">
              <a:lnSpc>
                <a:spcPct val="100000"/>
              </a:lnSpc>
              <a:spcBef>
                <a:spcPts val="0"/>
              </a:spcBef>
              <a:spcAft>
                <a:spcPts val="0"/>
              </a:spcAft>
              <a:buClr>
                <a:schemeClr val="dk1"/>
              </a:buClr>
              <a:buSzPts val="1100"/>
              <a:buFont typeface="Arial"/>
              <a:buNone/>
            </a:pPr>
            <a:r>
              <a:rPr lang="fr-FR" sz="1600">
                <a:solidFill>
                  <a:schemeClr val="dk2"/>
                </a:solidFill>
              </a:rPr>
              <a:t>Avocat au Barreau de Nantes</a:t>
            </a:r>
            <a:endParaRPr sz="1600">
              <a:solidFill>
                <a:schemeClr val="dk2"/>
              </a:solidFill>
            </a:endParaRPr>
          </a:p>
          <a:p>
            <a:pPr marL="457200" lvl="0" indent="0" algn="just" rtl="0">
              <a:lnSpc>
                <a:spcPct val="100000"/>
              </a:lnSpc>
              <a:spcBef>
                <a:spcPts val="0"/>
              </a:spcBef>
              <a:spcAft>
                <a:spcPts val="0"/>
              </a:spcAft>
              <a:buClr>
                <a:schemeClr val="dk1"/>
              </a:buClr>
              <a:buSzPts val="1100"/>
              <a:buFont typeface="Arial"/>
              <a:buNone/>
            </a:pPr>
            <a:r>
              <a:rPr lang="fr-FR" sz="1600" u="sng">
                <a:solidFill>
                  <a:schemeClr val="dk2"/>
                </a:solidFill>
                <a:hlinkClick r:id="rId3">
                  <a:extLst>
                    <a:ext uri="{A12FA001-AC4F-418D-AE19-62706E023703}">
                      <ahyp:hlinkClr xmlns:ahyp="http://schemas.microsoft.com/office/drawing/2018/hyperlinkcolor" val="tx"/>
                    </a:ext>
                  </a:extLst>
                </a:hlinkClick>
              </a:rPr>
              <a:t>goulven.leny@avocat.fr</a:t>
            </a:r>
            <a:r>
              <a:rPr lang="fr-FR" sz="1600">
                <a:solidFill>
                  <a:schemeClr val="dk2"/>
                </a:solidFill>
              </a:rPr>
              <a:t> </a:t>
            </a:r>
            <a:endParaRPr sz="1600">
              <a:solidFill>
                <a:schemeClr val="dk2"/>
              </a:solidFill>
            </a:endParaRPr>
          </a:p>
          <a:p>
            <a:pPr marL="457200" lvl="0" indent="0" algn="just" rtl="0">
              <a:lnSpc>
                <a:spcPct val="100000"/>
              </a:lnSpc>
              <a:spcBef>
                <a:spcPts val="0"/>
              </a:spcBef>
              <a:spcAft>
                <a:spcPts val="0"/>
              </a:spcAft>
              <a:buClr>
                <a:schemeClr val="dk1"/>
              </a:buClr>
              <a:buSzPts val="1100"/>
              <a:buFont typeface="Arial"/>
              <a:buNone/>
            </a:pPr>
            <a:r>
              <a:rPr lang="fr-FR" sz="1600">
                <a:solidFill>
                  <a:schemeClr val="dk2"/>
                </a:solidFill>
              </a:rPr>
              <a:t>06 59 96 93 12</a:t>
            </a:r>
            <a:endParaRPr sz="1600">
              <a:solidFill>
                <a:schemeClr val="dk2"/>
              </a:solidFill>
            </a:endParaRPr>
          </a:p>
          <a:p>
            <a:pPr marL="457200" lvl="0" indent="0" algn="just" rtl="0">
              <a:lnSpc>
                <a:spcPct val="100000"/>
              </a:lnSpc>
              <a:spcBef>
                <a:spcPts val="0"/>
              </a:spcBef>
              <a:spcAft>
                <a:spcPts val="0"/>
              </a:spcAft>
              <a:buClr>
                <a:schemeClr val="dk1"/>
              </a:buClr>
              <a:buSzPts val="1100"/>
              <a:buFont typeface="Arial"/>
              <a:buNone/>
            </a:pPr>
            <a:r>
              <a:rPr lang="fr-FR" sz="1600" u="sng">
                <a:solidFill>
                  <a:schemeClr val="dk2"/>
                </a:solidFill>
                <a:hlinkClick r:id="rId4">
                  <a:extLst>
                    <a:ext uri="{A12FA001-AC4F-418D-AE19-62706E023703}">
                      <ahyp:hlinkClr xmlns:ahyp="http://schemas.microsoft.com/office/drawing/2018/hyperlinkcolor" val="tx"/>
                    </a:ext>
                  </a:extLst>
                </a:hlinkClick>
              </a:rPr>
              <a:t>http://glenyavocat.bzh</a:t>
            </a:r>
            <a:r>
              <a:rPr lang="fr-FR" sz="1600">
                <a:solidFill>
                  <a:schemeClr val="dk2"/>
                </a:solidFill>
              </a:rPr>
              <a:t>   </a:t>
            </a:r>
            <a:endParaRPr sz="1600">
              <a:solidFill>
                <a:schemeClr val="dk2"/>
              </a:solidFill>
            </a:endParaRPr>
          </a:p>
          <a:p>
            <a:pPr marL="457200" lvl="0" indent="0" algn="just" rtl="0">
              <a:lnSpc>
                <a:spcPct val="100000"/>
              </a:lnSpc>
              <a:spcBef>
                <a:spcPts val="0"/>
              </a:spcBef>
              <a:spcAft>
                <a:spcPts val="0"/>
              </a:spcAft>
              <a:buClr>
                <a:schemeClr val="dk1"/>
              </a:buClr>
              <a:buSzPts val="1100"/>
              <a:buFont typeface="Arial"/>
              <a:buNone/>
            </a:pPr>
            <a:endParaRPr sz="1600">
              <a:solidFill>
                <a:schemeClr val="dk2"/>
              </a:solidFill>
            </a:endParaRPr>
          </a:p>
          <a:p>
            <a:pPr marL="457200" lvl="0" indent="0" algn="just" rtl="0">
              <a:lnSpc>
                <a:spcPct val="100000"/>
              </a:lnSpc>
              <a:spcBef>
                <a:spcPts val="0"/>
              </a:spcBef>
              <a:spcAft>
                <a:spcPts val="0"/>
              </a:spcAft>
              <a:buClr>
                <a:schemeClr val="dk1"/>
              </a:buClr>
              <a:buSzPts val="1100"/>
              <a:buFont typeface="Arial"/>
              <a:buNone/>
            </a:pPr>
            <a:endParaRPr sz="1600">
              <a:solidFill>
                <a:schemeClr val="dk2"/>
              </a:solidFill>
            </a:endParaRPr>
          </a:p>
          <a:p>
            <a:pPr marL="457200" lvl="0" indent="0" algn="just" rtl="0">
              <a:lnSpc>
                <a:spcPct val="100000"/>
              </a:lnSpc>
              <a:spcBef>
                <a:spcPts val="0"/>
              </a:spcBef>
              <a:spcAft>
                <a:spcPts val="0"/>
              </a:spcAft>
              <a:buSzPts val="1800"/>
              <a:buNone/>
            </a:pPr>
            <a:endParaRPr sz="1600">
              <a:solidFill>
                <a:schemeClr val="dk2"/>
              </a:solidFill>
            </a:endParaRPr>
          </a:p>
        </p:txBody>
      </p:sp>
      <p:sp>
        <p:nvSpPr>
          <p:cNvPr id="565" name="Google Shape;565;g3269151f360_0_309"/>
          <p:cNvSpPr txBox="1">
            <a:spLocks noGrp="1"/>
          </p:cNvSpPr>
          <p:nvPr>
            <p:ph type="body" idx="3"/>
          </p:nvPr>
        </p:nvSpPr>
        <p:spPr>
          <a:xfrm>
            <a:off x="838200" y="1175081"/>
            <a:ext cx="7653900" cy="467700"/>
          </a:xfrm>
          <a:prstGeom prst="rect">
            <a:avLst/>
          </a:prstGeom>
          <a:noFill/>
          <a:ln>
            <a:noFill/>
          </a:ln>
        </p:spPr>
        <p:txBody>
          <a:bodyPr spcFirstLastPara="1" wrap="square" lIns="91425" tIns="45700" rIns="91425" bIns="45700" anchor="b" anchorCtr="0">
            <a:normAutofit lnSpcReduction="10000"/>
          </a:bodyPr>
          <a:lstStyle/>
          <a:p>
            <a:pPr marL="0" lvl="0" indent="0" algn="l" rtl="0">
              <a:lnSpc>
                <a:spcPct val="90000"/>
              </a:lnSpc>
              <a:spcBef>
                <a:spcPts val="1000"/>
              </a:spcBef>
              <a:spcAft>
                <a:spcPts val="0"/>
              </a:spcAft>
              <a:buSzPts val="2000"/>
              <a:buNone/>
            </a:pPr>
            <a:r>
              <a:rPr lang="fr-FR"/>
              <a:t>Quelques précautions :</a:t>
            </a:r>
            <a:endParaRPr/>
          </a:p>
        </p:txBody>
      </p:sp>
      <p:pic>
        <p:nvPicPr>
          <p:cNvPr id="566" name="Google Shape;566;g3269151f360_0_309"/>
          <p:cNvPicPr preferRelativeResize="0"/>
          <p:nvPr/>
        </p:nvPicPr>
        <p:blipFill rotWithShape="1">
          <a:blip r:embed="rId5">
            <a:alphaModFix/>
          </a:blip>
          <a:srcRect/>
          <a:stretch/>
        </p:blipFill>
        <p:spPr>
          <a:xfrm>
            <a:off x="4934513" y="3711875"/>
            <a:ext cx="2330175" cy="2330175"/>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F0F9FE"/>
        </a:solidFill>
        <a:effectLst/>
      </p:bgPr>
    </p:bg>
    <p:spTree>
      <p:nvGrpSpPr>
        <p:cNvPr id="1" name="">
          <a:extLst>
            <a:ext uri="{FF2B5EF4-FFF2-40B4-BE49-F238E27FC236}">
              <a16:creationId xmlns:a16="http://schemas.microsoft.com/office/drawing/2014/main" id="{0B8ECEBA-BB29-ED79-DC68-7B6A87FC8966}"/>
            </a:ext>
          </a:extLst>
        </p:cNvPr>
        <p:cNvGrpSpPr/>
        <p:nvPr/>
      </p:nvGrpSpPr>
      <p:grpSpPr>
        <a:xfrm>
          <a:off x="0" y="0"/>
          <a:ext cx="0" cy="0"/>
          <a:chOff x="0" y="0"/>
          <a:chExt cx="0" cy="0"/>
        </a:xfrm>
      </p:grpSpPr>
      <p:grpSp>
        <p:nvGrpSpPr>
          <p:cNvPr id="12" name="Groupe 11">
            <a:extLst>
              <a:ext uri="{FF2B5EF4-FFF2-40B4-BE49-F238E27FC236}">
                <a16:creationId xmlns:a16="http://schemas.microsoft.com/office/drawing/2014/main" id="{83354406-ACA8-7F5F-69A8-7C1025ED6CC2}"/>
              </a:ext>
            </a:extLst>
          </p:cNvPr>
          <p:cNvGrpSpPr/>
          <p:nvPr/>
        </p:nvGrpSpPr>
        <p:grpSpPr>
          <a:xfrm>
            <a:off x="2946813" y="-2663"/>
            <a:ext cx="9245188" cy="5718256"/>
            <a:chOff x="2946813" y="-2663"/>
            <a:chExt cx="9245188" cy="5718256"/>
          </a:xfrm>
        </p:grpSpPr>
        <p:pic>
          <p:nvPicPr>
            <p:cNvPr id="2" name="Image 1" descr="Une image contenant habits, personne, Visage humain, intérieur&#10;&#10;Description générée automatiquement">
              <a:extLst>
                <a:ext uri="{FF2B5EF4-FFF2-40B4-BE49-F238E27FC236}">
                  <a16:creationId xmlns:a16="http://schemas.microsoft.com/office/drawing/2014/main" id="{D45ADAAD-1CFB-0270-67F7-3DF51E5AE91D}"/>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5872779" y="-2663"/>
              <a:ext cx="6312916" cy="5324171"/>
            </a:xfrm>
            <a:prstGeom prst="rect">
              <a:avLst/>
            </a:prstGeom>
          </p:spPr>
        </p:pic>
        <p:sp>
          <p:nvSpPr>
            <p:cNvPr id="3" name="Rectangle 2">
              <a:extLst>
                <a:ext uri="{FF2B5EF4-FFF2-40B4-BE49-F238E27FC236}">
                  <a16:creationId xmlns:a16="http://schemas.microsoft.com/office/drawing/2014/main" id="{634086B8-C55A-106B-15A2-24A7CBCB2358}"/>
                </a:ext>
              </a:extLst>
            </p:cNvPr>
            <p:cNvSpPr/>
            <p:nvPr/>
          </p:nvSpPr>
          <p:spPr>
            <a:xfrm>
              <a:off x="2946813" y="3249717"/>
              <a:ext cx="5979103" cy="2465876"/>
            </a:xfrm>
            <a:prstGeom prst="rect">
              <a:avLst/>
            </a:prstGeom>
            <a:solidFill>
              <a:srgbClr val="F0F8F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Rectangle 5">
              <a:extLst>
                <a:ext uri="{FF2B5EF4-FFF2-40B4-BE49-F238E27FC236}">
                  <a16:creationId xmlns:a16="http://schemas.microsoft.com/office/drawing/2014/main" id="{7A31CF5E-F3E0-BAEC-611D-D3DB4C826CE7}"/>
                </a:ext>
              </a:extLst>
            </p:cNvPr>
            <p:cNvSpPr/>
            <p:nvPr/>
          </p:nvSpPr>
          <p:spPr>
            <a:xfrm>
              <a:off x="10290749" y="0"/>
              <a:ext cx="1901252" cy="1367470"/>
            </a:xfrm>
            <a:prstGeom prst="rect">
              <a:avLst/>
            </a:prstGeom>
            <a:solidFill>
              <a:srgbClr val="F0F8F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6">
              <a:extLst>
                <a:ext uri="{FF2B5EF4-FFF2-40B4-BE49-F238E27FC236}">
                  <a16:creationId xmlns:a16="http://schemas.microsoft.com/office/drawing/2014/main" id="{4DA6DC24-EEBD-04F6-477A-34586CFD3747}"/>
                </a:ext>
              </a:extLst>
            </p:cNvPr>
            <p:cNvSpPr/>
            <p:nvPr/>
          </p:nvSpPr>
          <p:spPr>
            <a:xfrm>
              <a:off x="4454918" y="0"/>
              <a:ext cx="2823110" cy="3289353"/>
            </a:xfrm>
            <a:prstGeom prst="rect">
              <a:avLst/>
            </a:prstGeom>
            <a:solidFill>
              <a:srgbClr val="F0F8F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11" name="Groupe 10">
            <a:extLst>
              <a:ext uri="{FF2B5EF4-FFF2-40B4-BE49-F238E27FC236}">
                <a16:creationId xmlns:a16="http://schemas.microsoft.com/office/drawing/2014/main" id="{ED2CD31A-EEA3-BE8F-67E8-AB52FAEA67D3}"/>
              </a:ext>
            </a:extLst>
          </p:cNvPr>
          <p:cNvGrpSpPr/>
          <p:nvPr/>
        </p:nvGrpSpPr>
        <p:grpSpPr>
          <a:xfrm>
            <a:off x="305131" y="2252438"/>
            <a:ext cx="1719268" cy="1661409"/>
            <a:chOff x="580587" y="2805305"/>
            <a:chExt cx="1095970" cy="1098613"/>
          </a:xfrm>
        </p:grpSpPr>
        <p:sp>
          <p:nvSpPr>
            <p:cNvPr id="8" name="Rectangle 7">
              <a:extLst>
                <a:ext uri="{FF2B5EF4-FFF2-40B4-BE49-F238E27FC236}">
                  <a16:creationId xmlns:a16="http://schemas.microsoft.com/office/drawing/2014/main" id="{61805BB0-8E3F-2394-4A16-D05BD9956DBE}"/>
                </a:ext>
              </a:extLst>
            </p:cNvPr>
            <p:cNvSpPr/>
            <p:nvPr/>
          </p:nvSpPr>
          <p:spPr>
            <a:xfrm>
              <a:off x="580587" y="3133049"/>
              <a:ext cx="832475" cy="770869"/>
            </a:xfrm>
            <a:prstGeom prst="rect">
              <a:avLst/>
            </a:prstGeom>
            <a:solidFill>
              <a:srgbClr val="05008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noFill/>
              </a:endParaRPr>
            </a:p>
          </p:txBody>
        </p:sp>
        <p:sp>
          <p:nvSpPr>
            <p:cNvPr id="9" name="Rectangle 8">
              <a:extLst>
                <a:ext uri="{FF2B5EF4-FFF2-40B4-BE49-F238E27FC236}">
                  <a16:creationId xmlns:a16="http://schemas.microsoft.com/office/drawing/2014/main" id="{4AC8ED25-08DA-7FC2-B007-F31BBB982186}"/>
                </a:ext>
              </a:extLst>
            </p:cNvPr>
            <p:cNvSpPr/>
            <p:nvPr/>
          </p:nvSpPr>
          <p:spPr>
            <a:xfrm>
              <a:off x="844082" y="2805305"/>
              <a:ext cx="832475" cy="731228"/>
            </a:xfrm>
            <a:prstGeom prst="rect">
              <a:avLst/>
            </a:prstGeom>
            <a:solidFill>
              <a:srgbClr val="05008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noFill/>
              </a:endParaRPr>
            </a:p>
          </p:txBody>
        </p:sp>
      </p:grpSp>
      <p:sp>
        <p:nvSpPr>
          <p:cNvPr id="10" name="Espace réservé du texte 2">
            <a:extLst>
              <a:ext uri="{FF2B5EF4-FFF2-40B4-BE49-F238E27FC236}">
                <a16:creationId xmlns:a16="http://schemas.microsoft.com/office/drawing/2014/main" id="{91543701-D3DE-4D65-C57D-F3054432246F}"/>
              </a:ext>
            </a:extLst>
          </p:cNvPr>
          <p:cNvSpPr txBox="1">
            <a:spLocks/>
          </p:cNvSpPr>
          <p:nvPr/>
        </p:nvSpPr>
        <p:spPr>
          <a:xfrm>
            <a:off x="511805" y="2588568"/>
            <a:ext cx="1512594" cy="914400"/>
          </a:xfrm>
          <a:prstGeom prst="rect">
            <a:avLst/>
          </a:prstGeom>
        </p:spPr>
        <p:txBody>
          <a:bodyPr vert="horz" lIns="91440" tIns="45720" rIns="91440" bIns="45720" rtlCol="0" anchor="ctr">
            <a:noAutofit/>
          </a:bodyPr>
          <a:lstStyle>
            <a:defPPr>
              <a:defRPr lang="fr-FR"/>
            </a:defPPr>
            <a:lvl1pPr marL="0" indent="0" algn="r" defTabSz="914400" rtl="0" eaLnBrk="1" latinLnBrk="0" hangingPunct="1">
              <a:buNone/>
              <a:defRPr sz="60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fr-FR" sz="3200" dirty="0"/>
              <a:t>10h40</a:t>
            </a:r>
          </a:p>
        </p:txBody>
      </p:sp>
      <p:sp>
        <p:nvSpPr>
          <p:cNvPr id="5" name="Espace réservé du texte 10">
            <a:extLst>
              <a:ext uri="{FF2B5EF4-FFF2-40B4-BE49-F238E27FC236}">
                <a16:creationId xmlns:a16="http://schemas.microsoft.com/office/drawing/2014/main" id="{22D7A872-19AF-D25C-6CB7-FE51205542AF}"/>
              </a:ext>
            </a:extLst>
          </p:cNvPr>
          <p:cNvSpPr txBox="1">
            <a:spLocks/>
          </p:cNvSpPr>
          <p:nvPr/>
        </p:nvSpPr>
        <p:spPr>
          <a:xfrm>
            <a:off x="1817724" y="3559604"/>
            <a:ext cx="5807316" cy="1545796"/>
          </a:xfrm>
          <a:prstGeom prst="rect">
            <a:avLst/>
          </a:prstGeom>
        </p:spPr>
        <p:txBody>
          <a:bodyPr>
            <a:normAutofit fontScale="92500" lnSpcReduction="10000"/>
          </a:bodyPr>
          <a:lstStyle>
            <a:lvl1pPr marL="0" indent="0" algn="l" defTabSz="914400" rtl="0" eaLnBrk="1" latinLnBrk="0" hangingPunct="1">
              <a:lnSpc>
                <a:spcPct val="90000"/>
              </a:lnSpc>
              <a:spcBef>
                <a:spcPts val="1000"/>
              </a:spcBef>
              <a:buFont typeface="Arial" panose="020B0604020202020204" pitchFamily="34" charset="0"/>
              <a:buNone/>
              <a:defRPr sz="4000" b="1" kern="1200">
                <a:solidFill>
                  <a:schemeClr val="bg2"/>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dirty="0">
                <a:solidFill>
                  <a:schemeClr val="tx2"/>
                </a:solidFill>
              </a:rPr>
              <a:t>Gouvernance territoriale pour une attractivité durable</a:t>
            </a:r>
          </a:p>
        </p:txBody>
      </p:sp>
    </p:spTree>
    <p:extLst>
      <p:ext uri="{BB962C8B-B14F-4D97-AF65-F5344CB8AC3E}">
        <p14:creationId xmlns:p14="http://schemas.microsoft.com/office/powerpoint/2010/main" val="54537857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7E808D14-6F42-5E96-7E74-17AF0E4F0299}"/>
              </a:ext>
            </a:extLst>
          </p:cNvPr>
          <p:cNvSpPr>
            <a:spLocks noGrp="1"/>
          </p:cNvSpPr>
          <p:nvPr>
            <p:ph type="body" idx="1"/>
          </p:nvPr>
        </p:nvSpPr>
        <p:spPr>
          <a:xfrm>
            <a:off x="2220312" y="4631362"/>
            <a:ext cx="6448200" cy="1312238"/>
          </a:xfrm>
        </p:spPr>
        <p:txBody>
          <a:bodyPr>
            <a:normAutofit fontScale="85000" lnSpcReduction="10000"/>
          </a:bodyPr>
          <a:lstStyle/>
          <a:p>
            <a:r>
              <a:rPr lang="fr-FR" b="1" i="1" dirty="0"/>
              <a:t>Arnaud LE MONTAGNER</a:t>
            </a:r>
            <a:endParaRPr lang="fr-FR" dirty="0"/>
          </a:p>
          <a:p>
            <a:r>
              <a:rPr lang="fr-FR" i="1" dirty="0"/>
              <a:t>Directeur des études urbaines et de l’aménagement</a:t>
            </a:r>
            <a:endParaRPr lang="fr-FR" dirty="0"/>
          </a:p>
          <a:p>
            <a:r>
              <a:rPr lang="fr-FR" i="1" dirty="0"/>
              <a:t>AUDELOR</a:t>
            </a:r>
            <a:endParaRPr lang="fr-FR" dirty="0"/>
          </a:p>
        </p:txBody>
      </p:sp>
      <p:sp>
        <p:nvSpPr>
          <p:cNvPr id="4" name="Titre 3">
            <a:extLst>
              <a:ext uri="{FF2B5EF4-FFF2-40B4-BE49-F238E27FC236}">
                <a16:creationId xmlns:a16="http://schemas.microsoft.com/office/drawing/2014/main" id="{54AD7D98-618C-8B59-9DB4-A5F35152BEC9}"/>
              </a:ext>
            </a:extLst>
          </p:cNvPr>
          <p:cNvSpPr>
            <a:spLocks noGrp="1"/>
          </p:cNvSpPr>
          <p:nvPr>
            <p:ph type="title"/>
          </p:nvPr>
        </p:nvSpPr>
        <p:spPr>
          <a:xfrm>
            <a:off x="2220312" y="3783598"/>
            <a:ext cx="9392568" cy="847764"/>
          </a:xfrm>
        </p:spPr>
        <p:txBody>
          <a:bodyPr>
            <a:normAutofit fontScale="90000"/>
          </a:bodyPr>
          <a:lstStyle/>
          <a:p>
            <a:r>
              <a:rPr lang="fr-FR" sz="3100" b="1" i="1" dirty="0"/>
              <a:t>Résidences secondaires et meublés de tourisme : évolutions et impacts sur l’accès au logement</a:t>
            </a:r>
            <a:endParaRPr lang="fr-FR" dirty="0"/>
          </a:p>
        </p:txBody>
      </p:sp>
    </p:spTree>
    <p:extLst>
      <p:ext uri="{BB962C8B-B14F-4D97-AF65-F5344CB8AC3E}">
        <p14:creationId xmlns:p14="http://schemas.microsoft.com/office/powerpoint/2010/main" val="11632008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3C22F428-6581-4B47-A604-7C19E32FDB58}"/>
              </a:ext>
            </a:extLst>
          </p:cNvPr>
          <p:cNvSpPr>
            <a:spLocks noGrp="1"/>
          </p:cNvSpPr>
          <p:nvPr>
            <p:ph type="body" sz="quarter" idx="13"/>
          </p:nvPr>
        </p:nvSpPr>
        <p:spPr/>
        <p:txBody>
          <a:bodyPr>
            <a:normAutofit fontScale="92500" lnSpcReduction="20000"/>
          </a:bodyPr>
          <a:lstStyle/>
          <a:p>
            <a:r>
              <a:rPr lang="fr-FR" dirty="0"/>
              <a:t>L’agence d’urbanisme et son territoire</a:t>
            </a:r>
          </a:p>
        </p:txBody>
      </p:sp>
      <p:sp>
        <p:nvSpPr>
          <p:cNvPr id="4" name="Espace réservé du texte 3">
            <a:extLst>
              <a:ext uri="{FF2B5EF4-FFF2-40B4-BE49-F238E27FC236}">
                <a16:creationId xmlns:a16="http://schemas.microsoft.com/office/drawing/2014/main" id="{9DC2CA94-F9FD-45A4-A8D9-BBAB1F67AA86}"/>
              </a:ext>
            </a:extLst>
          </p:cNvPr>
          <p:cNvSpPr>
            <a:spLocks noGrp="1"/>
          </p:cNvSpPr>
          <p:nvPr>
            <p:ph type="body" sz="quarter" idx="17"/>
          </p:nvPr>
        </p:nvSpPr>
        <p:spPr/>
        <p:txBody>
          <a:bodyPr>
            <a:normAutofit lnSpcReduction="10000"/>
          </a:bodyPr>
          <a:lstStyle/>
          <a:p>
            <a:r>
              <a:rPr lang="fr-FR" dirty="0"/>
              <a:t>Trois intercommunalités, deux SCoT, un territoire de vie</a:t>
            </a:r>
          </a:p>
        </p:txBody>
      </p:sp>
      <p:sp>
        <p:nvSpPr>
          <p:cNvPr id="5" name="Espace réservé du texte 4">
            <a:extLst>
              <a:ext uri="{FF2B5EF4-FFF2-40B4-BE49-F238E27FC236}">
                <a16:creationId xmlns:a16="http://schemas.microsoft.com/office/drawing/2014/main" id="{69C3BBE9-A749-469C-BCC1-0C0AA6AE6EC6}"/>
              </a:ext>
            </a:extLst>
          </p:cNvPr>
          <p:cNvSpPr>
            <a:spLocks noGrp="1"/>
          </p:cNvSpPr>
          <p:nvPr>
            <p:ph type="body" sz="quarter" idx="16"/>
          </p:nvPr>
        </p:nvSpPr>
        <p:spPr/>
        <p:txBody>
          <a:bodyPr/>
          <a:lstStyle/>
          <a:p>
            <a:endParaRPr lang="fr-FR"/>
          </a:p>
        </p:txBody>
      </p:sp>
      <p:pic>
        <p:nvPicPr>
          <p:cNvPr id="7" name="Image 6">
            <a:extLst>
              <a:ext uri="{FF2B5EF4-FFF2-40B4-BE49-F238E27FC236}">
                <a16:creationId xmlns:a16="http://schemas.microsoft.com/office/drawing/2014/main" id="{3B75F19B-64B5-4B22-8352-31880764741D}"/>
              </a:ext>
            </a:extLst>
          </p:cNvPr>
          <p:cNvPicPr>
            <a:picLocks noChangeAspect="1"/>
          </p:cNvPicPr>
          <p:nvPr/>
        </p:nvPicPr>
        <p:blipFill>
          <a:blip r:embed="rId2"/>
          <a:stretch>
            <a:fillRect/>
          </a:stretch>
        </p:blipFill>
        <p:spPr>
          <a:xfrm>
            <a:off x="1" y="3158836"/>
            <a:ext cx="3031957" cy="1375994"/>
          </a:xfrm>
          <a:prstGeom prst="rect">
            <a:avLst/>
          </a:prstGeom>
        </p:spPr>
      </p:pic>
      <p:pic>
        <p:nvPicPr>
          <p:cNvPr id="9" name="Image 8">
            <a:extLst>
              <a:ext uri="{FF2B5EF4-FFF2-40B4-BE49-F238E27FC236}">
                <a16:creationId xmlns:a16="http://schemas.microsoft.com/office/drawing/2014/main" id="{2B580031-E2D0-4E81-A600-F4F73DFB7972}"/>
              </a:ext>
            </a:extLst>
          </p:cNvPr>
          <p:cNvPicPr>
            <a:picLocks noChangeAspect="1"/>
          </p:cNvPicPr>
          <p:nvPr/>
        </p:nvPicPr>
        <p:blipFill>
          <a:blip r:embed="rId3"/>
          <a:stretch>
            <a:fillRect/>
          </a:stretch>
        </p:blipFill>
        <p:spPr>
          <a:xfrm>
            <a:off x="3031958" y="2893492"/>
            <a:ext cx="1800000" cy="1800000"/>
          </a:xfrm>
          <a:prstGeom prst="rect">
            <a:avLst/>
          </a:prstGeom>
        </p:spPr>
      </p:pic>
      <p:pic>
        <p:nvPicPr>
          <p:cNvPr id="11" name="Image 10">
            <a:extLst>
              <a:ext uri="{FF2B5EF4-FFF2-40B4-BE49-F238E27FC236}">
                <a16:creationId xmlns:a16="http://schemas.microsoft.com/office/drawing/2014/main" id="{C1696E8D-0AEF-4055-A445-30229D71E295}"/>
              </a:ext>
            </a:extLst>
          </p:cNvPr>
          <p:cNvPicPr>
            <a:picLocks noChangeAspect="1"/>
          </p:cNvPicPr>
          <p:nvPr/>
        </p:nvPicPr>
        <p:blipFill>
          <a:blip r:embed="rId4"/>
          <a:stretch>
            <a:fillRect/>
          </a:stretch>
        </p:blipFill>
        <p:spPr>
          <a:xfrm>
            <a:off x="3134974" y="4801728"/>
            <a:ext cx="1800000" cy="703683"/>
          </a:xfrm>
          <a:prstGeom prst="rect">
            <a:avLst/>
          </a:prstGeom>
        </p:spPr>
      </p:pic>
      <p:pic>
        <p:nvPicPr>
          <p:cNvPr id="13" name="Image 12">
            <a:extLst>
              <a:ext uri="{FF2B5EF4-FFF2-40B4-BE49-F238E27FC236}">
                <a16:creationId xmlns:a16="http://schemas.microsoft.com/office/drawing/2014/main" id="{5F3A8518-3D10-4E2E-8138-BE281A459768}"/>
              </a:ext>
            </a:extLst>
          </p:cNvPr>
          <p:cNvPicPr>
            <a:picLocks noChangeAspect="1"/>
          </p:cNvPicPr>
          <p:nvPr/>
        </p:nvPicPr>
        <p:blipFill>
          <a:blip r:embed="rId5"/>
          <a:stretch>
            <a:fillRect/>
          </a:stretch>
        </p:blipFill>
        <p:spPr>
          <a:xfrm>
            <a:off x="3031958" y="1995586"/>
            <a:ext cx="1800000" cy="1093443"/>
          </a:xfrm>
          <a:prstGeom prst="rect">
            <a:avLst/>
          </a:prstGeom>
        </p:spPr>
      </p:pic>
      <p:pic>
        <p:nvPicPr>
          <p:cNvPr id="15" name="Image 14">
            <a:extLst>
              <a:ext uri="{FF2B5EF4-FFF2-40B4-BE49-F238E27FC236}">
                <a16:creationId xmlns:a16="http://schemas.microsoft.com/office/drawing/2014/main" id="{3F20B484-B7A0-4031-B47E-9CEE16E9D31B}"/>
              </a:ext>
            </a:extLst>
          </p:cNvPr>
          <p:cNvPicPr>
            <a:picLocks noChangeAspect="1"/>
          </p:cNvPicPr>
          <p:nvPr/>
        </p:nvPicPr>
        <p:blipFill>
          <a:blip r:embed="rId6"/>
          <a:stretch>
            <a:fillRect/>
          </a:stretch>
        </p:blipFill>
        <p:spPr>
          <a:xfrm>
            <a:off x="4882067" y="2727979"/>
            <a:ext cx="1642096" cy="1093443"/>
          </a:xfrm>
          <a:prstGeom prst="rect">
            <a:avLst/>
          </a:prstGeom>
        </p:spPr>
      </p:pic>
      <p:pic>
        <p:nvPicPr>
          <p:cNvPr id="16" name="Image 15">
            <a:extLst>
              <a:ext uri="{FF2B5EF4-FFF2-40B4-BE49-F238E27FC236}">
                <a16:creationId xmlns:a16="http://schemas.microsoft.com/office/drawing/2014/main" id="{3BFA6D0E-032E-47A2-B695-F517DEA8CD7A}"/>
              </a:ext>
            </a:extLst>
          </p:cNvPr>
          <p:cNvPicPr>
            <a:picLocks noChangeAspect="1"/>
          </p:cNvPicPr>
          <p:nvPr/>
        </p:nvPicPr>
        <p:blipFill rotWithShape="1">
          <a:blip r:embed="rId7"/>
          <a:srcRect l="9710" t="32246" r="76474" b="32667"/>
          <a:stretch/>
        </p:blipFill>
        <p:spPr>
          <a:xfrm>
            <a:off x="7257027" y="3342372"/>
            <a:ext cx="4752092" cy="3394349"/>
          </a:xfrm>
          <a:prstGeom prst="rect">
            <a:avLst/>
          </a:prstGeom>
        </p:spPr>
      </p:pic>
      <p:pic>
        <p:nvPicPr>
          <p:cNvPr id="17" name="Image 16">
            <a:extLst>
              <a:ext uri="{FF2B5EF4-FFF2-40B4-BE49-F238E27FC236}">
                <a16:creationId xmlns:a16="http://schemas.microsoft.com/office/drawing/2014/main" id="{C9BDA91E-FF02-4B3D-AA12-A5F0DC25EE0F}"/>
              </a:ext>
            </a:extLst>
          </p:cNvPr>
          <p:cNvPicPr>
            <a:picLocks noChangeAspect="1"/>
          </p:cNvPicPr>
          <p:nvPr/>
        </p:nvPicPr>
        <p:blipFill rotWithShape="1">
          <a:blip r:embed="rId8"/>
          <a:srcRect l="10027" t="32246" r="76710" b="33729"/>
          <a:stretch/>
        </p:blipFill>
        <p:spPr>
          <a:xfrm>
            <a:off x="1576635" y="1992184"/>
            <a:ext cx="1455323" cy="1050046"/>
          </a:xfrm>
          <a:prstGeom prst="rect">
            <a:avLst/>
          </a:prstGeom>
        </p:spPr>
      </p:pic>
      <p:pic>
        <p:nvPicPr>
          <p:cNvPr id="18" name="Image 17">
            <a:extLst>
              <a:ext uri="{FF2B5EF4-FFF2-40B4-BE49-F238E27FC236}">
                <a16:creationId xmlns:a16="http://schemas.microsoft.com/office/drawing/2014/main" id="{C50EDC7C-4CD6-41AF-8213-3519A55EE6D0}"/>
              </a:ext>
            </a:extLst>
          </p:cNvPr>
          <p:cNvPicPr>
            <a:picLocks noChangeAspect="1"/>
          </p:cNvPicPr>
          <p:nvPr/>
        </p:nvPicPr>
        <p:blipFill rotWithShape="1">
          <a:blip r:embed="rId9"/>
          <a:srcRect l="9565" t="29938" r="76382" b="33743"/>
          <a:stretch/>
        </p:blipFill>
        <p:spPr>
          <a:xfrm>
            <a:off x="1489950" y="4693492"/>
            <a:ext cx="1542008" cy="1120841"/>
          </a:xfrm>
          <a:prstGeom prst="rect">
            <a:avLst/>
          </a:prstGeom>
        </p:spPr>
      </p:pic>
      <p:pic>
        <p:nvPicPr>
          <p:cNvPr id="19" name="Image 18">
            <a:extLst>
              <a:ext uri="{FF2B5EF4-FFF2-40B4-BE49-F238E27FC236}">
                <a16:creationId xmlns:a16="http://schemas.microsoft.com/office/drawing/2014/main" id="{1CB356C8-C335-47C5-AB45-F14D8871E358}"/>
              </a:ext>
            </a:extLst>
          </p:cNvPr>
          <p:cNvPicPr>
            <a:picLocks noChangeAspect="1"/>
          </p:cNvPicPr>
          <p:nvPr/>
        </p:nvPicPr>
        <p:blipFill rotWithShape="1">
          <a:blip r:embed="rId10"/>
          <a:srcRect l="9579" t="31197" r="76382" b="33415"/>
          <a:stretch/>
        </p:blipFill>
        <p:spPr>
          <a:xfrm>
            <a:off x="6621977" y="2701383"/>
            <a:ext cx="1540472" cy="1092109"/>
          </a:xfrm>
          <a:prstGeom prst="rect">
            <a:avLst/>
          </a:prstGeom>
        </p:spPr>
      </p:pic>
    </p:spTree>
    <p:extLst>
      <p:ext uri="{BB962C8B-B14F-4D97-AF65-F5344CB8AC3E}">
        <p14:creationId xmlns:p14="http://schemas.microsoft.com/office/powerpoint/2010/main" val="310683314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0F9FE"/>
        </a:solidFill>
        <a:effectLst/>
      </p:bgPr>
    </p:bg>
    <p:spTree>
      <p:nvGrpSpPr>
        <p:cNvPr id="1" name="">
          <a:extLst>
            <a:ext uri="{FF2B5EF4-FFF2-40B4-BE49-F238E27FC236}">
              <a16:creationId xmlns:a16="http://schemas.microsoft.com/office/drawing/2014/main" id="{A456521D-8BDA-D77A-DB8A-8425EFD700F1}"/>
            </a:ext>
          </a:extLst>
        </p:cNvPr>
        <p:cNvGrpSpPr/>
        <p:nvPr/>
      </p:nvGrpSpPr>
      <p:grpSpPr>
        <a:xfrm>
          <a:off x="0" y="0"/>
          <a:ext cx="0" cy="0"/>
          <a:chOff x="0" y="0"/>
          <a:chExt cx="0" cy="0"/>
        </a:xfrm>
      </p:grpSpPr>
      <p:grpSp>
        <p:nvGrpSpPr>
          <p:cNvPr id="12" name="Groupe 11">
            <a:extLst>
              <a:ext uri="{FF2B5EF4-FFF2-40B4-BE49-F238E27FC236}">
                <a16:creationId xmlns:a16="http://schemas.microsoft.com/office/drawing/2014/main" id="{00C7854A-CAEA-A56F-CA03-1112B70B584C}"/>
              </a:ext>
            </a:extLst>
          </p:cNvPr>
          <p:cNvGrpSpPr/>
          <p:nvPr/>
        </p:nvGrpSpPr>
        <p:grpSpPr>
          <a:xfrm>
            <a:off x="2946813" y="-2663"/>
            <a:ext cx="9245188" cy="5718256"/>
            <a:chOff x="2946813" y="-2663"/>
            <a:chExt cx="9245188" cy="5718256"/>
          </a:xfrm>
        </p:grpSpPr>
        <p:pic>
          <p:nvPicPr>
            <p:cNvPr id="2" name="Image 1" descr="Une image contenant habits, personne, Visage humain, intérieur&#10;&#10;Description générée automatiquement">
              <a:extLst>
                <a:ext uri="{FF2B5EF4-FFF2-40B4-BE49-F238E27FC236}">
                  <a16:creationId xmlns:a16="http://schemas.microsoft.com/office/drawing/2014/main" id="{8FE25328-B3A4-4C5A-8306-0E1E17350397}"/>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5872779" y="-2663"/>
              <a:ext cx="6312916" cy="5324171"/>
            </a:xfrm>
            <a:prstGeom prst="rect">
              <a:avLst/>
            </a:prstGeom>
          </p:spPr>
        </p:pic>
        <p:sp>
          <p:nvSpPr>
            <p:cNvPr id="3" name="Rectangle 2">
              <a:extLst>
                <a:ext uri="{FF2B5EF4-FFF2-40B4-BE49-F238E27FC236}">
                  <a16:creationId xmlns:a16="http://schemas.microsoft.com/office/drawing/2014/main" id="{FE315D36-2B83-21CB-F6EA-891DF66E3018}"/>
                </a:ext>
              </a:extLst>
            </p:cNvPr>
            <p:cNvSpPr/>
            <p:nvPr/>
          </p:nvSpPr>
          <p:spPr>
            <a:xfrm>
              <a:off x="2946813" y="3249717"/>
              <a:ext cx="5979103" cy="2465876"/>
            </a:xfrm>
            <a:prstGeom prst="rect">
              <a:avLst/>
            </a:prstGeom>
            <a:solidFill>
              <a:srgbClr val="F0F8F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Rectangle 5">
              <a:extLst>
                <a:ext uri="{FF2B5EF4-FFF2-40B4-BE49-F238E27FC236}">
                  <a16:creationId xmlns:a16="http://schemas.microsoft.com/office/drawing/2014/main" id="{AA4FA14E-E1A1-10C5-3579-E839B99B9D58}"/>
                </a:ext>
              </a:extLst>
            </p:cNvPr>
            <p:cNvSpPr/>
            <p:nvPr/>
          </p:nvSpPr>
          <p:spPr>
            <a:xfrm>
              <a:off x="10290749" y="0"/>
              <a:ext cx="1901252" cy="1367470"/>
            </a:xfrm>
            <a:prstGeom prst="rect">
              <a:avLst/>
            </a:prstGeom>
            <a:solidFill>
              <a:srgbClr val="F0F8F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6">
              <a:extLst>
                <a:ext uri="{FF2B5EF4-FFF2-40B4-BE49-F238E27FC236}">
                  <a16:creationId xmlns:a16="http://schemas.microsoft.com/office/drawing/2014/main" id="{2E372DB1-BA2D-2E18-ABF2-229C3989EC49}"/>
                </a:ext>
              </a:extLst>
            </p:cNvPr>
            <p:cNvSpPr/>
            <p:nvPr/>
          </p:nvSpPr>
          <p:spPr>
            <a:xfrm>
              <a:off x="4454918" y="0"/>
              <a:ext cx="2823110" cy="3289353"/>
            </a:xfrm>
            <a:prstGeom prst="rect">
              <a:avLst/>
            </a:prstGeom>
            <a:solidFill>
              <a:srgbClr val="F0F8F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11" name="Groupe 10">
            <a:extLst>
              <a:ext uri="{FF2B5EF4-FFF2-40B4-BE49-F238E27FC236}">
                <a16:creationId xmlns:a16="http://schemas.microsoft.com/office/drawing/2014/main" id="{16B6E586-5F4F-D26B-FC57-D6251DEA6595}"/>
              </a:ext>
            </a:extLst>
          </p:cNvPr>
          <p:cNvGrpSpPr/>
          <p:nvPr/>
        </p:nvGrpSpPr>
        <p:grpSpPr>
          <a:xfrm>
            <a:off x="305131" y="2252438"/>
            <a:ext cx="1719268" cy="1661409"/>
            <a:chOff x="580587" y="2805305"/>
            <a:chExt cx="1095970" cy="1098613"/>
          </a:xfrm>
        </p:grpSpPr>
        <p:sp>
          <p:nvSpPr>
            <p:cNvPr id="8" name="Rectangle 7">
              <a:extLst>
                <a:ext uri="{FF2B5EF4-FFF2-40B4-BE49-F238E27FC236}">
                  <a16:creationId xmlns:a16="http://schemas.microsoft.com/office/drawing/2014/main" id="{F063E5DB-E344-C5A4-2176-154D55D856B3}"/>
                </a:ext>
              </a:extLst>
            </p:cNvPr>
            <p:cNvSpPr/>
            <p:nvPr/>
          </p:nvSpPr>
          <p:spPr>
            <a:xfrm>
              <a:off x="580587" y="3133049"/>
              <a:ext cx="832475" cy="770869"/>
            </a:xfrm>
            <a:prstGeom prst="rect">
              <a:avLst/>
            </a:prstGeom>
            <a:solidFill>
              <a:srgbClr val="05008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noFill/>
              </a:endParaRPr>
            </a:p>
          </p:txBody>
        </p:sp>
        <p:sp>
          <p:nvSpPr>
            <p:cNvPr id="9" name="Rectangle 8">
              <a:extLst>
                <a:ext uri="{FF2B5EF4-FFF2-40B4-BE49-F238E27FC236}">
                  <a16:creationId xmlns:a16="http://schemas.microsoft.com/office/drawing/2014/main" id="{2B2D0D5D-634D-3166-7D5C-E271D2D2CBAF}"/>
                </a:ext>
              </a:extLst>
            </p:cNvPr>
            <p:cNvSpPr/>
            <p:nvPr/>
          </p:nvSpPr>
          <p:spPr>
            <a:xfrm>
              <a:off x="844082" y="2805305"/>
              <a:ext cx="832475" cy="731228"/>
            </a:xfrm>
            <a:prstGeom prst="rect">
              <a:avLst/>
            </a:prstGeom>
            <a:solidFill>
              <a:srgbClr val="05008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noFill/>
              </a:endParaRPr>
            </a:p>
          </p:txBody>
        </p:sp>
      </p:grpSp>
      <p:sp>
        <p:nvSpPr>
          <p:cNvPr id="10" name="Espace réservé du texte 2">
            <a:extLst>
              <a:ext uri="{FF2B5EF4-FFF2-40B4-BE49-F238E27FC236}">
                <a16:creationId xmlns:a16="http://schemas.microsoft.com/office/drawing/2014/main" id="{1723C756-EE62-2C11-2FDE-79148B3B95CE}"/>
              </a:ext>
            </a:extLst>
          </p:cNvPr>
          <p:cNvSpPr txBox="1">
            <a:spLocks/>
          </p:cNvSpPr>
          <p:nvPr/>
        </p:nvSpPr>
        <p:spPr>
          <a:xfrm>
            <a:off x="511805" y="2588568"/>
            <a:ext cx="1305919" cy="914400"/>
          </a:xfrm>
          <a:prstGeom prst="rect">
            <a:avLst/>
          </a:prstGeom>
        </p:spPr>
        <p:txBody>
          <a:bodyPr vert="horz" lIns="91440" tIns="45720" rIns="91440" bIns="45720" rtlCol="0" anchor="ctr">
            <a:noAutofit/>
          </a:bodyPr>
          <a:lstStyle>
            <a:defPPr>
              <a:defRPr lang="fr-FR"/>
            </a:defPPr>
            <a:lvl1pPr marL="0" indent="0" algn="r" defTabSz="914400" rtl="0" eaLnBrk="1" latinLnBrk="0" hangingPunct="1">
              <a:buNone/>
              <a:defRPr sz="60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fr-FR" sz="3200" dirty="0"/>
              <a:t>9h30</a:t>
            </a:r>
          </a:p>
        </p:txBody>
      </p:sp>
      <p:sp>
        <p:nvSpPr>
          <p:cNvPr id="5" name="Espace réservé du texte 10">
            <a:extLst>
              <a:ext uri="{FF2B5EF4-FFF2-40B4-BE49-F238E27FC236}">
                <a16:creationId xmlns:a16="http://schemas.microsoft.com/office/drawing/2014/main" id="{873F1BA8-572C-3935-A0CF-891346FA181A}"/>
              </a:ext>
            </a:extLst>
          </p:cNvPr>
          <p:cNvSpPr txBox="1">
            <a:spLocks/>
          </p:cNvSpPr>
          <p:nvPr/>
        </p:nvSpPr>
        <p:spPr>
          <a:xfrm>
            <a:off x="1817724" y="3559604"/>
            <a:ext cx="5807316" cy="817562"/>
          </a:xfrm>
          <a:prstGeom prst="rect">
            <a:avLst/>
          </a:prstGeo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sz="4000" b="1" kern="1200">
                <a:solidFill>
                  <a:schemeClr val="bg2"/>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defRPr/>
            </a:pPr>
            <a:r>
              <a:rPr lang="fr-FR" dirty="0">
                <a:solidFill>
                  <a:srgbClr val="050088"/>
                </a:solidFill>
                <a:latin typeface="Arial" panose="020B0604020202020204" pitchFamily="34" charset="0"/>
                <a:cs typeface="Arial" panose="020B0604020202020204" pitchFamily="34" charset="0"/>
              </a:rPr>
              <a:t>L’actualité juridique</a:t>
            </a:r>
          </a:p>
        </p:txBody>
      </p:sp>
      <p:sp>
        <p:nvSpPr>
          <p:cNvPr id="4" name="Espace réservé du texte 2">
            <a:extLst>
              <a:ext uri="{FF2B5EF4-FFF2-40B4-BE49-F238E27FC236}">
                <a16:creationId xmlns:a16="http://schemas.microsoft.com/office/drawing/2014/main" id="{5AD25A56-D300-C1F7-0181-6E060146D448}"/>
              </a:ext>
            </a:extLst>
          </p:cNvPr>
          <p:cNvSpPr txBox="1">
            <a:spLocks/>
          </p:cNvSpPr>
          <p:nvPr/>
        </p:nvSpPr>
        <p:spPr>
          <a:xfrm>
            <a:off x="1811418" y="4310060"/>
            <a:ext cx="4389464" cy="1204431"/>
          </a:xfrm>
          <a:prstGeom prst="rect">
            <a:avLst/>
          </a:prstGeom>
        </p:spPr>
        <p:txBody>
          <a:bodyPr anchor="b">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defRPr/>
            </a:pPr>
            <a:r>
              <a:rPr lang="fr-FR" dirty="0">
                <a:latin typeface="Arial" panose="020B0604020202020204" pitchFamily="34" charset="0"/>
                <a:cs typeface="Arial" panose="020B0604020202020204" pitchFamily="34" charset="0"/>
              </a:rPr>
              <a:t>Me Goulven LE NY</a:t>
            </a:r>
          </a:p>
          <a:p>
            <a:pPr>
              <a:defRPr/>
            </a:pPr>
            <a:r>
              <a:rPr lang="fr-FR" i="1" dirty="0"/>
              <a:t>Avocat au barreau de Nantes</a:t>
            </a:r>
          </a:p>
        </p:txBody>
      </p:sp>
    </p:spTree>
    <p:extLst>
      <p:ext uri="{BB962C8B-B14F-4D97-AF65-F5344CB8AC3E}">
        <p14:creationId xmlns:p14="http://schemas.microsoft.com/office/powerpoint/2010/main" val="320996839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C0C0FA76-D02E-55CC-AFAA-5785D815C3A2}"/>
              </a:ext>
            </a:extLst>
          </p:cNvPr>
          <p:cNvSpPr>
            <a:spLocks noGrp="1"/>
          </p:cNvSpPr>
          <p:nvPr>
            <p:ph type="body" sz="quarter" idx="11"/>
          </p:nvPr>
        </p:nvSpPr>
        <p:spPr/>
        <p:txBody>
          <a:bodyPr>
            <a:normAutofit fontScale="77500" lnSpcReduction="20000"/>
          </a:bodyPr>
          <a:lstStyle/>
          <a:p>
            <a:r>
              <a:rPr lang="fr-FR" dirty="0"/>
              <a:t>Contexte</a:t>
            </a:r>
          </a:p>
        </p:txBody>
      </p:sp>
      <p:sp>
        <p:nvSpPr>
          <p:cNvPr id="3" name="Espace réservé du texte 2">
            <a:extLst>
              <a:ext uri="{FF2B5EF4-FFF2-40B4-BE49-F238E27FC236}">
                <a16:creationId xmlns:a16="http://schemas.microsoft.com/office/drawing/2014/main" id="{357E7928-5599-2071-E624-0E2CEA218553}"/>
              </a:ext>
            </a:extLst>
          </p:cNvPr>
          <p:cNvSpPr>
            <a:spLocks noGrp="1"/>
          </p:cNvSpPr>
          <p:nvPr>
            <p:ph type="body" sz="quarter" idx="14"/>
          </p:nvPr>
        </p:nvSpPr>
        <p:spPr/>
        <p:txBody>
          <a:bodyPr/>
          <a:lstStyle/>
          <a:p>
            <a:r>
              <a:rPr lang="fr-FR" dirty="0"/>
              <a:t>Politique de l’habitat, politique touristique</a:t>
            </a:r>
          </a:p>
        </p:txBody>
      </p:sp>
      <p:sp>
        <p:nvSpPr>
          <p:cNvPr id="4" name="Espace réservé du texte 3">
            <a:extLst>
              <a:ext uri="{FF2B5EF4-FFF2-40B4-BE49-F238E27FC236}">
                <a16:creationId xmlns:a16="http://schemas.microsoft.com/office/drawing/2014/main" id="{AC565007-2216-5469-45C8-C5998654DAEB}"/>
              </a:ext>
            </a:extLst>
          </p:cNvPr>
          <p:cNvSpPr>
            <a:spLocks noGrp="1"/>
          </p:cNvSpPr>
          <p:nvPr>
            <p:ph type="body" sz="quarter" idx="21"/>
          </p:nvPr>
        </p:nvSpPr>
        <p:spPr/>
        <p:txBody>
          <a:bodyPr/>
          <a:lstStyle/>
          <a:p>
            <a:endParaRPr lang="fr-FR"/>
          </a:p>
        </p:txBody>
      </p:sp>
      <p:sp>
        <p:nvSpPr>
          <p:cNvPr id="5" name="Espace réservé du texte 4">
            <a:extLst>
              <a:ext uri="{FF2B5EF4-FFF2-40B4-BE49-F238E27FC236}">
                <a16:creationId xmlns:a16="http://schemas.microsoft.com/office/drawing/2014/main" id="{E4229461-7ACE-E396-7092-F0D196168C30}"/>
              </a:ext>
            </a:extLst>
          </p:cNvPr>
          <p:cNvSpPr>
            <a:spLocks noGrp="1"/>
          </p:cNvSpPr>
          <p:nvPr>
            <p:ph type="body" sz="quarter" idx="22"/>
          </p:nvPr>
        </p:nvSpPr>
        <p:spPr>
          <a:xfrm>
            <a:off x="2831584" y="3214369"/>
            <a:ext cx="2766180" cy="467692"/>
          </a:xfrm>
        </p:spPr>
        <p:txBody>
          <a:bodyPr>
            <a:normAutofit fontScale="77500" lnSpcReduction="20000"/>
          </a:bodyPr>
          <a:lstStyle/>
          <a:p>
            <a:r>
              <a:rPr lang="fr-FR" dirty="0"/>
              <a:t>Méthode</a:t>
            </a:r>
          </a:p>
        </p:txBody>
      </p:sp>
      <p:sp>
        <p:nvSpPr>
          <p:cNvPr id="6" name="Espace réservé du texte 5">
            <a:extLst>
              <a:ext uri="{FF2B5EF4-FFF2-40B4-BE49-F238E27FC236}">
                <a16:creationId xmlns:a16="http://schemas.microsoft.com/office/drawing/2014/main" id="{4F293100-7E5D-E0D7-C335-63A1C38C849A}"/>
              </a:ext>
            </a:extLst>
          </p:cNvPr>
          <p:cNvSpPr>
            <a:spLocks noGrp="1"/>
          </p:cNvSpPr>
          <p:nvPr>
            <p:ph type="body" sz="quarter" idx="23"/>
          </p:nvPr>
        </p:nvSpPr>
        <p:spPr>
          <a:xfrm>
            <a:off x="2831584" y="3744053"/>
            <a:ext cx="3138139" cy="770993"/>
          </a:xfrm>
        </p:spPr>
        <p:txBody>
          <a:bodyPr>
            <a:normAutofit fontScale="92500"/>
          </a:bodyPr>
          <a:lstStyle/>
          <a:p>
            <a:r>
              <a:rPr lang="fr-FR" dirty="0"/>
              <a:t>L’exploitation des données AirDNA et </a:t>
            </a:r>
            <a:r>
              <a:rPr lang="fr-FR" dirty="0" err="1"/>
              <a:t>scoring</a:t>
            </a:r>
            <a:r>
              <a:rPr lang="fr-FR" dirty="0"/>
              <a:t> des communes</a:t>
            </a:r>
          </a:p>
        </p:txBody>
      </p:sp>
      <p:sp>
        <p:nvSpPr>
          <p:cNvPr id="7" name="Espace réservé du texte 6">
            <a:extLst>
              <a:ext uri="{FF2B5EF4-FFF2-40B4-BE49-F238E27FC236}">
                <a16:creationId xmlns:a16="http://schemas.microsoft.com/office/drawing/2014/main" id="{D411C34C-45BD-44E4-4CBC-5ECF5571FB48}"/>
              </a:ext>
            </a:extLst>
          </p:cNvPr>
          <p:cNvSpPr>
            <a:spLocks noGrp="1"/>
          </p:cNvSpPr>
          <p:nvPr>
            <p:ph type="body" sz="quarter" idx="24"/>
          </p:nvPr>
        </p:nvSpPr>
        <p:spPr>
          <a:xfrm>
            <a:off x="1943275" y="3108825"/>
            <a:ext cx="858838" cy="467692"/>
          </a:xfrm>
        </p:spPr>
        <p:txBody>
          <a:bodyPr/>
          <a:lstStyle/>
          <a:p>
            <a:endParaRPr lang="fr-FR"/>
          </a:p>
        </p:txBody>
      </p:sp>
      <p:sp>
        <p:nvSpPr>
          <p:cNvPr id="8" name="Espace réservé du texte 7">
            <a:extLst>
              <a:ext uri="{FF2B5EF4-FFF2-40B4-BE49-F238E27FC236}">
                <a16:creationId xmlns:a16="http://schemas.microsoft.com/office/drawing/2014/main" id="{6CDDF31E-8F19-EAB8-A109-3B3FB46546D8}"/>
              </a:ext>
            </a:extLst>
          </p:cNvPr>
          <p:cNvSpPr>
            <a:spLocks noGrp="1"/>
          </p:cNvSpPr>
          <p:nvPr>
            <p:ph type="body" sz="quarter" idx="31"/>
          </p:nvPr>
        </p:nvSpPr>
        <p:spPr>
          <a:xfrm>
            <a:off x="7110586" y="3276361"/>
            <a:ext cx="2766180" cy="467692"/>
          </a:xfrm>
        </p:spPr>
        <p:txBody>
          <a:bodyPr>
            <a:normAutofit fontScale="77500" lnSpcReduction="20000"/>
          </a:bodyPr>
          <a:lstStyle/>
          <a:p>
            <a:r>
              <a:rPr lang="fr-FR" dirty="0"/>
              <a:t>Résultats</a:t>
            </a:r>
          </a:p>
        </p:txBody>
      </p:sp>
      <p:sp>
        <p:nvSpPr>
          <p:cNvPr id="9" name="Espace réservé du texte 8">
            <a:extLst>
              <a:ext uri="{FF2B5EF4-FFF2-40B4-BE49-F238E27FC236}">
                <a16:creationId xmlns:a16="http://schemas.microsoft.com/office/drawing/2014/main" id="{6A7ACD1F-57DD-3491-8BBC-59F7FB3CE5E6}"/>
              </a:ext>
            </a:extLst>
          </p:cNvPr>
          <p:cNvSpPr>
            <a:spLocks noGrp="1"/>
          </p:cNvSpPr>
          <p:nvPr>
            <p:ph type="body" sz="quarter" idx="32"/>
          </p:nvPr>
        </p:nvSpPr>
        <p:spPr>
          <a:xfrm>
            <a:off x="7110586" y="3806045"/>
            <a:ext cx="3138139" cy="770993"/>
          </a:xfrm>
        </p:spPr>
        <p:txBody>
          <a:bodyPr/>
          <a:lstStyle/>
          <a:p>
            <a:r>
              <a:rPr lang="fr-FR" dirty="0"/>
              <a:t>Un littoral nettement plus impacté</a:t>
            </a:r>
          </a:p>
        </p:txBody>
      </p:sp>
      <p:sp>
        <p:nvSpPr>
          <p:cNvPr id="10" name="Espace réservé du texte 9">
            <a:extLst>
              <a:ext uri="{FF2B5EF4-FFF2-40B4-BE49-F238E27FC236}">
                <a16:creationId xmlns:a16="http://schemas.microsoft.com/office/drawing/2014/main" id="{347D4B4E-6428-01E8-10E1-3714E8005794}"/>
              </a:ext>
            </a:extLst>
          </p:cNvPr>
          <p:cNvSpPr>
            <a:spLocks noGrp="1"/>
          </p:cNvSpPr>
          <p:nvPr>
            <p:ph type="body" sz="quarter" idx="33"/>
          </p:nvPr>
        </p:nvSpPr>
        <p:spPr>
          <a:xfrm>
            <a:off x="6222277" y="3170817"/>
            <a:ext cx="858838" cy="467692"/>
          </a:xfrm>
        </p:spPr>
        <p:txBody>
          <a:bodyPr/>
          <a:lstStyle/>
          <a:p>
            <a:endParaRPr lang="fr-FR"/>
          </a:p>
        </p:txBody>
      </p:sp>
      <p:sp>
        <p:nvSpPr>
          <p:cNvPr id="11" name="Espace réservé du texte 10">
            <a:extLst>
              <a:ext uri="{FF2B5EF4-FFF2-40B4-BE49-F238E27FC236}">
                <a16:creationId xmlns:a16="http://schemas.microsoft.com/office/drawing/2014/main" id="{42F4D0BD-55B6-B186-4391-916EC140CA58}"/>
              </a:ext>
            </a:extLst>
          </p:cNvPr>
          <p:cNvSpPr>
            <a:spLocks noGrp="1"/>
          </p:cNvSpPr>
          <p:nvPr>
            <p:ph type="body" sz="quarter" idx="34"/>
          </p:nvPr>
        </p:nvSpPr>
        <p:spPr>
          <a:xfrm>
            <a:off x="7110586" y="4905442"/>
            <a:ext cx="2766180" cy="467692"/>
          </a:xfrm>
        </p:spPr>
        <p:txBody>
          <a:bodyPr>
            <a:normAutofit fontScale="77500" lnSpcReduction="20000"/>
          </a:bodyPr>
          <a:lstStyle/>
          <a:p>
            <a:r>
              <a:rPr lang="fr-FR" dirty="0"/>
              <a:t>Suites</a:t>
            </a:r>
          </a:p>
        </p:txBody>
      </p:sp>
      <p:sp>
        <p:nvSpPr>
          <p:cNvPr id="12" name="Espace réservé du texte 11">
            <a:extLst>
              <a:ext uri="{FF2B5EF4-FFF2-40B4-BE49-F238E27FC236}">
                <a16:creationId xmlns:a16="http://schemas.microsoft.com/office/drawing/2014/main" id="{96B44A2A-4D65-2457-4FDC-7EB4D4750869}"/>
              </a:ext>
            </a:extLst>
          </p:cNvPr>
          <p:cNvSpPr>
            <a:spLocks noGrp="1"/>
          </p:cNvSpPr>
          <p:nvPr>
            <p:ph type="body" sz="quarter" idx="35"/>
          </p:nvPr>
        </p:nvSpPr>
        <p:spPr>
          <a:xfrm>
            <a:off x="7110586" y="5435126"/>
            <a:ext cx="3138139" cy="770993"/>
          </a:xfrm>
        </p:spPr>
        <p:txBody>
          <a:bodyPr>
            <a:normAutofit fontScale="92500"/>
          </a:bodyPr>
          <a:lstStyle/>
          <a:p>
            <a:r>
              <a:rPr lang="fr-FR" dirty="0"/>
              <a:t>La mise à disposition d’ingénierie pour accompagner les communes</a:t>
            </a:r>
          </a:p>
        </p:txBody>
      </p:sp>
      <p:sp>
        <p:nvSpPr>
          <p:cNvPr id="13" name="Espace réservé du texte 12">
            <a:extLst>
              <a:ext uri="{FF2B5EF4-FFF2-40B4-BE49-F238E27FC236}">
                <a16:creationId xmlns:a16="http://schemas.microsoft.com/office/drawing/2014/main" id="{9B15CAA2-3139-0F2A-D281-A81178607B48}"/>
              </a:ext>
            </a:extLst>
          </p:cNvPr>
          <p:cNvSpPr>
            <a:spLocks noGrp="1"/>
          </p:cNvSpPr>
          <p:nvPr>
            <p:ph type="body" sz="quarter" idx="36"/>
          </p:nvPr>
        </p:nvSpPr>
        <p:spPr>
          <a:xfrm>
            <a:off x="6222277" y="4799898"/>
            <a:ext cx="858838" cy="467692"/>
          </a:xfrm>
        </p:spPr>
        <p:txBody>
          <a:bodyPr/>
          <a:lstStyle/>
          <a:p>
            <a:endParaRPr lang="fr-FR"/>
          </a:p>
        </p:txBody>
      </p:sp>
    </p:spTree>
    <p:extLst>
      <p:ext uri="{BB962C8B-B14F-4D97-AF65-F5344CB8AC3E}">
        <p14:creationId xmlns:p14="http://schemas.microsoft.com/office/powerpoint/2010/main" val="84858671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DC2E91D2-461C-997C-CAC0-081E9A79770D}"/>
              </a:ext>
            </a:extLst>
          </p:cNvPr>
          <p:cNvSpPr>
            <a:spLocks noGrp="1"/>
          </p:cNvSpPr>
          <p:nvPr>
            <p:ph type="body" sz="quarter" idx="13"/>
          </p:nvPr>
        </p:nvSpPr>
        <p:spPr>
          <a:xfrm>
            <a:off x="1562748" y="4615491"/>
            <a:ext cx="4389464" cy="817562"/>
          </a:xfrm>
        </p:spPr>
        <p:txBody>
          <a:bodyPr>
            <a:normAutofit fontScale="55000" lnSpcReduction="20000"/>
          </a:bodyPr>
          <a:lstStyle/>
          <a:p>
            <a:r>
              <a:rPr lang="fr-FR" dirty="0"/>
              <a:t>Une action du PLH consacrée au suivi du développement de l’offre de meublés de tourisme, une politique touristique attentive au phénomène</a:t>
            </a:r>
          </a:p>
          <a:p>
            <a:endParaRPr lang="fr-FR" dirty="0"/>
          </a:p>
        </p:txBody>
      </p:sp>
      <p:sp>
        <p:nvSpPr>
          <p:cNvPr id="3" name="Espace réservé du texte 2">
            <a:extLst>
              <a:ext uri="{FF2B5EF4-FFF2-40B4-BE49-F238E27FC236}">
                <a16:creationId xmlns:a16="http://schemas.microsoft.com/office/drawing/2014/main" id="{E79A529A-6744-011C-7B37-5353B2956BBB}"/>
              </a:ext>
            </a:extLst>
          </p:cNvPr>
          <p:cNvSpPr>
            <a:spLocks noGrp="1"/>
          </p:cNvSpPr>
          <p:nvPr>
            <p:ph type="body" sz="quarter" idx="14"/>
          </p:nvPr>
        </p:nvSpPr>
        <p:spPr/>
        <p:txBody>
          <a:bodyPr/>
          <a:lstStyle/>
          <a:p>
            <a:r>
              <a:rPr lang="fr-FR" dirty="0"/>
              <a:t>Contexte</a:t>
            </a:r>
          </a:p>
        </p:txBody>
      </p:sp>
      <p:sp>
        <p:nvSpPr>
          <p:cNvPr id="4" name="Espace réservé du texte 3">
            <a:extLst>
              <a:ext uri="{FF2B5EF4-FFF2-40B4-BE49-F238E27FC236}">
                <a16:creationId xmlns:a16="http://schemas.microsoft.com/office/drawing/2014/main" id="{41922911-733E-88B6-BFE1-0D768801A2CA}"/>
              </a:ext>
            </a:extLst>
          </p:cNvPr>
          <p:cNvSpPr>
            <a:spLocks noGrp="1"/>
          </p:cNvSpPr>
          <p:nvPr>
            <p:ph type="body" sz="quarter" idx="12"/>
          </p:nvPr>
        </p:nvSpPr>
        <p:spPr/>
        <p:txBody>
          <a:bodyPr/>
          <a:lstStyle/>
          <a:p>
            <a:endParaRPr lang="fr-FR"/>
          </a:p>
        </p:txBody>
      </p:sp>
    </p:spTree>
    <p:extLst>
      <p:ext uri="{BB962C8B-B14F-4D97-AF65-F5344CB8AC3E}">
        <p14:creationId xmlns:p14="http://schemas.microsoft.com/office/powerpoint/2010/main" val="44368729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Image 9">
            <a:extLst>
              <a:ext uri="{FF2B5EF4-FFF2-40B4-BE49-F238E27FC236}">
                <a16:creationId xmlns:a16="http://schemas.microsoft.com/office/drawing/2014/main" id="{BB27A0DC-E090-402C-94DB-259C5AD99C8B}"/>
              </a:ext>
            </a:extLst>
          </p:cNvPr>
          <p:cNvPicPr>
            <a:picLocks noChangeAspect="1" noChangeArrowheads="1"/>
          </p:cNvPicPr>
          <p:nvPr/>
        </p:nvPicPr>
        <p:blipFill>
          <a:blip r:embed="rId2"/>
          <a:stretch/>
        </p:blipFill>
        <p:spPr bwMode="auto">
          <a:xfrm>
            <a:off x="5068093" y="1076043"/>
            <a:ext cx="1625599" cy="873124"/>
          </a:xfrm>
          <a:prstGeom prst="rect">
            <a:avLst/>
          </a:prstGeom>
          <a:noFill/>
          <a:ln>
            <a:noFill/>
          </a:ln>
        </p:spPr>
      </p:pic>
      <p:sp>
        <p:nvSpPr>
          <p:cNvPr id="2" name="Espace réservé du texte 1">
            <a:extLst>
              <a:ext uri="{FF2B5EF4-FFF2-40B4-BE49-F238E27FC236}">
                <a16:creationId xmlns:a16="http://schemas.microsoft.com/office/drawing/2014/main" id="{F8586DB8-1062-41B0-DE14-843EC35E82DE}"/>
              </a:ext>
            </a:extLst>
          </p:cNvPr>
          <p:cNvSpPr>
            <a:spLocks noGrp="1"/>
          </p:cNvSpPr>
          <p:nvPr>
            <p:ph type="body" sz="quarter" idx="13"/>
          </p:nvPr>
        </p:nvSpPr>
        <p:spPr/>
        <p:txBody>
          <a:bodyPr>
            <a:normAutofit fontScale="92500" lnSpcReduction="20000"/>
          </a:bodyPr>
          <a:lstStyle/>
          <a:p>
            <a:r>
              <a:rPr lang="fr-FR" dirty="0"/>
              <a:t>Contexte</a:t>
            </a:r>
          </a:p>
        </p:txBody>
      </p:sp>
      <p:sp>
        <p:nvSpPr>
          <p:cNvPr id="3" name="Espace réservé du texte 2">
            <a:extLst>
              <a:ext uri="{FF2B5EF4-FFF2-40B4-BE49-F238E27FC236}">
                <a16:creationId xmlns:a16="http://schemas.microsoft.com/office/drawing/2014/main" id="{64AD5A7E-DE95-61DC-254D-03DE9A26C97B}"/>
              </a:ext>
            </a:extLst>
          </p:cNvPr>
          <p:cNvSpPr>
            <a:spLocks noGrp="1"/>
          </p:cNvSpPr>
          <p:nvPr>
            <p:ph type="body" sz="quarter" idx="14"/>
          </p:nvPr>
        </p:nvSpPr>
        <p:spPr>
          <a:xfrm>
            <a:off x="838200" y="1755648"/>
            <a:ext cx="8459787" cy="3656755"/>
          </a:xfrm>
        </p:spPr>
        <p:txBody>
          <a:bodyPr/>
          <a:lstStyle/>
          <a:p>
            <a:r>
              <a:rPr lang="fr-FR" b="1" dirty="0"/>
              <a:t>Suivre le développement des meublés de tourisme</a:t>
            </a:r>
          </a:p>
          <a:p>
            <a:pPr marL="285750" indent="-285750">
              <a:buFont typeface="Arial" panose="020B0604020202020204" pitchFamily="34" charset="0"/>
              <a:buChar char="•"/>
            </a:pPr>
            <a:r>
              <a:rPr lang="fr-FR" dirty="0"/>
              <a:t>Accompagnement de Lorient Agglomération pour les communes souhaitant encadrer les meublés de tourisme </a:t>
            </a:r>
          </a:p>
          <a:p>
            <a:r>
              <a:rPr lang="fr-FR" b="1" dirty="0"/>
              <a:t>Repérer, mesurer et partager la connaissance</a:t>
            </a:r>
          </a:p>
          <a:p>
            <a:pPr marL="285750" indent="-285750">
              <a:buFont typeface="Arial" panose="020B0604020202020204" pitchFamily="34" charset="0"/>
              <a:buChar char="•"/>
            </a:pPr>
            <a:r>
              <a:rPr lang="fr-FR" dirty="0"/>
              <a:t>Mise en place de l’observatoire territorial des meublés touristiques par AudéLor</a:t>
            </a:r>
          </a:p>
          <a:p>
            <a:pPr marL="285750" indent="-285750">
              <a:buFont typeface="Arial" panose="020B0604020202020204" pitchFamily="34" charset="0"/>
              <a:buChar char="•"/>
            </a:pPr>
            <a:r>
              <a:rPr lang="fr-FR" dirty="0"/>
              <a:t>Animation d’un réseau par Lorient Agglomération (petits-déjeuners PLH)</a:t>
            </a:r>
          </a:p>
          <a:p>
            <a:r>
              <a:rPr lang="fr-FR" b="1" dirty="0"/>
              <a:t>Inciter les propriétaires de résidence secondaire à mobiliser leur logement pour les habitants du territoire : bail mobilité ou étudiant</a:t>
            </a:r>
          </a:p>
          <a:p>
            <a:endParaRPr lang="fr-FR" dirty="0"/>
          </a:p>
        </p:txBody>
      </p:sp>
      <p:sp>
        <p:nvSpPr>
          <p:cNvPr id="4" name="Espace réservé du texte 3">
            <a:extLst>
              <a:ext uri="{FF2B5EF4-FFF2-40B4-BE49-F238E27FC236}">
                <a16:creationId xmlns:a16="http://schemas.microsoft.com/office/drawing/2014/main" id="{D59C690A-351F-DC19-6627-33568E4D1685}"/>
              </a:ext>
            </a:extLst>
          </p:cNvPr>
          <p:cNvSpPr>
            <a:spLocks noGrp="1"/>
          </p:cNvSpPr>
          <p:nvPr>
            <p:ph type="body" sz="quarter" idx="17"/>
          </p:nvPr>
        </p:nvSpPr>
        <p:spPr/>
        <p:txBody>
          <a:bodyPr>
            <a:normAutofit lnSpcReduction="10000"/>
          </a:bodyPr>
          <a:lstStyle/>
          <a:p>
            <a:r>
              <a:rPr lang="fr-FR" dirty="0"/>
              <a:t>Fiche-action 8 du PLH 2024-2029 de</a:t>
            </a:r>
          </a:p>
        </p:txBody>
      </p:sp>
      <p:sp>
        <p:nvSpPr>
          <p:cNvPr id="5" name="Espace réservé du texte 4">
            <a:extLst>
              <a:ext uri="{FF2B5EF4-FFF2-40B4-BE49-F238E27FC236}">
                <a16:creationId xmlns:a16="http://schemas.microsoft.com/office/drawing/2014/main" id="{7D11A7A5-225A-74C0-2C42-36420329D8CD}"/>
              </a:ext>
            </a:extLst>
          </p:cNvPr>
          <p:cNvSpPr>
            <a:spLocks noGrp="1"/>
          </p:cNvSpPr>
          <p:nvPr>
            <p:ph type="body" sz="quarter" idx="16"/>
          </p:nvPr>
        </p:nvSpPr>
        <p:spPr/>
        <p:txBody>
          <a:bodyPr/>
          <a:lstStyle/>
          <a:p>
            <a:endParaRPr lang="fr-FR"/>
          </a:p>
        </p:txBody>
      </p:sp>
      <p:pic>
        <p:nvPicPr>
          <p:cNvPr id="14" name="Image 13">
            <a:extLst>
              <a:ext uri="{FF2B5EF4-FFF2-40B4-BE49-F238E27FC236}">
                <a16:creationId xmlns:a16="http://schemas.microsoft.com/office/drawing/2014/main" id="{63FBC441-53A6-4792-8D8A-5B1BC3A77B2F}"/>
              </a:ext>
            </a:extLst>
          </p:cNvPr>
          <p:cNvPicPr>
            <a:picLocks noChangeAspect="1"/>
          </p:cNvPicPr>
          <p:nvPr/>
        </p:nvPicPr>
        <p:blipFill>
          <a:blip r:embed="rId3"/>
          <a:stretch>
            <a:fillRect/>
          </a:stretch>
        </p:blipFill>
        <p:spPr bwMode="auto">
          <a:xfrm>
            <a:off x="9329961" y="1512605"/>
            <a:ext cx="2357791" cy="3389323"/>
          </a:xfrm>
          <a:prstGeom prst="rect">
            <a:avLst/>
          </a:prstGeom>
        </p:spPr>
      </p:pic>
    </p:spTree>
    <p:extLst>
      <p:ext uri="{BB962C8B-B14F-4D97-AF65-F5344CB8AC3E}">
        <p14:creationId xmlns:p14="http://schemas.microsoft.com/office/powerpoint/2010/main" val="204105480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F8586DB8-1062-41B0-DE14-843EC35E82DE}"/>
              </a:ext>
            </a:extLst>
          </p:cNvPr>
          <p:cNvSpPr>
            <a:spLocks noGrp="1"/>
          </p:cNvSpPr>
          <p:nvPr>
            <p:ph type="body" sz="quarter" idx="13"/>
          </p:nvPr>
        </p:nvSpPr>
        <p:spPr/>
        <p:txBody>
          <a:bodyPr>
            <a:normAutofit fontScale="92500" lnSpcReduction="20000"/>
          </a:bodyPr>
          <a:lstStyle/>
          <a:p>
            <a:r>
              <a:rPr lang="fr-FR" dirty="0"/>
              <a:t>Contexte</a:t>
            </a:r>
          </a:p>
        </p:txBody>
      </p:sp>
      <p:sp>
        <p:nvSpPr>
          <p:cNvPr id="3" name="Espace réservé du texte 2">
            <a:extLst>
              <a:ext uri="{FF2B5EF4-FFF2-40B4-BE49-F238E27FC236}">
                <a16:creationId xmlns:a16="http://schemas.microsoft.com/office/drawing/2014/main" id="{64AD5A7E-DE95-61DC-254D-03DE9A26C97B}"/>
              </a:ext>
            </a:extLst>
          </p:cNvPr>
          <p:cNvSpPr>
            <a:spLocks noGrp="1"/>
          </p:cNvSpPr>
          <p:nvPr>
            <p:ph type="body" sz="quarter" idx="14"/>
          </p:nvPr>
        </p:nvSpPr>
        <p:spPr>
          <a:xfrm>
            <a:off x="838200" y="1755648"/>
            <a:ext cx="8459787" cy="4616276"/>
          </a:xfrm>
        </p:spPr>
        <p:txBody>
          <a:bodyPr>
            <a:normAutofit/>
          </a:bodyPr>
          <a:lstStyle/>
          <a:p>
            <a:r>
              <a:rPr lang="fr-FR" b="1" dirty="0"/>
              <a:t>Animation d’un observatoire du tourisme pour les 3 intercommunalités</a:t>
            </a:r>
          </a:p>
          <a:p>
            <a:pPr marL="285750" indent="-285750">
              <a:buFont typeface="Arial" panose="020B0604020202020204" pitchFamily="34" charset="0"/>
              <a:buChar char="•"/>
            </a:pPr>
            <a:r>
              <a:rPr lang="fr-FR" dirty="0"/>
              <a:t>Suivi de la fréquentation touristique (à partir des données de taxes de séjour, de Flux Vision)</a:t>
            </a:r>
          </a:p>
          <a:p>
            <a:pPr marL="285750" indent="-285750">
              <a:buFont typeface="Arial" panose="020B0604020202020204" pitchFamily="34" charset="0"/>
              <a:buChar char="•"/>
            </a:pPr>
            <a:r>
              <a:rPr lang="fr-FR" dirty="0"/>
              <a:t>Partenariat avec le club hôtelier local sur les taux d’occupation</a:t>
            </a:r>
          </a:p>
          <a:p>
            <a:endParaRPr lang="fr-FR" b="1" dirty="0"/>
          </a:p>
          <a:p>
            <a:r>
              <a:rPr lang="fr-FR" b="1" dirty="0"/>
              <a:t>Une vision opportuniste des professionnels du tourisme</a:t>
            </a:r>
          </a:p>
          <a:p>
            <a:pPr marL="285750" indent="-285750">
              <a:buFont typeface="Arial" panose="020B0604020202020204" pitchFamily="34" charset="0"/>
              <a:buChar char="•"/>
            </a:pPr>
            <a:r>
              <a:rPr lang="fr-FR" dirty="0"/>
              <a:t>Fréquentation des équipements touristiques</a:t>
            </a:r>
          </a:p>
          <a:p>
            <a:pPr marL="285750" indent="-285750">
              <a:buFont typeface="Arial" panose="020B0604020202020204" pitchFamily="34" charset="0"/>
              <a:buChar char="•"/>
            </a:pPr>
            <a:r>
              <a:rPr lang="fr-FR" dirty="0"/>
              <a:t>Fréquentation des bars – restaurants…</a:t>
            </a:r>
          </a:p>
          <a:p>
            <a:pPr marL="285750" indent="-285750">
              <a:buFont typeface="Arial" panose="020B0604020202020204" pitchFamily="34" charset="0"/>
              <a:buChar char="•"/>
            </a:pPr>
            <a:endParaRPr lang="fr-FR" dirty="0"/>
          </a:p>
          <a:p>
            <a:r>
              <a:rPr lang="fr-FR" b="1" dirty="0"/>
              <a:t>Une vision défensive des professionnels de l’hébergement</a:t>
            </a:r>
          </a:p>
          <a:p>
            <a:pPr marL="285750" indent="-285750">
              <a:buFont typeface="Arial" panose="020B0604020202020204" pitchFamily="34" charset="0"/>
              <a:buChar char="•"/>
            </a:pPr>
            <a:r>
              <a:rPr lang="fr-FR" dirty="0"/>
              <a:t>Prise de parts de marché</a:t>
            </a:r>
          </a:p>
          <a:p>
            <a:endParaRPr lang="fr-FR" dirty="0"/>
          </a:p>
        </p:txBody>
      </p:sp>
      <p:sp>
        <p:nvSpPr>
          <p:cNvPr id="4" name="Espace réservé du texte 3">
            <a:extLst>
              <a:ext uri="{FF2B5EF4-FFF2-40B4-BE49-F238E27FC236}">
                <a16:creationId xmlns:a16="http://schemas.microsoft.com/office/drawing/2014/main" id="{D59C690A-351F-DC19-6627-33568E4D1685}"/>
              </a:ext>
            </a:extLst>
          </p:cNvPr>
          <p:cNvSpPr>
            <a:spLocks noGrp="1"/>
          </p:cNvSpPr>
          <p:nvPr>
            <p:ph type="body" sz="quarter" idx="17"/>
          </p:nvPr>
        </p:nvSpPr>
        <p:spPr/>
        <p:txBody>
          <a:bodyPr>
            <a:normAutofit lnSpcReduction="10000"/>
          </a:bodyPr>
          <a:lstStyle/>
          <a:p>
            <a:r>
              <a:rPr lang="fr-FR" dirty="0"/>
              <a:t>Une politique touristique attentive </a:t>
            </a:r>
          </a:p>
        </p:txBody>
      </p:sp>
      <p:sp>
        <p:nvSpPr>
          <p:cNvPr id="5" name="Espace réservé du texte 4">
            <a:extLst>
              <a:ext uri="{FF2B5EF4-FFF2-40B4-BE49-F238E27FC236}">
                <a16:creationId xmlns:a16="http://schemas.microsoft.com/office/drawing/2014/main" id="{7D11A7A5-225A-74C0-2C42-36420329D8CD}"/>
              </a:ext>
            </a:extLst>
          </p:cNvPr>
          <p:cNvSpPr>
            <a:spLocks noGrp="1"/>
          </p:cNvSpPr>
          <p:nvPr>
            <p:ph type="body" sz="quarter" idx="16"/>
          </p:nvPr>
        </p:nvSpPr>
        <p:spPr/>
        <p:txBody>
          <a:bodyPr/>
          <a:lstStyle/>
          <a:p>
            <a:r>
              <a:rPr lang="fr-FR" dirty="0"/>
              <a:t>1.2</a:t>
            </a:r>
          </a:p>
        </p:txBody>
      </p:sp>
    </p:spTree>
    <p:extLst>
      <p:ext uri="{BB962C8B-B14F-4D97-AF65-F5344CB8AC3E}">
        <p14:creationId xmlns:p14="http://schemas.microsoft.com/office/powerpoint/2010/main" val="199014253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3E79E822-E265-1E15-748B-6D2EC8C9185E}"/>
              </a:ext>
            </a:extLst>
          </p:cNvPr>
          <p:cNvSpPr>
            <a:spLocks noGrp="1"/>
          </p:cNvSpPr>
          <p:nvPr>
            <p:ph type="body" sz="quarter" idx="13"/>
          </p:nvPr>
        </p:nvSpPr>
        <p:spPr/>
        <p:txBody>
          <a:bodyPr>
            <a:normAutofit fontScale="47500" lnSpcReduction="20000"/>
          </a:bodyPr>
          <a:lstStyle/>
          <a:p>
            <a:r>
              <a:rPr lang="fr-FR" dirty="0"/>
              <a:t>L’exploitation des données AirDNA et </a:t>
            </a:r>
            <a:r>
              <a:rPr lang="fr-FR" dirty="0" err="1"/>
              <a:t>scoring</a:t>
            </a:r>
            <a:r>
              <a:rPr lang="fr-FR" dirty="0"/>
              <a:t> des communes</a:t>
            </a:r>
          </a:p>
          <a:p>
            <a:endParaRPr lang="fr-FR" dirty="0"/>
          </a:p>
        </p:txBody>
      </p:sp>
      <p:sp>
        <p:nvSpPr>
          <p:cNvPr id="3" name="Espace réservé du texte 2">
            <a:extLst>
              <a:ext uri="{FF2B5EF4-FFF2-40B4-BE49-F238E27FC236}">
                <a16:creationId xmlns:a16="http://schemas.microsoft.com/office/drawing/2014/main" id="{E3A45158-5658-B68A-97A1-23F352328043}"/>
              </a:ext>
            </a:extLst>
          </p:cNvPr>
          <p:cNvSpPr>
            <a:spLocks noGrp="1"/>
          </p:cNvSpPr>
          <p:nvPr>
            <p:ph type="body" sz="quarter" idx="14"/>
          </p:nvPr>
        </p:nvSpPr>
        <p:spPr/>
        <p:txBody>
          <a:bodyPr/>
          <a:lstStyle/>
          <a:p>
            <a:r>
              <a:rPr lang="fr-FR" dirty="0"/>
              <a:t>Méthode</a:t>
            </a:r>
          </a:p>
        </p:txBody>
      </p:sp>
      <p:sp>
        <p:nvSpPr>
          <p:cNvPr id="4" name="Espace réservé du texte 3">
            <a:extLst>
              <a:ext uri="{FF2B5EF4-FFF2-40B4-BE49-F238E27FC236}">
                <a16:creationId xmlns:a16="http://schemas.microsoft.com/office/drawing/2014/main" id="{65037E63-086C-EC63-736C-5EA5FE4435C9}"/>
              </a:ext>
            </a:extLst>
          </p:cNvPr>
          <p:cNvSpPr>
            <a:spLocks noGrp="1"/>
          </p:cNvSpPr>
          <p:nvPr>
            <p:ph type="body" sz="quarter" idx="12"/>
          </p:nvPr>
        </p:nvSpPr>
        <p:spPr/>
        <p:txBody>
          <a:bodyPr/>
          <a:lstStyle/>
          <a:p>
            <a:endParaRPr lang="fr-FR"/>
          </a:p>
        </p:txBody>
      </p:sp>
    </p:spTree>
    <p:extLst>
      <p:ext uri="{BB962C8B-B14F-4D97-AF65-F5344CB8AC3E}">
        <p14:creationId xmlns:p14="http://schemas.microsoft.com/office/powerpoint/2010/main" val="263295220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F8586DB8-1062-41B0-DE14-843EC35E82DE}"/>
              </a:ext>
            </a:extLst>
          </p:cNvPr>
          <p:cNvSpPr>
            <a:spLocks noGrp="1"/>
          </p:cNvSpPr>
          <p:nvPr>
            <p:ph type="body" sz="quarter" idx="13"/>
          </p:nvPr>
        </p:nvSpPr>
        <p:spPr/>
        <p:txBody>
          <a:bodyPr>
            <a:normAutofit fontScale="92500" lnSpcReduction="20000"/>
          </a:bodyPr>
          <a:lstStyle/>
          <a:p>
            <a:r>
              <a:rPr lang="fr-FR" dirty="0"/>
              <a:t>Méthode</a:t>
            </a:r>
          </a:p>
        </p:txBody>
      </p:sp>
      <p:sp>
        <p:nvSpPr>
          <p:cNvPr id="3" name="Espace réservé du texte 2">
            <a:extLst>
              <a:ext uri="{FF2B5EF4-FFF2-40B4-BE49-F238E27FC236}">
                <a16:creationId xmlns:a16="http://schemas.microsoft.com/office/drawing/2014/main" id="{64AD5A7E-DE95-61DC-254D-03DE9A26C97B}"/>
              </a:ext>
            </a:extLst>
          </p:cNvPr>
          <p:cNvSpPr>
            <a:spLocks noGrp="1"/>
          </p:cNvSpPr>
          <p:nvPr>
            <p:ph type="body" sz="quarter" idx="14"/>
          </p:nvPr>
        </p:nvSpPr>
        <p:spPr>
          <a:xfrm>
            <a:off x="838200" y="1755648"/>
            <a:ext cx="9075821" cy="4760655"/>
          </a:xfrm>
        </p:spPr>
        <p:txBody>
          <a:bodyPr>
            <a:normAutofit fontScale="92500" lnSpcReduction="20000"/>
          </a:bodyPr>
          <a:lstStyle/>
          <a:p>
            <a:r>
              <a:rPr lang="fr-FR" b="1" dirty="0"/>
              <a:t>Evaluation des données disponibles</a:t>
            </a:r>
          </a:p>
          <a:p>
            <a:pPr marL="285750" indent="-285750">
              <a:buFont typeface="Arial" panose="020B0604020202020204" pitchFamily="34" charset="0"/>
              <a:buChar char="•"/>
            </a:pPr>
            <a:r>
              <a:rPr lang="fr-FR" dirty="0" err="1"/>
              <a:t>Liwango</a:t>
            </a:r>
            <a:r>
              <a:rPr lang="fr-FR" dirty="0"/>
              <a:t> / AirDNA / </a:t>
            </a:r>
            <a:r>
              <a:rPr lang="fr-FR" dirty="0" err="1"/>
              <a:t>Lighthouse</a:t>
            </a:r>
            <a:endParaRPr lang="fr-FR" dirty="0"/>
          </a:p>
          <a:p>
            <a:pPr marL="285750" indent="-285750">
              <a:buFont typeface="Arial" panose="020B0604020202020204" pitchFamily="34" charset="0"/>
              <a:buChar char="•"/>
            </a:pPr>
            <a:r>
              <a:rPr lang="fr-FR" dirty="0"/>
              <a:t>Insee</a:t>
            </a:r>
          </a:p>
          <a:p>
            <a:endParaRPr lang="fr-FR" b="1" dirty="0"/>
          </a:p>
          <a:p>
            <a:r>
              <a:rPr lang="fr-FR" b="1" dirty="0"/>
              <a:t>Choix </a:t>
            </a:r>
          </a:p>
          <a:p>
            <a:pPr marL="285750" indent="-285750">
              <a:buFont typeface="Arial" panose="020B0604020202020204" pitchFamily="34" charset="0"/>
              <a:buChar char="•"/>
            </a:pPr>
            <a:r>
              <a:rPr lang="fr-FR" dirty="0"/>
              <a:t>AirDNA</a:t>
            </a:r>
          </a:p>
          <a:p>
            <a:pPr marL="285750" indent="-285750">
              <a:buFont typeface="Arial" panose="020B0604020202020204" pitchFamily="34" charset="0"/>
              <a:buChar char="•"/>
            </a:pPr>
            <a:r>
              <a:rPr lang="fr-FR" dirty="0"/>
              <a:t>Disponibilité de données de fréquentations / volet tourisme</a:t>
            </a:r>
          </a:p>
          <a:p>
            <a:pPr marL="285750" indent="-285750">
              <a:buFont typeface="Arial" panose="020B0604020202020204" pitchFamily="34" charset="0"/>
              <a:buChar char="•"/>
            </a:pPr>
            <a:r>
              <a:rPr lang="fr-FR" dirty="0"/>
              <a:t>Disponibilités de données d’activité / volet « soustraction de l’habitat »</a:t>
            </a:r>
          </a:p>
          <a:p>
            <a:pPr marL="285750" indent="-285750">
              <a:buFont typeface="Arial" panose="020B0604020202020204" pitchFamily="34" charset="0"/>
              <a:buChar char="•"/>
            </a:pPr>
            <a:r>
              <a:rPr lang="fr-FR" dirty="0"/>
              <a:t>Antériorité des données : depuis 2016</a:t>
            </a:r>
          </a:p>
          <a:p>
            <a:pPr marL="285750" indent="-285750">
              <a:buFont typeface="Arial" panose="020B0604020202020204" pitchFamily="34" charset="0"/>
              <a:buChar char="•"/>
            </a:pPr>
            <a:r>
              <a:rPr lang="fr-FR" dirty="0"/>
              <a:t>Données détaillées au « logement »</a:t>
            </a:r>
          </a:p>
          <a:p>
            <a:endParaRPr lang="fr-FR" dirty="0"/>
          </a:p>
          <a:p>
            <a:r>
              <a:rPr lang="fr-FR" b="1" dirty="0"/>
              <a:t>Infos AirDNA retenues</a:t>
            </a:r>
          </a:p>
          <a:p>
            <a:pPr marL="285750" indent="-285750">
              <a:buFont typeface="Arial" panose="020B0604020202020204" pitchFamily="34" charset="0"/>
              <a:buChar char="•"/>
            </a:pPr>
            <a:r>
              <a:rPr lang="fr-FR" dirty="0"/>
              <a:t>Le nombre de propriétés identifiées sur la commune</a:t>
            </a:r>
          </a:p>
          <a:p>
            <a:pPr marL="285750" indent="-285750">
              <a:buFont typeface="Arial" panose="020B0604020202020204" pitchFamily="34" charset="0"/>
              <a:buChar char="•"/>
            </a:pPr>
            <a:r>
              <a:rPr lang="fr-FR" dirty="0"/>
              <a:t>Le nombre de jours de réservations dans l’année par propriété 	} nombre de jours</a:t>
            </a:r>
          </a:p>
          <a:p>
            <a:pPr marL="285750" indent="-285750">
              <a:buFont typeface="Arial" panose="020B0604020202020204" pitchFamily="34" charset="0"/>
              <a:buChar char="•"/>
            </a:pPr>
            <a:r>
              <a:rPr lang="fr-FR" dirty="0"/>
              <a:t>Le nombre de jours où la propriété est réservable		} proposés dans l’année</a:t>
            </a:r>
          </a:p>
          <a:p>
            <a:endParaRPr lang="fr-FR" dirty="0"/>
          </a:p>
        </p:txBody>
      </p:sp>
      <p:sp>
        <p:nvSpPr>
          <p:cNvPr id="5" name="Espace réservé du texte 4">
            <a:extLst>
              <a:ext uri="{FF2B5EF4-FFF2-40B4-BE49-F238E27FC236}">
                <a16:creationId xmlns:a16="http://schemas.microsoft.com/office/drawing/2014/main" id="{7D11A7A5-225A-74C0-2C42-36420329D8CD}"/>
              </a:ext>
            </a:extLst>
          </p:cNvPr>
          <p:cNvSpPr>
            <a:spLocks noGrp="1"/>
          </p:cNvSpPr>
          <p:nvPr>
            <p:ph type="body" sz="quarter" idx="16"/>
          </p:nvPr>
        </p:nvSpPr>
        <p:spPr/>
        <p:txBody>
          <a:bodyPr/>
          <a:lstStyle/>
          <a:p>
            <a:r>
              <a:rPr lang="fr-FR" dirty="0"/>
              <a:t>2.1</a:t>
            </a:r>
          </a:p>
        </p:txBody>
      </p:sp>
      <p:sp>
        <p:nvSpPr>
          <p:cNvPr id="7" name="Espace réservé du texte 6">
            <a:extLst>
              <a:ext uri="{FF2B5EF4-FFF2-40B4-BE49-F238E27FC236}">
                <a16:creationId xmlns:a16="http://schemas.microsoft.com/office/drawing/2014/main" id="{0387664D-A379-4A4B-8F81-8280087441EB}"/>
              </a:ext>
            </a:extLst>
          </p:cNvPr>
          <p:cNvSpPr>
            <a:spLocks noGrp="1"/>
          </p:cNvSpPr>
          <p:nvPr>
            <p:ph type="body" sz="quarter" idx="17"/>
          </p:nvPr>
        </p:nvSpPr>
        <p:spPr/>
        <p:txBody>
          <a:bodyPr>
            <a:normAutofit lnSpcReduction="10000"/>
          </a:bodyPr>
          <a:lstStyle/>
          <a:p>
            <a:r>
              <a:rPr lang="fr-FR" dirty="0"/>
              <a:t>Mobiliser des données sur les meublés de tourisme</a:t>
            </a:r>
          </a:p>
        </p:txBody>
      </p:sp>
      <p:pic>
        <p:nvPicPr>
          <p:cNvPr id="8" name="Image 7">
            <a:extLst>
              <a:ext uri="{FF2B5EF4-FFF2-40B4-BE49-F238E27FC236}">
                <a16:creationId xmlns:a16="http://schemas.microsoft.com/office/drawing/2014/main" id="{3AE0FD43-1E6A-4D77-B84E-BF25BC9C5248}"/>
              </a:ext>
            </a:extLst>
          </p:cNvPr>
          <p:cNvPicPr>
            <a:picLocks noChangeAspect="1"/>
          </p:cNvPicPr>
          <p:nvPr/>
        </p:nvPicPr>
        <p:blipFill>
          <a:blip r:embed="rId2"/>
          <a:stretch>
            <a:fillRect/>
          </a:stretch>
        </p:blipFill>
        <p:spPr>
          <a:xfrm>
            <a:off x="7898129" y="1408927"/>
            <a:ext cx="1591819" cy="2043269"/>
          </a:xfrm>
          <a:prstGeom prst="rect">
            <a:avLst/>
          </a:prstGeom>
        </p:spPr>
      </p:pic>
      <p:sp>
        <p:nvSpPr>
          <p:cNvPr id="10" name="Rectangle 9">
            <a:extLst>
              <a:ext uri="{FF2B5EF4-FFF2-40B4-BE49-F238E27FC236}">
                <a16:creationId xmlns:a16="http://schemas.microsoft.com/office/drawing/2014/main" id="{4E392089-CA51-4FE1-B49C-27AA116161F3}"/>
              </a:ext>
            </a:extLst>
          </p:cNvPr>
          <p:cNvSpPr/>
          <p:nvPr/>
        </p:nvSpPr>
        <p:spPr>
          <a:xfrm>
            <a:off x="6631805" y="3429000"/>
            <a:ext cx="5062889" cy="230832"/>
          </a:xfrm>
          <a:prstGeom prst="rect">
            <a:avLst/>
          </a:prstGeom>
        </p:spPr>
        <p:txBody>
          <a:bodyPr wrap="square">
            <a:spAutoFit/>
          </a:bodyPr>
          <a:lstStyle/>
          <a:p>
            <a:r>
              <a:rPr lang="fr-FR" sz="900" dirty="0"/>
              <a:t>https://fnau.org/wp-content/uploads/2025/07/fnau-63-locations-courte-duree-web.pdf</a:t>
            </a:r>
          </a:p>
        </p:txBody>
      </p:sp>
    </p:spTree>
    <p:extLst>
      <p:ext uri="{BB962C8B-B14F-4D97-AF65-F5344CB8AC3E}">
        <p14:creationId xmlns:p14="http://schemas.microsoft.com/office/powerpoint/2010/main" val="242765900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F8586DB8-1062-41B0-DE14-843EC35E82DE}"/>
              </a:ext>
            </a:extLst>
          </p:cNvPr>
          <p:cNvSpPr>
            <a:spLocks noGrp="1"/>
          </p:cNvSpPr>
          <p:nvPr>
            <p:ph type="body" sz="quarter" idx="13"/>
          </p:nvPr>
        </p:nvSpPr>
        <p:spPr/>
        <p:txBody>
          <a:bodyPr>
            <a:normAutofit fontScale="92500" lnSpcReduction="20000"/>
          </a:bodyPr>
          <a:lstStyle/>
          <a:p>
            <a:r>
              <a:rPr lang="fr-FR" dirty="0"/>
              <a:t>Méthode</a:t>
            </a:r>
          </a:p>
        </p:txBody>
      </p:sp>
      <p:sp>
        <p:nvSpPr>
          <p:cNvPr id="3" name="Espace réservé du texte 2">
            <a:extLst>
              <a:ext uri="{FF2B5EF4-FFF2-40B4-BE49-F238E27FC236}">
                <a16:creationId xmlns:a16="http://schemas.microsoft.com/office/drawing/2014/main" id="{64AD5A7E-DE95-61DC-254D-03DE9A26C97B}"/>
              </a:ext>
            </a:extLst>
          </p:cNvPr>
          <p:cNvSpPr>
            <a:spLocks noGrp="1"/>
          </p:cNvSpPr>
          <p:nvPr>
            <p:ph type="body" sz="quarter" idx="14"/>
          </p:nvPr>
        </p:nvSpPr>
        <p:spPr>
          <a:xfrm>
            <a:off x="838200" y="1755648"/>
            <a:ext cx="11087501" cy="4760655"/>
          </a:xfrm>
        </p:spPr>
        <p:txBody>
          <a:bodyPr>
            <a:normAutofit/>
          </a:bodyPr>
          <a:lstStyle/>
          <a:p>
            <a:endParaRPr lang="fr-FR" dirty="0"/>
          </a:p>
          <a:p>
            <a:r>
              <a:rPr lang="fr-FR" b="1" dirty="0"/>
              <a:t>Infos AirDNA retenues</a:t>
            </a:r>
          </a:p>
          <a:p>
            <a:pPr marL="285750" indent="-285750">
              <a:buFont typeface="Arial" panose="020B0604020202020204" pitchFamily="34" charset="0"/>
              <a:buChar char="•"/>
            </a:pPr>
            <a:r>
              <a:rPr lang="fr-FR" dirty="0"/>
              <a:t>Le nombre de propriétés identifiées sur la commune</a:t>
            </a:r>
          </a:p>
          <a:p>
            <a:pPr marL="285750" indent="-285750">
              <a:buFont typeface="Arial" panose="020B0604020202020204" pitchFamily="34" charset="0"/>
              <a:buChar char="•"/>
            </a:pPr>
            <a:r>
              <a:rPr lang="fr-FR" dirty="0"/>
              <a:t>Le nombre de jours de réservations dans l’année par propriété 	} nombre de jours</a:t>
            </a:r>
          </a:p>
          <a:p>
            <a:pPr marL="285750" indent="-285750">
              <a:buFont typeface="Arial" panose="020B0604020202020204" pitchFamily="34" charset="0"/>
              <a:buChar char="•"/>
            </a:pPr>
            <a:r>
              <a:rPr lang="fr-FR" dirty="0"/>
              <a:t>Le nombre de jours où la propriété est réservable			} proposés dans l’année</a:t>
            </a:r>
          </a:p>
          <a:p>
            <a:endParaRPr lang="fr-FR" dirty="0"/>
          </a:p>
          <a:p>
            <a:r>
              <a:rPr lang="fr-FR" b="1" dirty="0"/>
              <a:t>Infos AirDNA retenues</a:t>
            </a:r>
          </a:p>
          <a:p>
            <a:pPr marL="285750" indent="-285750">
              <a:buFont typeface="Arial" panose="020B0604020202020204" pitchFamily="34" charset="0"/>
              <a:buChar char="•"/>
            </a:pPr>
            <a:r>
              <a:rPr lang="fr-FR" dirty="0"/>
              <a:t>On segmente ensuite l’offre sur chaque commune, année par année</a:t>
            </a:r>
          </a:p>
          <a:p>
            <a:pPr marL="1028700" lvl="1" indent="-342900">
              <a:buFont typeface="Wingdings" panose="05000000000000000000" pitchFamily="2" charset="2"/>
              <a:buChar char="Ø"/>
            </a:pPr>
            <a:r>
              <a:rPr lang="fr-FR" sz="1200" dirty="0"/>
              <a:t>Nombre de logements inactifs</a:t>
            </a:r>
          </a:p>
          <a:p>
            <a:pPr marL="1028700" lvl="1" indent="-342900">
              <a:buFont typeface="Wingdings" panose="05000000000000000000" pitchFamily="2" charset="2"/>
              <a:buChar char="Ø"/>
            </a:pPr>
            <a:r>
              <a:rPr lang="fr-FR" sz="1200" dirty="0"/>
              <a:t>Nombre de logements proposés 1 à 29 j /an</a:t>
            </a:r>
          </a:p>
          <a:p>
            <a:pPr marL="1028700" lvl="1" indent="-342900">
              <a:buFont typeface="Wingdings" panose="05000000000000000000" pitchFamily="2" charset="2"/>
              <a:buChar char="Ø"/>
            </a:pPr>
            <a:r>
              <a:rPr lang="fr-FR" sz="1200" dirty="0"/>
              <a:t>N…………………………………..30 à 59 j/an</a:t>
            </a:r>
          </a:p>
          <a:p>
            <a:pPr marL="1028700" lvl="1" indent="-342900">
              <a:buFont typeface="Wingdings" panose="05000000000000000000" pitchFamily="2" charset="2"/>
              <a:buChar char="Ø"/>
            </a:pPr>
            <a:r>
              <a:rPr lang="fr-FR" sz="1200" dirty="0"/>
              <a:t>N…………………………………..60 à 89 j/an</a:t>
            </a:r>
          </a:p>
          <a:p>
            <a:pPr marL="1028700" lvl="1" indent="-342900">
              <a:buFont typeface="Wingdings" panose="05000000000000000000" pitchFamily="2" charset="2"/>
              <a:buChar char="Ø"/>
            </a:pPr>
            <a:r>
              <a:rPr lang="fr-FR" sz="1200" dirty="0"/>
              <a:t>N…………………………………..90 à 119 j/an</a:t>
            </a:r>
            <a:endParaRPr lang="fr-FR" sz="1000" dirty="0"/>
          </a:p>
          <a:p>
            <a:pPr marL="1028700" lvl="1" indent="-342900">
              <a:buFont typeface="Wingdings" panose="05000000000000000000" pitchFamily="2" charset="2"/>
              <a:buChar char="Ø"/>
            </a:pPr>
            <a:r>
              <a:rPr lang="fr-FR" sz="1200" dirty="0"/>
              <a:t>N…………………………………..120 jours ou + par an</a:t>
            </a:r>
            <a:endParaRPr lang="fr-FR" sz="1000" dirty="0"/>
          </a:p>
        </p:txBody>
      </p:sp>
      <p:sp>
        <p:nvSpPr>
          <p:cNvPr id="5" name="Espace réservé du texte 4">
            <a:extLst>
              <a:ext uri="{FF2B5EF4-FFF2-40B4-BE49-F238E27FC236}">
                <a16:creationId xmlns:a16="http://schemas.microsoft.com/office/drawing/2014/main" id="{7D11A7A5-225A-74C0-2C42-36420329D8CD}"/>
              </a:ext>
            </a:extLst>
          </p:cNvPr>
          <p:cNvSpPr>
            <a:spLocks noGrp="1"/>
          </p:cNvSpPr>
          <p:nvPr>
            <p:ph type="body" sz="quarter" idx="16"/>
          </p:nvPr>
        </p:nvSpPr>
        <p:spPr/>
        <p:txBody>
          <a:bodyPr/>
          <a:lstStyle/>
          <a:p>
            <a:r>
              <a:rPr lang="fr-FR" dirty="0"/>
              <a:t>2.2</a:t>
            </a:r>
          </a:p>
        </p:txBody>
      </p:sp>
      <p:sp>
        <p:nvSpPr>
          <p:cNvPr id="7" name="Espace réservé du texte 6">
            <a:extLst>
              <a:ext uri="{FF2B5EF4-FFF2-40B4-BE49-F238E27FC236}">
                <a16:creationId xmlns:a16="http://schemas.microsoft.com/office/drawing/2014/main" id="{0387664D-A379-4A4B-8F81-8280087441EB}"/>
              </a:ext>
            </a:extLst>
          </p:cNvPr>
          <p:cNvSpPr>
            <a:spLocks noGrp="1"/>
          </p:cNvSpPr>
          <p:nvPr>
            <p:ph type="body" sz="quarter" idx="17"/>
          </p:nvPr>
        </p:nvSpPr>
        <p:spPr/>
        <p:txBody>
          <a:bodyPr>
            <a:normAutofit lnSpcReduction="10000"/>
          </a:bodyPr>
          <a:lstStyle/>
          <a:p>
            <a:r>
              <a:rPr lang="fr-FR" dirty="0"/>
              <a:t>Mobiliser des données sur les meublés de tourisme</a:t>
            </a:r>
          </a:p>
        </p:txBody>
      </p:sp>
    </p:spTree>
    <p:extLst>
      <p:ext uri="{BB962C8B-B14F-4D97-AF65-F5344CB8AC3E}">
        <p14:creationId xmlns:p14="http://schemas.microsoft.com/office/powerpoint/2010/main" val="219908773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F8586DB8-1062-41B0-DE14-843EC35E82DE}"/>
              </a:ext>
            </a:extLst>
          </p:cNvPr>
          <p:cNvSpPr>
            <a:spLocks noGrp="1"/>
          </p:cNvSpPr>
          <p:nvPr>
            <p:ph type="body" sz="quarter" idx="13"/>
          </p:nvPr>
        </p:nvSpPr>
        <p:spPr/>
        <p:txBody>
          <a:bodyPr>
            <a:normAutofit fontScale="92500" lnSpcReduction="20000"/>
          </a:bodyPr>
          <a:lstStyle/>
          <a:p>
            <a:r>
              <a:rPr lang="fr-FR" dirty="0"/>
              <a:t>Méthode</a:t>
            </a:r>
          </a:p>
        </p:txBody>
      </p:sp>
      <p:sp>
        <p:nvSpPr>
          <p:cNvPr id="3" name="Espace réservé du texte 2">
            <a:extLst>
              <a:ext uri="{FF2B5EF4-FFF2-40B4-BE49-F238E27FC236}">
                <a16:creationId xmlns:a16="http://schemas.microsoft.com/office/drawing/2014/main" id="{64AD5A7E-DE95-61DC-254D-03DE9A26C97B}"/>
              </a:ext>
            </a:extLst>
          </p:cNvPr>
          <p:cNvSpPr>
            <a:spLocks noGrp="1"/>
          </p:cNvSpPr>
          <p:nvPr>
            <p:ph type="body" sz="quarter" idx="14"/>
          </p:nvPr>
        </p:nvSpPr>
        <p:spPr>
          <a:xfrm>
            <a:off x="838200" y="1755648"/>
            <a:ext cx="10347036" cy="4556905"/>
          </a:xfrm>
        </p:spPr>
        <p:txBody>
          <a:bodyPr>
            <a:normAutofit fontScale="92500" lnSpcReduction="10000"/>
          </a:bodyPr>
          <a:lstStyle/>
          <a:p>
            <a:r>
              <a:rPr lang="fr-FR" b="1" dirty="0"/>
              <a:t>Des indicateurs d’alerte</a:t>
            </a:r>
          </a:p>
          <a:p>
            <a:pPr marL="285750" indent="-285750">
              <a:buFont typeface="Arial" panose="020B0604020202020204" pitchFamily="34" charset="0"/>
              <a:buChar char="•"/>
            </a:pPr>
            <a:r>
              <a:rPr lang="fr-FR" dirty="0"/>
              <a:t>Baisse du nombre de résidences principales</a:t>
            </a:r>
          </a:p>
          <a:p>
            <a:pPr marL="285750" indent="-285750">
              <a:buFont typeface="Arial" panose="020B0604020202020204" pitchFamily="34" charset="0"/>
              <a:buChar char="•"/>
            </a:pPr>
            <a:r>
              <a:rPr lang="fr-FR" dirty="0"/>
              <a:t>Baisse du nombre de logements locatifs privés</a:t>
            </a:r>
          </a:p>
          <a:p>
            <a:pPr marL="285750" indent="-285750">
              <a:buFont typeface="Arial" panose="020B0604020202020204" pitchFamily="34" charset="0"/>
              <a:buChar char="•"/>
            </a:pPr>
            <a:r>
              <a:rPr lang="fr-FR" dirty="0"/>
              <a:t>Part des locations de courte durée proposées 120 jours ou + par an (indicateur relatif / moyenne du territoire)</a:t>
            </a:r>
          </a:p>
          <a:p>
            <a:pPr marL="285750" indent="-285750">
              <a:buFont typeface="Arial" panose="020B0604020202020204" pitchFamily="34" charset="0"/>
              <a:buChar char="•"/>
            </a:pPr>
            <a:r>
              <a:rPr lang="fr-FR" dirty="0"/>
              <a:t>Vitesse de progression du nombre de RP / LCD : inférieure / supérieure mais inférieure au rythme moyen / supérieure au rythme moyen</a:t>
            </a:r>
          </a:p>
          <a:p>
            <a:pPr marL="285750" indent="-285750">
              <a:buFont typeface="Arial" panose="020B0604020202020204" pitchFamily="34" charset="0"/>
              <a:buChar char="•"/>
            </a:pPr>
            <a:r>
              <a:rPr lang="fr-FR" dirty="0"/>
              <a:t>Vitesse de progression du nombre de RP / RS : inférieure / supérieure mais inférieure au rythme moyen / supérieure au rythme moyen</a:t>
            </a:r>
          </a:p>
          <a:p>
            <a:pPr marL="285750" indent="-285750">
              <a:buFont typeface="Arial" panose="020B0604020202020204" pitchFamily="34" charset="0"/>
              <a:buChar char="•"/>
            </a:pPr>
            <a:r>
              <a:rPr lang="fr-FR" dirty="0"/>
              <a:t>Progression du nombre de propriétaires occupants</a:t>
            </a:r>
          </a:p>
          <a:p>
            <a:pPr marL="285750" indent="-285750">
              <a:buFont typeface="Arial" panose="020B0604020202020204" pitchFamily="34" charset="0"/>
              <a:buChar char="•"/>
            </a:pPr>
            <a:endParaRPr lang="fr-FR" dirty="0"/>
          </a:p>
          <a:p>
            <a:r>
              <a:rPr lang="fr-FR" b="1" dirty="0"/>
              <a:t>Des indicateurs d’atténuation</a:t>
            </a:r>
          </a:p>
          <a:p>
            <a:pPr marL="285750" indent="-285750">
              <a:buFont typeface="Arial" panose="020B0604020202020204" pitchFamily="34" charset="0"/>
              <a:buChar char="•"/>
            </a:pPr>
            <a:r>
              <a:rPr lang="fr-FR" dirty="0"/>
              <a:t>Progression du parc de RP au bénéfice des locataires privés</a:t>
            </a:r>
          </a:p>
          <a:p>
            <a:pPr marL="285750" indent="-285750">
              <a:buFont typeface="Arial" panose="020B0604020202020204" pitchFamily="34" charset="0"/>
              <a:buChar char="•"/>
            </a:pPr>
            <a:r>
              <a:rPr lang="fr-FR" dirty="0"/>
              <a:t>Baisse du nombre de LCD</a:t>
            </a:r>
          </a:p>
          <a:p>
            <a:endParaRPr lang="fr-FR" dirty="0"/>
          </a:p>
          <a:p>
            <a:pPr marL="285750" indent="-285750">
              <a:buFont typeface="Arial" panose="020B0604020202020204" pitchFamily="34" charset="0"/>
              <a:buChar char="•"/>
            </a:pPr>
            <a:endParaRPr lang="fr-FR" dirty="0"/>
          </a:p>
          <a:p>
            <a:endParaRPr lang="fr-FR" dirty="0"/>
          </a:p>
        </p:txBody>
      </p:sp>
      <p:sp>
        <p:nvSpPr>
          <p:cNvPr id="5" name="Espace réservé du texte 4">
            <a:extLst>
              <a:ext uri="{FF2B5EF4-FFF2-40B4-BE49-F238E27FC236}">
                <a16:creationId xmlns:a16="http://schemas.microsoft.com/office/drawing/2014/main" id="{7D11A7A5-225A-74C0-2C42-36420329D8CD}"/>
              </a:ext>
            </a:extLst>
          </p:cNvPr>
          <p:cNvSpPr>
            <a:spLocks noGrp="1"/>
          </p:cNvSpPr>
          <p:nvPr>
            <p:ph type="body" sz="quarter" idx="16"/>
          </p:nvPr>
        </p:nvSpPr>
        <p:spPr/>
        <p:txBody>
          <a:bodyPr/>
          <a:lstStyle/>
          <a:p>
            <a:r>
              <a:rPr lang="fr-FR" dirty="0"/>
              <a:t>2.3</a:t>
            </a:r>
          </a:p>
        </p:txBody>
      </p:sp>
      <p:sp>
        <p:nvSpPr>
          <p:cNvPr id="7" name="Espace réservé du texte 6">
            <a:extLst>
              <a:ext uri="{FF2B5EF4-FFF2-40B4-BE49-F238E27FC236}">
                <a16:creationId xmlns:a16="http://schemas.microsoft.com/office/drawing/2014/main" id="{0387664D-A379-4A4B-8F81-8280087441EB}"/>
              </a:ext>
            </a:extLst>
          </p:cNvPr>
          <p:cNvSpPr>
            <a:spLocks noGrp="1"/>
          </p:cNvSpPr>
          <p:nvPr>
            <p:ph type="body" sz="quarter" idx="17"/>
          </p:nvPr>
        </p:nvSpPr>
        <p:spPr/>
        <p:txBody>
          <a:bodyPr>
            <a:normAutofit lnSpcReduction="10000"/>
          </a:bodyPr>
          <a:lstStyle/>
          <a:p>
            <a:r>
              <a:rPr lang="fr-FR" dirty="0"/>
              <a:t>Scorer les communes pour identifier celles qui sont fragiles</a:t>
            </a:r>
          </a:p>
        </p:txBody>
      </p:sp>
    </p:spTree>
    <p:extLst>
      <p:ext uri="{BB962C8B-B14F-4D97-AF65-F5344CB8AC3E}">
        <p14:creationId xmlns:p14="http://schemas.microsoft.com/office/powerpoint/2010/main" val="76892544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1EA3267B-3445-8E32-0C40-863CD7041AD1}"/>
              </a:ext>
            </a:extLst>
          </p:cNvPr>
          <p:cNvSpPr>
            <a:spLocks noGrp="1"/>
          </p:cNvSpPr>
          <p:nvPr>
            <p:ph type="body" sz="quarter" idx="13"/>
          </p:nvPr>
        </p:nvSpPr>
        <p:spPr/>
        <p:txBody>
          <a:bodyPr>
            <a:normAutofit fontScale="92500" lnSpcReduction="20000"/>
          </a:bodyPr>
          <a:lstStyle/>
          <a:p>
            <a:r>
              <a:rPr lang="fr-FR" dirty="0"/>
              <a:t>Un littoral nettement plus impacté</a:t>
            </a:r>
          </a:p>
          <a:p>
            <a:endParaRPr lang="fr-FR" dirty="0"/>
          </a:p>
        </p:txBody>
      </p:sp>
      <p:sp>
        <p:nvSpPr>
          <p:cNvPr id="3" name="Espace réservé du texte 2">
            <a:extLst>
              <a:ext uri="{FF2B5EF4-FFF2-40B4-BE49-F238E27FC236}">
                <a16:creationId xmlns:a16="http://schemas.microsoft.com/office/drawing/2014/main" id="{CEA1C8B4-3088-0012-F676-894D1B40AE2C}"/>
              </a:ext>
            </a:extLst>
          </p:cNvPr>
          <p:cNvSpPr>
            <a:spLocks noGrp="1"/>
          </p:cNvSpPr>
          <p:nvPr>
            <p:ph type="body" sz="quarter" idx="14"/>
          </p:nvPr>
        </p:nvSpPr>
        <p:spPr/>
        <p:txBody>
          <a:bodyPr/>
          <a:lstStyle/>
          <a:p>
            <a:r>
              <a:rPr lang="fr-FR" dirty="0"/>
              <a:t>Résultats</a:t>
            </a:r>
          </a:p>
        </p:txBody>
      </p:sp>
      <p:sp>
        <p:nvSpPr>
          <p:cNvPr id="4" name="Espace réservé du texte 3">
            <a:extLst>
              <a:ext uri="{FF2B5EF4-FFF2-40B4-BE49-F238E27FC236}">
                <a16:creationId xmlns:a16="http://schemas.microsoft.com/office/drawing/2014/main" id="{8AA9F086-D670-98B2-493D-D847E4C73A44}"/>
              </a:ext>
            </a:extLst>
          </p:cNvPr>
          <p:cNvSpPr>
            <a:spLocks noGrp="1"/>
          </p:cNvSpPr>
          <p:nvPr>
            <p:ph type="body" sz="quarter" idx="12"/>
          </p:nvPr>
        </p:nvSpPr>
        <p:spPr/>
        <p:txBody>
          <a:bodyPr/>
          <a:lstStyle/>
          <a:p>
            <a:endParaRPr lang="fr-FR"/>
          </a:p>
        </p:txBody>
      </p:sp>
    </p:spTree>
    <p:extLst>
      <p:ext uri="{BB962C8B-B14F-4D97-AF65-F5344CB8AC3E}">
        <p14:creationId xmlns:p14="http://schemas.microsoft.com/office/powerpoint/2010/main" val="320350270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F8586DB8-1062-41B0-DE14-843EC35E82DE}"/>
              </a:ext>
            </a:extLst>
          </p:cNvPr>
          <p:cNvSpPr>
            <a:spLocks noGrp="1"/>
          </p:cNvSpPr>
          <p:nvPr>
            <p:ph type="body" sz="quarter" idx="13"/>
          </p:nvPr>
        </p:nvSpPr>
        <p:spPr/>
        <p:txBody>
          <a:bodyPr>
            <a:normAutofit fontScale="92500" lnSpcReduction="20000"/>
          </a:bodyPr>
          <a:lstStyle/>
          <a:p>
            <a:r>
              <a:rPr lang="fr-FR" dirty="0"/>
              <a:t>Résultats</a:t>
            </a:r>
          </a:p>
        </p:txBody>
      </p:sp>
      <p:sp>
        <p:nvSpPr>
          <p:cNvPr id="5" name="Espace réservé du texte 4">
            <a:extLst>
              <a:ext uri="{FF2B5EF4-FFF2-40B4-BE49-F238E27FC236}">
                <a16:creationId xmlns:a16="http://schemas.microsoft.com/office/drawing/2014/main" id="{7D11A7A5-225A-74C0-2C42-36420329D8CD}"/>
              </a:ext>
            </a:extLst>
          </p:cNvPr>
          <p:cNvSpPr>
            <a:spLocks noGrp="1"/>
          </p:cNvSpPr>
          <p:nvPr>
            <p:ph type="body" sz="quarter" idx="16"/>
          </p:nvPr>
        </p:nvSpPr>
        <p:spPr/>
        <p:txBody>
          <a:bodyPr/>
          <a:lstStyle/>
          <a:p>
            <a:r>
              <a:rPr lang="fr-FR" dirty="0"/>
              <a:t>3.1</a:t>
            </a:r>
          </a:p>
        </p:txBody>
      </p:sp>
      <p:sp>
        <p:nvSpPr>
          <p:cNvPr id="7" name="Espace réservé du texte 6">
            <a:extLst>
              <a:ext uri="{FF2B5EF4-FFF2-40B4-BE49-F238E27FC236}">
                <a16:creationId xmlns:a16="http://schemas.microsoft.com/office/drawing/2014/main" id="{0387664D-A379-4A4B-8F81-8280087441EB}"/>
              </a:ext>
            </a:extLst>
          </p:cNvPr>
          <p:cNvSpPr>
            <a:spLocks noGrp="1"/>
          </p:cNvSpPr>
          <p:nvPr>
            <p:ph type="body" sz="quarter" idx="17"/>
          </p:nvPr>
        </p:nvSpPr>
        <p:spPr/>
        <p:txBody>
          <a:bodyPr>
            <a:normAutofit fontScale="55000" lnSpcReduction="20000"/>
          </a:bodyPr>
          <a:lstStyle/>
          <a:p>
            <a:r>
              <a:rPr lang="fr-FR" dirty="0"/>
              <a:t>Évolution du nombre de logements proposés en location courte durée via les plateformes de réservation en ligne sur le pays de Lorient-Quimperlé par nombres de jours dans l’année</a:t>
            </a:r>
          </a:p>
        </p:txBody>
      </p:sp>
      <p:graphicFrame>
        <p:nvGraphicFramePr>
          <p:cNvPr id="8" name="Graphique 7">
            <a:extLst>
              <a:ext uri="{FF2B5EF4-FFF2-40B4-BE49-F238E27FC236}">
                <a16:creationId xmlns:a16="http://schemas.microsoft.com/office/drawing/2014/main" id="{FEDCB2DE-A548-4F62-8912-91107B36D9EF}"/>
              </a:ext>
            </a:extLst>
          </p:cNvPr>
          <p:cNvGraphicFramePr/>
          <p:nvPr/>
        </p:nvGraphicFramePr>
        <p:xfrm>
          <a:off x="1" y="1719010"/>
          <a:ext cx="9476508" cy="5139016"/>
        </p:xfrm>
        <a:graphic>
          <a:graphicData uri="http://schemas.openxmlformats.org/drawingml/2006/chart">
            <c:chart xmlns:c="http://schemas.openxmlformats.org/drawingml/2006/chart" xmlns:r="http://schemas.openxmlformats.org/officeDocument/2006/relationships" r:id="rId2"/>
          </a:graphicData>
        </a:graphic>
      </p:graphicFrame>
      <p:pic>
        <p:nvPicPr>
          <p:cNvPr id="10" name="Picture 2" descr="AirDNA : le site qui vous dit combien louer votre Airbnb">
            <a:extLst>
              <a:ext uri="{FF2B5EF4-FFF2-40B4-BE49-F238E27FC236}">
                <a16:creationId xmlns:a16="http://schemas.microsoft.com/office/drawing/2014/main" id="{BB23546E-B727-4830-A84E-5405A1FC1A7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726406" y="6351565"/>
            <a:ext cx="1465593" cy="506435"/>
          </a:xfrm>
          <a:prstGeom prst="rect">
            <a:avLst/>
          </a:prstGeom>
          <a:noFill/>
          <a:extLst>
            <a:ext uri="{909E8E84-426E-40DD-AFC4-6F175D3DCCD1}">
              <a14:hiddenFill xmlns:a14="http://schemas.microsoft.com/office/drawing/2010/main">
                <a:solidFill>
                  <a:srgbClr val="FFFFFF"/>
                </a:solidFill>
              </a14:hiddenFill>
            </a:ext>
          </a:extLst>
        </p:spPr>
      </p:pic>
      <p:sp>
        <p:nvSpPr>
          <p:cNvPr id="11" name="ZoneTexte 10">
            <a:extLst>
              <a:ext uri="{FF2B5EF4-FFF2-40B4-BE49-F238E27FC236}">
                <a16:creationId xmlns:a16="http://schemas.microsoft.com/office/drawing/2014/main" id="{70033DB7-4095-4214-A4B4-1E0AC1780E19}"/>
              </a:ext>
            </a:extLst>
          </p:cNvPr>
          <p:cNvSpPr txBox="1"/>
          <p:nvPr/>
        </p:nvSpPr>
        <p:spPr>
          <a:xfrm>
            <a:off x="11000175" y="5971909"/>
            <a:ext cx="1191825" cy="379656"/>
          </a:xfrm>
          <a:prstGeom prst="rect">
            <a:avLst/>
          </a:prstGeom>
          <a:noFill/>
        </p:spPr>
        <p:txBody>
          <a:bodyPr wrap="square" rtlCol="0">
            <a:spAutoFit/>
          </a:bodyPr>
          <a:lstStyle/>
          <a:p>
            <a:r>
              <a:rPr lang="fr-FR" sz="1867" dirty="0"/>
              <a:t>Sources : </a:t>
            </a:r>
          </a:p>
        </p:txBody>
      </p:sp>
      <p:sp>
        <p:nvSpPr>
          <p:cNvPr id="12" name="ZoneTexte 11">
            <a:extLst>
              <a:ext uri="{FF2B5EF4-FFF2-40B4-BE49-F238E27FC236}">
                <a16:creationId xmlns:a16="http://schemas.microsoft.com/office/drawing/2014/main" id="{0DEA1879-891A-4E6D-85F0-C42953C6E234}"/>
              </a:ext>
            </a:extLst>
          </p:cNvPr>
          <p:cNvSpPr txBox="1"/>
          <p:nvPr/>
        </p:nvSpPr>
        <p:spPr>
          <a:xfrm>
            <a:off x="10726407" y="4905109"/>
            <a:ext cx="1465594" cy="379656"/>
          </a:xfrm>
          <a:prstGeom prst="rect">
            <a:avLst/>
          </a:prstGeom>
          <a:noFill/>
        </p:spPr>
        <p:txBody>
          <a:bodyPr wrap="square" rtlCol="0">
            <a:spAutoFit/>
          </a:bodyPr>
          <a:lstStyle/>
          <a:p>
            <a:r>
              <a:rPr lang="fr-FR" sz="1867" dirty="0"/>
              <a:t>Traitement : </a:t>
            </a:r>
          </a:p>
        </p:txBody>
      </p:sp>
      <p:pic>
        <p:nvPicPr>
          <p:cNvPr id="13" name="Image 12">
            <a:extLst>
              <a:ext uri="{FF2B5EF4-FFF2-40B4-BE49-F238E27FC236}">
                <a16:creationId xmlns:a16="http://schemas.microsoft.com/office/drawing/2014/main" id="{42C69781-8119-4D73-A3BD-B644A34A05CC}"/>
              </a:ext>
            </a:extLst>
          </p:cNvPr>
          <p:cNvPicPr>
            <a:picLocks noChangeAspect="1"/>
          </p:cNvPicPr>
          <p:nvPr/>
        </p:nvPicPr>
        <p:blipFill>
          <a:blip r:embed="rId4"/>
          <a:stretch>
            <a:fillRect/>
          </a:stretch>
        </p:blipFill>
        <p:spPr>
          <a:xfrm>
            <a:off x="10778836" y="5284765"/>
            <a:ext cx="1413163" cy="641336"/>
          </a:xfrm>
          <a:prstGeom prst="rect">
            <a:avLst/>
          </a:prstGeom>
        </p:spPr>
      </p:pic>
    </p:spTree>
    <p:extLst>
      <p:ext uri="{BB962C8B-B14F-4D97-AF65-F5344CB8AC3E}">
        <p14:creationId xmlns:p14="http://schemas.microsoft.com/office/powerpoint/2010/main" val="134906614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08"/>
        <p:cNvGrpSpPr/>
        <p:nvPr/>
      </p:nvGrpSpPr>
      <p:grpSpPr>
        <a:xfrm>
          <a:off x="0" y="0"/>
          <a:ext cx="0" cy="0"/>
          <a:chOff x="0" y="0"/>
          <a:chExt cx="0" cy="0"/>
        </a:xfrm>
      </p:grpSpPr>
      <p:sp>
        <p:nvSpPr>
          <p:cNvPr id="209" name="Google Shape;209;p1"/>
          <p:cNvSpPr txBox="1">
            <a:spLocks noGrp="1"/>
          </p:cNvSpPr>
          <p:nvPr>
            <p:ph type="ctrTitle"/>
          </p:nvPr>
        </p:nvSpPr>
        <p:spPr>
          <a:xfrm>
            <a:off x="5304558" y="1911733"/>
            <a:ext cx="6489000" cy="23766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lt2"/>
              </a:buClr>
              <a:buSzPts val="4800"/>
              <a:buFont typeface="Arial"/>
              <a:buNone/>
            </a:pPr>
            <a:r>
              <a:rPr lang="fr-FR"/>
              <a:t>Meublés de tourisme et habitat dégradé : actualité juridique</a:t>
            </a:r>
            <a:endParaRPr/>
          </a:p>
        </p:txBody>
      </p:sp>
      <p:sp>
        <p:nvSpPr>
          <p:cNvPr id="210" name="Google Shape;210;p1"/>
          <p:cNvSpPr txBox="1">
            <a:spLocks noGrp="1"/>
          </p:cNvSpPr>
          <p:nvPr>
            <p:ph type="body" idx="1"/>
          </p:nvPr>
        </p:nvSpPr>
        <p:spPr>
          <a:xfrm>
            <a:off x="5146145" y="4591805"/>
            <a:ext cx="6495600" cy="467700"/>
          </a:xfrm>
          <a:prstGeom prst="rect">
            <a:avLst/>
          </a:prstGeom>
          <a:noFill/>
          <a:ln>
            <a:noFill/>
          </a:ln>
        </p:spPr>
        <p:txBody>
          <a:bodyPr spcFirstLastPara="1" wrap="square" lIns="91425" tIns="45700" rIns="91425" bIns="45700" anchor="t" anchorCtr="0">
            <a:normAutofit fontScale="85000" lnSpcReduction="10000"/>
          </a:bodyPr>
          <a:lstStyle/>
          <a:p>
            <a:pPr marL="0" lvl="0" indent="0" algn="l" rtl="0">
              <a:lnSpc>
                <a:spcPct val="90000"/>
              </a:lnSpc>
              <a:spcBef>
                <a:spcPts val="0"/>
              </a:spcBef>
              <a:spcAft>
                <a:spcPts val="0"/>
              </a:spcAft>
              <a:buClr>
                <a:schemeClr val="dk2"/>
              </a:buClr>
              <a:buSzPct val="100000"/>
              <a:buNone/>
            </a:pPr>
            <a:r>
              <a:rPr lang="fr-FR" dirty="0"/>
              <a:t>Goulven LE NY, avocat au Barreau de Nantes</a:t>
            </a:r>
            <a:endParaRPr dirty="0"/>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F8586DB8-1062-41B0-DE14-843EC35E82DE}"/>
              </a:ext>
            </a:extLst>
          </p:cNvPr>
          <p:cNvSpPr>
            <a:spLocks noGrp="1"/>
          </p:cNvSpPr>
          <p:nvPr>
            <p:ph type="body" sz="quarter" idx="13"/>
          </p:nvPr>
        </p:nvSpPr>
        <p:spPr/>
        <p:txBody>
          <a:bodyPr>
            <a:normAutofit fontScale="92500" lnSpcReduction="20000"/>
          </a:bodyPr>
          <a:lstStyle/>
          <a:p>
            <a:r>
              <a:rPr lang="fr-FR" dirty="0"/>
              <a:t>Résultats</a:t>
            </a:r>
          </a:p>
        </p:txBody>
      </p:sp>
      <p:sp>
        <p:nvSpPr>
          <p:cNvPr id="5" name="Espace réservé du texte 4">
            <a:extLst>
              <a:ext uri="{FF2B5EF4-FFF2-40B4-BE49-F238E27FC236}">
                <a16:creationId xmlns:a16="http://schemas.microsoft.com/office/drawing/2014/main" id="{7D11A7A5-225A-74C0-2C42-36420329D8CD}"/>
              </a:ext>
            </a:extLst>
          </p:cNvPr>
          <p:cNvSpPr>
            <a:spLocks noGrp="1"/>
          </p:cNvSpPr>
          <p:nvPr>
            <p:ph type="body" sz="quarter" idx="16"/>
          </p:nvPr>
        </p:nvSpPr>
        <p:spPr/>
        <p:txBody>
          <a:bodyPr/>
          <a:lstStyle/>
          <a:p>
            <a:r>
              <a:rPr lang="fr-FR" dirty="0"/>
              <a:t>3.2</a:t>
            </a:r>
          </a:p>
        </p:txBody>
      </p:sp>
      <p:sp>
        <p:nvSpPr>
          <p:cNvPr id="7" name="Espace réservé du texte 6">
            <a:extLst>
              <a:ext uri="{FF2B5EF4-FFF2-40B4-BE49-F238E27FC236}">
                <a16:creationId xmlns:a16="http://schemas.microsoft.com/office/drawing/2014/main" id="{0387664D-A379-4A4B-8F81-8280087441EB}"/>
              </a:ext>
            </a:extLst>
          </p:cNvPr>
          <p:cNvSpPr>
            <a:spLocks noGrp="1"/>
          </p:cNvSpPr>
          <p:nvPr>
            <p:ph type="body" sz="quarter" idx="17"/>
          </p:nvPr>
        </p:nvSpPr>
        <p:spPr/>
        <p:txBody>
          <a:bodyPr>
            <a:normAutofit fontScale="55000" lnSpcReduction="20000"/>
          </a:bodyPr>
          <a:lstStyle/>
          <a:p>
            <a:r>
              <a:rPr lang="fr-FR" dirty="0"/>
              <a:t>Évolution du nombre de logements proposés à la locations 120 jours ou plus par les plateformes de réservation en ligne sur le pays de Lorient-Quimperlé et leur part parmi les locations actives</a:t>
            </a:r>
          </a:p>
        </p:txBody>
      </p:sp>
      <p:pic>
        <p:nvPicPr>
          <p:cNvPr id="10" name="Picture 2" descr="AirDNA : le site qui vous dit combien louer votre Airbnb">
            <a:extLst>
              <a:ext uri="{FF2B5EF4-FFF2-40B4-BE49-F238E27FC236}">
                <a16:creationId xmlns:a16="http://schemas.microsoft.com/office/drawing/2014/main" id="{BB23546E-B727-4830-A84E-5405A1FC1A73}"/>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726406" y="6351565"/>
            <a:ext cx="1465593" cy="506435"/>
          </a:xfrm>
          <a:prstGeom prst="rect">
            <a:avLst/>
          </a:prstGeom>
          <a:noFill/>
          <a:extLst>
            <a:ext uri="{909E8E84-426E-40DD-AFC4-6F175D3DCCD1}">
              <a14:hiddenFill xmlns:a14="http://schemas.microsoft.com/office/drawing/2010/main">
                <a:solidFill>
                  <a:srgbClr val="FFFFFF"/>
                </a:solidFill>
              </a14:hiddenFill>
            </a:ext>
          </a:extLst>
        </p:spPr>
      </p:pic>
      <p:sp>
        <p:nvSpPr>
          <p:cNvPr id="11" name="ZoneTexte 10">
            <a:extLst>
              <a:ext uri="{FF2B5EF4-FFF2-40B4-BE49-F238E27FC236}">
                <a16:creationId xmlns:a16="http://schemas.microsoft.com/office/drawing/2014/main" id="{70033DB7-4095-4214-A4B4-1E0AC1780E19}"/>
              </a:ext>
            </a:extLst>
          </p:cNvPr>
          <p:cNvSpPr txBox="1"/>
          <p:nvPr/>
        </p:nvSpPr>
        <p:spPr>
          <a:xfrm>
            <a:off x="11000175" y="5971909"/>
            <a:ext cx="1191825" cy="379656"/>
          </a:xfrm>
          <a:prstGeom prst="rect">
            <a:avLst/>
          </a:prstGeom>
          <a:noFill/>
        </p:spPr>
        <p:txBody>
          <a:bodyPr wrap="square" rtlCol="0">
            <a:spAutoFit/>
          </a:bodyPr>
          <a:lstStyle/>
          <a:p>
            <a:r>
              <a:rPr lang="fr-FR" sz="1867" dirty="0"/>
              <a:t>Sources : </a:t>
            </a:r>
          </a:p>
        </p:txBody>
      </p:sp>
      <p:graphicFrame>
        <p:nvGraphicFramePr>
          <p:cNvPr id="12" name="Graphique 11">
            <a:extLst>
              <a:ext uri="{FF2B5EF4-FFF2-40B4-BE49-F238E27FC236}">
                <a16:creationId xmlns:a16="http://schemas.microsoft.com/office/drawing/2014/main" id="{44FD788F-39E6-4DD4-97B4-06E3B51CE7A6}"/>
              </a:ext>
            </a:extLst>
          </p:cNvPr>
          <p:cNvGraphicFramePr/>
          <p:nvPr/>
        </p:nvGraphicFramePr>
        <p:xfrm>
          <a:off x="0" y="1642773"/>
          <a:ext cx="9476508" cy="5215227"/>
        </p:xfrm>
        <a:graphic>
          <a:graphicData uri="http://schemas.openxmlformats.org/drawingml/2006/chart">
            <c:chart xmlns:c="http://schemas.openxmlformats.org/drawingml/2006/chart" xmlns:r="http://schemas.openxmlformats.org/officeDocument/2006/relationships" r:id="rId3"/>
          </a:graphicData>
        </a:graphic>
      </p:graphicFrame>
      <p:sp>
        <p:nvSpPr>
          <p:cNvPr id="13" name="ZoneTexte 12">
            <a:extLst>
              <a:ext uri="{FF2B5EF4-FFF2-40B4-BE49-F238E27FC236}">
                <a16:creationId xmlns:a16="http://schemas.microsoft.com/office/drawing/2014/main" id="{86CA718D-C03C-47E3-A269-5FCBE07E7E56}"/>
              </a:ext>
            </a:extLst>
          </p:cNvPr>
          <p:cNvSpPr txBox="1"/>
          <p:nvPr/>
        </p:nvSpPr>
        <p:spPr>
          <a:xfrm>
            <a:off x="10726407" y="4905109"/>
            <a:ext cx="1465594" cy="379656"/>
          </a:xfrm>
          <a:prstGeom prst="rect">
            <a:avLst/>
          </a:prstGeom>
          <a:noFill/>
        </p:spPr>
        <p:txBody>
          <a:bodyPr wrap="square" rtlCol="0">
            <a:spAutoFit/>
          </a:bodyPr>
          <a:lstStyle/>
          <a:p>
            <a:r>
              <a:rPr lang="fr-FR" sz="1867" dirty="0"/>
              <a:t>Traitement : </a:t>
            </a:r>
          </a:p>
        </p:txBody>
      </p:sp>
      <p:pic>
        <p:nvPicPr>
          <p:cNvPr id="14" name="Image 13">
            <a:extLst>
              <a:ext uri="{FF2B5EF4-FFF2-40B4-BE49-F238E27FC236}">
                <a16:creationId xmlns:a16="http://schemas.microsoft.com/office/drawing/2014/main" id="{048BCE53-E653-4974-9784-392D4EE7D08A}"/>
              </a:ext>
            </a:extLst>
          </p:cNvPr>
          <p:cNvPicPr>
            <a:picLocks noChangeAspect="1"/>
          </p:cNvPicPr>
          <p:nvPr/>
        </p:nvPicPr>
        <p:blipFill>
          <a:blip r:embed="rId4"/>
          <a:stretch>
            <a:fillRect/>
          </a:stretch>
        </p:blipFill>
        <p:spPr>
          <a:xfrm>
            <a:off x="10778836" y="5284765"/>
            <a:ext cx="1413163" cy="641336"/>
          </a:xfrm>
          <a:prstGeom prst="rect">
            <a:avLst/>
          </a:prstGeom>
        </p:spPr>
      </p:pic>
    </p:spTree>
    <p:extLst>
      <p:ext uri="{BB962C8B-B14F-4D97-AF65-F5344CB8AC3E}">
        <p14:creationId xmlns:p14="http://schemas.microsoft.com/office/powerpoint/2010/main" val="320220262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numéro de diapositive 6"/>
          <p:cNvSpPr>
            <a:spLocks noGrp="1"/>
          </p:cNvSpPr>
          <p:nvPr>
            <p:ph type="sldNum" sz="quarter" idx="12"/>
          </p:nvPr>
        </p:nvSpPr>
        <p:spPr>
          <a:xfrm>
            <a:off x="143339" y="6356351"/>
            <a:ext cx="384043" cy="365125"/>
          </a:xfrm>
        </p:spPr>
        <p:txBody>
          <a:bodyPr/>
          <a:lstStyle/>
          <a:p>
            <a:fld id="{26B361E3-082F-485F-B0AE-5DB72474AAE1}" type="slidenum">
              <a:rPr lang="fr-FR" smtClean="0"/>
              <a:t>61</a:t>
            </a:fld>
            <a:endParaRPr lang="fr-FR" dirty="0"/>
          </a:p>
        </p:txBody>
      </p:sp>
      <p:sp>
        <p:nvSpPr>
          <p:cNvPr id="9" name="Rectangle 8">
            <a:extLst>
              <a:ext uri="{FF2B5EF4-FFF2-40B4-BE49-F238E27FC236}">
                <a16:creationId xmlns:a16="http://schemas.microsoft.com/office/drawing/2014/main" id="{8662F759-EBC7-466B-87B5-78453DFE91E5}"/>
              </a:ext>
            </a:extLst>
          </p:cNvPr>
          <p:cNvSpPr/>
          <p:nvPr/>
        </p:nvSpPr>
        <p:spPr>
          <a:xfrm>
            <a:off x="1" y="1"/>
            <a:ext cx="9788644" cy="767774"/>
          </a:xfrm>
          <a:prstGeom prst="rect">
            <a:avLst/>
          </a:prstGeom>
        </p:spPr>
        <p:txBody>
          <a:bodyPr wrap="square">
            <a:spAutoFit/>
          </a:bodyPr>
          <a:lstStyle/>
          <a:p>
            <a:pPr>
              <a:lnSpc>
                <a:spcPct val="107000"/>
              </a:lnSpc>
              <a:spcAft>
                <a:spcPts val="1500"/>
              </a:spcAft>
            </a:pPr>
            <a:r>
              <a:rPr lang="fr-FR" sz="2133" dirty="0">
                <a:solidFill>
                  <a:srgbClr val="006192"/>
                </a:solidFill>
                <a:latin typeface="DINPro-RegularItalic" panose="02000506040000020004" pitchFamily="50" charset="0"/>
                <a:ea typeface="Times New Roman" panose="02020603050405020304" pitchFamily="18" charset="0"/>
                <a:cs typeface="Open Sans"/>
              </a:rPr>
              <a:t>Part des résidences secondaires et part des locations courte durée (louées 120 jours ou +) sur l’ensemble du parc de logements des communes</a:t>
            </a:r>
          </a:p>
        </p:txBody>
      </p:sp>
      <p:graphicFrame>
        <p:nvGraphicFramePr>
          <p:cNvPr id="11" name="Graphique 10">
            <a:extLst>
              <a:ext uri="{FF2B5EF4-FFF2-40B4-BE49-F238E27FC236}">
                <a16:creationId xmlns:a16="http://schemas.microsoft.com/office/drawing/2014/main" id="{F38569A8-9050-4705-9708-873EF0B5743B}"/>
              </a:ext>
            </a:extLst>
          </p:cNvPr>
          <p:cNvGraphicFramePr/>
          <p:nvPr/>
        </p:nvGraphicFramePr>
        <p:xfrm>
          <a:off x="1302343" y="1316765"/>
          <a:ext cx="8634083" cy="5532867"/>
        </p:xfrm>
        <a:graphic>
          <a:graphicData uri="http://schemas.openxmlformats.org/drawingml/2006/chart">
            <c:chart xmlns:c="http://schemas.openxmlformats.org/drawingml/2006/chart" xmlns:r="http://schemas.openxmlformats.org/officeDocument/2006/relationships" r:id="rId2"/>
          </a:graphicData>
        </a:graphic>
      </p:graphicFrame>
      <p:pic>
        <p:nvPicPr>
          <p:cNvPr id="8" name="Picture 2" descr="AirDNA : le site qui vous dit combien louer votre Airbnb">
            <a:extLst>
              <a:ext uri="{FF2B5EF4-FFF2-40B4-BE49-F238E27FC236}">
                <a16:creationId xmlns:a16="http://schemas.microsoft.com/office/drawing/2014/main" id="{613DE773-589E-48D1-AB09-942704F28C2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726406" y="6351565"/>
            <a:ext cx="1465593" cy="506435"/>
          </a:xfrm>
          <a:prstGeom prst="rect">
            <a:avLst/>
          </a:prstGeom>
          <a:noFill/>
          <a:extLst>
            <a:ext uri="{909E8E84-426E-40DD-AFC4-6F175D3DCCD1}">
              <a14:hiddenFill xmlns:a14="http://schemas.microsoft.com/office/drawing/2010/main">
                <a:solidFill>
                  <a:srgbClr val="FFFFFF"/>
                </a:solidFill>
              </a14:hiddenFill>
            </a:ext>
          </a:extLst>
        </p:spPr>
      </p:pic>
      <p:sp>
        <p:nvSpPr>
          <p:cNvPr id="10" name="ZoneTexte 9">
            <a:extLst>
              <a:ext uri="{FF2B5EF4-FFF2-40B4-BE49-F238E27FC236}">
                <a16:creationId xmlns:a16="http://schemas.microsoft.com/office/drawing/2014/main" id="{F1AE090D-0F04-47ED-B144-2FFFFB8B6653}"/>
              </a:ext>
            </a:extLst>
          </p:cNvPr>
          <p:cNvSpPr txBox="1"/>
          <p:nvPr/>
        </p:nvSpPr>
        <p:spPr>
          <a:xfrm>
            <a:off x="11000175" y="5971909"/>
            <a:ext cx="1191825" cy="379656"/>
          </a:xfrm>
          <a:prstGeom prst="rect">
            <a:avLst/>
          </a:prstGeom>
          <a:noFill/>
        </p:spPr>
        <p:txBody>
          <a:bodyPr wrap="square" rtlCol="0">
            <a:spAutoFit/>
          </a:bodyPr>
          <a:lstStyle/>
          <a:p>
            <a:r>
              <a:rPr lang="fr-FR" sz="1867" dirty="0"/>
              <a:t>Sources : </a:t>
            </a:r>
          </a:p>
        </p:txBody>
      </p:sp>
      <p:pic>
        <p:nvPicPr>
          <p:cNvPr id="12" name="Picture 2" descr="Fichier:Logo Insee.svg — Wikipédia">
            <a:extLst>
              <a:ext uri="{FF2B5EF4-FFF2-40B4-BE49-F238E27FC236}">
                <a16:creationId xmlns:a16="http://schemas.microsoft.com/office/drawing/2014/main" id="{FF369E51-CCAF-41BF-B870-D72F18794D3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107710" y="6275698"/>
            <a:ext cx="618695" cy="582301"/>
          </a:xfrm>
          <a:prstGeom prst="rect">
            <a:avLst/>
          </a:prstGeom>
          <a:noFill/>
          <a:extLst>
            <a:ext uri="{909E8E84-426E-40DD-AFC4-6F175D3DCCD1}">
              <a14:hiddenFill xmlns:a14="http://schemas.microsoft.com/office/drawing/2010/main">
                <a:solidFill>
                  <a:srgbClr val="FFFFFF"/>
                </a:solidFill>
              </a14:hiddenFill>
            </a:ext>
          </a:extLst>
        </p:spPr>
      </p:pic>
      <p:sp>
        <p:nvSpPr>
          <p:cNvPr id="13" name="ZoneTexte 12">
            <a:extLst>
              <a:ext uri="{FF2B5EF4-FFF2-40B4-BE49-F238E27FC236}">
                <a16:creationId xmlns:a16="http://schemas.microsoft.com/office/drawing/2014/main" id="{135C84E4-6C0C-49CD-B23B-E81D5BCB0A27}"/>
              </a:ext>
            </a:extLst>
          </p:cNvPr>
          <p:cNvSpPr txBox="1"/>
          <p:nvPr/>
        </p:nvSpPr>
        <p:spPr>
          <a:xfrm>
            <a:off x="10726407" y="4905109"/>
            <a:ext cx="1465594" cy="379656"/>
          </a:xfrm>
          <a:prstGeom prst="rect">
            <a:avLst/>
          </a:prstGeom>
          <a:noFill/>
        </p:spPr>
        <p:txBody>
          <a:bodyPr wrap="square" rtlCol="0">
            <a:spAutoFit/>
          </a:bodyPr>
          <a:lstStyle/>
          <a:p>
            <a:r>
              <a:rPr lang="fr-FR" sz="1867" dirty="0"/>
              <a:t>Traitement : </a:t>
            </a:r>
          </a:p>
        </p:txBody>
      </p:sp>
      <p:pic>
        <p:nvPicPr>
          <p:cNvPr id="14" name="Image 13">
            <a:extLst>
              <a:ext uri="{FF2B5EF4-FFF2-40B4-BE49-F238E27FC236}">
                <a16:creationId xmlns:a16="http://schemas.microsoft.com/office/drawing/2014/main" id="{F98CA7B9-D7C0-4144-80BF-8A2188941FE0}"/>
              </a:ext>
            </a:extLst>
          </p:cNvPr>
          <p:cNvPicPr>
            <a:picLocks noChangeAspect="1"/>
          </p:cNvPicPr>
          <p:nvPr/>
        </p:nvPicPr>
        <p:blipFill>
          <a:blip r:embed="rId5"/>
          <a:stretch>
            <a:fillRect/>
          </a:stretch>
        </p:blipFill>
        <p:spPr>
          <a:xfrm>
            <a:off x="10778836" y="5284765"/>
            <a:ext cx="1413163" cy="641336"/>
          </a:xfrm>
          <a:prstGeom prst="rect">
            <a:avLst/>
          </a:prstGeom>
        </p:spPr>
      </p:pic>
    </p:spTree>
    <p:extLst>
      <p:ext uri="{BB962C8B-B14F-4D97-AF65-F5344CB8AC3E}">
        <p14:creationId xmlns:p14="http://schemas.microsoft.com/office/powerpoint/2010/main" val="225145685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numéro de diapositive 6"/>
          <p:cNvSpPr>
            <a:spLocks noGrp="1"/>
          </p:cNvSpPr>
          <p:nvPr>
            <p:ph type="sldNum" sz="quarter" idx="12"/>
          </p:nvPr>
        </p:nvSpPr>
        <p:spPr>
          <a:xfrm>
            <a:off x="143339" y="6356351"/>
            <a:ext cx="384043" cy="365125"/>
          </a:xfrm>
        </p:spPr>
        <p:txBody>
          <a:bodyPr/>
          <a:lstStyle/>
          <a:p>
            <a:fld id="{26B361E3-082F-485F-B0AE-5DB72474AAE1}" type="slidenum">
              <a:rPr lang="fr-FR" smtClean="0"/>
              <a:t>62</a:t>
            </a:fld>
            <a:endParaRPr lang="fr-FR" dirty="0"/>
          </a:p>
        </p:txBody>
      </p:sp>
      <p:sp>
        <p:nvSpPr>
          <p:cNvPr id="9" name="Rectangle 8">
            <a:extLst>
              <a:ext uri="{FF2B5EF4-FFF2-40B4-BE49-F238E27FC236}">
                <a16:creationId xmlns:a16="http://schemas.microsoft.com/office/drawing/2014/main" id="{8662F759-EBC7-466B-87B5-78453DFE91E5}"/>
              </a:ext>
            </a:extLst>
          </p:cNvPr>
          <p:cNvSpPr/>
          <p:nvPr/>
        </p:nvSpPr>
        <p:spPr>
          <a:xfrm>
            <a:off x="1" y="1"/>
            <a:ext cx="9788644" cy="1118961"/>
          </a:xfrm>
          <a:prstGeom prst="rect">
            <a:avLst/>
          </a:prstGeom>
        </p:spPr>
        <p:txBody>
          <a:bodyPr wrap="square">
            <a:spAutoFit/>
          </a:bodyPr>
          <a:lstStyle/>
          <a:p>
            <a:pPr>
              <a:lnSpc>
                <a:spcPct val="107000"/>
              </a:lnSpc>
              <a:spcAft>
                <a:spcPts val="1500"/>
              </a:spcAft>
            </a:pPr>
            <a:r>
              <a:rPr lang="fr-FR" sz="2133" dirty="0">
                <a:solidFill>
                  <a:srgbClr val="006192"/>
                </a:solidFill>
                <a:latin typeface="DINPro-RegularItalic" panose="02000506040000020004" pitchFamily="50" charset="0"/>
                <a:ea typeface="Times New Roman" panose="02020603050405020304" pitchFamily="18" charset="0"/>
                <a:cs typeface="Open Sans"/>
              </a:rPr>
              <a:t>Évolution du nombre de résidences secondaires et du nombre de locations courte durée proposées plus de 120 jours par an sur les communes du pays de Lorient- Quimperlé</a:t>
            </a:r>
          </a:p>
        </p:txBody>
      </p:sp>
      <p:pic>
        <p:nvPicPr>
          <p:cNvPr id="2" name="Image 1">
            <a:extLst>
              <a:ext uri="{FF2B5EF4-FFF2-40B4-BE49-F238E27FC236}">
                <a16:creationId xmlns:a16="http://schemas.microsoft.com/office/drawing/2014/main" id="{92ACB8B7-822D-4837-859C-D7F7586921C9}"/>
              </a:ext>
            </a:extLst>
          </p:cNvPr>
          <p:cNvPicPr>
            <a:picLocks noChangeAspect="1"/>
          </p:cNvPicPr>
          <p:nvPr/>
        </p:nvPicPr>
        <p:blipFill>
          <a:blip r:embed="rId2"/>
          <a:stretch>
            <a:fillRect/>
          </a:stretch>
        </p:blipFill>
        <p:spPr>
          <a:xfrm>
            <a:off x="2087879" y="1293401"/>
            <a:ext cx="6504399" cy="5564599"/>
          </a:xfrm>
          <a:prstGeom prst="rect">
            <a:avLst/>
          </a:prstGeom>
        </p:spPr>
      </p:pic>
      <p:pic>
        <p:nvPicPr>
          <p:cNvPr id="8" name="Picture 2" descr="AirDNA : le site qui vous dit combien louer votre Airbnb">
            <a:extLst>
              <a:ext uri="{FF2B5EF4-FFF2-40B4-BE49-F238E27FC236}">
                <a16:creationId xmlns:a16="http://schemas.microsoft.com/office/drawing/2014/main" id="{E2FB4A79-ED62-4ABC-AB49-CB8CEF1285F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726406" y="6351565"/>
            <a:ext cx="1465593" cy="506435"/>
          </a:xfrm>
          <a:prstGeom prst="rect">
            <a:avLst/>
          </a:prstGeom>
          <a:noFill/>
          <a:extLst>
            <a:ext uri="{909E8E84-426E-40DD-AFC4-6F175D3DCCD1}">
              <a14:hiddenFill xmlns:a14="http://schemas.microsoft.com/office/drawing/2010/main">
                <a:solidFill>
                  <a:srgbClr val="FFFFFF"/>
                </a:solidFill>
              </a14:hiddenFill>
            </a:ext>
          </a:extLst>
        </p:spPr>
      </p:pic>
      <p:sp>
        <p:nvSpPr>
          <p:cNvPr id="10" name="ZoneTexte 9">
            <a:extLst>
              <a:ext uri="{FF2B5EF4-FFF2-40B4-BE49-F238E27FC236}">
                <a16:creationId xmlns:a16="http://schemas.microsoft.com/office/drawing/2014/main" id="{EF0FAF22-CC70-4AE9-8CAB-CB3D91F058AD}"/>
              </a:ext>
            </a:extLst>
          </p:cNvPr>
          <p:cNvSpPr txBox="1"/>
          <p:nvPr/>
        </p:nvSpPr>
        <p:spPr>
          <a:xfrm>
            <a:off x="11000175" y="5971909"/>
            <a:ext cx="1191825" cy="379656"/>
          </a:xfrm>
          <a:prstGeom prst="rect">
            <a:avLst/>
          </a:prstGeom>
          <a:noFill/>
        </p:spPr>
        <p:txBody>
          <a:bodyPr wrap="square" rtlCol="0">
            <a:spAutoFit/>
          </a:bodyPr>
          <a:lstStyle/>
          <a:p>
            <a:r>
              <a:rPr lang="fr-FR" sz="1867" dirty="0"/>
              <a:t>Sources : </a:t>
            </a:r>
          </a:p>
        </p:txBody>
      </p:sp>
      <p:pic>
        <p:nvPicPr>
          <p:cNvPr id="11" name="Picture 2" descr="Fichier:Logo Insee.svg — Wikipédia">
            <a:extLst>
              <a:ext uri="{FF2B5EF4-FFF2-40B4-BE49-F238E27FC236}">
                <a16:creationId xmlns:a16="http://schemas.microsoft.com/office/drawing/2014/main" id="{378C3B94-0027-4E50-92FA-7A1D0D18BF8C}"/>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107710" y="6275698"/>
            <a:ext cx="618695" cy="582301"/>
          </a:xfrm>
          <a:prstGeom prst="rect">
            <a:avLst/>
          </a:prstGeom>
          <a:noFill/>
          <a:extLst>
            <a:ext uri="{909E8E84-426E-40DD-AFC4-6F175D3DCCD1}">
              <a14:hiddenFill xmlns:a14="http://schemas.microsoft.com/office/drawing/2010/main">
                <a:solidFill>
                  <a:srgbClr val="FFFFFF"/>
                </a:solidFill>
              </a14:hiddenFill>
            </a:ext>
          </a:extLst>
        </p:spPr>
      </p:pic>
      <p:sp>
        <p:nvSpPr>
          <p:cNvPr id="12" name="ZoneTexte 11">
            <a:extLst>
              <a:ext uri="{FF2B5EF4-FFF2-40B4-BE49-F238E27FC236}">
                <a16:creationId xmlns:a16="http://schemas.microsoft.com/office/drawing/2014/main" id="{9CA97281-D3B0-47A8-82FA-3EC1EE6C258F}"/>
              </a:ext>
            </a:extLst>
          </p:cNvPr>
          <p:cNvSpPr txBox="1"/>
          <p:nvPr/>
        </p:nvSpPr>
        <p:spPr>
          <a:xfrm>
            <a:off x="10726407" y="4905109"/>
            <a:ext cx="1465594" cy="379656"/>
          </a:xfrm>
          <a:prstGeom prst="rect">
            <a:avLst/>
          </a:prstGeom>
          <a:noFill/>
        </p:spPr>
        <p:txBody>
          <a:bodyPr wrap="square" rtlCol="0">
            <a:spAutoFit/>
          </a:bodyPr>
          <a:lstStyle/>
          <a:p>
            <a:r>
              <a:rPr lang="fr-FR" sz="1867" dirty="0"/>
              <a:t>Traitement : </a:t>
            </a:r>
          </a:p>
        </p:txBody>
      </p:sp>
      <p:pic>
        <p:nvPicPr>
          <p:cNvPr id="13" name="Image 12">
            <a:extLst>
              <a:ext uri="{FF2B5EF4-FFF2-40B4-BE49-F238E27FC236}">
                <a16:creationId xmlns:a16="http://schemas.microsoft.com/office/drawing/2014/main" id="{F86F0729-7AA2-4B3B-996C-31B7E23A87CF}"/>
              </a:ext>
            </a:extLst>
          </p:cNvPr>
          <p:cNvPicPr>
            <a:picLocks noChangeAspect="1"/>
          </p:cNvPicPr>
          <p:nvPr/>
        </p:nvPicPr>
        <p:blipFill>
          <a:blip r:embed="rId5"/>
          <a:stretch>
            <a:fillRect/>
          </a:stretch>
        </p:blipFill>
        <p:spPr>
          <a:xfrm>
            <a:off x="10778836" y="5284765"/>
            <a:ext cx="1413163" cy="641336"/>
          </a:xfrm>
          <a:prstGeom prst="rect">
            <a:avLst/>
          </a:prstGeom>
        </p:spPr>
      </p:pic>
    </p:spTree>
    <p:extLst>
      <p:ext uri="{BB962C8B-B14F-4D97-AF65-F5344CB8AC3E}">
        <p14:creationId xmlns:p14="http://schemas.microsoft.com/office/powerpoint/2010/main" val="227564173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F8586DB8-1062-41B0-DE14-843EC35E82DE}"/>
              </a:ext>
            </a:extLst>
          </p:cNvPr>
          <p:cNvSpPr>
            <a:spLocks noGrp="1"/>
          </p:cNvSpPr>
          <p:nvPr>
            <p:ph type="body" sz="quarter" idx="13"/>
          </p:nvPr>
        </p:nvSpPr>
        <p:spPr/>
        <p:txBody>
          <a:bodyPr>
            <a:normAutofit fontScale="92500" lnSpcReduction="20000"/>
          </a:bodyPr>
          <a:lstStyle/>
          <a:p>
            <a:r>
              <a:rPr lang="fr-FR" dirty="0"/>
              <a:t>Résultats</a:t>
            </a:r>
          </a:p>
        </p:txBody>
      </p:sp>
      <p:sp>
        <p:nvSpPr>
          <p:cNvPr id="5" name="Espace réservé du texte 4">
            <a:extLst>
              <a:ext uri="{FF2B5EF4-FFF2-40B4-BE49-F238E27FC236}">
                <a16:creationId xmlns:a16="http://schemas.microsoft.com/office/drawing/2014/main" id="{7D11A7A5-225A-74C0-2C42-36420329D8CD}"/>
              </a:ext>
            </a:extLst>
          </p:cNvPr>
          <p:cNvSpPr>
            <a:spLocks noGrp="1"/>
          </p:cNvSpPr>
          <p:nvPr>
            <p:ph type="body" sz="quarter" idx="16"/>
          </p:nvPr>
        </p:nvSpPr>
        <p:spPr/>
        <p:txBody>
          <a:bodyPr/>
          <a:lstStyle/>
          <a:p>
            <a:r>
              <a:rPr lang="fr-FR" dirty="0"/>
              <a:t>3.3</a:t>
            </a:r>
          </a:p>
        </p:txBody>
      </p:sp>
      <p:sp>
        <p:nvSpPr>
          <p:cNvPr id="7" name="Espace réservé du texte 6">
            <a:extLst>
              <a:ext uri="{FF2B5EF4-FFF2-40B4-BE49-F238E27FC236}">
                <a16:creationId xmlns:a16="http://schemas.microsoft.com/office/drawing/2014/main" id="{0387664D-A379-4A4B-8F81-8280087441EB}"/>
              </a:ext>
            </a:extLst>
          </p:cNvPr>
          <p:cNvSpPr>
            <a:spLocks noGrp="1"/>
          </p:cNvSpPr>
          <p:nvPr>
            <p:ph type="body" sz="quarter" idx="17"/>
          </p:nvPr>
        </p:nvSpPr>
        <p:spPr/>
        <p:txBody>
          <a:bodyPr>
            <a:normAutofit fontScale="55000" lnSpcReduction="20000"/>
          </a:bodyPr>
          <a:lstStyle/>
          <a:p>
            <a:r>
              <a:rPr lang="fr-FR" dirty="0"/>
              <a:t>Liste des 13 communes comptant les plus forts taux de logements proposés plus de 90 jours par en location courte durée via les plateformes en ligne sur le pays de Lorient-Quimperlé</a:t>
            </a:r>
          </a:p>
        </p:txBody>
      </p:sp>
      <p:pic>
        <p:nvPicPr>
          <p:cNvPr id="10" name="Picture 2" descr="AirDNA : le site qui vous dit combien louer votre Airbnb">
            <a:extLst>
              <a:ext uri="{FF2B5EF4-FFF2-40B4-BE49-F238E27FC236}">
                <a16:creationId xmlns:a16="http://schemas.microsoft.com/office/drawing/2014/main" id="{BB23546E-B727-4830-A84E-5405A1FC1A73}"/>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726406" y="6351565"/>
            <a:ext cx="1465593" cy="506435"/>
          </a:xfrm>
          <a:prstGeom prst="rect">
            <a:avLst/>
          </a:prstGeom>
          <a:noFill/>
          <a:extLst>
            <a:ext uri="{909E8E84-426E-40DD-AFC4-6F175D3DCCD1}">
              <a14:hiddenFill xmlns:a14="http://schemas.microsoft.com/office/drawing/2010/main">
                <a:solidFill>
                  <a:srgbClr val="FFFFFF"/>
                </a:solidFill>
              </a14:hiddenFill>
            </a:ext>
          </a:extLst>
        </p:spPr>
      </p:pic>
      <p:sp>
        <p:nvSpPr>
          <p:cNvPr id="11" name="ZoneTexte 10">
            <a:extLst>
              <a:ext uri="{FF2B5EF4-FFF2-40B4-BE49-F238E27FC236}">
                <a16:creationId xmlns:a16="http://schemas.microsoft.com/office/drawing/2014/main" id="{70033DB7-4095-4214-A4B4-1E0AC1780E19}"/>
              </a:ext>
            </a:extLst>
          </p:cNvPr>
          <p:cNvSpPr txBox="1"/>
          <p:nvPr/>
        </p:nvSpPr>
        <p:spPr>
          <a:xfrm>
            <a:off x="11000175" y="5971909"/>
            <a:ext cx="1191825" cy="379656"/>
          </a:xfrm>
          <a:prstGeom prst="rect">
            <a:avLst/>
          </a:prstGeom>
          <a:noFill/>
        </p:spPr>
        <p:txBody>
          <a:bodyPr wrap="square" rtlCol="0">
            <a:spAutoFit/>
          </a:bodyPr>
          <a:lstStyle/>
          <a:p>
            <a:r>
              <a:rPr lang="fr-FR" sz="1867" dirty="0"/>
              <a:t>Sources : </a:t>
            </a:r>
          </a:p>
        </p:txBody>
      </p:sp>
      <p:graphicFrame>
        <p:nvGraphicFramePr>
          <p:cNvPr id="9" name="Tableau 8">
            <a:extLst>
              <a:ext uri="{FF2B5EF4-FFF2-40B4-BE49-F238E27FC236}">
                <a16:creationId xmlns:a16="http://schemas.microsoft.com/office/drawing/2014/main" id="{BF837718-8D2F-4EAF-A0AE-8E437A24B2E7}"/>
              </a:ext>
            </a:extLst>
          </p:cNvPr>
          <p:cNvGraphicFramePr>
            <a:graphicFrameLocks noGrp="1"/>
          </p:cNvGraphicFramePr>
          <p:nvPr/>
        </p:nvGraphicFramePr>
        <p:xfrm>
          <a:off x="1386783" y="1892830"/>
          <a:ext cx="6658090" cy="4079075"/>
        </p:xfrm>
        <a:graphic>
          <a:graphicData uri="http://schemas.openxmlformats.org/drawingml/2006/table">
            <a:tbl>
              <a:tblPr firstRow="1" firstCol="1" bandRow="1">
                <a:tableStyleId>{C4B1156A-380E-4F78-BDF5-A606A8083BF9}</a:tableStyleId>
              </a:tblPr>
              <a:tblGrid>
                <a:gridCol w="5351581">
                  <a:extLst>
                    <a:ext uri="{9D8B030D-6E8A-4147-A177-3AD203B41FA5}">
                      <a16:colId xmlns:a16="http://schemas.microsoft.com/office/drawing/2014/main" val="567412969"/>
                    </a:ext>
                  </a:extLst>
                </a:gridCol>
                <a:gridCol w="1306509">
                  <a:extLst>
                    <a:ext uri="{9D8B030D-6E8A-4147-A177-3AD203B41FA5}">
                      <a16:colId xmlns:a16="http://schemas.microsoft.com/office/drawing/2014/main" val="2072972275"/>
                    </a:ext>
                  </a:extLst>
                </a:gridCol>
              </a:tblGrid>
              <a:tr h="313775">
                <a:tc>
                  <a:txBody>
                    <a:bodyPr/>
                    <a:lstStyle/>
                    <a:p>
                      <a:pPr>
                        <a:lnSpc>
                          <a:spcPct val="107000"/>
                        </a:lnSpc>
                        <a:spcAft>
                          <a:spcPts val="0"/>
                        </a:spcAft>
                      </a:pPr>
                      <a:r>
                        <a:rPr lang="fr-FR" sz="1300" dirty="0">
                          <a:effectLst/>
                        </a:rPr>
                        <a:t>Clohars-Carnoët</a:t>
                      </a:r>
                      <a:endParaRPr lang="fr-FR" sz="1500" dirty="0">
                        <a:effectLst/>
                        <a:latin typeface="Calibri" panose="020F0502020204030204" pitchFamily="34" charset="0"/>
                        <a:ea typeface="Calibri" panose="020F0502020204030204" pitchFamily="34" charset="0"/>
                        <a:cs typeface="Times New Roman" panose="02020603050405020304" pitchFamily="18" charset="0"/>
                      </a:endParaRPr>
                    </a:p>
                  </a:txBody>
                  <a:tcPr marT="0" marB="0" anchor="ctr"/>
                </a:tc>
                <a:tc>
                  <a:txBody>
                    <a:bodyPr/>
                    <a:lstStyle/>
                    <a:p>
                      <a:pPr algn="ctr">
                        <a:lnSpc>
                          <a:spcPct val="107000"/>
                        </a:lnSpc>
                        <a:spcAft>
                          <a:spcPts val="0"/>
                        </a:spcAft>
                      </a:pPr>
                      <a:r>
                        <a:rPr lang="fr-FR" sz="1300" b="1" dirty="0">
                          <a:effectLst/>
                        </a:rPr>
                        <a:t>8,9%</a:t>
                      </a:r>
                      <a:endParaRPr lang="fr-FR" sz="1500" b="1" dirty="0">
                        <a:effectLst/>
                        <a:latin typeface="Calibri" panose="020F0502020204030204" pitchFamily="34" charset="0"/>
                        <a:ea typeface="Calibri" panose="020F0502020204030204" pitchFamily="34" charset="0"/>
                        <a:cs typeface="Times New Roman" panose="02020603050405020304" pitchFamily="18" charset="0"/>
                      </a:endParaRPr>
                    </a:p>
                  </a:txBody>
                  <a:tcPr marT="0" marB="0" anchor="ctr"/>
                </a:tc>
                <a:extLst>
                  <a:ext uri="{0D108BD9-81ED-4DB2-BD59-A6C34878D82A}">
                    <a16:rowId xmlns:a16="http://schemas.microsoft.com/office/drawing/2014/main" val="367906292"/>
                  </a:ext>
                </a:extLst>
              </a:tr>
              <a:tr h="313775">
                <a:tc>
                  <a:txBody>
                    <a:bodyPr/>
                    <a:lstStyle/>
                    <a:p>
                      <a:pPr>
                        <a:lnSpc>
                          <a:spcPct val="107000"/>
                        </a:lnSpc>
                        <a:spcAft>
                          <a:spcPts val="0"/>
                        </a:spcAft>
                      </a:pPr>
                      <a:r>
                        <a:rPr lang="fr-FR" sz="1300" dirty="0">
                          <a:effectLst/>
                        </a:rPr>
                        <a:t>Groix</a:t>
                      </a:r>
                      <a:endParaRPr lang="fr-FR" sz="1500" dirty="0">
                        <a:effectLst/>
                        <a:latin typeface="Calibri" panose="020F0502020204030204" pitchFamily="34" charset="0"/>
                        <a:ea typeface="Calibri" panose="020F0502020204030204" pitchFamily="34" charset="0"/>
                        <a:cs typeface="Times New Roman" panose="02020603050405020304" pitchFamily="18" charset="0"/>
                      </a:endParaRPr>
                    </a:p>
                  </a:txBody>
                  <a:tcPr marT="0" marB="0" anchor="ctr"/>
                </a:tc>
                <a:tc>
                  <a:txBody>
                    <a:bodyPr/>
                    <a:lstStyle/>
                    <a:p>
                      <a:pPr algn="ctr">
                        <a:lnSpc>
                          <a:spcPct val="107000"/>
                        </a:lnSpc>
                        <a:spcAft>
                          <a:spcPts val="0"/>
                        </a:spcAft>
                      </a:pPr>
                      <a:r>
                        <a:rPr lang="fr-FR" sz="1300" b="1" dirty="0">
                          <a:effectLst/>
                        </a:rPr>
                        <a:t>8,5%</a:t>
                      </a:r>
                      <a:endParaRPr lang="fr-FR" sz="1500" b="1" dirty="0">
                        <a:effectLst/>
                        <a:latin typeface="Calibri" panose="020F0502020204030204" pitchFamily="34" charset="0"/>
                        <a:ea typeface="Calibri" panose="020F0502020204030204" pitchFamily="34" charset="0"/>
                        <a:cs typeface="Times New Roman" panose="02020603050405020304" pitchFamily="18" charset="0"/>
                      </a:endParaRPr>
                    </a:p>
                  </a:txBody>
                  <a:tcPr marT="0" marB="0" anchor="ctr"/>
                </a:tc>
                <a:extLst>
                  <a:ext uri="{0D108BD9-81ED-4DB2-BD59-A6C34878D82A}">
                    <a16:rowId xmlns:a16="http://schemas.microsoft.com/office/drawing/2014/main" val="3492613053"/>
                  </a:ext>
                </a:extLst>
              </a:tr>
              <a:tr h="313775">
                <a:tc>
                  <a:txBody>
                    <a:bodyPr/>
                    <a:lstStyle/>
                    <a:p>
                      <a:pPr>
                        <a:lnSpc>
                          <a:spcPct val="107000"/>
                        </a:lnSpc>
                        <a:spcAft>
                          <a:spcPts val="0"/>
                        </a:spcAft>
                      </a:pPr>
                      <a:r>
                        <a:rPr lang="fr-FR" sz="1300" dirty="0">
                          <a:effectLst/>
                        </a:rPr>
                        <a:t>Guidel</a:t>
                      </a:r>
                      <a:endParaRPr lang="fr-FR" sz="1500" dirty="0">
                        <a:effectLst/>
                        <a:latin typeface="Calibri" panose="020F0502020204030204" pitchFamily="34" charset="0"/>
                        <a:ea typeface="Calibri" panose="020F0502020204030204" pitchFamily="34" charset="0"/>
                        <a:cs typeface="Times New Roman" panose="02020603050405020304" pitchFamily="18" charset="0"/>
                      </a:endParaRPr>
                    </a:p>
                  </a:txBody>
                  <a:tcPr marT="0" marB="0" anchor="ctr"/>
                </a:tc>
                <a:tc>
                  <a:txBody>
                    <a:bodyPr/>
                    <a:lstStyle/>
                    <a:p>
                      <a:pPr algn="ctr">
                        <a:lnSpc>
                          <a:spcPct val="107000"/>
                        </a:lnSpc>
                        <a:spcAft>
                          <a:spcPts val="0"/>
                        </a:spcAft>
                      </a:pPr>
                      <a:r>
                        <a:rPr lang="fr-FR" sz="1300" b="1" dirty="0">
                          <a:effectLst/>
                        </a:rPr>
                        <a:t>6,7%</a:t>
                      </a:r>
                      <a:endParaRPr lang="fr-FR" sz="1500" b="1" dirty="0">
                        <a:effectLst/>
                        <a:latin typeface="Calibri" panose="020F0502020204030204" pitchFamily="34" charset="0"/>
                        <a:ea typeface="Calibri" panose="020F0502020204030204" pitchFamily="34" charset="0"/>
                        <a:cs typeface="Times New Roman" panose="02020603050405020304" pitchFamily="18" charset="0"/>
                      </a:endParaRPr>
                    </a:p>
                  </a:txBody>
                  <a:tcPr marT="0" marB="0" anchor="ctr"/>
                </a:tc>
                <a:extLst>
                  <a:ext uri="{0D108BD9-81ED-4DB2-BD59-A6C34878D82A}">
                    <a16:rowId xmlns:a16="http://schemas.microsoft.com/office/drawing/2014/main" val="3516832024"/>
                  </a:ext>
                </a:extLst>
              </a:tr>
              <a:tr h="313775">
                <a:tc>
                  <a:txBody>
                    <a:bodyPr/>
                    <a:lstStyle/>
                    <a:p>
                      <a:pPr>
                        <a:lnSpc>
                          <a:spcPct val="107000"/>
                        </a:lnSpc>
                        <a:spcAft>
                          <a:spcPts val="0"/>
                        </a:spcAft>
                      </a:pPr>
                      <a:r>
                        <a:rPr lang="fr-FR" sz="1300" dirty="0">
                          <a:effectLst/>
                        </a:rPr>
                        <a:t>Plouhinec</a:t>
                      </a:r>
                      <a:endParaRPr lang="fr-FR" sz="1500" dirty="0">
                        <a:effectLst/>
                        <a:latin typeface="Calibri" panose="020F0502020204030204" pitchFamily="34" charset="0"/>
                        <a:ea typeface="Calibri" panose="020F0502020204030204" pitchFamily="34" charset="0"/>
                        <a:cs typeface="Times New Roman" panose="02020603050405020304" pitchFamily="18" charset="0"/>
                      </a:endParaRPr>
                    </a:p>
                  </a:txBody>
                  <a:tcPr marT="0" marB="0" anchor="ctr"/>
                </a:tc>
                <a:tc>
                  <a:txBody>
                    <a:bodyPr/>
                    <a:lstStyle/>
                    <a:p>
                      <a:pPr algn="ctr">
                        <a:lnSpc>
                          <a:spcPct val="107000"/>
                        </a:lnSpc>
                        <a:spcAft>
                          <a:spcPts val="0"/>
                        </a:spcAft>
                      </a:pPr>
                      <a:r>
                        <a:rPr lang="fr-FR" sz="1300" b="1" dirty="0">
                          <a:effectLst/>
                        </a:rPr>
                        <a:t>6,1%</a:t>
                      </a:r>
                      <a:endParaRPr lang="fr-FR" sz="1500" b="1" dirty="0">
                        <a:effectLst/>
                        <a:latin typeface="Calibri" panose="020F0502020204030204" pitchFamily="34" charset="0"/>
                        <a:ea typeface="Calibri" panose="020F0502020204030204" pitchFamily="34" charset="0"/>
                        <a:cs typeface="Times New Roman" panose="02020603050405020304" pitchFamily="18" charset="0"/>
                      </a:endParaRPr>
                    </a:p>
                  </a:txBody>
                  <a:tcPr marT="0" marB="0" anchor="ctr"/>
                </a:tc>
                <a:extLst>
                  <a:ext uri="{0D108BD9-81ED-4DB2-BD59-A6C34878D82A}">
                    <a16:rowId xmlns:a16="http://schemas.microsoft.com/office/drawing/2014/main" val="14369198"/>
                  </a:ext>
                </a:extLst>
              </a:tr>
              <a:tr h="313775">
                <a:tc>
                  <a:txBody>
                    <a:bodyPr/>
                    <a:lstStyle/>
                    <a:p>
                      <a:pPr>
                        <a:lnSpc>
                          <a:spcPct val="107000"/>
                        </a:lnSpc>
                        <a:spcAft>
                          <a:spcPts val="0"/>
                        </a:spcAft>
                      </a:pPr>
                      <a:r>
                        <a:rPr lang="fr-FR" sz="1300" dirty="0">
                          <a:effectLst/>
                        </a:rPr>
                        <a:t>Moëlan-sur-Mer</a:t>
                      </a:r>
                      <a:endParaRPr lang="fr-FR" sz="1500" dirty="0">
                        <a:effectLst/>
                        <a:latin typeface="Calibri" panose="020F0502020204030204" pitchFamily="34" charset="0"/>
                        <a:ea typeface="Calibri" panose="020F0502020204030204" pitchFamily="34" charset="0"/>
                        <a:cs typeface="Times New Roman" panose="02020603050405020304" pitchFamily="18" charset="0"/>
                      </a:endParaRPr>
                    </a:p>
                  </a:txBody>
                  <a:tcPr marT="0" marB="0" anchor="ctr"/>
                </a:tc>
                <a:tc>
                  <a:txBody>
                    <a:bodyPr/>
                    <a:lstStyle/>
                    <a:p>
                      <a:pPr algn="ctr">
                        <a:lnSpc>
                          <a:spcPct val="107000"/>
                        </a:lnSpc>
                        <a:spcAft>
                          <a:spcPts val="0"/>
                        </a:spcAft>
                      </a:pPr>
                      <a:r>
                        <a:rPr lang="fr-FR" sz="1300" b="1" dirty="0">
                          <a:effectLst/>
                        </a:rPr>
                        <a:t>6,1%</a:t>
                      </a:r>
                      <a:endParaRPr lang="fr-FR" sz="1500" b="1" dirty="0">
                        <a:effectLst/>
                        <a:latin typeface="Calibri" panose="020F0502020204030204" pitchFamily="34" charset="0"/>
                        <a:ea typeface="Calibri" panose="020F0502020204030204" pitchFamily="34" charset="0"/>
                        <a:cs typeface="Times New Roman" panose="02020603050405020304" pitchFamily="18" charset="0"/>
                      </a:endParaRPr>
                    </a:p>
                  </a:txBody>
                  <a:tcPr marT="0" marB="0" anchor="ctr"/>
                </a:tc>
                <a:extLst>
                  <a:ext uri="{0D108BD9-81ED-4DB2-BD59-A6C34878D82A}">
                    <a16:rowId xmlns:a16="http://schemas.microsoft.com/office/drawing/2014/main" val="127762117"/>
                  </a:ext>
                </a:extLst>
              </a:tr>
              <a:tr h="313775">
                <a:tc>
                  <a:txBody>
                    <a:bodyPr/>
                    <a:lstStyle/>
                    <a:p>
                      <a:pPr>
                        <a:lnSpc>
                          <a:spcPct val="107000"/>
                        </a:lnSpc>
                        <a:spcAft>
                          <a:spcPts val="0"/>
                        </a:spcAft>
                      </a:pPr>
                      <a:r>
                        <a:rPr lang="fr-FR" sz="1300" dirty="0">
                          <a:effectLst/>
                        </a:rPr>
                        <a:t>Sainte-Hélène</a:t>
                      </a:r>
                      <a:endParaRPr lang="fr-FR" sz="1500" dirty="0">
                        <a:effectLst/>
                        <a:latin typeface="Calibri" panose="020F0502020204030204" pitchFamily="34" charset="0"/>
                        <a:ea typeface="Calibri" panose="020F0502020204030204" pitchFamily="34" charset="0"/>
                        <a:cs typeface="Times New Roman" panose="02020603050405020304" pitchFamily="18" charset="0"/>
                      </a:endParaRPr>
                    </a:p>
                  </a:txBody>
                  <a:tcPr marT="0" marB="0" anchor="ctr"/>
                </a:tc>
                <a:tc>
                  <a:txBody>
                    <a:bodyPr/>
                    <a:lstStyle/>
                    <a:p>
                      <a:pPr algn="ctr">
                        <a:lnSpc>
                          <a:spcPct val="107000"/>
                        </a:lnSpc>
                        <a:spcAft>
                          <a:spcPts val="0"/>
                        </a:spcAft>
                      </a:pPr>
                      <a:r>
                        <a:rPr lang="fr-FR" sz="1300" b="1" dirty="0">
                          <a:effectLst/>
                        </a:rPr>
                        <a:t>6,0%</a:t>
                      </a:r>
                      <a:endParaRPr lang="fr-FR" sz="1500" b="1" dirty="0">
                        <a:effectLst/>
                        <a:latin typeface="Calibri" panose="020F0502020204030204" pitchFamily="34" charset="0"/>
                        <a:ea typeface="Calibri" panose="020F0502020204030204" pitchFamily="34" charset="0"/>
                        <a:cs typeface="Times New Roman" panose="02020603050405020304" pitchFamily="18" charset="0"/>
                      </a:endParaRPr>
                    </a:p>
                  </a:txBody>
                  <a:tcPr marT="0" marB="0" anchor="ctr"/>
                </a:tc>
                <a:extLst>
                  <a:ext uri="{0D108BD9-81ED-4DB2-BD59-A6C34878D82A}">
                    <a16:rowId xmlns:a16="http://schemas.microsoft.com/office/drawing/2014/main" val="3549618354"/>
                  </a:ext>
                </a:extLst>
              </a:tr>
              <a:tr h="313775">
                <a:tc>
                  <a:txBody>
                    <a:bodyPr/>
                    <a:lstStyle/>
                    <a:p>
                      <a:pPr>
                        <a:lnSpc>
                          <a:spcPct val="107000"/>
                        </a:lnSpc>
                        <a:spcAft>
                          <a:spcPts val="0"/>
                        </a:spcAft>
                      </a:pPr>
                      <a:r>
                        <a:rPr lang="fr-FR" sz="1300" dirty="0">
                          <a:effectLst/>
                        </a:rPr>
                        <a:t>Gâvres</a:t>
                      </a:r>
                      <a:endParaRPr lang="fr-FR" sz="1500" dirty="0">
                        <a:effectLst/>
                        <a:latin typeface="Calibri" panose="020F0502020204030204" pitchFamily="34" charset="0"/>
                        <a:ea typeface="Calibri" panose="020F0502020204030204" pitchFamily="34" charset="0"/>
                        <a:cs typeface="Times New Roman" panose="02020603050405020304" pitchFamily="18" charset="0"/>
                      </a:endParaRPr>
                    </a:p>
                  </a:txBody>
                  <a:tcPr marT="0" marB="0" anchor="ctr"/>
                </a:tc>
                <a:tc>
                  <a:txBody>
                    <a:bodyPr/>
                    <a:lstStyle/>
                    <a:p>
                      <a:pPr algn="ctr">
                        <a:lnSpc>
                          <a:spcPct val="107000"/>
                        </a:lnSpc>
                        <a:spcAft>
                          <a:spcPts val="0"/>
                        </a:spcAft>
                      </a:pPr>
                      <a:r>
                        <a:rPr lang="fr-FR" sz="1300" b="1" dirty="0">
                          <a:effectLst/>
                        </a:rPr>
                        <a:t>5,3%</a:t>
                      </a:r>
                      <a:endParaRPr lang="fr-FR" sz="1500" b="1" dirty="0">
                        <a:effectLst/>
                        <a:latin typeface="Calibri" panose="020F0502020204030204" pitchFamily="34" charset="0"/>
                        <a:ea typeface="Calibri" panose="020F0502020204030204" pitchFamily="34" charset="0"/>
                        <a:cs typeface="Times New Roman" panose="02020603050405020304" pitchFamily="18" charset="0"/>
                      </a:endParaRPr>
                    </a:p>
                  </a:txBody>
                  <a:tcPr marT="0" marB="0" anchor="ctr"/>
                </a:tc>
                <a:extLst>
                  <a:ext uri="{0D108BD9-81ED-4DB2-BD59-A6C34878D82A}">
                    <a16:rowId xmlns:a16="http://schemas.microsoft.com/office/drawing/2014/main" val="3582509357"/>
                  </a:ext>
                </a:extLst>
              </a:tr>
              <a:tr h="313775">
                <a:tc>
                  <a:txBody>
                    <a:bodyPr/>
                    <a:lstStyle/>
                    <a:p>
                      <a:pPr>
                        <a:lnSpc>
                          <a:spcPct val="107000"/>
                        </a:lnSpc>
                        <a:spcAft>
                          <a:spcPts val="0"/>
                        </a:spcAft>
                      </a:pPr>
                      <a:r>
                        <a:rPr lang="fr-FR" sz="1300" dirty="0">
                          <a:effectLst/>
                        </a:rPr>
                        <a:t>Larmor-Plage</a:t>
                      </a:r>
                      <a:endParaRPr lang="fr-FR" sz="1500" dirty="0">
                        <a:effectLst/>
                        <a:latin typeface="Calibri" panose="020F0502020204030204" pitchFamily="34" charset="0"/>
                        <a:ea typeface="Calibri" panose="020F0502020204030204" pitchFamily="34" charset="0"/>
                        <a:cs typeface="Times New Roman" panose="02020603050405020304" pitchFamily="18" charset="0"/>
                      </a:endParaRPr>
                    </a:p>
                  </a:txBody>
                  <a:tcPr marT="0" marB="0" anchor="ctr"/>
                </a:tc>
                <a:tc>
                  <a:txBody>
                    <a:bodyPr/>
                    <a:lstStyle/>
                    <a:p>
                      <a:pPr algn="ctr">
                        <a:lnSpc>
                          <a:spcPct val="107000"/>
                        </a:lnSpc>
                        <a:spcAft>
                          <a:spcPts val="0"/>
                        </a:spcAft>
                      </a:pPr>
                      <a:r>
                        <a:rPr lang="fr-FR" sz="1300" b="1" dirty="0">
                          <a:effectLst/>
                        </a:rPr>
                        <a:t>5,3%</a:t>
                      </a:r>
                      <a:endParaRPr lang="fr-FR" sz="1500" b="1" dirty="0">
                        <a:effectLst/>
                        <a:latin typeface="Calibri" panose="020F0502020204030204" pitchFamily="34" charset="0"/>
                        <a:ea typeface="Calibri" panose="020F0502020204030204" pitchFamily="34" charset="0"/>
                        <a:cs typeface="Times New Roman" panose="02020603050405020304" pitchFamily="18" charset="0"/>
                      </a:endParaRPr>
                    </a:p>
                  </a:txBody>
                  <a:tcPr marT="0" marB="0" anchor="ctr"/>
                </a:tc>
                <a:extLst>
                  <a:ext uri="{0D108BD9-81ED-4DB2-BD59-A6C34878D82A}">
                    <a16:rowId xmlns:a16="http://schemas.microsoft.com/office/drawing/2014/main" val="2333229204"/>
                  </a:ext>
                </a:extLst>
              </a:tr>
              <a:tr h="313775">
                <a:tc>
                  <a:txBody>
                    <a:bodyPr/>
                    <a:lstStyle/>
                    <a:p>
                      <a:pPr>
                        <a:lnSpc>
                          <a:spcPct val="107000"/>
                        </a:lnSpc>
                        <a:spcAft>
                          <a:spcPts val="0"/>
                        </a:spcAft>
                      </a:pPr>
                      <a:r>
                        <a:rPr lang="fr-FR" sz="1300">
                          <a:effectLst/>
                        </a:rPr>
                        <a:t>Port-Louis</a:t>
                      </a:r>
                      <a:endParaRPr lang="fr-FR" sz="1500">
                        <a:effectLst/>
                        <a:latin typeface="Calibri" panose="020F0502020204030204" pitchFamily="34" charset="0"/>
                        <a:ea typeface="Calibri" panose="020F0502020204030204" pitchFamily="34" charset="0"/>
                        <a:cs typeface="Times New Roman" panose="02020603050405020304" pitchFamily="18" charset="0"/>
                      </a:endParaRPr>
                    </a:p>
                  </a:txBody>
                  <a:tcPr marT="0" marB="0" anchor="ctr"/>
                </a:tc>
                <a:tc>
                  <a:txBody>
                    <a:bodyPr/>
                    <a:lstStyle/>
                    <a:p>
                      <a:pPr algn="ctr">
                        <a:lnSpc>
                          <a:spcPct val="107000"/>
                        </a:lnSpc>
                        <a:spcAft>
                          <a:spcPts val="0"/>
                        </a:spcAft>
                      </a:pPr>
                      <a:r>
                        <a:rPr lang="fr-FR" sz="1300" b="1" dirty="0">
                          <a:effectLst/>
                        </a:rPr>
                        <a:t>4,8%</a:t>
                      </a:r>
                      <a:endParaRPr lang="fr-FR" sz="1500" b="1" dirty="0">
                        <a:effectLst/>
                        <a:latin typeface="Calibri" panose="020F0502020204030204" pitchFamily="34" charset="0"/>
                        <a:ea typeface="Calibri" panose="020F0502020204030204" pitchFamily="34" charset="0"/>
                        <a:cs typeface="Times New Roman" panose="02020603050405020304" pitchFamily="18" charset="0"/>
                      </a:endParaRPr>
                    </a:p>
                  </a:txBody>
                  <a:tcPr marT="0" marB="0" anchor="ctr"/>
                </a:tc>
                <a:extLst>
                  <a:ext uri="{0D108BD9-81ED-4DB2-BD59-A6C34878D82A}">
                    <a16:rowId xmlns:a16="http://schemas.microsoft.com/office/drawing/2014/main" val="172276208"/>
                  </a:ext>
                </a:extLst>
              </a:tr>
              <a:tr h="313775">
                <a:tc>
                  <a:txBody>
                    <a:bodyPr/>
                    <a:lstStyle/>
                    <a:p>
                      <a:pPr>
                        <a:lnSpc>
                          <a:spcPct val="107000"/>
                        </a:lnSpc>
                        <a:spcAft>
                          <a:spcPts val="0"/>
                        </a:spcAft>
                      </a:pPr>
                      <a:r>
                        <a:rPr lang="fr-FR" sz="1300">
                          <a:effectLst/>
                        </a:rPr>
                        <a:t>Quistinic</a:t>
                      </a:r>
                      <a:endParaRPr lang="fr-FR" sz="1500">
                        <a:effectLst/>
                        <a:latin typeface="Calibri" panose="020F0502020204030204" pitchFamily="34" charset="0"/>
                        <a:ea typeface="Calibri" panose="020F0502020204030204" pitchFamily="34" charset="0"/>
                        <a:cs typeface="Times New Roman" panose="02020603050405020304" pitchFamily="18" charset="0"/>
                      </a:endParaRPr>
                    </a:p>
                  </a:txBody>
                  <a:tcPr marT="0" marB="0" anchor="ctr"/>
                </a:tc>
                <a:tc>
                  <a:txBody>
                    <a:bodyPr/>
                    <a:lstStyle/>
                    <a:p>
                      <a:pPr algn="ctr">
                        <a:lnSpc>
                          <a:spcPct val="107000"/>
                        </a:lnSpc>
                        <a:spcAft>
                          <a:spcPts val="0"/>
                        </a:spcAft>
                      </a:pPr>
                      <a:r>
                        <a:rPr lang="fr-FR" sz="1300" b="1" dirty="0">
                          <a:effectLst/>
                        </a:rPr>
                        <a:t>3,8%</a:t>
                      </a:r>
                      <a:endParaRPr lang="fr-FR" sz="1500" b="1" dirty="0">
                        <a:effectLst/>
                        <a:latin typeface="Calibri" panose="020F0502020204030204" pitchFamily="34" charset="0"/>
                        <a:ea typeface="Calibri" panose="020F0502020204030204" pitchFamily="34" charset="0"/>
                        <a:cs typeface="Times New Roman" panose="02020603050405020304" pitchFamily="18" charset="0"/>
                      </a:endParaRPr>
                    </a:p>
                  </a:txBody>
                  <a:tcPr marT="0" marB="0" anchor="ctr"/>
                </a:tc>
                <a:extLst>
                  <a:ext uri="{0D108BD9-81ED-4DB2-BD59-A6C34878D82A}">
                    <a16:rowId xmlns:a16="http://schemas.microsoft.com/office/drawing/2014/main" val="1518988205"/>
                  </a:ext>
                </a:extLst>
              </a:tr>
              <a:tr h="313775">
                <a:tc>
                  <a:txBody>
                    <a:bodyPr/>
                    <a:lstStyle/>
                    <a:p>
                      <a:pPr>
                        <a:lnSpc>
                          <a:spcPct val="107000"/>
                        </a:lnSpc>
                        <a:spcAft>
                          <a:spcPts val="0"/>
                        </a:spcAft>
                      </a:pPr>
                      <a:r>
                        <a:rPr lang="fr-FR" sz="1300">
                          <a:effectLst/>
                        </a:rPr>
                        <a:t>Ploemeur</a:t>
                      </a:r>
                      <a:endParaRPr lang="fr-FR" sz="1500">
                        <a:effectLst/>
                        <a:latin typeface="Calibri" panose="020F0502020204030204" pitchFamily="34" charset="0"/>
                        <a:ea typeface="Calibri" panose="020F0502020204030204" pitchFamily="34" charset="0"/>
                        <a:cs typeface="Times New Roman" panose="02020603050405020304" pitchFamily="18" charset="0"/>
                      </a:endParaRPr>
                    </a:p>
                  </a:txBody>
                  <a:tcPr marT="0" marB="0" anchor="ctr"/>
                </a:tc>
                <a:tc>
                  <a:txBody>
                    <a:bodyPr/>
                    <a:lstStyle/>
                    <a:p>
                      <a:pPr algn="ctr">
                        <a:lnSpc>
                          <a:spcPct val="107000"/>
                        </a:lnSpc>
                        <a:spcAft>
                          <a:spcPts val="0"/>
                        </a:spcAft>
                      </a:pPr>
                      <a:r>
                        <a:rPr lang="fr-FR" sz="1300" b="1" dirty="0">
                          <a:effectLst/>
                        </a:rPr>
                        <a:t>3,8%</a:t>
                      </a:r>
                      <a:endParaRPr lang="fr-FR" sz="1500" b="1" dirty="0">
                        <a:effectLst/>
                        <a:latin typeface="Calibri" panose="020F0502020204030204" pitchFamily="34" charset="0"/>
                        <a:ea typeface="Calibri" panose="020F0502020204030204" pitchFamily="34" charset="0"/>
                        <a:cs typeface="Times New Roman" panose="02020603050405020304" pitchFamily="18" charset="0"/>
                      </a:endParaRPr>
                    </a:p>
                  </a:txBody>
                  <a:tcPr marT="0" marB="0" anchor="ctr"/>
                </a:tc>
                <a:extLst>
                  <a:ext uri="{0D108BD9-81ED-4DB2-BD59-A6C34878D82A}">
                    <a16:rowId xmlns:a16="http://schemas.microsoft.com/office/drawing/2014/main" val="2527242855"/>
                  </a:ext>
                </a:extLst>
              </a:tr>
              <a:tr h="313775">
                <a:tc>
                  <a:txBody>
                    <a:bodyPr/>
                    <a:lstStyle/>
                    <a:p>
                      <a:pPr>
                        <a:lnSpc>
                          <a:spcPct val="107000"/>
                        </a:lnSpc>
                        <a:spcAft>
                          <a:spcPts val="0"/>
                        </a:spcAft>
                      </a:pPr>
                      <a:r>
                        <a:rPr lang="fr-FR" sz="1300">
                          <a:effectLst/>
                        </a:rPr>
                        <a:t>Riantec</a:t>
                      </a:r>
                      <a:endParaRPr lang="fr-FR" sz="1500">
                        <a:effectLst/>
                        <a:latin typeface="Calibri" panose="020F0502020204030204" pitchFamily="34" charset="0"/>
                        <a:ea typeface="Calibri" panose="020F0502020204030204" pitchFamily="34" charset="0"/>
                        <a:cs typeface="Times New Roman" panose="02020603050405020304" pitchFamily="18" charset="0"/>
                      </a:endParaRPr>
                    </a:p>
                  </a:txBody>
                  <a:tcPr marT="0" marB="0" anchor="ctr"/>
                </a:tc>
                <a:tc>
                  <a:txBody>
                    <a:bodyPr/>
                    <a:lstStyle/>
                    <a:p>
                      <a:pPr algn="ctr">
                        <a:lnSpc>
                          <a:spcPct val="107000"/>
                        </a:lnSpc>
                        <a:spcAft>
                          <a:spcPts val="0"/>
                        </a:spcAft>
                      </a:pPr>
                      <a:r>
                        <a:rPr lang="fr-FR" sz="1300" b="1" dirty="0">
                          <a:effectLst/>
                        </a:rPr>
                        <a:t>3,7%</a:t>
                      </a:r>
                      <a:endParaRPr lang="fr-FR" sz="1500" b="1" dirty="0">
                        <a:effectLst/>
                        <a:latin typeface="Calibri" panose="020F0502020204030204" pitchFamily="34" charset="0"/>
                        <a:ea typeface="Calibri" panose="020F0502020204030204" pitchFamily="34" charset="0"/>
                        <a:cs typeface="Times New Roman" panose="02020603050405020304" pitchFamily="18" charset="0"/>
                      </a:endParaRPr>
                    </a:p>
                  </a:txBody>
                  <a:tcPr marT="0" marB="0" anchor="ctr"/>
                </a:tc>
                <a:extLst>
                  <a:ext uri="{0D108BD9-81ED-4DB2-BD59-A6C34878D82A}">
                    <a16:rowId xmlns:a16="http://schemas.microsoft.com/office/drawing/2014/main" val="3266636301"/>
                  </a:ext>
                </a:extLst>
              </a:tr>
              <a:tr h="313775">
                <a:tc>
                  <a:txBody>
                    <a:bodyPr/>
                    <a:lstStyle/>
                    <a:p>
                      <a:pPr>
                        <a:lnSpc>
                          <a:spcPct val="107000"/>
                        </a:lnSpc>
                        <a:spcAft>
                          <a:spcPts val="0"/>
                        </a:spcAft>
                      </a:pPr>
                      <a:r>
                        <a:rPr lang="fr-FR" sz="1300">
                          <a:effectLst/>
                        </a:rPr>
                        <a:t>Locmiquélic</a:t>
                      </a:r>
                      <a:endParaRPr lang="fr-FR" sz="1500">
                        <a:effectLst/>
                        <a:latin typeface="Calibri" panose="020F0502020204030204" pitchFamily="34" charset="0"/>
                        <a:ea typeface="Calibri" panose="020F0502020204030204" pitchFamily="34" charset="0"/>
                        <a:cs typeface="Times New Roman" panose="02020603050405020304" pitchFamily="18" charset="0"/>
                      </a:endParaRPr>
                    </a:p>
                  </a:txBody>
                  <a:tcPr marT="0" marB="0" anchor="ctr"/>
                </a:tc>
                <a:tc>
                  <a:txBody>
                    <a:bodyPr/>
                    <a:lstStyle/>
                    <a:p>
                      <a:pPr algn="ctr">
                        <a:lnSpc>
                          <a:spcPct val="107000"/>
                        </a:lnSpc>
                        <a:spcAft>
                          <a:spcPts val="0"/>
                        </a:spcAft>
                      </a:pPr>
                      <a:r>
                        <a:rPr lang="fr-FR" sz="1300" b="1" dirty="0">
                          <a:effectLst/>
                        </a:rPr>
                        <a:t>3,4%</a:t>
                      </a:r>
                      <a:endParaRPr lang="fr-FR" sz="1500" b="1" dirty="0">
                        <a:effectLst/>
                        <a:latin typeface="Calibri" panose="020F0502020204030204" pitchFamily="34" charset="0"/>
                        <a:ea typeface="Calibri" panose="020F0502020204030204" pitchFamily="34" charset="0"/>
                        <a:cs typeface="Times New Roman" panose="02020603050405020304" pitchFamily="18" charset="0"/>
                      </a:endParaRPr>
                    </a:p>
                  </a:txBody>
                  <a:tcPr marT="0" marB="0" anchor="ctr"/>
                </a:tc>
                <a:extLst>
                  <a:ext uri="{0D108BD9-81ED-4DB2-BD59-A6C34878D82A}">
                    <a16:rowId xmlns:a16="http://schemas.microsoft.com/office/drawing/2014/main" val="1564568356"/>
                  </a:ext>
                </a:extLst>
              </a:tr>
            </a:tbl>
          </a:graphicData>
        </a:graphic>
      </p:graphicFrame>
      <p:sp>
        <p:nvSpPr>
          <p:cNvPr id="12" name="ZoneTexte 11">
            <a:extLst>
              <a:ext uri="{FF2B5EF4-FFF2-40B4-BE49-F238E27FC236}">
                <a16:creationId xmlns:a16="http://schemas.microsoft.com/office/drawing/2014/main" id="{9818B8A0-6B31-4AF8-B175-969E01E3DDD9}"/>
              </a:ext>
            </a:extLst>
          </p:cNvPr>
          <p:cNvSpPr txBox="1"/>
          <p:nvPr/>
        </p:nvSpPr>
        <p:spPr>
          <a:xfrm>
            <a:off x="10726407" y="4905109"/>
            <a:ext cx="1465594" cy="379656"/>
          </a:xfrm>
          <a:prstGeom prst="rect">
            <a:avLst/>
          </a:prstGeom>
          <a:noFill/>
        </p:spPr>
        <p:txBody>
          <a:bodyPr wrap="square" rtlCol="0">
            <a:spAutoFit/>
          </a:bodyPr>
          <a:lstStyle/>
          <a:p>
            <a:r>
              <a:rPr lang="fr-FR" sz="1867" dirty="0"/>
              <a:t>Traitement : </a:t>
            </a:r>
          </a:p>
        </p:txBody>
      </p:sp>
      <p:pic>
        <p:nvPicPr>
          <p:cNvPr id="14" name="Image 13">
            <a:extLst>
              <a:ext uri="{FF2B5EF4-FFF2-40B4-BE49-F238E27FC236}">
                <a16:creationId xmlns:a16="http://schemas.microsoft.com/office/drawing/2014/main" id="{B5D3D094-6D99-4493-821F-9EB9529F0857}"/>
              </a:ext>
            </a:extLst>
          </p:cNvPr>
          <p:cNvPicPr>
            <a:picLocks noChangeAspect="1"/>
          </p:cNvPicPr>
          <p:nvPr/>
        </p:nvPicPr>
        <p:blipFill>
          <a:blip r:embed="rId3"/>
          <a:stretch>
            <a:fillRect/>
          </a:stretch>
        </p:blipFill>
        <p:spPr>
          <a:xfrm>
            <a:off x="10778836" y="5284765"/>
            <a:ext cx="1413163" cy="641336"/>
          </a:xfrm>
          <a:prstGeom prst="rect">
            <a:avLst/>
          </a:prstGeom>
        </p:spPr>
      </p:pic>
    </p:spTree>
    <p:extLst>
      <p:ext uri="{BB962C8B-B14F-4D97-AF65-F5344CB8AC3E}">
        <p14:creationId xmlns:p14="http://schemas.microsoft.com/office/powerpoint/2010/main" val="66532554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F8586DB8-1062-41B0-DE14-843EC35E82DE}"/>
              </a:ext>
            </a:extLst>
          </p:cNvPr>
          <p:cNvSpPr>
            <a:spLocks noGrp="1"/>
          </p:cNvSpPr>
          <p:nvPr>
            <p:ph type="body" sz="quarter" idx="13"/>
          </p:nvPr>
        </p:nvSpPr>
        <p:spPr/>
        <p:txBody>
          <a:bodyPr>
            <a:normAutofit fontScale="92500" lnSpcReduction="20000"/>
          </a:bodyPr>
          <a:lstStyle/>
          <a:p>
            <a:r>
              <a:rPr lang="fr-FR" dirty="0"/>
              <a:t>Résultats</a:t>
            </a:r>
          </a:p>
        </p:txBody>
      </p:sp>
      <p:sp>
        <p:nvSpPr>
          <p:cNvPr id="5" name="Espace réservé du texte 4">
            <a:extLst>
              <a:ext uri="{FF2B5EF4-FFF2-40B4-BE49-F238E27FC236}">
                <a16:creationId xmlns:a16="http://schemas.microsoft.com/office/drawing/2014/main" id="{7D11A7A5-225A-74C0-2C42-36420329D8CD}"/>
              </a:ext>
            </a:extLst>
          </p:cNvPr>
          <p:cNvSpPr>
            <a:spLocks noGrp="1"/>
          </p:cNvSpPr>
          <p:nvPr>
            <p:ph type="body" sz="quarter" idx="16"/>
          </p:nvPr>
        </p:nvSpPr>
        <p:spPr/>
        <p:txBody>
          <a:bodyPr/>
          <a:lstStyle/>
          <a:p>
            <a:r>
              <a:rPr lang="fr-FR" dirty="0"/>
              <a:t>3.4</a:t>
            </a:r>
          </a:p>
        </p:txBody>
      </p:sp>
      <p:pic>
        <p:nvPicPr>
          <p:cNvPr id="10" name="Picture 2" descr="AirDNA : le site qui vous dit combien louer votre Airbnb">
            <a:extLst>
              <a:ext uri="{FF2B5EF4-FFF2-40B4-BE49-F238E27FC236}">
                <a16:creationId xmlns:a16="http://schemas.microsoft.com/office/drawing/2014/main" id="{BB23546E-B727-4830-A84E-5405A1FC1A73}"/>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726406" y="6351565"/>
            <a:ext cx="1465593" cy="506435"/>
          </a:xfrm>
          <a:prstGeom prst="rect">
            <a:avLst/>
          </a:prstGeom>
          <a:noFill/>
          <a:extLst>
            <a:ext uri="{909E8E84-426E-40DD-AFC4-6F175D3DCCD1}">
              <a14:hiddenFill xmlns:a14="http://schemas.microsoft.com/office/drawing/2010/main">
                <a:solidFill>
                  <a:srgbClr val="FFFFFF"/>
                </a:solidFill>
              </a14:hiddenFill>
            </a:ext>
          </a:extLst>
        </p:spPr>
      </p:pic>
      <p:sp>
        <p:nvSpPr>
          <p:cNvPr id="11" name="ZoneTexte 10">
            <a:extLst>
              <a:ext uri="{FF2B5EF4-FFF2-40B4-BE49-F238E27FC236}">
                <a16:creationId xmlns:a16="http://schemas.microsoft.com/office/drawing/2014/main" id="{70033DB7-4095-4214-A4B4-1E0AC1780E19}"/>
              </a:ext>
            </a:extLst>
          </p:cNvPr>
          <p:cNvSpPr txBox="1"/>
          <p:nvPr/>
        </p:nvSpPr>
        <p:spPr>
          <a:xfrm>
            <a:off x="11000175" y="5971909"/>
            <a:ext cx="1191825" cy="379656"/>
          </a:xfrm>
          <a:prstGeom prst="rect">
            <a:avLst/>
          </a:prstGeom>
          <a:noFill/>
        </p:spPr>
        <p:txBody>
          <a:bodyPr wrap="square" rtlCol="0">
            <a:spAutoFit/>
          </a:bodyPr>
          <a:lstStyle/>
          <a:p>
            <a:r>
              <a:rPr lang="fr-FR" sz="1867" dirty="0"/>
              <a:t>Sources : </a:t>
            </a:r>
          </a:p>
        </p:txBody>
      </p:sp>
      <p:pic>
        <p:nvPicPr>
          <p:cNvPr id="17" name="Image 16">
            <a:extLst>
              <a:ext uri="{FF2B5EF4-FFF2-40B4-BE49-F238E27FC236}">
                <a16:creationId xmlns:a16="http://schemas.microsoft.com/office/drawing/2014/main" id="{DA3D3EFE-394D-4A3E-8AB1-E8745B8B402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030088"/>
            <a:ext cx="8128000" cy="5827911"/>
          </a:xfrm>
          <a:prstGeom prst="rect">
            <a:avLst/>
          </a:prstGeom>
        </p:spPr>
      </p:pic>
      <p:sp>
        <p:nvSpPr>
          <p:cNvPr id="4" name="Espace réservé du texte 3">
            <a:extLst>
              <a:ext uri="{FF2B5EF4-FFF2-40B4-BE49-F238E27FC236}">
                <a16:creationId xmlns:a16="http://schemas.microsoft.com/office/drawing/2014/main" id="{673EFB31-0BCD-473D-9974-1345492D3F4D}"/>
              </a:ext>
            </a:extLst>
          </p:cNvPr>
          <p:cNvSpPr>
            <a:spLocks noGrp="1"/>
          </p:cNvSpPr>
          <p:nvPr>
            <p:ph type="body" sz="quarter" idx="17"/>
          </p:nvPr>
        </p:nvSpPr>
        <p:spPr/>
        <p:txBody>
          <a:bodyPr>
            <a:normAutofit lnSpcReduction="10000"/>
          </a:bodyPr>
          <a:lstStyle/>
          <a:p>
            <a:endParaRPr lang="fr-FR" dirty="0"/>
          </a:p>
        </p:txBody>
      </p:sp>
      <p:pic>
        <p:nvPicPr>
          <p:cNvPr id="18" name="Picture 2" descr="Fichier:Logo Insee.svg — Wikipédia">
            <a:extLst>
              <a:ext uri="{FF2B5EF4-FFF2-40B4-BE49-F238E27FC236}">
                <a16:creationId xmlns:a16="http://schemas.microsoft.com/office/drawing/2014/main" id="{7C01C43D-128B-448B-8464-7CAFE6EE7E72}"/>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107710" y="6275698"/>
            <a:ext cx="618695" cy="582301"/>
          </a:xfrm>
          <a:prstGeom prst="rect">
            <a:avLst/>
          </a:prstGeom>
          <a:noFill/>
          <a:extLst>
            <a:ext uri="{909E8E84-426E-40DD-AFC4-6F175D3DCCD1}">
              <a14:hiddenFill xmlns:a14="http://schemas.microsoft.com/office/drawing/2010/main">
                <a:solidFill>
                  <a:srgbClr val="FFFFFF"/>
                </a:solidFill>
              </a14:hiddenFill>
            </a:ext>
          </a:extLst>
        </p:spPr>
      </p:pic>
      <p:sp>
        <p:nvSpPr>
          <p:cNvPr id="19" name="ZoneTexte 18">
            <a:extLst>
              <a:ext uri="{FF2B5EF4-FFF2-40B4-BE49-F238E27FC236}">
                <a16:creationId xmlns:a16="http://schemas.microsoft.com/office/drawing/2014/main" id="{AC8A8CAB-AC0F-46DC-9072-C2C3DE8DDA03}"/>
              </a:ext>
            </a:extLst>
          </p:cNvPr>
          <p:cNvSpPr txBox="1"/>
          <p:nvPr/>
        </p:nvSpPr>
        <p:spPr>
          <a:xfrm>
            <a:off x="10726407" y="4905109"/>
            <a:ext cx="1465594" cy="379656"/>
          </a:xfrm>
          <a:prstGeom prst="rect">
            <a:avLst/>
          </a:prstGeom>
          <a:noFill/>
        </p:spPr>
        <p:txBody>
          <a:bodyPr wrap="square" rtlCol="0">
            <a:spAutoFit/>
          </a:bodyPr>
          <a:lstStyle/>
          <a:p>
            <a:r>
              <a:rPr lang="fr-FR" sz="1867" dirty="0"/>
              <a:t>Traitement : </a:t>
            </a:r>
          </a:p>
        </p:txBody>
      </p:sp>
      <p:pic>
        <p:nvPicPr>
          <p:cNvPr id="20" name="Image 19">
            <a:extLst>
              <a:ext uri="{FF2B5EF4-FFF2-40B4-BE49-F238E27FC236}">
                <a16:creationId xmlns:a16="http://schemas.microsoft.com/office/drawing/2014/main" id="{9BE9EBD4-B689-4641-B949-99955C566CDA}"/>
              </a:ext>
            </a:extLst>
          </p:cNvPr>
          <p:cNvPicPr>
            <a:picLocks noChangeAspect="1"/>
          </p:cNvPicPr>
          <p:nvPr/>
        </p:nvPicPr>
        <p:blipFill>
          <a:blip r:embed="rId5"/>
          <a:stretch>
            <a:fillRect/>
          </a:stretch>
        </p:blipFill>
        <p:spPr>
          <a:xfrm>
            <a:off x="10778836" y="5284765"/>
            <a:ext cx="1413163" cy="641336"/>
          </a:xfrm>
          <a:prstGeom prst="rect">
            <a:avLst/>
          </a:prstGeom>
        </p:spPr>
      </p:pic>
    </p:spTree>
    <p:extLst>
      <p:ext uri="{BB962C8B-B14F-4D97-AF65-F5344CB8AC3E}">
        <p14:creationId xmlns:p14="http://schemas.microsoft.com/office/powerpoint/2010/main" val="233613230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F8586DB8-1062-41B0-DE14-843EC35E82DE}"/>
              </a:ext>
            </a:extLst>
          </p:cNvPr>
          <p:cNvSpPr>
            <a:spLocks noGrp="1"/>
          </p:cNvSpPr>
          <p:nvPr>
            <p:ph type="body" sz="quarter" idx="13"/>
          </p:nvPr>
        </p:nvSpPr>
        <p:spPr/>
        <p:txBody>
          <a:bodyPr>
            <a:normAutofit fontScale="92500" lnSpcReduction="20000"/>
          </a:bodyPr>
          <a:lstStyle/>
          <a:p>
            <a:r>
              <a:rPr lang="fr-FR" dirty="0"/>
              <a:t>Résultats</a:t>
            </a:r>
          </a:p>
        </p:txBody>
      </p:sp>
      <p:sp>
        <p:nvSpPr>
          <p:cNvPr id="5" name="Espace réservé du texte 4">
            <a:extLst>
              <a:ext uri="{FF2B5EF4-FFF2-40B4-BE49-F238E27FC236}">
                <a16:creationId xmlns:a16="http://schemas.microsoft.com/office/drawing/2014/main" id="{7D11A7A5-225A-74C0-2C42-36420329D8CD}"/>
              </a:ext>
            </a:extLst>
          </p:cNvPr>
          <p:cNvSpPr>
            <a:spLocks noGrp="1"/>
          </p:cNvSpPr>
          <p:nvPr>
            <p:ph type="body" sz="quarter" idx="16"/>
          </p:nvPr>
        </p:nvSpPr>
        <p:spPr/>
        <p:txBody>
          <a:bodyPr/>
          <a:lstStyle/>
          <a:p>
            <a:r>
              <a:rPr lang="fr-FR" dirty="0"/>
              <a:t>3.4</a:t>
            </a:r>
          </a:p>
        </p:txBody>
      </p:sp>
      <p:pic>
        <p:nvPicPr>
          <p:cNvPr id="10" name="Picture 2" descr="AirDNA : le site qui vous dit combien louer votre Airbnb">
            <a:extLst>
              <a:ext uri="{FF2B5EF4-FFF2-40B4-BE49-F238E27FC236}">
                <a16:creationId xmlns:a16="http://schemas.microsoft.com/office/drawing/2014/main" id="{BB23546E-B727-4830-A84E-5405A1FC1A73}"/>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726406" y="6351565"/>
            <a:ext cx="1465593" cy="506435"/>
          </a:xfrm>
          <a:prstGeom prst="rect">
            <a:avLst/>
          </a:prstGeom>
          <a:noFill/>
          <a:extLst>
            <a:ext uri="{909E8E84-426E-40DD-AFC4-6F175D3DCCD1}">
              <a14:hiddenFill xmlns:a14="http://schemas.microsoft.com/office/drawing/2010/main">
                <a:solidFill>
                  <a:srgbClr val="FFFFFF"/>
                </a:solidFill>
              </a14:hiddenFill>
            </a:ext>
          </a:extLst>
        </p:spPr>
      </p:pic>
      <p:sp>
        <p:nvSpPr>
          <p:cNvPr id="11" name="ZoneTexte 10">
            <a:extLst>
              <a:ext uri="{FF2B5EF4-FFF2-40B4-BE49-F238E27FC236}">
                <a16:creationId xmlns:a16="http://schemas.microsoft.com/office/drawing/2014/main" id="{70033DB7-4095-4214-A4B4-1E0AC1780E19}"/>
              </a:ext>
            </a:extLst>
          </p:cNvPr>
          <p:cNvSpPr txBox="1"/>
          <p:nvPr/>
        </p:nvSpPr>
        <p:spPr>
          <a:xfrm>
            <a:off x="11000175" y="5971909"/>
            <a:ext cx="1191825" cy="379656"/>
          </a:xfrm>
          <a:prstGeom prst="rect">
            <a:avLst/>
          </a:prstGeom>
          <a:noFill/>
        </p:spPr>
        <p:txBody>
          <a:bodyPr wrap="square" rtlCol="0">
            <a:spAutoFit/>
          </a:bodyPr>
          <a:lstStyle/>
          <a:p>
            <a:r>
              <a:rPr lang="fr-FR" sz="1867" dirty="0"/>
              <a:t>Sources : </a:t>
            </a:r>
          </a:p>
        </p:txBody>
      </p:sp>
      <p:sp>
        <p:nvSpPr>
          <p:cNvPr id="4" name="Espace réservé du texte 3">
            <a:extLst>
              <a:ext uri="{FF2B5EF4-FFF2-40B4-BE49-F238E27FC236}">
                <a16:creationId xmlns:a16="http://schemas.microsoft.com/office/drawing/2014/main" id="{673EFB31-0BCD-473D-9974-1345492D3F4D}"/>
              </a:ext>
            </a:extLst>
          </p:cNvPr>
          <p:cNvSpPr>
            <a:spLocks noGrp="1"/>
          </p:cNvSpPr>
          <p:nvPr>
            <p:ph type="body" sz="quarter" idx="17"/>
          </p:nvPr>
        </p:nvSpPr>
        <p:spPr/>
        <p:txBody>
          <a:bodyPr>
            <a:normAutofit lnSpcReduction="10000"/>
          </a:bodyPr>
          <a:lstStyle/>
          <a:p>
            <a:endParaRPr lang="fr-FR"/>
          </a:p>
        </p:txBody>
      </p:sp>
      <p:pic>
        <p:nvPicPr>
          <p:cNvPr id="18" name="Picture 2" descr="Fichier:Logo Insee.svg — Wikipédia">
            <a:extLst>
              <a:ext uri="{FF2B5EF4-FFF2-40B4-BE49-F238E27FC236}">
                <a16:creationId xmlns:a16="http://schemas.microsoft.com/office/drawing/2014/main" id="{7C01C43D-128B-448B-8464-7CAFE6EE7E7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107710" y="6275698"/>
            <a:ext cx="618695" cy="582301"/>
          </a:xfrm>
          <a:prstGeom prst="rect">
            <a:avLst/>
          </a:prstGeom>
          <a:noFill/>
          <a:extLst>
            <a:ext uri="{909E8E84-426E-40DD-AFC4-6F175D3DCCD1}">
              <a14:hiddenFill xmlns:a14="http://schemas.microsoft.com/office/drawing/2010/main">
                <a:solidFill>
                  <a:srgbClr val="FFFFFF"/>
                </a:solidFill>
              </a14:hiddenFill>
            </a:ext>
          </a:extLst>
        </p:spPr>
      </p:pic>
      <p:pic>
        <p:nvPicPr>
          <p:cNvPr id="12" name="Image 11">
            <a:extLst>
              <a:ext uri="{FF2B5EF4-FFF2-40B4-BE49-F238E27FC236}">
                <a16:creationId xmlns:a16="http://schemas.microsoft.com/office/drawing/2014/main" id="{F1F5534E-8A44-4719-AE3C-E602CE577DF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1106218"/>
            <a:ext cx="8127999" cy="5751781"/>
          </a:xfrm>
          <a:prstGeom prst="rect">
            <a:avLst/>
          </a:prstGeom>
        </p:spPr>
      </p:pic>
      <p:sp>
        <p:nvSpPr>
          <p:cNvPr id="13" name="ZoneTexte 12">
            <a:extLst>
              <a:ext uri="{FF2B5EF4-FFF2-40B4-BE49-F238E27FC236}">
                <a16:creationId xmlns:a16="http://schemas.microsoft.com/office/drawing/2014/main" id="{EE7565DF-C30E-48FD-8E27-F38BCBBC16FF}"/>
              </a:ext>
            </a:extLst>
          </p:cNvPr>
          <p:cNvSpPr txBox="1"/>
          <p:nvPr/>
        </p:nvSpPr>
        <p:spPr>
          <a:xfrm>
            <a:off x="10726407" y="4905109"/>
            <a:ext cx="1465594" cy="379656"/>
          </a:xfrm>
          <a:prstGeom prst="rect">
            <a:avLst/>
          </a:prstGeom>
          <a:noFill/>
        </p:spPr>
        <p:txBody>
          <a:bodyPr wrap="square" rtlCol="0">
            <a:spAutoFit/>
          </a:bodyPr>
          <a:lstStyle/>
          <a:p>
            <a:r>
              <a:rPr lang="fr-FR" sz="1867" dirty="0"/>
              <a:t>Traitement : </a:t>
            </a:r>
          </a:p>
        </p:txBody>
      </p:sp>
      <p:pic>
        <p:nvPicPr>
          <p:cNvPr id="14" name="Image 13">
            <a:extLst>
              <a:ext uri="{FF2B5EF4-FFF2-40B4-BE49-F238E27FC236}">
                <a16:creationId xmlns:a16="http://schemas.microsoft.com/office/drawing/2014/main" id="{BF0EFE19-9A1F-4CBF-9903-2F2E62F098EA}"/>
              </a:ext>
            </a:extLst>
          </p:cNvPr>
          <p:cNvPicPr>
            <a:picLocks noChangeAspect="1"/>
          </p:cNvPicPr>
          <p:nvPr/>
        </p:nvPicPr>
        <p:blipFill>
          <a:blip r:embed="rId5"/>
          <a:stretch>
            <a:fillRect/>
          </a:stretch>
        </p:blipFill>
        <p:spPr>
          <a:xfrm>
            <a:off x="10778836" y="5284765"/>
            <a:ext cx="1413163" cy="641336"/>
          </a:xfrm>
          <a:prstGeom prst="rect">
            <a:avLst/>
          </a:prstGeom>
        </p:spPr>
      </p:pic>
    </p:spTree>
    <p:extLst>
      <p:ext uri="{BB962C8B-B14F-4D97-AF65-F5344CB8AC3E}">
        <p14:creationId xmlns:p14="http://schemas.microsoft.com/office/powerpoint/2010/main" val="21935266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F8586DB8-1062-41B0-DE14-843EC35E82DE}"/>
              </a:ext>
            </a:extLst>
          </p:cNvPr>
          <p:cNvSpPr>
            <a:spLocks noGrp="1"/>
          </p:cNvSpPr>
          <p:nvPr>
            <p:ph type="body" sz="quarter" idx="13"/>
          </p:nvPr>
        </p:nvSpPr>
        <p:spPr/>
        <p:txBody>
          <a:bodyPr>
            <a:normAutofit fontScale="92500" lnSpcReduction="20000"/>
          </a:bodyPr>
          <a:lstStyle/>
          <a:p>
            <a:r>
              <a:rPr lang="fr-FR" dirty="0"/>
              <a:t>Résultats</a:t>
            </a:r>
          </a:p>
        </p:txBody>
      </p:sp>
      <p:sp>
        <p:nvSpPr>
          <p:cNvPr id="5" name="Espace réservé du texte 4">
            <a:extLst>
              <a:ext uri="{FF2B5EF4-FFF2-40B4-BE49-F238E27FC236}">
                <a16:creationId xmlns:a16="http://schemas.microsoft.com/office/drawing/2014/main" id="{7D11A7A5-225A-74C0-2C42-36420329D8CD}"/>
              </a:ext>
            </a:extLst>
          </p:cNvPr>
          <p:cNvSpPr>
            <a:spLocks noGrp="1"/>
          </p:cNvSpPr>
          <p:nvPr>
            <p:ph type="body" sz="quarter" idx="16"/>
          </p:nvPr>
        </p:nvSpPr>
        <p:spPr/>
        <p:txBody>
          <a:bodyPr/>
          <a:lstStyle/>
          <a:p>
            <a:r>
              <a:rPr lang="fr-FR" dirty="0"/>
              <a:t>3.5</a:t>
            </a:r>
          </a:p>
        </p:txBody>
      </p:sp>
      <p:pic>
        <p:nvPicPr>
          <p:cNvPr id="10" name="Picture 2" descr="AirDNA : le site qui vous dit combien louer votre Airbnb">
            <a:extLst>
              <a:ext uri="{FF2B5EF4-FFF2-40B4-BE49-F238E27FC236}">
                <a16:creationId xmlns:a16="http://schemas.microsoft.com/office/drawing/2014/main" id="{BB23546E-B727-4830-A84E-5405A1FC1A73}"/>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726406" y="6351565"/>
            <a:ext cx="1465593" cy="506435"/>
          </a:xfrm>
          <a:prstGeom prst="rect">
            <a:avLst/>
          </a:prstGeom>
          <a:noFill/>
          <a:extLst>
            <a:ext uri="{909E8E84-426E-40DD-AFC4-6F175D3DCCD1}">
              <a14:hiddenFill xmlns:a14="http://schemas.microsoft.com/office/drawing/2010/main">
                <a:solidFill>
                  <a:srgbClr val="FFFFFF"/>
                </a:solidFill>
              </a14:hiddenFill>
            </a:ext>
          </a:extLst>
        </p:spPr>
      </p:pic>
      <p:sp>
        <p:nvSpPr>
          <p:cNvPr id="11" name="ZoneTexte 10">
            <a:extLst>
              <a:ext uri="{FF2B5EF4-FFF2-40B4-BE49-F238E27FC236}">
                <a16:creationId xmlns:a16="http://schemas.microsoft.com/office/drawing/2014/main" id="{70033DB7-4095-4214-A4B4-1E0AC1780E19}"/>
              </a:ext>
            </a:extLst>
          </p:cNvPr>
          <p:cNvSpPr txBox="1"/>
          <p:nvPr/>
        </p:nvSpPr>
        <p:spPr>
          <a:xfrm>
            <a:off x="11000175" y="5971909"/>
            <a:ext cx="1191825" cy="379656"/>
          </a:xfrm>
          <a:prstGeom prst="rect">
            <a:avLst/>
          </a:prstGeom>
          <a:noFill/>
        </p:spPr>
        <p:txBody>
          <a:bodyPr wrap="square" rtlCol="0">
            <a:spAutoFit/>
          </a:bodyPr>
          <a:lstStyle/>
          <a:p>
            <a:r>
              <a:rPr lang="fr-FR" sz="1867" dirty="0"/>
              <a:t>Sources : </a:t>
            </a:r>
          </a:p>
        </p:txBody>
      </p:sp>
      <p:sp>
        <p:nvSpPr>
          <p:cNvPr id="4" name="Espace réservé du texte 3">
            <a:extLst>
              <a:ext uri="{FF2B5EF4-FFF2-40B4-BE49-F238E27FC236}">
                <a16:creationId xmlns:a16="http://schemas.microsoft.com/office/drawing/2014/main" id="{673EFB31-0BCD-473D-9974-1345492D3F4D}"/>
              </a:ext>
            </a:extLst>
          </p:cNvPr>
          <p:cNvSpPr>
            <a:spLocks noGrp="1"/>
          </p:cNvSpPr>
          <p:nvPr>
            <p:ph type="body" sz="quarter" idx="17"/>
          </p:nvPr>
        </p:nvSpPr>
        <p:spPr/>
        <p:txBody>
          <a:bodyPr>
            <a:normAutofit fontScale="55000" lnSpcReduction="20000"/>
          </a:bodyPr>
          <a:lstStyle/>
          <a:p>
            <a:r>
              <a:rPr lang="fr-FR" dirty="0"/>
              <a:t>Sur-représentation des locations courte durée par rapport à l’ensemble de l’offre de logements du pays de Lorient-Quimperlé en 2023</a:t>
            </a:r>
          </a:p>
        </p:txBody>
      </p:sp>
      <p:pic>
        <p:nvPicPr>
          <p:cNvPr id="18" name="Picture 2" descr="Fichier:Logo Insee.svg — Wikipédia">
            <a:extLst>
              <a:ext uri="{FF2B5EF4-FFF2-40B4-BE49-F238E27FC236}">
                <a16:creationId xmlns:a16="http://schemas.microsoft.com/office/drawing/2014/main" id="{7C01C43D-128B-448B-8464-7CAFE6EE7E7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107710" y="6275698"/>
            <a:ext cx="618695" cy="582301"/>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9" name="Graphique 8">
            <a:extLst>
              <a:ext uri="{FF2B5EF4-FFF2-40B4-BE49-F238E27FC236}">
                <a16:creationId xmlns:a16="http://schemas.microsoft.com/office/drawing/2014/main" id="{FF6EA16A-E6F2-4742-89BE-B0CFB16903F5}"/>
              </a:ext>
            </a:extLst>
          </p:cNvPr>
          <p:cNvGraphicFramePr/>
          <p:nvPr/>
        </p:nvGraphicFramePr>
        <p:xfrm>
          <a:off x="3220038" y="1700784"/>
          <a:ext cx="5157344" cy="5157216"/>
        </p:xfrm>
        <a:graphic>
          <a:graphicData uri="http://schemas.openxmlformats.org/drawingml/2006/chart">
            <c:chart xmlns:c="http://schemas.openxmlformats.org/drawingml/2006/chart" xmlns:r="http://schemas.openxmlformats.org/officeDocument/2006/relationships" r:id="rId4"/>
          </a:graphicData>
        </a:graphic>
      </p:graphicFrame>
      <p:sp>
        <p:nvSpPr>
          <p:cNvPr id="13" name="ZoneTexte 12">
            <a:extLst>
              <a:ext uri="{FF2B5EF4-FFF2-40B4-BE49-F238E27FC236}">
                <a16:creationId xmlns:a16="http://schemas.microsoft.com/office/drawing/2014/main" id="{2CC255CB-5CB2-444F-BD7C-F5A36E9DFB77}"/>
              </a:ext>
            </a:extLst>
          </p:cNvPr>
          <p:cNvSpPr txBox="1"/>
          <p:nvPr/>
        </p:nvSpPr>
        <p:spPr>
          <a:xfrm>
            <a:off x="10726407" y="4905109"/>
            <a:ext cx="1465594" cy="379656"/>
          </a:xfrm>
          <a:prstGeom prst="rect">
            <a:avLst/>
          </a:prstGeom>
          <a:noFill/>
        </p:spPr>
        <p:txBody>
          <a:bodyPr wrap="square" rtlCol="0">
            <a:spAutoFit/>
          </a:bodyPr>
          <a:lstStyle/>
          <a:p>
            <a:r>
              <a:rPr lang="fr-FR" sz="1867" dirty="0"/>
              <a:t>Traitement : </a:t>
            </a:r>
          </a:p>
        </p:txBody>
      </p:sp>
      <p:pic>
        <p:nvPicPr>
          <p:cNvPr id="14" name="Image 13">
            <a:extLst>
              <a:ext uri="{FF2B5EF4-FFF2-40B4-BE49-F238E27FC236}">
                <a16:creationId xmlns:a16="http://schemas.microsoft.com/office/drawing/2014/main" id="{C20052DF-E570-4369-937A-73937E7651A2}"/>
              </a:ext>
            </a:extLst>
          </p:cNvPr>
          <p:cNvPicPr>
            <a:picLocks noChangeAspect="1"/>
          </p:cNvPicPr>
          <p:nvPr/>
        </p:nvPicPr>
        <p:blipFill>
          <a:blip r:embed="rId5"/>
          <a:stretch>
            <a:fillRect/>
          </a:stretch>
        </p:blipFill>
        <p:spPr>
          <a:xfrm>
            <a:off x="10778836" y="5284765"/>
            <a:ext cx="1413163" cy="641336"/>
          </a:xfrm>
          <a:prstGeom prst="rect">
            <a:avLst/>
          </a:prstGeom>
        </p:spPr>
      </p:pic>
    </p:spTree>
    <p:extLst>
      <p:ext uri="{BB962C8B-B14F-4D97-AF65-F5344CB8AC3E}">
        <p14:creationId xmlns:p14="http://schemas.microsoft.com/office/powerpoint/2010/main" val="69153193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F8586DB8-1062-41B0-DE14-843EC35E82DE}"/>
              </a:ext>
            </a:extLst>
          </p:cNvPr>
          <p:cNvSpPr>
            <a:spLocks noGrp="1"/>
          </p:cNvSpPr>
          <p:nvPr>
            <p:ph type="body" sz="quarter" idx="13"/>
          </p:nvPr>
        </p:nvSpPr>
        <p:spPr/>
        <p:txBody>
          <a:bodyPr>
            <a:normAutofit fontScale="92500" lnSpcReduction="20000"/>
          </a:bodyPr>
          <a:lstStyle/>
          <a:p>
            <a:r>
              <a:rPr lang="fr-FR" dirty="0"/>
              <a:t>Résultats</a:t>
            </a:r>
          </a:p>
        </p:txBody>
      </p:sp>
      <p:sp>
        <p:nvSpPr>
          <p:cNvPr id="5" name="Espace réservé du texte 4">
            <a:extLst>
              <a:ext uri="{FF2B5EF4-FFF2-40B4-BE49-F238E27FC236}">
                <a16:creationId xmlns:a16="http://schemas.microsoft.com/office/drawing/2014/main" id="{7D11A7A5-225A-74C0-2C42-36420329D8CD}"/>
              </a:ext>
            </a:extLst>
          </p:cNvPr>
          <p:cNvSpPr>
            <a:spLocks noGrp="1"/>
          </p:cNvSpPr>
          <p:nvPr>
            <p:ph type="body" sz="quarter" idx="16"/>
          </p:nvPr>
        </p:nvSpPr>
        <p:spPr/>
        <p:txBody>
          <a:bodyPr/>
          <a:lstStyle/>
          <a:p>
            <a:r>
              <a:rPr lang="fr-FR" dirty="0"/>
              <a:t>3.6</a:t>
            </a:r>
          </a:p>
        </p:txBody>
      </p:sp>
      <p:pic>
        <p:nvPicPr>
          <p:cNvPr id="10" name="Picture 2" descr="AirDNA : le site qui vous dit combien louer votre Airbnb">
            <a:extLst>
              <a:ext uri="{FF2B5EF4-FFF2-40B4-BE49-F238E27FC236}">
                <a16:creationId xmlns:a16="http://schemas.microsoft.com/office/drawing/2014/main" id="{BB23546E-B727-4830-A84E-5405A1FC1A73}"/>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726406" y="6351565"/>
            <a:ext cx="1465593" cy="506435"/>
          </a:xfrm>
          <a:prstGeom prst="rect">
            <a:avLst/>
          </a:prstGeom>
          <a:noFill/>
          <a:extLst>
            <a:ext uri="{909E8E84-426E-40DD-AFC4-6F175D3DCCD1}">
              <a14:hiddenFill xmlns:a14="http://schemas.microsoft.com/office/drawing/2010/main">
                <a:solidFill>
                  <a:srgbClr val="FFFFFF"/>
                </a:solidFill>
              </a14:hiddenFill>
            </a:ext>
          </a:extLst>
        </p:spPr>
      </p:pic>
      <p:sp>
        <p:nvSpPr>
          <p:cNvPr id="11" name="ZoneTexte 10">
            <a:extLst>
              <a:ext uri="{FF2B5EF4-FFF2-40B4-BE49-F238E27FC236}">
                <a16:creationId xmlns:a16="http://schemas.microsoft.com/office/drawing/2014/main" id="{70033DB7-4095-4214-A4B4-1E0AC1780E19}"/>
              </a:ext>
            </a:extLst>
          </p:cNvPr>
          <p:cNvSpPr txBox="1"/>
          <p:nvPr/>
        </p:nvSpPr>
        <p:spPr>
          <a:xfrm>
            <a:off x="11000175" y="5971909"/>
            <a:ext cx="1191825" cy="379656"/>
          </a:xfrm>
          <a:prstGeom prst="rect">
            <a:avLst/>
          </a:prstGeom>
          <a:noFill/>
        </p:spPr>
        <p:txBody>
          <a:bodyPr wrap="square" rtlCol="0">
            <a:spAutoFit/>
          </a:bodyPr>
          <a:lstStyle/>
          <a:p>
            <a:r>
              <a:rPr lang="fr-FR" sz="1867" dirty="0"/>
              <a:t>Sources : </a:t>
            </a:r>
          </a:p>
        </p:txBody>
      </p:sp>
      <p:pic>
        <p:nvPicPr>
          <p:cNvPr id="18" name="Picture 2" descr="Fichier:Logo Insee.svg — Wikipédia">
            <a:extLst>
              <a:ext uri="{FF2B5EF4-FFF2-40B4-BE49-F238E27FC236}">
                <a16:creationId xmlns:a16="http://schemas.microsoft.com/office/drawing/2014/main" id="{7C01C43D-128B-448B-8464-7CAFE6EE7E7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107710" y="6275698"/>
            <a:ext cx="618695" cy="582301"/>
          </a:xfrm>
          <a:prstGeom prst="rect">
            <a:avLst/>
          </a:prstGeom>
          <a:noFill/>
          <a:extLst>
            <a:ext uri="{909E8E84-426E-40DD-AFC4-6F175D3DCCD1}">
              <a14:hiddenFill xmlns:a14="http://schemas.microsoft.com/office/drawing/2010/main">
                <a:solidFill>
                  <a:srgbClr val="FFFFFF"/>
                </a:solidFill>
              </a14:hiddenFill>
            </a:ext>
          </a:extLst>
        </p:spPr>
      </p:pic>
      <p:pic>
        <p:nvPicPr>
          <p:cNvPr id="14" name="Image 13">
            <a:extLst>
              <a:ext uri="{FF2B5EF4-FFF2-40B4-BE49-F238E27FC236}">
                <a16:creationId xmlns:a16="http://schemas.microsoft.com/office/drawing/2014/main" id="{AC603587-0C3E-4444-BE4F-B9294877E87D}"/>
              </a:ext>
            </a:extLst>
          </p:cNvPr>
          <p:cNvPicPr>
            <a:picLocks noChangeAspect="1"/>
          </p:cNvPicPr>
          <p:nvPr/>
        </p:nvPicPr>
        <p:blipFill rotWithShape="1">
          <a:blip r:embed="rId4">
            <a:extLst>
              <a:ext uri="{28A0092B-C50C-407E-A947-70E740481C1C}">
                <a14:useLocalDpi xmlns:a14="http://schemas.microsoft.com/office/drawing/2010/main" val="0"/>
              </a:ext>
            </a:extLst>
          </a:blip>
          <a:srcRect l="21038" t="7618"/>
          <a:stretch/>
        </p:blipFill>
        <p:spPr bwMode="auto">
          <a:xfrm>
            <a:off x="1465595" y="1535267"/>
            <a:ext cx="6428508" cy="5322732"/>
          </a:xfrm>
          <a:prstGeom prst="rect">
            <a:avLst/>
          </a:prstGeom>
          <a:ln>
            <a:noFill/>
          </a:ln>
          <a:extLst>
            <a:ext uri="{53640926-AAD7-44D8-BBD7-CCE9431645EC}">
              <a14:shadowObscured xmlns:a14="http://schemas.microsoft.com/office/drawing/2010/main"/>
            </a:ext>
          </a:extLst>
        </p:spPr>
      </p:pic>
      <p:sp>
        <p:nvSpPr>
          <p:cNvPr id="4" name="Espace réservé du texte 3">
            <a:extLst>
              <a:ext uri="{FF2B5EF4-FFF2-40B4-BE49-F238E27FC236}">
                <a16:creationId xmlns:a16="http://schemas.microsoft.com/office/drawing/2014/main" id="{673EFB31-0BCD-473D-9974-1345492D3F4D}"/>
              </a:ext>
            </a:extLst>
          </p:cNvPr>
          <p:cNvSpPr>
            <a:spLocks noGrp="1"/>
          </p:cNvSpPr>
          <p:nvPr>
            <p:ph type="body" sz="quarter" idx="17"/>
          </p:nvPr>
        </p:nvSpPr>
        <p:spPr/>
        <p:txBody>
          <a:bodyPr>
            <a:normAutofit fontScale="55000" lnSpcReduction="20000"/>
          </a:bodyPr>
          <a:lstStyle/>
          <a:p>
            <a:r>
              <a:rPr lang="fr-FR" dirty="0"/>
              <a:t>Impact potentiel des locations de courte durée sur l'accès au logement dans les communes du pays de Lorient-Quimperlé en 2023</a:t>
            </a:r>
          </a:p>
        </p:txBody>
      </p:sp>
      <p:sp>
        <p:nvSpPr>
          <p:cNvPr id="15" name="ZoneTexte 14">
            <a:extLst>
              <a:ext uri="{FF2B5EF4-FFF2-40B4-BE49-F238E27FC236}">
                <a16:creationId xmlns:a16="http://schemas.microsoft.com/office/drawing/2014/main" id="{4222B0EF-A346-46CE-80AD-25A2FF566A12}"/>
              </a:ext>
            </a:extLst>
          </p:cNvPr>
          <p:cNvSpPr txBox="1"/>
          <p:nvPr/>
        </p:nvSpPr>
        <p:spPr>
          <a:xfrm>
            <a:off x="10726407" y="4905109"/>
            <a:ext cx="1465594" cy="379656"/>
          </a:xfrm>
          <a:prstGeom prst="rect">
            <a:avLst/>
          </a:prstGeom>
          <a:noFill/>
        </p:spPr>
        <p:txBody>
          <a:bodyPr wrap="square" rtlCol="0">
            <a:spAutoFit/>
          </a:bodyPr>
          <a:lstStyle/>
          <a:p>
            <a:r>
              <a:rPr lang="fr-FR" sz="1867" dirty="0"/>
              <a:t>Traitement : </a:t>
            </a:r>
          </a:p>
        </p:txBody>
      </p:sp>
      <p:pic>
        <p:nvPicPr>
          <p:cNvPr id="16" name="Image 15">
            <a:extLst>
              <a:ext uri="{FF2B5EF4-FFF2-40B4-BE49-F238E27FC236}">
                <a16:creationId xmlns:a16="http://schemas.microsoft.com/office/drawing/2014/main" id="{02C134EA-C1AA-4CDC-88D9-69B786BE1BFB}"/>
              </a:ext>
            </a:extLst>
          </p:cNvPr>
          <p:cNvPicPr>
            <a:picLocks noChangeAspect="1"/>
          </p:cNvPicPr>
          <p:nvPr/>
        </p:nvPicPr>
        <p:blipFill>
          <a:blip r:embed="rId5"/>
          <a:stretch>
            <a:fillRect/>
          </a:stretch>
        </p:blipFill>
        <p:spPr>
          <a:xfrm>
            <a:off x="10778836" y="5284765"/>
            <a:ext cx="1413163" cy="641336"/>
          </a:xfrm>
          <a:prstGeom prst="rect">
            <a:avLst/>
          </a:prstGeom>
        </p:spPr>
      </p:pic>
    </p:spTree>
    <p:extLst>
      <p:ext uri="{BB962C8B-B14F-4D97-AF65-F5344CB8AC3E}">
        <p14:creationId xmlns:p14="http://schemas.microsoft.com/office/powerpoint/2010/main" val="9400254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57A3DF08-ABC0-4CD4-F0D7-72CA1C5B63BA}"/>
              </a:ext>
            </a:extLst>
          </p:cNvPr>
          <p:cNvSpPr>
            <a:spLocks noGrp="1"/>
          </p:cNvSpPr>
          <p:nvPr>
            <p:ph type="body" sz="quarter" idx="13"/>
          </p:nvPr>
        </p:nvSpPr>
        <p:spPr/>
        <p:txBody>
          <a:bodyPr>
            <a:normAutofit fontScale="47500" lnSpcReduction="20000"/>
          </a:bodyPr>
          <a:lstStyle/>
          <a:p>
            <a:r>
              <a:rPr lang="fr-FR" dirty="0"/>
              <a:t>La mise à disposition d’ingénierie pour accompagner les communes</a:t>
            </a:r>
          </a:p>
          <a:p>
            <a:endParaRPr lang="fr-FR" dirty="0"/>
          </a:p>
        </p:txBody>
      </p:sp>
      <p:sp>
        <p:nvSpPr>
          <p:cNvPr id="3" name="Espace réservé du texte 2">
            <a:extLst>
              <a:ext uri="{FF2B5EF4-FFF2-40B4-BE49-F238E27FC236}">
                <a16:creationId xmlns:a16="http://schemas.microsoft.com/office/drawing/2014/main" id="{0ECC81DA-EF59-CDBD-66B4-C12F340A16CF}"/>
              </a:ext>
            </a:extLst>
          </p:cNvPr>
          <p:cNvSpPr>
            <a:spLocks noGrp="1"/>
          </p:cNvSpPr>
          <p:nvPr>
            <p:ph type="body" sz="quarter" idx="14"/>
          </p:nvPr>
        </p:nvSpPr>
        <p:spPr/>
        <p:txBody>
          <a:bodyPr/>
          <a:lstStyle/>
          <a:p>
            <a:r>
              <a:rPr lang="fr-FR" dirty="0"/>
              <a:t>Suites</a:t>
            </a:r>
          </a:p>
          <a:p>
            <a:endParaRPr lang="fr-FR" dirty="0"/>
          </a:p>
        </p:txBody>
      </p:sp>
      <p:sp>
        <p:nvSpPr>
          <p:cNvPr id="4" name="Espace réservé du texte 3">
            <a:extLst>
              <a:ext uri="{FF2B5EF4-FFF2-40B4-BE49-F238E27FC236}">
                <a16:creationId xmlns:a16="http://schemas.microsoft.com/office/drawing/2014/main" id="{C46F5C13-3C48-F4FB-D0A7-3ED863EB8E39}"/>
              </a:ext>
            </a:extLst>
          </p:cNvPr>
          <p:cNvSpPr>
            <a:spLocks noGrp="1"/>
          </p:cNvSpPr>
          <p:nvPr>
            <p:ph type="body" sz="quarter" idx="12"/>
          </p:nvPr>
        </p:nvSpPr>
        <p:spPr/>
        <p:txBody>
          <a:bodyPr/>
          <a:lstStyle/>
          <a:p>
            <a:endParaRPr lang="fr-FR"/>
          </a:p>
        </p:txBody>
      </p:sp>
    </p:spTree>
    <p:extLst>
      <p:ext uri="{BB962C8B-B14F-4D97-AF65-F5344CB8AC3E}">
        <p14:creationId xmlns:p14="http://schemas.microsoft.com/office/powerpoint/2010/main" val="384831150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F8586DB8-1062-41B0-DE14-843EC35E82DE}"/>
              </a:ext>
            </a:extLst>
          </p:cNvPr>
          <p:cNvSpPr>
            <a:spLocks noGrp="1"/>
          </p:cNvSpPr>
          <p:nvPr>
            <p:ph type="body" sz="quarter" idx="13"/>
          </p:nvPr>
        </p:nvSpPr>
        <p:spPr/>
        <p:txBody>
          <a:bodyPr>
            <a:normAutofit fontScale="92500" lnSpcReduction="20000"/>
          </a:bodyPr>
          <a:lstStyle/>
          <a:p>
            <a:r>
              <a:rPr lang="fr-FR" dirty="0"/>
              <a:t>Suites</a:t>
            </a:r>
          </a:p>
        </p:txBody>
      </p:sp>
      <p:sp>
        <p:nvSpPr>
          <p:cNvPr id="5" name="Espace réservé du texte 4">
            <a:extLst>
              <a:ext uri="{FF2B5EF4-FFF2-40B4-BE49-F238E27FC236}">
                <a16:creationId xmlns:a16="http://schemas.microsoft.com/office/drawing/2014/main" id="{7D11A7A5-225A-74C0-2C42-36420329D8CD}"/>
              </a:ext>
            </a:extLst>
          </p:cNvPr>
          <p:cNvSpPr>
            <a:spLocks noGrp="1"/>
          </p:cNvSpPr>
          <p:nvPr>
            <p:ph type="body" sz="quarter" idx="16"/>
          </p:nvPr>
        </p:nvSpPr>
        <p:spPr/>
        <p:txBody>
          <a:bodyPr/>
          <a:lstStyle/>
          <a:p>
            <a:r>
              <a:rPr lang="fr-FR" dirty="0"/>
              <a:t>4.1</a:t>
            </a:r>
          </a:p>
        </p:txBody>
      </p:sp>
      <p:sp>
        <p:nvSpPr>
          <p:cNvPr id="4" name="Espace réservé du texte 3">
            <a:extLst>
              <a:ext uri="{FF2B5EF4-FFF2-40B4-BE49-F238E27FC236}">
                <a16:creationId xmlns:a16="http://schemas.microsoft.com/office/drawing/2014/main" id="{673EFB31-0BCD-473D-9974-1345492D3F4D}"/>
              </a:ext>
            </a:extLst>
          </p:cNvPr>
          <p:cNvSpPr>
            <a:spLocks noGrp="1"/>
          </p:cNvSpPr>
          <p:nvPr>
            <p:ph type="body" sz="quarter" idx="17"/>
          </p:nvPr>
        </p:nvSpPr>
        <p:spPr/>
        <p:txBody>
          <a:bodyPr>
            <a:normAutofit fontScale="92500" lnSpcReduction="10000"/>
          </a:bodyPr>
          <a:lstStyle/>
          <a:p>
            <a:r>
              <a:rPr lang="fr-FR" dirty="0"/>
              <a:t>La mise à disposition d’ingénierie pour accompagner les communes</a:t>
            </a:r>
          </a:p>
        </p:txBody>
      </p:sp>
      <p:sp>
        <p:nvSpPr>
          <p:cNvPr id="9" name="Espace réservé du texte 2">
            <a:extLst>
              <a:ext uri="{FF2B5EF4-FFF2-40B4-BE49-F238E27FC236}">
                <a16:creationId xmlns:a16="http://schemas.microsoft.com/office/drawing/2014/main" id="{3223AFE4-A47C-4723-80AF-FED3476CE6C0}"/>
              </a:ext>
            </a:extLst>
          </p:cNvPr>
          <p:cNvSpPr>
            <a:spLocks noGrp="1"/>
          </p:cNvSpPr>
          <p:nvPr>
            <p:ph type="body" sz="quarter" idx="14"/>
          </p:nvPr>
        </p:nvSpPr>
        <p:spPr>
          <a:xfrm>
            <a:off x="838200" y="1755648"/>
            <a:ext cx="10347036" cy="5005370"/>
          </a:xfrm>
        </p:spPr>
        <p:txBody>
          <a:bodyPr>
            <a:normAutofit/>
          </a:bodyPr>
          <a:lstStyle/>
          <a:p>
            <a:r>
              <a:rPr lang="fr-FR" b="1" dirty="0"/>
              <a:t>De l’accompagnement à la mise en œuvre de l’autorisation préalable de changement d’usage et la procédure de déclaration obligatoire</a:t>
            </a:r>
          </a:p>
          <a:p>
            <a:pPr marL="285750" indent="-285750">
              <a:buFont typeface="Arial" panose="020B0604020202020204" pitchFamily="34" charset="0"/>
              <a:buChar char="•"/>
            </a:pPr>
            <a:r>
              <a:rPr lang="fr-FR" dirty="0"/>
              <a:t>3 communes ont déjà mis en œuvre cette possibilité</a:t>
            </a:r>
          </a:p>
          <a:p>
            <a:pPr marL="285750" indent="-285750">
              <a:buFont typeface="Arial" panose="020B0604020202020204" pitchFamily="34" charset="0"/>
              <a:buChar char="•"/>
            </a:pPr>
            <a:r>
              <a:rPr lang="fr-FR" dirty="0"/>
              <a:t>Les services de Lorient Agglomération s’occupent de l’instruction de ces demandes et l’accompagnement juridique préalable : délibération, moyens techniques</a:t>
            </a:r>
          </a:p>
          <a:p>
            <a:pPr marL="285750" indent="-285750">
              <a:buFont typeface="Arial" panose="020B0604020202020204" pitchFamily="34" charset="0"/>
              <a:buChar char="•"/>
            </a:pPr>
            <a:r>
              <a:rPr lang="fr-FR" dirty="0"/>
              <a:t>Accompagnement sur la mise en place de la Taxe d’Habitation sur les Résidences Secondaires (THRS -  Décret du 25 août 2023 modifiant la liste des communes pouvant instaurer une majoration de 60% maximum)  : 6 sur 7 des communes de Lorient Agglomération qui en avait la faculté l’ont mise en place</a:t>
            </a:r>
          </a:p>
          <a:p>
            <a:pPr marL="285750" indent="-285750">
              <a:buFont typeface="Arial" panose="020B0604020202020204" pitchFamily="34" charset="0"/>
              <a:buChar char="•"/>
            </a:pPr>
            <a:endParaRPr lang="fr-FR" dirty="0"/>
          </a:p>
          <a:p>
            <a:r>
              <a:rPr lang="fr-FR" b="1" dirty="0"/>
              <a:t>Une veille sur le déploiement des outils issus de la loi n°2024-1039 du 19 novembre 2024 visant à renforcer les outils de régulation des meublés de tourisme à l’échelle locale</a:t>
            </a:r>
          </a:p>
          <a:p>
            <a:pPr marL="285750" indent="-285750">
              <a:buFont typeface="Arial" panose="020B0604020202020204" pitchFamily="34" charset="0"/>
              <a:buChar char="•"/>
            </a:pPr>
            <a:r>
              <a:rPr lang="fr-FR" dirty="0"/>
              <a:t>Progression du parc de RP au bénéfice des locataires privés</a:t>
            </a:r>
          </a:p>
          <a:p>
            <a:pPr marL="285750" indent="-285750">
              <a:buFont typeface="Arial" panose="020B0604020202020204" pitchFamily="34" charset="0"/>
              <a:buChar char="•"/>
            </a:pPr>
            <a:r>
              <a:rPr lang="fr-FR" dirty="0"/>
              <a:t>Baisse du nombre de LCD</a:t>
            </a:r>
          </a:p>
          <a:p>
            <a:endParaRPr lang="fr-FR" dirty="0"/>
          </a:p>
          <a:p>
            <a:pPr marL="285750" indent="-285750">
              <a:buFont typeface="Arial" panose="020B0604020202020204" pitchFamily="34" charset="0"/>
              <a:buChar char="•"/>
            </a:pPr>
            <a:endParaRPr lang="fr-FR" dirty="0"/>
          </a:p>
          <a:p>
            <a:endParaRPr lang="fr-FR" dirty="0"/>
          </a:p>
        </p:txBody>
      </p:sp>
    </p:spTree>
    <p:extLst>
      <p:ext uri="{BB962C8B-B14F-4D97-AF65-F5344CB8AC3E}">
        <p14:creationId xmlns:p14="http://schemas.microsoft.com/office/powerpoint/2010/main" val="252493519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0F9FE"/>
        </a:solidFill>
        <a:effectLst/>
      </p:bgPr>
    </p:bg>
    <p:spTree>
      <p:nvGrpSpPr>
        <p:cNvPr id="1" name="Shape 214"/>
        <p:cNvGrpSpPr/>
        <p:nvPr/>
      </p:nvGrpSpPr>
      <p:grpSpPr>
        <a:xfrm>
          <a:off x="0" y="0"/>
          <a:ext cx="0" cy="0"/>
          <a:chOff x="0" y="0"/>
          <a:chExt cx="0" cy="0"/>
        </a:xfrm>
      </p:grpSpPr>
      <p:sp>
        <p:nvSpPr>
          <p:cNvPr id="215" name="Google Shape;215;p20"/>
          <p:cNvSpPr txBox="1">
            <a:spLocks noGrp="1"/>
          </p:cNvSpPr>
          <p:nvPr>
            <p:ph type="body" idx="1"/>
          </p:nvPr>
        </p:nvSpPr>
        <p:spPr>
          <a:xfrm>
            <a:off x="838200" y="601941"/>
            <a:ext cx="7653867" cy="515129"/>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lt2"/>
              </a:buClr>
              <a:buSzPts val="2800"/>
              <a:buNone/>
            </a:pPr>
            <a:r>
              <a:rPr lang="fr-FR"/>
              <a:t>Programme de formation</a:t>
            </a:r>
            <a:endParaRPr/>
          </a:p>
        </p:txBody>
      </p:sp>
      <p:sp>
        <p:nvSpPr>
          <p:cNvPr id="216" name="Google Shape;216;p20"/>
          <p:cNvSpPr txBox="1"/>
          <p:nvPr/>
        </p:nvSpPr>
        <p:spPr>
          <a:xfrm>
            <a:off x="9206148" y="2702078"/>
            <a:ext cx="1794875" cy="5847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200"/>
              <a:buFont typeface="Arial"/>
              <a:buNone/>
            </a:pPr>
            <a:r>
              <a:rPr lang="fr-FR" sz="3200" b="0" i="0" u="none" strike="noStrike" cap="none">
                <a:solidFill>
                  <a:schemeClr val="lt1"/>
                </a:solidFill>
                <a:latin typeface="Arial"/>
                <a:ea typeface="Arial"/>
                <a:cs typeface="Arial"/>
                <a:sym typeface="Arial"/>
              </a:rPr>
              <a:t>18%</a:t>
            </a:r>
            <a:endParaRPr sz="1400" b="0" i="0" u="none" strike="noStrike" cap="none">
              <a:solidFill>
                <a:srgbClr val="000000"/>
              </a:solidFill>
              <a:latin typeface="Arial"/>
              <a:ea typeface="Arial"/>
              <a:cs typeface="Arial"/>
              <a:sym typeface="Arial"/>
            </a:endParaRPr>
          </a:p>
        </p:txBody>
      </p:sp>
      <p:sp>
        <p:nvSpPr>
          <p:cNvPr id="217" name="Google Shape;217;p20"/>
          <p:cNvSpPr/>
          <p:nvPr/>
        </p:nvSpPr>
        <p:spPr>
          <a:xfrm>
            <a:off x="3472774" y="1203093"/>
            <a:ext cx="8344983" cy="2723744"/>
          </a:xfrm>
          <a:prstGeom prst="rect">
            <a:avLst/>
          </a:prstGeom>
          <a:solidFill>
            <a:srgbClr val="F0F8F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D8EAFF"/>
              </a:solidFill>
              <a:latin typeface="Arial"/>
              <a:ea typeface="Arial"/>
              <a:cs typeface="Arial"/>
              <a:sym typeface="Arial"/>
            </a:endParaRPr>
          </a:p>
        </p:txBody>
      </p:sp>
      <p:sp>
        <p:nvSpPr>
          <p:cNvPr id="218" name="Google Shape;218;p20"/>
          <p:cNvSpPr/>
          <p:nvPr/>
        </p:nvSpPr>
        <p:spPr>
          <a:xfrm>
            <a:off x="483411" y="2033082"/>
            <a:ext cx="10771491" cy="4244396"/>
          </a:xfrm>
          <a:prstGeom prst="rect">
            <a:avLst/>
          </a:prstGeom>
          <a:solidFill>
            <a:srgbClr val="F0F8F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D8EAFF"/>
              </a:solidFill>
              <a:latin typeface="Arial"/>
              <a:ea typeface="Arial"/>
              <a:cs typeface="Arial"/>
              <a:sym typeface="Arial"/>
            </a:endParaRPr>
          </a:p>
        </p:txBody>
      </p:sp>
      <p:pic>
        <p:nvPicPr>
          <p:cNvPr id="219" name="Google Shape;219;p20" descr="Badge 1 avec un remplissage uni"/>
          <p:cNvPicPr preferRelativeResize="0"/>
          <p:nvPr/>
        </p:nvPicPr>
        <p:blipFill rotWithShape="1">
          <a:blip r:embed="rId3">
            <a:alphaModFix/>
          </a:blip>
          <a:srcRect/>
          <a:stretch/>
        </p:blipFill>
        <p:spPr>
          <a:xfrm>
            <a:off x="1313234" y="2397868"/>
            <a:ext cx="914400" cy="914400"/>
          </a:xfrm>
          <a:prstGeom prst="rect">
            <a:avLst/>
          </a:prstGeom>
          <a:noFill/>
          <a:ln>
            <a:noFill/>
          </a:ln>
        </p:spPr>
      </p:pic>
      <p:pic>
        <p:nvPicPr>
          <p:cNvPr id="220" name="Google Shape;220;p20" descr="Badge avec un remplissage uni"/>
          <p:cNvPicPr preferRelativeResize="0"/>
          <p:nvPr/>
        </p:nvPicPr>
        <p:blipFill rotWithShape="1">
          <a:blip r:embed="rId4">
            <a:alphaModFix/>
          </a:blip>
          <a:srcRect/>
          <a:stretch/>
        </p:blipFill>
        <p:spPr>
          <a:xfrm>
            <a:off x="1313233" y="3516958"/>
            <a:ext cx="914400" cy="914400"/>
          </a:xfrm>
          <a:prstGeom prst="rect">
            <a:avLst/>
          </a:prstGeom>
          <a:noFill/>
          <a:ln>
            <a:noFill/>
          </a:ln>
        </p:spPr>
      </p:pic>
      <p:pic>
        <p:nvPicPr>
          <p:cNvPr id="221" name="Google Shape;221;p20" descr="Badge 3 avec un remplissage uni"/>
          <p:cNvPicPr preferRelativeResize="0"/>
          <p:nvPr/>
        </p:nvPicPr>
        <p:blipFill rotWithShape="1">
          <a:blip r:embed="rId5">
            <a:alphaModFix/>
          </a:blip>
          <a:srcRect/>
          <a:stretch/>
        </p:blipFill>
        <p:spPr>
          <a:xfrm>
            <a:off x="1313233" y="4636048"/>
            <a:ext cx="914400" cy="914400"/>
          </a:xfrm>
          <a:prstGeom prst="rect">
            <a:avLst/>
          </a:prstGeom>
          <a:noFill/>
          <a:ln>
            <a:noFill/>
          </a:ln>
        </p:spPr>
      </p:pic>
      <p:pic>
        <p:nvPicPr>
          <p:cNvPr id="222" name="Google Shape;222;p20" descr="Badge 4 avec un remplissage uni"/>
          <p:cNvPicPr preferRelativeResize="0"/>
          <p:nvPr/>
        </p:nvPicPr>
        <p:blipFill rotWithShape="1">
          <a:blip r:embed="rId6">
            <a:alphaModFix/>
          </a:blip>
          <a:srcRect/>
          <a:stretch/>
        </p:blipFill>
        <p:spPr>
          <a:xfrm>
            <a:off x="6524016" y="2394971"/>
            <a:ext cx="914400" cy="914400"/>
          </a:xfrm>
          <a:prstGeom prst="rect">
            <a:avLst/>
          </a:prstGeom>
          <a:noFill/>
          <a:ln>
            <a:noFill/>
          </a:ln>
        </p:spPr>
      </p:pic>
      <p:pic>
        <p:nvPicPr>
          <p:cNvPr id="223" name="Google Shape;223;p20" descr="Badge 5 avec un remplissage uni"/>
          <p:cNvPicPr preferRelativeResize="0"/>
          <p:nvPr/>
        </p:nvPicPr>
        <p:blipFill rotWithShape="1">
          <a:blip r:embed="rId7">
            <a:alphaModFix/>
          </a:blip>
          <a:srcRect/>
          <a:stretch/>
        </p:blipFill>
        <p:spPr>
          <a:xfrm>
            <a:off x="6524016" y="3523660"/>
            <a:ext cx="914400" cy="914400"/>
          </a:xfrm>
          <a:prstGeom prst="rect">
            <a:avLst/>
          </a:prstGeom>
          <a:noFill/>
          <a:ln>
            <a:noFill/>
          </a:ln>
        </p:spPr>
      </p:pic>
      <p:sp>
        <p:nvSpPr>
          <p:cNvPr id="224" name="Google Shape;224;p20"/>
          <p:cNvSpPr txBox="1"/>
          <p:nvPr/>
        </p:nvSpPr>
        <p:spPr>
          <a:xfrm>
            <a:off x="2340369" y="2777621"/>
            <a:ext cx="4070911" cy="644096"/>
          </a:xfrm>
          <a:prstGeom prst="rect">
            <a:avLst/>
          </a:prstGeom>
          <a:noFill/>
          <a:ln>
            <a:noFill/>
          </a:ln>
        </p:spPr>
        <p:txBody>
          <a:bodyPr spcFirstLastPara="1" wrap="square" lIns="91425" tIns="45700" rIns="91425" bIns="45700" anchor="t" anchorCtr="0">
            <a:normAutofit fontScale="92500" lnSpcReduction="10000"/>
          </a:bodyPr>
          <a:lstStyle/>
          <a:p>
            <a:pPr marL="457200" marR="0" lvl="0" indent="-304800" algn="l" rtl="0">
              <a:lnSpc>
                <a:spcPct val="90000"/>
              </a:lnSpc>
              <a:spcBef>
                <a:spcPts val="0"/>
              </a:spcBef>
              <a:spcAft>
                <a:spcPts val="0"/>
              </a:spcAft>
              <a:buClr>
                <a:schemeClr val="dk1"/>
              </a:buClr>
              <a:buSzPts val="1200"/>
              <a:buFont typeface="Arial"/>
              <a:buChar char="●"/>
            </a:pPr>
            <a:r>
              <a:rPr lang="fr-FR" sz="1200" b="0" i="0" u="none" strike="noStrike" cap="none">
                <a:solidFill>
                  <a:schemeClr val="dk1"/>
                </a:solidFill>
                <a:latin typeface="Arial"/>
                <a:ea typeface="Arial"/>
                <a:cs typeface="Arial"/>
                <a:sym typeface="Arial"/>
              </a:rPr>
              <a:t>Dispositions du Code de la construction et du Code du tourisme</a:t>
            </a:r>
            <a:endParaRPr sz="1200" b="0" i="0" u="none" strike="noStrike" cap="none">
              <a:solidFill>
                <a:schemeClr val="dk1"/>
              </a:solidFill>
              <a:latin typeface="Arial"/>
              <a:ea typeface="Arial"/>
              <a:cs typeface="Arial"/>
              <a:sym typeface="Arial"/>
            </a:endParaRPr>
          </a:p>
          <a:p>
            <a:pPr marL="457200" marR="0" lvl="0" indent="-304800" algn="l" rtl="0">
              <a:lnSpc>
                <a:spcPct val="90000"/>
              </a:lnSpc>
              <a:spcBef>
                <a:spcPts val="0"/>
              </a:spcBef>
              <a:spcAft>
                <a:spcPts val="0"/>
              </a:spcAft>
              <a:buClr>
                <a:schemeClr val="dk1"/>
              </a:buClr>
              <a:buSzPts val="1200"/>
              <a:buFont typeface="Arial"/>
              <a:buChar char="●"/>
            </a:pPr>
            <a:r>
              <a:rPr lang="fr-FR" sz="1200" b="0" i="0" u="none" strike="noStrike" cap="none">
                <a:solidFill>
                  <a:schemeClr val="dk1"/>
                </a:solidFill>
                <a:latin typeface="Arial"/>
                <a:ea typeface="Arial"/>
                <a:cs typeface="Arial"/>
                <a:sym typeface="Arial"/>
              </a:rPr>
              <a:t>Règlements locaux</a:t>
            </a:r>
            <a:endParaRPr sz="1200" b="0" i="0" u="none" strike="noStrike" cap="none">
              <a:solidFill>
                <a:schemeClr val="dk1"/>
              </a:solidFill>
              <a:latin typeface="Arial"/>
              <a:ea typeface="Arial"/>
              <a:cs typeface="Arial"/>
              <a:sym typeface="Arial"/>
            </a:endParaRPr>
          </a:p>
          <a:p>
            <a:pPr marL="457200" marR="0" lvl="0" indent="-304800" algn="l" rtl="0">
              <a:lnSpc>
                <a:spcPct val="90000"/>
              </a:lnSpc>
              <a:spcBef>
                <a:spcPts val="0"/>
              </a:spcBef>
              <a:spcAft>
                <a:spcPts val="0"/>
              </a:spcAft>
              <a:buClr>
                <a:schemeClr val="dk1"/>
              </a:buClr>
              <a:buSzPts val="1200"/>
              <a:buFont typeface="Arial"/>
              <a:buChar char="●"/>
            </a:pPr>
            <a:r>
              <a:rPr lang="fr-FR" sz="1200" b="0" i="0" u="none" strike="noStrike" cap="none">
                <a:solidFill>
                  <a:schemeClr val="dk1"/>
                </a:solidFill>
                <a:latin typeface="Arial"/>
                <a:ea typeface="Arial"/>
                <a:cs typeface="Arial"/>
                <a:sym typeface="Arial"/>
              </a:rPr>
              <a:t>Régime des sanctions</a:t>
            </a:r>
            <a:endParaRPr sz="1200" b="0" i="0" u="none" strike="noStrike" cap="none">
              <a:solidFill>
                <a:schemeClr val="dk1"/>
              </a:solidFill>
              <a:latin typeface="Arial"/>
              <a:ea typeface="Arial"/>
              <a:cs typeface="Arial"/>
              <a:sym typeface="Arial"/>
            </a:endParaRPr>
          </a:p>
        </p:txBody>
      </p:sp>
      <p:sp>
        <p:nvSpPr>
          <p:cNvPr id="225" name="Google Shape;225;p20"/>
          <p:cNvSpPr txBox="1"/>
          <p:nvPr/>
        </p:nvSpPr>
        <p:spPr>
          <a:xfrm>
            <a:off x="2340374" y="2486250"/>
            <a:ext cx="4071000" cy="291300"/>
          </a:xfrm>
          <a:prstGeom prst="rect">
            <a:avLst/>
          </a:prstGeom>
          <a:noFill/>
          <a:ln>
            <a:noFill/>
          </a:ln>
        </p:spPr>
        <p:txBody>
          <a:bodyPr spcFirstLastPara="1" wrap="square" lIns="91425" tIns="45700" rIns="91425" bIns="45700" anchor="b" anchorCtr="0">
            <a:noAutofit/>
          </a:bodyPr>
          <a:lstStyle/>
          <a:p>
            <a:pPr marL="0" marR="0" lvl="0" indent="0" algn="l" rtl="0">
              <a:lnSpc>
                <a:spcPct val="90000"/>
              </a:lnSpc>
              <a:spcBef>
                <a:spcPts val="0"/>
              </a:spcBef>
              <a:spcAft>
                <a:spcPts val="0"/>
              </a:spcAft>
              <a:buClr>
                <a:schemeClr val="lt2"/>
              </a:buClr>
              <a:buSzPts val="1400"/>
              <a:buFont typeface="Arial"/>
              <a:buNone/>
            </a:pPr>
            <a:r>
              <a:rPr lang="fr-FR" sz="1400" b="1" i="0" u="none" strike="noStrike" cap="none">
                <a:solidFill>
                  <a:schemeClr val="lt2"/>
                </a:solidFill>
                <a:latin typeface="Arial"/>
                <a:ea typeface="Arial"/>
                <a:cs typeface="Arial"/>
                <a:sym typeface="Arial"/>
              </a:rPr>
              <a:t>Cadre juridique relatif aux meublés de tourisme</a:t>
            </a:r>
            <a:endParaRPr sz="1400" b="1" i="0" u="none" strike="noStrike" cap="none">
              <a:solidFill>
                <a:schemeClr val="lt2"/>
              </a:solidFill>
              <a:latin typeface="Arial"/>
              <a:ea typeface="Arial"/>
              <a:cs typeface="Arial"/>
              <a:sym typeface="Arial"/>
            </a:endParaRPr>
          </a:p>
        </p:txBody>
      </p:sp>
      <p:sp>
        <p:nvSpPr>
          <p:cNvPr id="226" name="Google Shape;226;p20"/>
          <p:cNvSpPr txBox="1"/>
          <p:nvPr/>
        </p:nvSpPr>
        <p:spPr>
          <a:xfrm>
            <a:off x="2321515" y="3871130"/>
            <a:ext cx="4070911" cy="644096"/>
          </a:xfrm>
          <a:prstGeom prst="rect">
            <a:avLst/>
          </a:prstGeom>
          <a:noFill/>
          <a:ln>
            <a:noFill/>
          </a:ln>
        </p:spPr>
        <p:txBody>
          <a:bodyPr spcFirstLastPara="1" wrap="square" lIns="91425" tIns="45700" rIns="91425" bIns="45700" anchor="t" anchorCtr="0">
            <a:normAutofit fontScale="92500" lnSpcReduction="10000"/>
          </a:bodyPr>
          <a:lstStyle/>
          <a:p>
            <a:pPr marL="0" marR="0" lvl="0" indent="0" algn="l" rtl="0">
              <a:lnSpc>
                <a:spcPct val="90000"/>
              </a:lnSpc>
              <a:spcBef>
                <a:spcPts val="0"/>
              </a:spcBef>
              <a:spcAft>
                <a:spcPts val="0"/>
              </a:spcAft>
              <a:buClr>
                <a:schemeClr val="dk1"/>
              </a:buClr>
              <a:buSzPts val="1200"/>
              <a:buFont typeface="Arial"/>
              <a:buNone/>
            </a:pPr>
            <a:r>
              <a:rPr lang="fr-FR" sz="1200" b="0" i="0" u="none" strike="noStrike" cap="none">
                <a:solidFill>
                  <a:schemeClr val="dk1"/>
                </a:solidFill>
                <a:latin typeface="Arial"/>
                <a:ea typeface="Arial"/>
                <a:cs typeface="Arial"/>
                <a:sym typeface="Arial"/>
              </a:rPr>
              <a:t>Focus sur les nouvelles dispositions et changements apportés par la LOI n° 2024-1039 du 19 novembre 2024 visant à renforcer les outils de régulation des meublés de tourisme à l'échelle locale</a:t>
            </a:r>
            <a:endParaRPr sz="1200" b="0" i="0" u="none" strike="noStrike" cap="none">
              <a:solidFill>
                <a:schemeClr val="dk1"/>
              </a:solidFill>
              <a:latin typeface="Arial"/>
              <a:ea typeface="Arial"/>
              <a:cs typeface="Arial"/>
              <a:sym typeface="Arial"/>
            </a:endParaRPr>
          </a:p>
        </p:txBody>
      </p:sp>
      <p:sp>
        <p:nvSpPr>
          <p:cNvPr id="227" name="Google Shape;227;p20"/>
          <p:cNvSpPr txBox="1"/>
          <p:nvPr/>
        </p:nvSpPr>
        <p:spPr>
          <a:xfrm>
            <a:off x="2321539" y="3579750"/>
            <a:ext cx="4089900" cy="291300"/>
          </a:xfrm>
          <a:prstGeom prst="rect">
            <a:avLst/>
          </a:prstGeom>
          <a:noFill/>
          <a:ln>
            <a:noFill/>
          </a:ln>
        </p:spPr>
        <p:txBody>
          <a:bodyPr spcFirstLastPara="1" wrap="square" lIns="91425" tIns="45700" rIns="91425" bIns="45700" anchor="b" anchorCtr="0">
            <a:noAutofit/>
          </a:bodyPr>
          <a:lstStyle/>
          <a:p>
            <a:pPr marL="0" marR="0" lvl="0" indent="0" algn="l" rtl="0">
              <a:lnSpc>
                <a:spcPct val="90000"/>
              </a:lnSpc>
              <a:spcBef>
                <a:spcPts val="0"/>
              </a:spcBef>
              <a:spcAft>
                <a:spcPts val="0"/>
              </a:spcAft>
              <a:buClr>
                <a:schemeClr val="lt2"/>
              </a:buClr>
              <a:buSzPts val="1400"/>
              <a:buFont typeface="Arial"/>
              <a:buNone/>
            </a:pPr>
            <a:r>
              <a:rPr lang="fr-FR" sz="1400" b="1" i="0" u="none" strike="noStrike" cap="none">
                <a:solidFill>
                  <a:schemeClr val="lt2"/>
                </a:solidFill>
                <a:latin typeface="Arial"/>
                <a:ea typeface="Arial"/>
                <a:cs typeface="Arial"/>
                <a:sym typeface="Arial"/>
              </a:rPr>
              <a:t>Les apports de la loi “LE MEUR”</a:t>
            </a:r>
            <a:endParaRPr sz="1400" b="1" i="0" u="none" strike="noStrike" cap="none">
              <a:solidFill>
                <a:schemeClr val="lt2"/>
              </a:solidFill>
              <a:latin typeface="Arial"/>
              <a:ea typeface="Arial"/>
              <a:cs typeface="Arial"/>
              <a:sym typeface="Arial"/>
            </a:endParaRPr>
          </a:p>
        </p:txBody>
      </p:sp>
      <p:sp>
        <p:nvSpPr>
          <p:cNvPr id="228" name="Google Shape;228;p20"/>
          <p:cNvSpPr txBox="1"/>
          <p:nvPr/>
        </p:nvSpPr>
        <p:spPr>
          <a:xfrm>
            <a:off x="2321515" y="5002346"/>
            <a:ext cx="4070911" cy="644096"/>
          </a:xfrm>
          <a:prstGeom prst="rect">
            <a:avLst/>
          </a:prstGeom>
          <a:noFill/>
          <a:ln>
            <a:noFill/>
          </a:ln>
        </p:spPr>
        <p:txBody>
          <a:bodyPr spcFirstLastPara="1" wrap="square" lIns="91425" tIns="45700" rIns="91425" bIns="45700" anchor="t" anchorCtr="0">
            <a:normAutofit fontScale="85000" lnSpcReduction="10000"/>
          </a:bodyPr>
          <a:lstStyle/>
          <a:p>
            <a:pPr marL="457200" marR="0" lvl="0" indent="-293370" algn="l" rtl="0">
              <a:lnSpc>
                <a:spcPct val="90000"/>
              </a:lnSpc>
              <a:spcBef>
                <a:spcPts val="0"/>
              </a:spcBef>
              <a:spcAft>
                <a:spcPts val="0"/>
              </a:spcAft>
              <a:buClr>
                <a:schemeClr val="dk1"/>
              </a:buClr>
              <a:buSzPct val="100000"/>
              <a:buFont typeface="Arial"/>
              <a:buChar char="●"/>
            </a:pPr>
            <a:r>
              <a:rPr lang="fr-FR" sz="1200" b="0" i="0" u="none" strike="noStrike" cap="none">
                <a:solidFill>
                  <a:schemeClr val="dk1"/>
                </a:solidFill>
                <a:latin typeface="Arial"/>
                <a:ea typeface="Arial"/>
                <a:cs typeface="Arial"/>
                <a:sym typeface="Arial"/>
              </a:rPr>
              <a:t>Changements de destination et sous-destination</a:t>
            </a:r>
            <a:endParaRPr sz="1200" b="0" i="0" u="none" strike="noStrike" cap="none">
              <a:solidFill>
                <a:schemeClr val="dk1"/>
              </a:solidFill>
              <a:latin typeface="Arial"/>
              <a:ea typeface="Arial"/>
              <a:cs typeface="Arial"/>
              <a:sym typeface="Arial"/>
            </a:endParaRPr>
          </a:p>
          <a:p>
            <a:pPr marL="457200" marR="0" lvl="0" indent="-293370" algn="l" rtl="0">
              <a:lnSpc>
                <a:spcPct val="90000"/>
              </a:lnSpc>
              <a:spcBef>
                <a:spcPts val="0"/>
              </a:spcBef>
              <a:spcAft>
                <a:spcPts val="0"/>
              </a:spcAft>
              <a:buClr>
                <a:schemeClr val="dk1"/>
              </a:buClr>
              <a:buSzPct val="100000"/>
              <a:buFont typeface="Arial"/>
              <a:buChar char="●"/>
            </a:pPr>
            <a:r>
              <a:rPr lang="fr-FR" sz="1200" b="0" i="0" u="none" strike="noStrike" cap="none">
                <a:solidFill>
                  <a:schemeClr val="dk1"/>
                </a:solidFill>
                <a:latin typeface="Arial"/>
                <a:ea typeface="Arial"/>
                <a:cs typeface="Arial"/>
                <a:sym typeface="Arial"/>
              </a:rPr>
              <a:t>Interprétation des PLU et réforme des destinations de 2016</a:t>
            </a:r>
            <a:endParaRPr sz="1200" b="0" i="0" u="none" strike="noStrike" cap="none">
              <a:solidFill>
                <a:schemeClr val="dk1"/>
              </a:solidFill>
              <a:latin typeface="Arial"/>
              <a:ea typeface="Arial"/>
              <a:cs typeface="Arial"/>
              <a:sym typeface="Arial"/>
            </a:endParaRPr>
          </a:p>
          <a:p>
            <a:pPr marL="457200" marR="0" lvl="0" indent="-293370" algn="l" rtl="0">
              <a:lnSpc>
                <a:spcPct val="90000"/>
              </a:lnSpc>
              <a:spcBef>
                <a:spcPts val="0"/>
              </a:spcBef>
              <a:spcAft>
                <a:spcPts val="0"/>
              </a:spcAft>
              <a:buClr>
                <a:schemeClr val="dk1"/>
              </a:buClr>
              <a:buSzPct val="100000"/>
              <a:buFont typeface="Arial"/>
              <a:buChar char="●"/>
            </a:pPr>
            <a:r>
              <a:rPr lang="fr-FR" sz="1200" b="0" i="0" u="none" strike="noStrike" cap="none">
                <a:solidFill>
                  <a:schemeClr val="dk1"/>
                </a:solidFill>
                <a:latin typeface="Arial"/>
                <a:ea typeface="Arial"/>
                <a:cs typeface="Arial"/>
                <a:sym typeface="Arial"/>
              </a:rPr>
              <a:t>Distinction des règles de fond et des règles de procédure</a:t>
            </a:r>
            <a:endParaRPr sz="1200" b="0" i="0" u="none" strike="noStrike" cap="none">
              <a:solidFill>
                <a:schemeClr val="dk1"/>
              </a:solidFill>
              <a:latin typeface="Arial"/>
              <a:ea typeface="Arial"/>
              <a:cs typeface="Arial"/>
              <a:sym typeface="Arial"/>
            </a:endParaRPr>
          </a:p>
          <a:p>
            <a:pPr marL="457200" marR="0" lvl="0" indent="-293370" algn="l" rtl="0">
              <a:lnSpc>
                <a:spcPct val="90000"/>
              </a:lnSpc>
              <a:spcBef>
                <a:spcPts val="0"/>
              </a:spcBef>
              <a:spcAft>
                <a:spcPts val="0"/>
              </a:spcAft>
              <a:buClr>
                <a:schemeClr val="dk1"/>
              </a:buClr>
              <a:buSzPct val="100000"/>
              <a:buFont typeface="Arial"/>
              <a:buChar char="●"/>
            </a:pPr>
            <a:r>
              <a:rPr lang="fr-FR" sz="1200" b="0" i="0" u="none" strike="noStrike" cap="none">
                <a:solidFill>
                  <a:schemeClr val="dk1"/>
                </a:solidFill>
                <a:latin typeface="Arial"/>
                <a:ea typeface="Arial"/>
                <a:cs typeface="Arial"/>
                <a:sym typeface="Arial"/>
              </a:rPr>
              <a:t>Sanctions pénales et répression</a:t>
            </a:r>
            <a:endParaRPr sz="1200" b="0" i="0" u="none" strike="noStrike" cap="none">
              <a:solidFill>
                <a:schemeClr val="dk1"/>
              </a:solidFill>
              <a:latin typeface="Arial"/>
              <a:ea typeface="Arial"/>
              <a:cs typeface="Arial"/>
              <a:sym typeface="Arial"/>
            </a:endParaRPr>
          </a:p>
        </p:txBody>
      </p:sp>
      <p:sp>
        <p:nvSpPr>
          <p:cNvPr id="229" name="Google Shape;229;p20"/>
          <p:cNvSpPr txBox="1"/>
          <p:nvPr/>
        </p:nvSpPr>
        <p:spPr>
          <a:xfrm>
            <a:off x="2321538" y="4710975"/>
            <a:ext cx="4071000" cy="291300"/>
          </a:xfrm>
          <a:prstGeom prst="rect">
            <a:avLst/>
          </a:prstGeom>
          <a:noFill/>
          <a:ln>
            <a:noFill/>
          </a:ln>
        </p:spPr>
        <p:txBody>
          <a:bodyPr spcFirstLastPara="1" wrap="square" lIns="91425" tIns="45700" rIns="91425" bIns="45700" anchor="b" anchorCtr="0">
            <a:noAutofit/>
          </a:bodyPr>
          <a:lstStyle/>
          <a:p>
            <a:pPr marL="0" marR="0" lvl="0" indent="0" algn="l" rtl="0">
              <a:lnSpc>
                <a:spcPct val="90000"/>
              </a:lnSpc>
              <a:spcBef>
                <a:spcPts val="0"/>
              </a:spcBef>
              <a:spcAft>
                <a:spcPts val="0"/>
              </a:spcAft>
              <a:buClr>
                <a:schemeClr val="lt2"/>
              </a:buClr>
              <a:buSzPts val="1400"/>
              <a:buFont typeface="Arial"/>
              <a:buNone/>
            </a:pPr>
            <a:r>
              <a:rPr lang="fr-FR" b="1">
                <a:solidFill>
                  <a:schemeClr val="lt2"/>
                </a:solidFill>
              </a:rPr>
              <a:t>Les premiers retours du juge</a:t>
            </a:r>
            <a:endParaRPr sz="1400" b="1" i="0" u="none" strike="noStrike" cap="none">
              <a:solidFill>
                <a:schemeClr val="lt2"/>
              </a:solidFill>
              <a:latin typeface="Arial"/>
              <a:ea typeface="Arial"/>
              <a:cs typeface="Arial"/>
              <a:sym typeface="Arial"/>
            </a:endParaRPr>
          </a:p>
        </p:txBody>
      </p:sp>
      <p:sp>
        <p:nvSpPr>
          <p:cNvPr id="230" name="Google Shape;230;p20"/>
          <p:cNvSpPr txBox="1"/>
          <p:nvPr/>
        </p:nvSpPr>
        <p:spPr>
          <a:xfrm>
            <a:off x="7591098" y="2777621"/>
            <a:ext cx="4070911" cy="644096"/>
          </a:xfrm>
          <a:prstGeom prst="rect">
            <a:avLst/>
          </a:prstGeom>
          <a:noFill/>
          <a:ln>
            <a:noFill/>
          </a:ln>
        </p:spPr>
        <p:txBody>
          <a:bodyPr spcFirstLastPara="1" wrap="square" lIns="91425" tIns="45700" rIns="91425" bIns="45700" anchor="t" anchorCtr="0">
            <a:normAutofit fontScale="92500" lnSpcReduction="10000"/>
          </a:bodyPr>
          <a:lstStyle/>
          <a:p>
            <a:pPr marL="457200" marR="0" lvl="0" indent="-304800" algn="l" rtl="0">
              <a:lnSpc>
                <a:spcPct val="90000"/>
              </a:lnSpc>
              <a:spcBef>
                <a:spcPts val="0"/>
              </a:spcBef>
              <a:spcAft>
                <a:spcPts val="0"/>
              </a:spcAft>
              <a:buClr>
                <a:schemeClr val="dk1"/>
              </a:buClr>
              <a:buSzPts val="1200"/>
              <a:buFont typeface="Arial"/>
              <a:buChar char="●"/>
            </a:pPr>
            <a:r>
              <a:rPr lang="fr-FR" sz="1200" b="0" i="0" u="none" strike="noStrike" cap="none">
                <a:solidFill>
                  <a:schemeClr val="dk1"/>
                </a:solidFill>
                <a:latin typeface="Arial"/>
                <a:ea typeface="Arial"/>
                <a:cs typeface="Arial"/>
                <a:sym typeface="Arial"/>
              </a:rPr>
              <a:t>Droit de la copropriété</a:t>
            </a:r>
            <a:endParaRPr sz="1200" b="0" i="0" u="none" strike="noStrike" cap="none">
              <a:solidFill>
                <a:schemeClr val="dk1"/>
              </a:solidFill>
              <a:latin typeface="Arial"/>
              <a:ea typeface="Arial"/>
              <a:cs typeface="Arial"/>
              <a:sym typeface="Arial"/>
            </a:endParaRPr>
          </a:p>
          <a:p>
            <a:pPr marL="457200" marR="0" lvl="0" indent="-304800" algn="l" rtl="0">
              <a:lnSpc>
                <a:spcPct val="90000"/>
              </a:lnSpc>
              <a:spcBef>
                <a:spcPts val="0"/>
              </a:spcBef>
              <a:spcAft>
                <a:spcPts val="0"/>
              </a:spcAft>
              <a:buClr>
                <a:schemeClr val="dk1"/>
              </a:buClr>
              <a:buSzPts val="1200"/>
              <a:buFont typeface="Arial"/>
              <a:buChar char="●"/>
            </a:pPr>
            <a:r>
              <a:rPr lang="fr-FR" sz="1200" b="0" i="0" u="none" strike="noStrike" cap="none">
                <a:solidFill>
                  <a:schemeClr val="dk1"/>
                </a:solidFill>
                <a:latin typeface="Arial"/>
                <a:ea typeface="Arial"/>
                <a:cs typeface="Arial"/>
                <a:sym typeface="Arial"/>
              </a:rPr>
              <a:t>Régime du bail d’habitation</a:t>
            </a:r>
            <a:endParaRPr sz="1200" b="0" i="0" u="none" strike="noStrike" cap="none">
              <a:solidFill>
                <a:schemeClr val="dk1"/>
              </a:solidFill>
              <a:latin typeface="Arial"/>
              <a:ea typeface="Arial"/>
              <a:cs typeface="Arial"/>
              <a:sym typeface="Arial"/>
            </a:endParaRPr>
          </a:p>
          <a:p>
            <a:pPr marL="457200" marR="0" lvl="0" indent="-304800" algn="l" rtl="0">
              <a:lnSpc>
                <a:spcPct val="90000"/>
              </a:lnSpc>
              <a:spcBef>
                <a:spcPts val="0"/>
              </a:spcBef>
              <a:spcAft>
                <a:spcPts val="0"/>
              </a:spcAft>
              <a:buClr>
                <a:schemeClr val="dk1"/>
              </a:buClr>
              <a:buSzPts val="1200"/>
              <a:buFont typeface="Arial"/>
              <a:buChar char="●"/>
            </a:pPr>
            <a:r>
              <a:rPr lang="fr-FR" sz="1200" b="0" i="0" u="none" strike="noStrike" cap="none">
                <a:solidFill>
                  <a:schemeClr val="dk1"/>
                </a:solidFill>
                <a:latin typeface="Arial"/>
                <a:ea typeface="Arial"/>
                <a:cs typeface="Arial"/>
                <a:sym typeface="Arial"/>
              </a:rPr>
              <a:t>Logement décent, normes énergétiques, logement social</a:t>
            </a:r>
            <a:endParaRPr sz="1200" b="0" i="0" u="none" strike="noStrike" cap="none">
              <a:solidFill>
                <a:schemeClr val="dk1"/>
              </a:solidFill>
              <a:latin typeface="Arial"/>
              <a:ea typeface="Arial"/>
              <a:cs typeface="Arial"/>
              <a:sym typeface="Arial"/>
            </a:endParaRPr>
          </a:p>
        </p:txBody>
      </p:sp>
      <p:sp>
        <p:nvSpPr>
          <p:cNvPr id="231" name="Google Shape;231;p20"/>
          <p:cNvSpPr txBox="1"/>
          <p:nvPr/>
        </p:nvSpPr>
        <p:spPr>
          <a:xfrm>
            <a:off x="7591103" y="2486250"/>
            <a:ext cx="4071000" cy="291300"/>
          </a:xfrm>
          <a:prstGeom prst="rect">
            <a:avLst/>
          </a:prstGeom>
          <a:noFill/>
          <a:ln>
            <a:noFill/>
          </a:ln>
        </p:spPr>
        <p:txBody>
          <a:bodyPr spcFirstLastPara="1" wrap="square" lIns="91425" tIns="45700" rIns="91425" bIns="45700" anchor="b" anchorCtr="0">
            <a:noAutofit/>
          </a:bodyPr>
          <a:lstStyle/>
          <a:p>
            <a:pPr marL="0" marR="0" lvl="0" indent="0" algn="l" rtl="0">
              <a:lnSpc>
                <a:spcPct val="90000"/>
              </a:lnSpc>
              <a:spcBef>
                <a:spcPts val="0"/>
              </a:spcBef>
              <a:spcAft>
                <a:spcPts val="0"/>
              </a:spcAft>
              <a:buClr>
                <a:schemeClr val="lt2"/>
              </a:buClr>
              <a:buSzPts val="1400"/>
              <a:buFont typeface="Arial"/>
              <a:buNone/>
            </a:pPr>
            <a:r>
              <a:rPr lang="fr-FR" b="1">
                <a:solidFill>
                  <a:schemeClr val="lt2"/>
                </a:solidFill>
              </a:rPr>
              <a:t>Cadre juridique relatif à l’habitat dégradé</a:t>
            </a:r>
            <a:endParaRPr sz="1400" b="1" i="0" u="none" strike="noStrike" cap="none">
              <a:solidFill>
                <a:schemeClr val="lt2"/>
              </a:solidFill>
              <a:latin typeface="Arial"/>
              <a:ea typeface="Arial"/>
              <a:cs typeface="Arial"/>
              <a:sym typeface="Arial"/>
            </a:endParaRPr>
          </a:p>
        </p:txBody>
      </p:sp>
      <p:sp>
        <p:nvSpPr>
          <p:cNvPr id="232" name="Google Shape;232;p20"/>
          <p:cNvSpPr txBox="1"/>
          <p:nvPr/>
        </p:nvSpPr>
        <p:spPr>
          <a:xfrm>
            <a:off x="7572244" y="3871130"/>
            <a:ext cx="4070911" cy="644096"/>
          </a:xfrm>
          <a:prstGeom prst="rect">
            <a:avLst/>
          </a:prstGeom>
          <a:noFill/>
          <a:ln>
            <a:noFill/>
          </a:ln>
        </p:spPr>
        <p:txBody>
          <a:bodyPr spcFirstLastPara="1" wrap="square" lIns="91425" tIns="45700" rIns="91425" bIns="45700" anchor="t" anchorCtr="0">
            <a:normAutofit/>
          </a:bodyPr>
          <a:lstStyle/>
          <a:p>
            <a:pPr marL="457200" marR="0" lvl="0" indent="-304800" algn="l" rtl="0">
              <a:lnSpc>
                <a:spcPct val="90000"/>
              </a:lnSpc>
              <a:spcBef>
                <a:spcPts val="0"/>
              </a:spcBef>
              <a:spcAft>
                <a:spcPts val="0"/>
              </a:spcAft>
              <a:buClr>
                <a:schemeClr val="dk1"/>
              </a:buClr>
              <a:buSzPts val="1200"/>
              <a:buFont typeface="Arial"/>
              <a:buChar char="●"/>
            </a:pPr>
            <a:r>
              <a:rPr lang="fr-FR" sz="1200" b="0" i="0" u="none" strike="noStrike" cap="none">
                <a:solidFill>
                  <a:schemeClr val="dk1"/>
                </a:solidFill>
                <a:latin typeface="Arial"/>
                <a:ea typeface="Arial"/>
                <a:cs typeface="Arial"/>
                <a:sym typeface="Arial"/>
              </a:rPr>
              <a:t>Cadre fiscal des meublés de tourisme</a:t>
            </a:r>
            <a:endParaRPr sz="1200" b="0" i="0" u="none" strike="noStrike" cap="none">
              <a:solidFill>
                <a:schemeClr val="dk1"/>
              </a:solidFill>
              <a:latin typeface="Arial"/>
              <a:ea typeface="Arial"/>
              <a:cs typeface="Arial"/>
              <a:sym typeface="Arial"/>
            </a:endParaRPr>
          </a:p>
          <a:p>
            <a:pPr marL="457200" marR="0" lvl="0" indent="-304800" algn="l" rtl="0">
              <a:lnSpc>
                <a:spcPct val="90000"/>
              </a:lnSpc>
              <a:spcBef>
                <a:spcPts val="0"/>
              </a:spcBef>
              <a:spcAft>
                <a:spcPts val="0"/>
              </a:spcAft>
              <a:buClr>
                <a:schemeClr val="dk1"/>
              </a:buClr>
              <a:buSzPts val="1200"/>
              <a:buFont typeface="Arial"/>
              <a:buChar char="●"/>
            </a:pPr>
            <a:r>
              <a:rPr lang="fr-FR" sz="1200" b="0" i="0" u="none" strike="noStrike" cap="none">
                <a:solidFill>
                  <a:schemeClr val="dk1"/>
                </a:solidFill>
                <a:latin typeface="Arial"/>
                <a:ea typeface="Arial"/>
                <a:cs typeface="Arial"/>
                <a:sym typeface="Arial"/>
              </a:rPr>
              <a:t>Champ d’application et collecte de la taxe de séjour</a:t>
            </a:r>
            <a:endParaRPr sz="1200" b="0" i="0" u="none" strike="noStrike" cap="none">
              <a:solidFill>
                <a:schemeClr val="dk1"/>
              </a:solidFill>
              <a:latin typeface="Arial"/>
              <a:ea typeface="Arial"/>
              <a:cs typeface="Arial"/>
              <a:sym typeface="Arial"/>
            </a:endParaRPr>
          </a:p>
        </p:txBody>
      </p:sp>
      <p:sp>
        <p:nvSpPr>
          <p:cNvPr id="233" name="Google Shape;233;p20"/>
          <p:cNvSpPr txBox="1"/>
          <p:nvPr/>
        </p:nvSpPr>
        <p:spPr>
          <a:xfrm>
            <a:off x="7572257" y="3579750"/>
            <a:ext cx="3682800" cy="291300"/>
          </a:xfrm>
          <a:prstGeom prst="rect">
            <a:avLst/>
          </a:prstGeom>
          <a:noFill/>
          <a:ln>
            <a:noFill/>
          </a:ln>
        </p:spPr>
        <p:txBody>
          <a:bodyPr spcFirstLastPara="1" wrap="square" lIns="91425" tIns="45700" rIns="91425" bIns="45700" anchor="b" anchorCtr="0">
            <a:noAutofit/>
          </a:bodyPr>
          <a:lstStyle/>
          <a:p>
            <a:pPr marL="0" marR="0" lvl="0" indent="0" algn="l" rtl="0">
              <a:lnSpc>
                <a:spcPct val="90000"/>
              </a:lnSpc>
              <a:spcBef>
                <a:spcPts val="0"/>
              </a:spcBef>
              <a:spcAft>
                <a:spcPts val="0"/>
              </a:spcAft>
              <a:buClr>
                <a:schemeClr val="lt2"/>
              </a:buClr>
              <a:buSzPts val="1400"/>
              <a:buFont typeface="Arial"/>
              <a:buNone/>
            </a:pPr>
            <a:r>
              <a:rPr lang="fr-FR" b="1">
                <a:solidFill>
                  <a:schemeClr val="lt2"/>
                </a:solidFill>
              </a:rPr>
              <a:t>Les apports de la loi habitat dégradé</a:t>
            </a:r>
            <a:endParaRPr sz="1400" b="1" i="0" u="none" strike="noStrike" cap="none">
              <a:solidFill>
                <a:schemeClr val="lt2"/>
              </a:solidFill>
              <a:latin typeface="Arial"/>
              <a:ea typeface="Arial"/>
              <a:cs typeface="Arial"/>
              <a:sym typeface="Arial"/>
            </a:endParaRPr>
          </a:p>
        </p:txBody>
      </p:sp>
      <p:sp>
        <p:nvSpPr>
          <p:cNvPr id="234" name="Google Shape;234;p20"/>
          <p:cNvSpPr txBox="1">
            <a:spLocks noGrp="1"/>
          </p:cNvSpPr>
          <p:nvPr>
            <p:ph type="body" idx="3"/>
          </p:nvPr>
        </p:nvSpPr>
        <p:spPr>
          <a:xfrm>
            <a:off x="838200" y="1175081"/>
            <a:ext cx="7653866" cy="467692"/>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dk2"/>
              </a:buClr>
              <a:buSzPts val="2000"/>
              <a:buNone/>
            </a:pPr>
            <a:r>
              <a:rPr lang="fr-FR"/>
              <a:t>5 modules théoriques et une séance de pratique en mars 2025</a:t>
            </a:r>
            <a:endParaRP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81ABC61C-BC89-F366-8101-698F136C8C45}"/>
              </a:ext>
            </a:extLst>
          </p:cNvPr>
          <p:cNvSpPr>
            <a:spLocks noGrp="1"/>
          </p:cNvSpPr>
          <p:nvPr>
            <p:ph type="body" sz="quarter" idx="13"/>
          </p:nvPr>
        </p:nvSpPr>
        <p:spPr>
          <a:xfrm>
            <a:off x="6096000" y="4460006"/>
            <a:ext cx="4389464" cy="998685"/>
          </a:xfrm>
        </p:spPr>
        <p:txBody>
          <a:bodyPr>
            <a:normAutofit fontScale="70000" lnSpcReduction="20000"/>
          </a:bodyPr>
          <a:lstStyle/>
          <a:p>
            <a:r>
              <a:rPr lang="fr-FR" dirty="0"/>
              <a:t>loi n°2024-1039 du 19 novembre 2024 visant à renforcer les outils de régulation des meublés de tourisme à l’échelle locale</a:t>
            </a:r>
          </a:p>
        </p:txBody>
      </p:sp>
      <p:sp>
        <p:nvSpPr>
          <p:cNvPr id="3" name="Espace réservé du texte 2">
            <a:extLst>
              <a:ext uri="{FF2B5EF4-FFF2-40B4-BE49-F238E27FC236}">
                <a16:creationId xmlns:a16="http://schemas.microsoft.com/office/drawing/2014/main" id="{6394DAE2-D831-CF9E-FC3A-271D48D1CC69}"/>
              </a:ext>
            </a:extLst>
          </p:cNvPr>
          <p:cNvSpPr>
            <a:spLocks noGrp="1"/>
          </p:cNvSpPr>
          <p:nvPr>
            <p:ph type="body" sz="quarter" idx="12"/>
          </p:nvPr>
        </p:nvSpPr>
        <p:spPr>
          <a:xfrm>
            <a:off x="4602801" y="2514600"/>
            <a:ext cx="1610592" cy="914400"/>
          </a:xfrm>
        </p:spPr>
        <p:txBody>
          <a:bodyPr/>
          <a:lstStyle/>
          <a:p>
            <a:r>
              <a:rPr lang="fr-FR" sz="2000" dirty="0"/>
              <a:t>ANNEXE</a:t>
            </a:r>
          </a:p>
        </p:txBody>
      </p:sp>
      <p:sp>
        <p:nvSpPr>
          <p:cNvPr id="4" name="Titre 3">
            <a:extLst>
              <a:ext uri="{FF2B5EF4-FFF2-40B4-BE49-F238E27FC236}">
                <a16:creationId xmlns:a16="http://schemas.microsoft.com/office/drawing/2014/main" id="{53E8E904-AD23-2D7C-FF2F-92DC70B7052E}"/>
              </a:ext>
            </a:extLst>
          </p:cNvPr>
          <p:cNvSpPr>
            <a:spLocks noGrp="1"/>
          </p:cNvSpPr>
          <p:nvPr>
            <p:ph type="title"/>
          </p:nvPr>
        </p:nvSpPr>
        <p:spPr/>
        <p:txBody>
          <a:bodyPr/>
          <a:lstStyle/>
          <a:p>
            <a:r>
              <a:rPr lang="fr-FR" dirty="0"/>
              <a:t>Nouveaux outils</a:t>
            </a:r>
          </a:p>
        </p:txBody>
      </p:sp>
    </p:spTree>
    <p:extLst>
      <p:ext uri="{BB962C8B-B14F-4D97-AF65-F5344CB8AC3E}">
        <p14:creationId xmlns:p14="http://schemas.microsoft.com/office/powerpoint/2010/main" val="405940005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numéro de diapositive 6"/>
          <p:cNvSpPr>
            <a:spLocks noGrp="1"/>
          </p:cNvSpPr>
          <p:nvPr>
            <p:ph type="sldNum" sz="quarter" idx="12"/>
          </p:nvPr>
        </p:nvSpPr>
        <p:spPr>
          <a:xfrm>
            <a:off x="143339" y="6356351"/>
            <a:ext cx="576064" cy="365125"/>
          </a:xfrm>
        </p:spPr>
        <p:txBody>
          <a:bodyPr/>
          <a:lstStyle/>
          <a:p>
            <a:fld id="{26B361E3-082F-485F-B0AE-5DB72474AAE1}" type="slidenum">
              <a:rPr lang="fr-FR" smtClean="0"/>
              <a:t>71</a:t>
            </a:fld>
            <a:endParaRPr lang="fr-FR" dirty="0"/>
          </a:p>
        </p:txBody>
      </p:sp>
      <p:sp>
        <p:nvSpPr>
          <p:cNvPr id="2" name="Rectangle 1">
            <a:extLst>
              <a:ext uri="{FF2B5EF4-FFF2-40B4-BE49-F238E27FC236}">
                <a16:creationId xmlns:a16="http://schemas.microsoft.com/office/drawing/2014/main" id="{99EDAFDD-B506-4FD5-BA9F-4F2C22D27331}"/>
              </a:ext>
            </a:extLst>
          </p:cNvPr>
          <p:cNvSpPr/>
          <p:nvPr/>
        </p:nvSpPr>
        <p:spPr>
          <a:xfrm>
            <a:off x="335360" y="547507"/>
            <a:ext cx="8173904" cy="427938"/>
          </a:xfrm>
          <a:prstGeom prst="rect">
            <a:avLst/>
          </a:prstGeom>
        </p:spPr>
        <p:txBody>
          <a:bodyPr wrap="square">
            <a:spAutoFit/>
          </a:bodyPr>
          <a:lstStyle/>
          <a:p>
            <a:pPr>
              <a:lnSpc>
                <a:spcPct val="107000"/>
              </a:lnSpc>
              <a:spcAft>
                <a:spcPts val="1500"/>
              </a:spcAft>
            </a:pPr>
            <a:r>
              <a:rPr lang="fr-FR" sz="2133" b="1" dirty="0">
                <a:solidFill>
                  <a:schemeClr val="bg2"/>
                </a:solidFill>
                <a:latin typeface="DINPro-RegularItalic" panose="02000506040000020004" pitchFamily="50" charset="0"/>
                <a:ea typeface="Times New Roman" panose="02020603050405020304" pitchFamily="18" charset="0"/>
                <a:cs typeface="Open Sans"/>
              </a:rPr>
              <a:t>De nouveaux outils à la disposition des communes</a:t>
            </a:r>
          </a:p>
        </p:txBody>
      </p:sp>
      <p:sp>
        <p:nvSpPr>
          <p:cNvPr id="3" name="ZoneTexte 2">
            <a:extLst>
              <a:ext uri="{FF2B5EF4-FFF2-40B4-BE49-F238E27FC236}">
                <a16:creationId xmlns:a16="http://schemas.microsoft.com/office/drawing/2014/main" id="{DDD09771-484B-4E93-A78E-D1FAF7970EBB}"/>
              </a:ext>
            </a:extLst>
          </p:cNvPr>
          <p:cNvSpPr txBox="1"/>
          <p:nvPr/>
        </p:nvSpPr>
        <p:spPr>
          <a:xfrm>
            <a:off x="335360" y="1028734"/>
            <a:ext cx="8640960" cy="5262979"/>
          </a:xfrm>
          <a:prstGeom prst="rect">
            <a:avLst/>
          </a:prstGeom>
          <a:noFill/>
        </p:spPr>
        <p:txBody>
          <a:bodyPr wrap="square" rtlCol="0">
            <a:spAutoFit/>
          </a:bodyPr>
          <a:lstStyle/>
          <a:p>
            <a:pPr marL="380990" indent="-380990">
              <a:buFontTx/>
              <a:buChar char="-"/>
            </a:pPr>
            <a:r>
              <a:rPr lang="fr-FR" sz="2400" dirty="0">
                <a:latin typeface="DINPro-Bold" panose="02000503030000020004" pitchFamily="50" charset="0"/>
              </a:rPr>
              <a:t>Généralisation de la procédure d’enregistrement pour toute déclaration</a:t>
            </a:r>
          </a:p>
          <a:p>
            <a:pPr marL="380990" indent="-380990">
              <a:buFontTx/>
              <a:buChar char="-"/>
            </a:pPr>
            <a:endParaRPr lang="fr-FR" sz="2400" dirty="0">
              <a:latin typeface="DINPro-Bold" panose="02000503030000020004" pitchFamily="50" charset="0"/>
            </a:endParaRPr>
          </a:p>
          <a:p>
            <a:pPr marL="380990" indent="-380990">
              <a:buFontTx/>
              <a:buChar char="-"/>
            </a:pPr>
            <a:r>
              <a:rPr lang="fr-FR" sz="2400" dirty="0">
                <a:latin typeface="DINPro-Bold" panose="02000503030000020004" pitchFamily="50" charset="0"/>
              </a:rPr>
              <a:t>Possibilité de réduire la durée maximale de location des résidences principales</a:t>
            </a:r>
          </a:p>
          <a:p>
            <a:pPr marL="990575" lvl="1" indent="-380990">
              <a:buFontTx/>
              <a:buChar char="-"/>
            </a:pPr>
            <a:r>
              <a:rPr lang="fr-FR" sz="2400" dirty="0">
                <a:latin typeface="DINPro-Light" panose="02000504040000020003" pitchFamily="50" charset="0"/>
              </a:rPr>
              <a:t>Intérêt pour les communes « sur-fréquentées »</a:t>
            </a:r>
          </a:p>
          <a:p>
            <a:pPr marL="990575" lvl="1" indent="-380990">
              <a:buFontTx/>
              <a:buChar char="-"/>
            </a:pPr>
            <a:r>
              <a:rPr lang="fr-FR" sz="2400" dirty="0">
                <a:latin typeface="DINPro-Light" panose="02000504040000020003" pitchFamily="50" charset="0"/>
              </a:rPr>
              <a:t>Intérêt sur les communes où l’offre d’hébergement professionnelle peut être impactée</a:t>
            </a:r>
          </a:p>
          <a:p>
            <a:pPr marL="990575" lvl="1" indent="-380990">
              <a:buFontTx/>
              <a:buChar char="-"/>
            </a:pPr>
            <a:endParaRPr lang="fr-FR" sz="2400" dirty="0">
              <a:latin typeface="DINPro-Light" panose="02000504040000020003" pitchFamily="50" charset="0"/>
            </a:endParaRPr>
          </a:p>
          <a:p>
            <a:pPr marL="990575" lvl="1" indent="-380990">
              <a:buFontTx/>
              <a:buChar char="-"/>
            </a:pPr>
            <a:r>
              <a:rPr lang="fr-FR" sz="2400" i="1" dirty="0"/>
              <a:t>Groix, Lorient, Ploemeur, Larmor-Plage, Clohars-Carnoët, Guidel, Plouhinec, Gâvres, Moëlan-sur-Mer, Riec-sur-Bélon</a:t>
            </a:r>
          </a:p>
          <a:p>
            <a:pPr marL="990575" lvl="1" indent="-380990">
              <a:buFontTx/>
              <a:buChar char="-"/>
            </a:pPr>
            <a:endParaRPr lang="fr-FR" sz="2400" dirty="0">
              <a:latin typeface="DINPro-Light" panose="02000504040000020003" pitchFamily="50" charset="0"/>
            </a:endParaRPr>
          </a:p>
          <a:p>
            <a:pPr marL="380990" indent="-380990">
              <a:buFontTx/>
              <a:buChar char="-"/>
            </a:pPr>
            <a:endParaRPr lang="fr-FR" sz="2400" dirty="0">
              <a:latin typeface="DINPro-Bold" panose="02000503030000020004" pitchFamily="50" charset="0"/>
            </a:endParaRPr>
          </a:p>
        </p:txBody>
      </p:sp>
    </p:spTree>
    <p:extLst>
      <p:ext uri="{BB962C8B-B14F-4D97-AF65-F5344CB8AC3E}">
        <p14:creationId xmlns:p14="http://schemas.microsoft.com/office/powerpoint/2010/main" val="81094529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numéro de diapositive 6"/>
          <p:cNvSpPr>
            <a:spLocks noGrp="1"/>
          </p:cNvSpPr>
          <p:nvPr>
            <p:ph type="sldNum" sz="quarter" idx="12"/>
          </p:nvPr>
        </p:nvSpPr>
        <p:spPr>
          <a:xfrm>
            <a:off x="143339" y="6356351"/>
            <a:ext cx="576064" cy="365125"/>
          </a:xfrm>
        </p:spPr>
        <p:txBody>
          <a:bodyPr/>
          <a:lstStyle/>
          <a:p>
            <a:fld id="{26B361E3-082F-485F-B0AE-5DB72474AAE1}" type="slidenum">
              <a:rPr lang="fr-FR" smtClean="0"/>
              <a:t>72</a:t>
            </a:fld>
            <a:endParaRPr lang="fr-FR" dirty="0"/>
          </a:p>
        </p:txBody>
      </p:sp>
      <p:sp>
        <p:nvSpPr>
          <p:cNvPr id="2" name="Rectangle 1">
            <a:extLst>
              <a:ext uri="{FF2B5EF4-FFF2-40B4-BE49-F238E27FC236}">
                <a16:creationId xmlns:a16="http://schemas.microsoft.com/office/drawing/2014/main" id="{99EDAFDD-B506-4FD5-BA9F-4F2C22D27331}"/>
              </a:ext>
            </a:extLst>
          </p:cNvPr>
          <p:cNvSpPr/>
          <p:nvPr/>
        </p:nvSpPr>
        <p:spPr>
          <a:xfrm>
            <a:off x="431371" y="551714"/>
            <a:ext cx="8173904" cy="427938"/>
          </a:xfrm>
          <a:prstGeom prst="rect">
            <a:avLst/>
          </a:prstGeom>
        </p:spPr>
        <p:txBody>
          <a:bodyPr wrap="square">
            <a:spAutoFit/>
          </a:bodyPr>
          <a:lstStyle/>
          <a:p>
            <a:pPr>
              <a:lnSpc>
                <a:spcPct val="107000"/>
              </a:lnSpc>
              <a:spcAft>
                <a:spcPts val="1500"/>
              </a:spcAft>
            </a:pPr>
            <a:r>
              <a:rPr lang="fr-FR" sz="2133" b="1" dirty="0">
                <a:solidFill>
                  <a:schemeClr val="bg2"/>
                </a:solidFill>
                <a:latin typeface="DINPro-RegularItalic" panose="02000506040000020004" pitchFamily="50" charset="0"/>
                <a:ea typeface="Times New Roman" panose="02020603050405020304" pitchFamily="18" charset="0"/>
                <a:cs typeface="Open Sans"/>
              </a:rPr>
              <a:t>De nouveaux outils à la disposition des communes</a:t>
            </a:r>
          </a:p>
        </p:txBody>
      </p:sp>
      <p:sp>
        <p:nvSpPr>
          <p:cNvPr id="3" name="ZoneTexte 2">
            <a:extLst>
              <a:ext uri="{FF2B5EF4-FFF2-40B4-BE49-F238E27FC236}">
                <a16:creationId xmlns:a16="http://schemas.microsoft.com/office/drawing/2014/main" id="{DDD09771-484B-4E93-A78E-D1FAF7970EBB}"/>
              </a:ext>
            </a:extLst>
          </p:cNvPr>
          <p:cNvSpPr txBox="1"/>
          <p:nvPr/>
        </p:nvSpPr>
        <p:spPr>
          <a:xfrm>
            <a:off x="335360" y="1028734"/>
            <a:ext cx="8640960" cy="5632311"/>
          </a:xfrm>
          <a:prstGeom prst="rect">
            <a:avLst/>
          </a:prstGeom>
          <a:noFill/>
        </p:spPr>
        <p:txBody>
          <a:bodyPr wrap="square" rtlCol="0">
            <a:spAutoFit/>
          </a:bodyPr>
          <a:lstStyle/>
          <a:p>
            <a:pPr marL="380990" indent="-380990">
              <a:buFontTx/>
              <a:buChar char="-"/>
            </a:pPr>
            <a:r>
              <a:rPr lang="fr-FR" sz="2400" dirty="0">
                <a:latin typeface="DINPro-Bold" panose="02000503030000020004" pitchFamily="50" charset="0"/>
              </a:rPr>
              <a:t>Nouvelles obligations en matière de décence et de performance énergétique</a:t>
            </a:r>
          </a:p>
          <a:p>
            <a:pPr marL="380990" indent="-380990">
              <a:buFontTx/>
              <a:buChar char="-"/>
            </a:pPr>
            <a:endParaRPr lang="fr-FR" sz="2400" dirty="0">
              <a:latin typeface="DINPro-Bold" panose="02000503030000020004" pitchFamily="50" charset="0"/>
            </a:endParaRPr>
          </a:p>
          <a:p>
            <a:pPr marL="380990" indent="-380990">
              <a:buFontTx/>
              <a:buChar char="-"/>
            </a:pPr>
            <a:r>
              <a:rPr lang="fr-FR" sz="2400" dirty="0">
                <a:latin typeface="DINPro-Bold" panose="02000503030000020004" pitchFamily="50" charset="0"/>
              </a:rPr>
              <a:t>Possibilité de fixer des quotas d’autorisation de changement d’usage</a:t>
            </a:r>
          </a:p>
          <a:p>
            <a:pPr marL="990575" lvl="1" indent="-380990">
              <a:buFontTx/>
              <a:buChar char="-"/>
            </a:pPr>
            <a:r>
              <a:rPr lang="fr-FR" sz="2400" dirty="0">
                <a:latin typeface="DINPro-Light" panose="02000504040000020003" pitchFamily="50" charset="0"/>
              </a:rPr>
              <a:t>Intérêt pour les communes où le poids des LCD et les volumes sont élevés</a:t>
            </a:r>
          </a:p>
          <a:p>
            <a:pPr marL="990575" lvl="1" indent="-380990">
              <a:buFontTx/>
              <a:buChar char="-"/>
            </a:pPr>
            <a:r>
              <a:rPr lang="fr-FR" sz="2400" dirty="0">
                <a:latin typeface="DINPro-Light" panose="02000504040000020003" pitchFamily="50" charset="0"/>
              </a:rPr>
              <a:t>Intérêt sur les communes ou la progression des RS et LCD est plus forte que celle des RP</a:t>
            </a:r>
          </a:p>
          <a:p>
            <a:pPr marL="990575" lvl="1" indent="-380990">
              <a:buFontTx/>
              <a:buChar char="-"/>
            </a:pPr>
            <a:endParaRPr lang="fr-FR" sz="2400" dirty="0">
              <a:latin typeface="DINPro-Light" panose="02000504040000020003" pitchFamily="50" charset="0"/>
            </a:endParaRPr>
          </a:p>
          <a:p>
            <a:pPr marL="990575" lvl="1" indent="-380990">
              <a:buFontTx/>
              <a:buChar char="-"/>
            </a:pPr>
            <a:r>
              <a:rPr lang="fr-FR" sz="2400" i="1" dirty="0"/>
              <a:t>Groix, Lorient, Ploemeur, Larmor-Plage, Clohars-Carnoët, Guidel, Plouhinec, Gâvres, Moëlan-sur-Mer, Riec-sur-Bélon, Port-Louis, , Riantec, Quistinic, Locmiquélic, Sainte-Hélène</a:t>
            </a:r>
            <a:endParaRPr lang="fr-FR" sz="2400" dirty="0">
              <a:latin typeface="DINPro-Light" panose="02000504040000020003" pitchFamily="50" charset="0"/>
            </a:endParaRPr>
          </a:p>
          <a:p>
            <a:pPr marL="380990" indent="-380990">
              <a:buFontTx/>
              <a:buChar char="-"/>
            </a:pPr>
            <a:endParaRPr lang="fr-FR" sz="2400" dirty="0">
              <a:latin typeface="DINPro-Bold" panose="02000503030000020004" pitchFamily="50" charset="0"/>
            </a:endParaRPr>
          </a:p>
        </p:txBody>
      </p:sp>
    </p:spTree>
    <p:extLst>
      <p:ext uri="{BB962C8B-B14F-4D97-AF65-F5344CB8AC3E}">
        <p14:creationId xmlns:p14="http://schemas.microsoft.com/office/powerpoint/2010/main" val="357075051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numéro de diapositive 6"/>
          <p:cNvSpPr>
            <a:spLocks noGrp="1"/>
          </p:cNvSpPr>
          <p:nvPr>
            <p:ph type="sldNum" sz="quarter" idx="12"/>
          </p:nvPr>
        </p:nvSpPr>
        <p:spPr>
          <a:xfrm>
            <a:off x="143339" y="6356351"/>
            <a:ext cx="576064" cy="365125"/>
          </a:xfrm>
        </p:spPr>
        <p:txBody>
          <a:bodyPr/>
          <a:lstStyle/>
          <a:p>
            <a:fld id="{26B361E3-082F-485F-B0AE-5DB72474AAE1}" type="slidenum">
              <a:rPr lang="fr-FR" smtClean="0"/>
              <a:t>73</a:t>
            </a:fld>
            <a:endParaRPr lang="fr-FR" dirty="0"/>
          </a:p>
        </p:txBody>
      </p:sp>
      <p:sp>
        <p:nvSpPr>
          <p:cNvPr id="3" name="ZoneTexte 2">
            <a:extLst>
              <a:ext uri="{FF2B5EF4-FFF2-40B4-BE49-F238E27FC236}">
                <a16:creationId xmlns:a16="http://schemas.microsoft.com/office/drawing/2014/main" id="{DDD09771-484B-4E93-A78E-D1FAF7970EBB}"/>
              </a:ext>
            </a:extLst>
          </p:cNvPr>
          <p:cNvSpPr txBox="1"/>
          <p:nvPr/>
        </p:nvSpPr>
        <p:spPr>
          <a:xfrm>
            <a:off x="335360" y="1028733"/>
            <a:ext cx="8640960" cy="5262979"/>
          </a:xfrm>
          <a:prstGeom prst="rect">
            <a:avLst/>
          </a:prstGeom>
          <a:noFill/>
        </p:spPr>
        <p:txBody>
          <a:bodyPr wrap="square" rtlCol="0">
            <a:spAutoFit/>
          </a:bodyPr>
          <a:lstStyle/>
          <a:p>
            <a:pPr marL="380990" indent="-380990">
              <a:buFontTx/>
              <a:buChar char="-"/>
            </a:pPr>
            <a:r>
              <a:rPr lang="fr-FR" sz="2400" dirty="0">
                <a:latin typeface="DINPro-Bold" panose="02000503030000020004" pitchFamily="50" charset="0"/>
              </a:rPr>
              <a:t>Renforcement des sanctions en cas de transformation irrégulière d’un local à usage d’habitation</a:t>
            </a:r>
          </a:p>
          <a:p>
            <a:pPr marL="380990" indent="-380990">
              <a:buFontTx/>
              <a:buChar char="-"/>
            </a:pPr>
            <a:endParaRPr lang="fr-FR" sz="2400" dirty="0">
              <a:latin typeface="DINPro-Bold" panose="02000503030000020004" pitchFamily="50" charset="0"/>
            </a:endParaRPr>
          </a:p>
          <a:p>
            <a:pPr marL="380990" indent="-380990">
              <a:buFontTx/>
              <a:buChar char="-"/>
            </a:pPr>
            <a:r>
              <a:rPr lang="fr-FR" sz="2400" dirty="0">
                <a:latin typeface="DINPro-Bold" panose="02000503030000020004" pitchFamily="50" charset="0"/>
              </a:rPr>
              <a:t>Nouvelle définition de la preuve de l’usage d’habitation</a:t>
            </a:r>
          </a:p>
          <a:p>
            <a:pPr marL="380990" indent="-380990">
              <a:buFontTx/>
              <a:buChar char="-"/>
            </a:pPr>
            <a:endParaRPr lang="fr-FR" sz="2400" dirty="0">
              <a:latin typeface="DINPro-Bold" panose="02000503030000020004" pitchFamily="50" charset="0"/>
            </a:endParaRPr>
          </a:p>
          <a:p>
            <a:pPr marL="380990" indent="-380990">
              <a:buFontTx/>
              <a:buChar char="-"/>
            </a:pPr>
            <a:r>
              <a:rPr lang="fr-FR" sz="2400" dirty="0">
                <a:latin typeface="DINPro-Bold" panose="02000503030000020004" pitchFamily="50" charset="0"/>
              </a:rPr>
              <a:t>Dispositions d’urbanisme avec sectorisation des autorisations de changement d’usage</a:t>
            </a:r>
          </a:p>
          <a:p>
            <a:pPr marL="990575" lvl="1" indent="-380990">
              <a:buFontTx/>
              <a:buChar char="-"/>
            </a:pPr>
            <a:r>
              <a:rPr lang="fr-FR" sz="2400" dirty="0">
                <a:latin typeface="DINPro-Light" panose="02000504040000020003" pitchFamily="50" charset="0"/>
              </a:rPr>
              <a:t>Intérêt sur les communes ou la progression des RS et LCD est plus forte que celle des RP</a:t>
            </a:r>
          </a:p>
          <a:p>
            <a:pPr marL="990575" lvl="1" indent="-380990">
              <a:buFontTx/>
              <a:buChar char="-"/>
            </a:pPr>
            <a:r>
              <a:rPr lang="fr-FR" sz="2400" dirty="0">
                <a:latin typeface="DINPro-Light" panose="02000504040000020003" pitchFamily="50" charset="0"/>
              </a:rPr>
              <a:t>Intérêt pour les communes où la progression RS et LCD</a:t>
            </a:r>
          </a:p>
          <a:p>
            <a:pPr marL="990575" lvl="1" indent="-380990">
              <a:buFontTx/>
              <a:buChar char="-"/>
            </a:pPr>
            <a:endParaRPr lang="fr-FR" sz="2400" dirty="0">
              <a:latin typeface="DINPro-Light" panose="02000504040000020003" pitchFamily="50" charset="0"/>
            </a:endParaRPr>
          </a:p>
          <a:p>
            <a:pPr marL="990575" lvl="1" indent="-380990">
              <a:buFontTx/>
              <a:buChar char="-"/>
            </a:pPr>
            <a:r>
              <a:rPr lang="fr-FR" sz="2400" i="1" dirty="0"/>
              <a:t>Groix, Ploemeur, Larmor-Plage, Port-Louis, Guidel, Gâvres, Clohars-Carnoët, , Plouhinec, , Moëlan-sur-Mer, Riantec</a:t>
            </a:r>
            <a:endParaRPr lang="fr-FR" sz="2400" dirty="0">
              <a:latin typeface="DINPro-Bold" panose="02000503030000020004" pitchFamily="50" charset="0"/>
            </a:endParaRPr>
          </a:p>
        </p:txBody>
      </p:sp>
      <p:sp>
        <p:nvSpPr>
          <p:cNvPr id="4" name="Rectangle 3">
            <a:extLst>
              <a:ext uri="{FF2B5EF4-FFF2-40B4-BE49-F238E27FC236}">
                <a16:creationId xmlns:a16="http://schemas.microsoft.com/office/drawing/2014/main" id="{209B03D3-55DC-4B65-E8D4-2D417107A241}"/>
              </a:ext>
            </a:extLst>
          </p:cNvPr>
          <p:cNvSpPr/>
          <p:nvPr/>
        </p:nvSpPr>
        <p:spPr>
          <a:xfrm>
            <a:off x="431371" y="551714"/>
            <a:ext cx="8173904" cy="427938"/>
          </a:xfrm>
          <a:prstGeom prst="rect">
            <a:avLst/>
          </a:prstGeom>
        </p:spPr>
        <p:txBody>
          <a:bodyPr wrap="square">
            <a:spAutoFit/>
          </a:bodyPr>
          <a:lstStyle/>
          <a:p>
            <a:pPr>
              <a:lnSpc>
                <a:spcPct val="107000"/>
              </a:lnSpc>
              <a:spcAft>
                <a:spcPts val="1500"/>
              </a:spcAft>
            </a:pPr>
            <a:r>
              <a:rPr lang="fr-FR" sz="2133" b="1" dirty="0">
                <a:solidFill>
                  <a:schemeClr val="bg2"/>
                </a:solidFill>
                <a:latin typeface="DINPro-RegularItalic" panose="02000506040000020004" pitchFamily="50" charset="0"/>
                <a:ea typeface="Times New Roman" panose="02020603050405020304" pitchFamily="18" charset="0"/>
                <a:cs typeface="Open Sans"/>
              </a:rPr>
              <a:t>De nouveaux outils à la disposition des communes</a:t>
            </a:r>
          </a:p>
        </p:txBody>
      </p:sp>
    </p:spTree>
    <p:extLst>
      <p:ext uri="{BB962C8B-B14F-4D97-AF65-F5344CB8AC3E}">
        <p14:creationId xmlns:p14="http://schemas.microsoft.com/office/powerpoint/2010/main" val="304039346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numéro de diapositive 6"/>
          <p:cNvSpPr>
            <a:spLocks noGrp="1"/>
          </p:cNvSpPr>
          <p:nvPr>
            <p:ph type="sldNum" sz="quarter" idx="12"/>
          </p:nvPr>
        </p:nvSpPr>
        <p:spPr>
          <a:xfrm>
            <a:off x="143339" y="6356351"/>
            <a:ext cx="576064" cy="365125"/>
          </a:xfrm>
        </p:spPr>
        <p:txBody>
          <a:bodyPr/>
          <a:lstStyle/>
          <a:p>
            <a:fld id="{26B361E3-082F-485F-B0AE-5DB72474AAE1}" type="slidenum">
              <a:rPr lang="fr-FR" smtClean="0"/>
              <a:t>74</a:t>
            </a:fld>
            <a:endParaRPr lang="fr-FR" dirty="0"/>
          </a:p>
        </p:txBody>
      </p:sp>
      <p:sp>
        <p:nvSpPr>
          <p:cNvPr id="3" name="ZoneTexte 2">
            <a:extLst>
              <a:ext uri="{FF2B5EF4-FFF2-40B4-BE49-F238E27FC236}">
                <a16:creationId xmlns:a16="http://schemas.microsoft.com/office/drawing/2014/main" id="{DDD09771-484B-4E93-A78E-D1FAF7970EBB}"/>
              </a:ext>
            </a:extLst>
          </p:cNvPr>
          <p:cNvSpPr txBox="1"/>
          <p:nvPr/>
        </p:nvSpPr>
        <p:spPr>
          <a:xfrm>
            <a:off x="335360" y="1028734"/>
            <a:ext cx="8640960" cy="1200329"/>
          </a:xfrm>
          <a:prstGeom prst="rect">
            <a:avLst/>
          </a:prstGeom>
          <a:noFill/>
        </p:spPr>
        <p:txBody>
          <a:bodyPr wrap="square" rtlCol="0">
            <a:spAutoFit/>
          </a:bodyPr>
          <a:lstStyle/>
          <a:p>
            <a:pPr marL="380990" indent="-380990">
              <a:buFontTx/>
              <a:buChar char="-"/>
            </a:pPr>
            <a:r>
              <a:rPr lang="fr-FR" sz="2400" dirty="0">
                <a:latin typeface="DINPro-Bold" panose="02000503030000020004" pitchFamily="50" charset="0"/>
              </a:rPr>
              <a:t>Nouvelles règles en copropriété</a:t>
            </a:r>
          </a:p>
          <a:p>
            <a:pPr marL="380990" indent="-380990">
              <a:buFontTx/>
              <a:buChar char="-"/>
            </a:pPr>
            <a:endParaRPr lang="fr-FR" sz="2400" dirty="0">
              <a:latin typeface="DINPro-Bold" panose="02000503030000020004" pitchFamily="50" charset="0"/>
            </a:endParaRPr>
          </a:p>
          <a:p>
            <a:pPr marL="380990" indent="-380990">
              <a:buFontTx/>
              <a:buChar char="-"/>
            </a:pPr>
            <a:r>
              <a:rPr lang="fr-FR" sz="2400" dirty="0">
                <a:latin typeface="DINPro-Bold" panose="02000503030000020004" pitchFamily="50" charset="0"/>
              </a:rPr>
              <a:t>Modification de la fiscalité</a:t>
            </a:r>
          </a:p>
        </p:txBody>
      </p:sp>
      <p:sp>
        <p:nvSpPr>
          <p:cNvPr id="4" name="Rectangle 3">
            <a:extLst>
              <a:ext uri="{FF2B5EF4-FFF2-40B4-BE49-F238E27FC236}">
                <a16:creationId xmlns:a16="http://schemas.microsoft.com/office/drawing/2014/main" id="{78E0E479-8EFC-69FF-BF2F-BC30008376A3}"/>
              </a:ext>
            </a:extLst>
          </p:cNvPr>
          <p:cNvSpPr/>
          <p:nvPr/>
        </p:nvSpPr>
        <p:spPr>
          <a:xfrm>
            <a:off x="431371" y="551714"/>
            <a:ext cx="8173904" cy="427938"/>
          </a:xfrm>
          <a:prstGeom prst="rect">
            <a:avLst/>
          </a:prstGeom>
        </p:spPr>
        <p:txBody>
          <a:bodyPr wrap="square">
            <a:spAutoFit/>
          </a:bodyPr>
          <a:lstStyle/>
          <a:p>
            <a:pPr>
              <a:lnSpc>
                <a:spcPct val="107000"/>
              </a:lnSpc>
              <a:spcAft>
                <a:spcPts val="1500"/>
              </a:spcAft>
            </a:pPr>
            <a:r>
              <a:rPr lang="fr-FR" sz="2133" b="1" dirty="0">
                <a:solidFill>
                  <a:schemeClr val="bg2"/>
                </a:solidFill>
                <a:latin typeface="DINPro-RegularItalic" panose="02000506040000020004" pitchFamily="50" charset="0"/>
                <a:ea typeface="Times New Roman" panose="02020603050405020304" pitchFamily="18" charset="0"/>
                <a:cs typeface="Open Sans"/>
              </a:rPr>
              <a:t>De nouveaux outils à la disposition des communes</a:t>
            </a:r>
          </a:p>
        </p:txBody>
      </p:sp>
    </p:spTree>
    <p:extLst>
      <p:ext uri="{BB962C8B-B14F-4D97-AF65-F5344CB8AC3E}">
        <p14:creationId xmlns:p14="http://schemas.microsoft.com/office/powerpoint/2010/main" val="144933279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387C70-E100-A4F9-9A58-34E165781120}"/>
            </a:ext>
          </a:extLst>
        </p:cNvPr>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FF073C38-2691-3CB4-FA67-BDFA5CBB4B44}"/>
              </a:ext>
            </a:extLst>
          </p:cNvPr>
          <p:cNvSpPr>
            <a:spLocks noGrp="1"/>
          </p:cNvSpPr>
          <p:nvPr>
            <p:ph type="body" idx="1"/>
          </p:nvPr>
        </p:nvSpPr>
        <p:spPr>
          <a:xfrm>
            <a:off x="2220312" y="4631362"/>
            <a:ext cx="7911240" cy="1842590"/>
          </a:xfrm>
        </p:spPr>
        <p:txBody>
          <a:bodyPr>
            <a:normAutofit fontScale="92500"/>
          </a:bodyPr>
          <a:lstStyle/>
          <a:p>
            <a:r>
              <a:rPr lang="fr-FR" b="1" dirty="0"/>
              <a:t>Nicolas PELE</a:t>
            </a:r>
          </a:p>
          <a:p>
            <a:r>
              <a:rPr lang="fr-FR" dirty="0"/>
              <a:t>CEREMA</a:t>
            </a:r>
          </a:p>
          <a:p>
            <a:r>
              <a:rPr lang="fr-FR" i="1" dirty="0"/>
              <a:t>Responsable d’études foncier et territoires</a:t>
            </a:r>
            <a:endParaRPr lang="fr-FR" dirty="0"/>
          </a:p>
          <a:p>
            <a:r>
              <a:rPr lang="fr-FR" i="1" dirty="0"/>
              <a:t>Co-pilote de l'inventaire national des friches </a:t>
            </a:r>
            <a:r>
              <a:rPr lang="fr-FR" i="1" dirty="0" err="1"/>
              <a:t>Cartofriches</a:t>
            </a:r>
            <a:endParaRPr lang="fr-FR" dirty="0"/>
          </a:p>
        </p:txBody>
      </p:sp>
      <p:sp>
        <p:nvSpPr>
          <p:cNvPr id="4" name="Titre 3">
            <a:extLst>
              <a:ext uri="{FF2B5EF4-FFF2-40B4-BE49-F238E27FC236}">
                <a16:creationId xmlns:a16="http://schemas.microsoft.com/office/drawing/2014/main" id="{69205522-5162-171D-B8F9-B0CD210B75D3}"/>
              </a:ext>
            </a:extLst>
          </p:cNvPr>
          <p:cNvSpPr>
            <a:spLocks noGrp="1"/>
          </p:cNvSpPr>
          <p:nvPr>
            <p:ph type="title"/>
          </p:nvPr>
        </p:nvSpPr>
        <p:spPr>
          <a:xfrm>
            <a:off x="2220312" y="3783598"/>
            <a:ext cx="9392568" cy="847764"/>
          </a:xfrm>
        </p:spPr>
        <p:txBody>
          <a:bodyPr>
            <a:normAutofit fontScale="90000"/>
          </a:bodyPr>
          <a:lstStyle/>
          <a:p>
            <a:r>
              <a:rPr lang="fr-FR" b="1" dirty="0"/>
              <a:t>Retour sur une étude sur les meublés touristiques</a:t>
            </a:r>
          </a:p>
        </p:txBody>
      </p:sp>
    </p:spTree>
    <p:extLst>
      <p:ext uri="{BB962C8B-B14F-4D97-AF65-F5344CB8AC3E}">
        <p14:creationId xmlns:p14="http://schemas.microsoft.com/office/powerpoint/2010/main" val="3003060721"/>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1390848429" name="Titre 1"/>
          <p:cNvSpPr>
            <a:spLocks noGrp="1"/>
          </p:cNvSpPr>
          <p:nvPr>
            <p:ph type="ctrTitle"/>
          </p:nvPr>
        </p:nvSpPr>
        <p:spPr bwMode="auto"/>
        <p:txBody>
          <a:bodyPr/>
          <a:lstStyle/>
          <a:p>
            <a:pPr>
              <a:defRPr/>
            </a:pPr>
            <a:r>
              <a:rPr lang="fr-FR" sz="4800" b="1" i="0" u="none" strike="noStrike" cap="none" spc="0">
                <a:solidFill>
                  <a:schemeClr val="bg2"/>
                </a:solidFill>
                <a:latin typeface="Arial"/>
                <a:ea typeface="Arial"/>
                <a:cs typeface="Arial"/>
              </a:rPr>
              <a:t>Qui sont les propriétaires des logements Airbnb ?</a:t>
            </a:r>
            <a:endParaRPr lang="fr-FR"/>
          </a:p>
        </p:txBody>
      </p:sp>
      <p:sp>
        <p:nvSpPr>
          <p:cNvPr id="172026318" name="Espace réservé du texte 2"/>
          <p:cNvSpPr>
            <a:spLocks noGrp="1"/>
          </p:cNvSpPr>
          <p:nvPr>
            <p:ph type="body" sz="quarter" idx="10"/>
          </p:nvPr>
        </p:nvSpPr>
        <p:spPr bwMode="auto"/>
        <p:txBody>
          <a:bodyPr vertOverflow="overflow" horzOverflow="overflow" vert="horz" wrap="square" lIns="91440" tIns="45720" rIns="91440" bIns="45720" numCol="1" spcCol="0" rtlCol="0" fromWordArt="0" anchor="t" anchorCtr="0" forceAA="0" compatLnSpc="0">
            <a:normAutofit fontScale="65000" lnSpcReduction="20000"/>
          </a:bodyPr>
          <a:lstStyle/>
          <a:p>
            <a:pPr>
              <a:defRPr/>
            </a:pPr>
            <a:r>
              <a:rPr lang="fr-FR"/>
              <a:t>Enseignement des démarches menées à Calais et à Marseille</a:t>
            </a:r>
          </a:p>
        </p:txBody>
      </p:sp>
      <p:pic>
        <p:nvPicPr>
          <p:cNvPr id="1637222555" name="Image 1637222554"/>
          <p:cNvPicPr>
            <a:picLocks noChangeAspect="1"/>
          </p:cNvPicPr>
          <p:nvPr/>
        </p:nvPicPr>
        <p:blipFill>
          <a:blip r:embed="rId3"/>
          <a:stretch/>
        </p:blipFill>
        <p:spPr bwMode="auto">
          <a:xfrm>
            <a:off x="6589267" y="4990227"/>
            <a:ext cx="4473732" cy="1009194"/>
          </a:xfrm>
          <a:prstGeom prst="rect">
            <a:avLst/>
          </a:prstGeom>
        </p:spPr>
      </p:pic>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1540519689" name="Espace réservé du texte 1"/>
          <p:cNvSpPr>
            <a:spLocks noGrp="1"/>
          </p:cNvSpPr>
          <p:nvPr>
            <p:ph type="body" sz="quarter" idx="11"/>
          </p:nvPr>
        </p:nvSpPr>
        <p:spPr bwMode="auto"/>
        <p:txBody>
          <a:bodyPr vertOverflow="overflow" horzOverflow="overflow" vert="horz" wrap="square" lIns="91440" tIns="45720" rIns="91440" bIns="45720" numCol="1" spcCol="0" rtlCol="0" fromWordArt="0" anchor="t" anchorCtr="0" forceAA="0" compatLnSpc="0">
            <a:normAutofit fontScale="70000" lnSpcReduction="20000"/>
          </a:bodyPr>
          <a:lstStyle/>
          <a:p>
            <a:pPr>
              <a:defRPr/>
            </a:pPr>
            <a:r>
              <a:rPr lang="fr-FR"/>
              <a:t>Objectifs des études</a:t>
            </a:r>
          </a:p>
        </p:txBody>
      </p:sp>
      <p:sp>
        <p:nvSpPr>
          <p:cNvPr id="193063992" name="Espace réservé du texte 2"/>
          <p:cNvSpPr>
            <a:spLocks noGrp="1"/>
          </p:cNvSpPr>
          <p:nvPr>
            <p:ph type="body" sz="quarter" idx="14"/>
          </p:nvPr>
        </p:nvSpPr>
        <p:spPr bwMode="auto"/>
        <p:txBody>
          <a:bodyPr/>
          <a:lstStyle/>
          <a:p>
            <a:pPr>
              <a:defRPr/>
            </a:pPr>
            <a:r>
              <a:rPr lang="fr-FR"/>
              <a:t>Chiffres clés</a:t>
            </a:r>
          </a:p>
          <a:p>
            <a:pPr>
              <a:defRPr/>
            </a:pPr>
            <a:endParaRPr lang="fr-FR"/>
          </a:p>
        </p:txBody>
      </p:sp>
      <p:sp>
        <p:nvSpPr>
          <p:cNvPr id="258999629" name="Espace réservé du texte 3"/>
          <p:cNvSpPr>
            <a:spLocks noGrp="1"/>
          </p:cNvSpPr>
          <p:nvPr>
            <p:ph type="body" sz="quarter" idx="21"/>
          </p:nvPr>
        </p:nvSpPr>
        <p:spPr bwMode="auto"/>
        <p:txBody>
          <a:bodyPr/>
          <a:lstStyle/>
          <a:p>
            <a:pPr>
              <a:defRPr/>
            </a:pPr>
            <a:endParaRPr lang="fr-FR"/>
          </a:p>
        </p:txBody>
      </p:sp>
      <p:sp>
        <p:nvSpPr>
          <p:cNvPr id="932419942" name="Espace réservé du texte 4"/>
          <p:cNvSpPr>
            <a:spLocks noGrp="1"/>
          </p:cNvSpPr>
          <p:nvPr>
            <p:ph type="body" sz="quarter" idx="22"/>
          </p:nvPr>
        </p:nvSpPr>
        <p:spPr bwMode="auto">
          <a:xfrm>
            <a:off x="2853304" y="4159581"/>
            <a:ext cx="2977294" cy="635227"/>
          </a:xfrm>
        </p:spPr>
        <p:txBody>
          <a:bodyPr vertOverflow="overflow" horzOverflow="overflow" vert="horz" wrap="square" lIns="91440" tIns="45720" rIns="91440" bIns="45720" numCol="1" spcCol="0" rtlCol="0" fromWordArt="0" anchor="t" anchorCtr="0" forceAA="0" compatLnSpc="0">
            <a:normAutofit fontScale="72500" lnSpcReduction="20000"/>
          </a:bodyPr>
          <a:lstStyle/>
          <a:p>
            <a:pPr>
              <a:defRPr/>
            </a:pPr>
            <a:r>
              <a:rPr lang="fr-FR"/>
              <a:t>Enseignements de l’étude de Calais</a:t>
            </a:r>
          </a:p>
        </p:txBody>
      </p:sp>
      <p:sp>
        <p:nvSpPr>
          <p:cNvPr id="472461767" name="Espace réservé du texte 5"/>
          <p:cNvSpPr>
            <a:spLocks noGrp="1"/>
          </p:cNvSpPr>
          <p:nvPr>
            <p:ph type="body" sz="quarter" idx="23"/>
          </p:nvPr>
        </p:nvSpPr>
        <p:spPr bwMode="auto">
          <a:xfrm>
            <a:off x="2853304" y="4794809"/>
            <a:ext cx="3138138" cy="770992"/>
          </a:xfrm>
        </p:spPr>
        <p:txBody>
          <a:bodyPr/>
          <a:lstStyle/>
          <a:p>
            <a:pPr>
              <a:defRPr/>
            </a:pPr>
            <a:r>
              <a:rPr lang="fr-FR"/>
              <a:t>Contexte et résultats</a:t>
            </a:r>
          </a:p>
        </p:txBody>
      </p:sp>
      <p:sp>
        <p:nvSpPr>
          <p:cNvPr id="1877116762" name="Espace réservé du texte 6"/>
          <p:cNvSpPr>
            <a:spLocks noGrp="1"/>
          </p:cNvSpPr>
          <p:nvPr>
            <p:ph type="body" sz="quarter" idx="24"/>
          </p:nvPr>
        </p:nvSpPr>
        <p:spPr bwMode="auto">
          <a:xfrm>
            <a:off x="1964995" y="4054037"/>
            <a:ext cx="858837" cy="467691"/>
          </a:xfrm>
        </p:spPr>
        <p:txBody>
          <a:bodyPr/>
          <a:lstStyle/>
          <a:p>
            <a:pPr>
              <a:defRPr/>
            </a:pPr>
            <a:endParaRPr lang="fr-FR"/>
          </a:p>
        </p:txBody>
      </p:sp>
      <p:sp>
        <p:nvSpPr>
          <p:cNvPr id="1752013646" name="Espace réservé du texte 7"/>
          <p:cNvSpPr>
            <a:spLocks noGrp="1"/>
          </p:cNvSpPr>
          <p:nvPr>
            <p:ph type="body" sz="quarter" idx="31"/>
          </p:nvPr>
        </p:nvSpPr>
        <p:spPr bwMode="auto">
          <a:xfrm>
            <a:off x="7478923" y="1788932"/>
            <a:ext cx="3050676" cy="624066"/>
          </a:xfrm>
        </p:spPr>
        <p:txBody>
          <a:bodyPr vertOverflow="overflow" horzOverflow="overflow" vert="horz" wrap="square" lIns="91440" tIns="45720" rIns="91440" bIns="45720" numCol="1" spcCol="0" rtlCol="0" fromWordArt="0" anchor="t" anchorCtr="0" forceAA="0" compatLnSpc="0">
            <a:normAutofit fontScale="65000" lnSpcReduction="20000"/>
          </a:bodyPr>
          <a:lstStyle/>
          <a:p>
            <a:pPr>
              <a:defRPr/>
            </a:pPr>
            <a:r>
              <a:rPr lang="fr-FR" sz="2800" b="1" i="0" u="none" strike="noStrike" cap="none" spc="0">
                <a:solidFill>
                  <a:schemeClr val="bg2"/>
                </a:solidFill>
                <a:latin typeface="Arial"/>
                <a:ea typeface="Arial"/>
                <a:cs typeface="Arial"/>
              </a:rPr>
              <a:t>Enseignements de l’étude de Marseille</a:t>
            </a:r>
            <a:endParaRPr sz="2800"/>
          </a:p>
        </p:txBody>
      </p:sp>
      <p:sp>
        <p:nvSpPr>
          <p:cNvPr id="1955376491" name="Espace réservé du texte 8"/>
          <p:cNvSpPr>
            <a:spLocks noGrp="1"/>
          </p:cNvSpPr>
          <p:nvPr>
            <p:ph type="body" sz="quarter" idx="32"/>
          </p:nvPr>
        </p:nvSpPr>
        <p:spPr bwMode="auto">
          <a:xfrm>
            <a:off x="7478923" y="2471016"/>
            <a:ext cx="3138138" cy="770992"/>
          </a:xfrm>
        </p:spPr>
        <p:txBody>
          <a:bodyPr/>
          <a:lstStyle/>
          <a:p>
            <a:pPr>
              <a:defRPr/>
            </a:pPr>
            <a:r>
              <a:rPr lang="fr-FR" sz="1600" b="0" i="0" u="none" strike="noStrike" cap="none" spc="0">
                <a:solidFill>
                  <a:schemeClr val="tx2"/>
                </a:solidFill>
                <a:latin typeface="Arial"/>
                <a:ea typeface="Arial"/>
                <a:cs typeface="Arial"/>
              </a:rPr>
              <a:t>Contexte et résultats</a:t>
            </a:r>
            <a:endParaRPr sz="1600"/>
          </a:p>
          <a:p>
            <a:pPr>
              <a:defRPr/>
            </a:pPr>
            <a:endParaRPr lang="fr-FR"/>
          </a:p>
        </p:txBody>
      </p:sp>
      <p:sp>
        <p:nvSpPr>
          <p:cNvPr id="1746363936" name="Espace réservé du texte 9"/>
          <p:cNvSpPr>
            <a:spLocks noGrp="1"/>
          </p:cNvSpPr>
          <p:nvPr>
            <p:ph type="body" sz="quarter" idx="33"/>
          </p:nvPr>
        </p:nvSpPr>
        <p:spPr bwMode="auto">
          <a:xfrm>
            <a:off x="6590614" y="1683388"/>
            <a:ext cx="858837" cy="467691"/>
          </a:xfrm>
        </p:spPr>
        <p:txBody>
          <a:bodyPr/>
          <a:lstStyle/>
          <a:p>
            <a:pPr>
              <a:defRPr/>
            </a:pPr>
            <a:endParaRPr lang="fr-FR"/>
          </a:p>
        </p:txBody>
      </p:sp>
      <p:sp>
        <p:nvSpPr>
          <p:cNvPr id="1465212591" name="Espace réservé du texte 10"/>
          <p:cNvSpPr>
            <a:spLocks noGrp="1"/>
          </p:cNvSpPr>
          <p:nvPr>
            <p:ph type="body" sz="quarter" idx="34"/>
          </p:nvPr>
        </p:nvSpPr>
        <p:spPr bwMode="auto">
          <a:xfrm>
            <a:off x="7664902" y="4265125"/>
            <a:ext cx="2766179" cy="467691"/>
          </a:xfrm>
        </p:spPr>
        <p:txBody>
          <a:bodyPr>
            <a:normAutofit fontScale="77500" lnSpcReduction="20000"/>
          </a:bodyPr>
          <a:lstStyle/>
          <a:p>
            <a:pPr>
              <a:defRPr/>
            </a:pPr>
            <a:r>
              <a:rPr lang="fr-FR"/>
              <a:t>Conclusion</a:t>
            </a:r>
          </a:p>
        </p:txBody>
      </p:sp>
      <p:sp>
        <p:nvSpPr>
          <p:cNvPr id="345467736" name="Espace réservé du texte 11"/>
          <p:cNvSpPr>
            <a:spLocks noGrp="1"/>
          </p:cNvSpPr>
          <p:nvPr>
            <p:ph type="body" sz="quarter" idx="35"/>
          </p:nvPr>
        </p:nvSpPr>
        <p:spPr bwMode="auto">
          <a:xfrm>
            <a:off x="7664902" y="4794809"/>
            <a:ext cx="3138138" cy="770992"/>
          </a:xfrm>
        </p:spPr>
        <p:txBody>
          <a:bodyPr>
            <a:normAutofit lnSpcReduction="10000"/>
          </a:bodyPr>
          <a:lstStyle/>
          <a:p>
            <a:pPr>
              <a:defRPr/>
            </a:pPr>
            <a:r>
              <a:rPr lang="fr-FR"/>
              <a:t>Loi Lemeur</a:t>
            </a:r>
          </a:p>
          <a:p>
            <a:pPr>
              <a:defRPr/>
            </a:pPr>
            <a:r>
              <a:rPr lang="fr-FR"/>
              <a:t>Publications</a:t>
            </a:r>
          </a:p>
        </p:txBody>
      </p:sp>
      <p:sp>
        <p:nvSpPr>
          <p:cNvPr id="778703647" name="Espace réservé du texte 12"/>
          <p:cNvSpPr>
            <a:spLocks noGrp="1"/>
          </p:cNvSpPr>
          <p:nvPr>
            <p:ph type="body" sz="quarter" idx="36"/>
          </p:nvPr>
        </p:nvSpPr>
        <p:spPr bwMode="auto">
          <a:xfrm>
            <a:off x="6776593" y="4159581"/>
            <a:ext cx="858837" cy="467691"/>
          </a:xfrm>
        </p:spPr>
        <p:txBody>
          <a:bodyPr/>
          <a:lstStyle/>
          <a:p>
            <a:pPr>
              <a:defRPr/>
            </a:pPr>
            <a:endParaRPr lang="fr-F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1709262688" name="Espace réservé du texte 2"/>
          <p:cNvSpPr>
            <a:spLocks noGrp="1"/>
          </p:cNvSpPr>
          <p:nvPr>
            <p:ph type="body" sz="quarter" idx="14"/>
          </p:nvPr>
        </p:nvSpPr>
        <p:spPr bwMode="auto"/>
        <p:txBody>
          <a:bodyPr vertOverflow="overflow" horzOverflow="overflow" vert="horz" wrap="square" lIns="91440" tIns="45720" rIns="91440" bIns="45720" numCol="1" spcCol="0" rtlCol="0" fromWordArt="0" anchor="t" anchorCtr="0" forceAA="0" compatLnSpc="0">
            <a:normAutofit/>
          </a:bodyPr>
          <a:lstStyle/>
          <a:p>
            <a:pPr>
              <a:defRPr/>
            </a:pPr>
            <a:r>
              <a:rPr lang="fr-FR" sz="4000" b="1" i="0" u="none" strike="noStrike" cap="none" spc="0">
                <a:solidFill>
                  <a:schemeClr val="bg2"/>
                </a:solidFill>
                <a:latin typeface="+mj-lt"/>
                <a:ea typeface="+mj-lt"/>
                <a:cs typeface="+mj-lt"/>
              </a:rPr>
              <a:t>Objectifs des études</a:t>
            </a:r>
            <a:endParaRPr sz="4000"/>
          </a:p>
        </p:txBody>
      </p:sp>
      <p:sp>
        <p:nvSpPr>
          <p:cNvPr id="431650698" name="Espace réservé du texte 3"/>
          <p:cNvSpPr>
            <a:spLocks noGrp="1"/>
          </p:cNvSpPr>
          <p:nvPr>
            <p:ph type="body" sz="quarter" idx="12"/>
          </p:nvPr>
        </p:nvSpPr>
        <p:spPr bwMode="auto"/>
        <p:txBody>
          <a:bodyPr/>
          <a:lstStyle/>
          <a:p>
            <a:pPr>
              <a:defRPr/>
            </a:pPr>
            <a:endParaRPr lang="fr-F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1019600047" name="Espace réservé du texte 1"/>
          <p:cNvSpPr>
            <a:spLocks noGrp="1"/>
          </p:cNvSpPr>
          <p:nvPr>
            <p:ph type="body" sz="quarter" idx="13"/>
          </p:nvPr>
        </p:nvSpPr>
        <p:spPr bwMode="auto"/>
        <p:txBody>
          <a:bodyPr>
            <a:normAutofit fontScale="92500" lnSpcReduction="20000"/>
          </a:bodyPr>
          <a:lstStyle/>
          <a:p>
            <a:pPr>
              <a:defRPr/>
            </a:pPr>
            <a:r>
              <a:rPr lang="fr-FR"/>
              <a:t>Quelques chiffres clés</a:t>
            </a:r>
          </a:p>
        </p:txBody>
      </p:sp>
      <p:sp>
        <p:nvSpPr>
          <p:cNvPr id="1311865012" name="Espace réservé du texte 2"/>
          <p:cNvSpPr>
            <a:spLocks noGrp="1"/>
          </p:cNvSpPr>
          <p:nvPr>
            <p:ph type="body" sz="quarter" idx="14"/>
          </p:nvPr>
        </p:nvSpPr>
        <p:spPr bwMode="auto">
          <a:xfrm>
            <a:off x="838198" y="1755648"/>
            <a:ext cx="10522788" cy="4528204"/>
          </a:xfrm>
        </p:spPr>
        <p:txBody>
          <a:bodyPr vertOverflow="overflow" horzOverflow="overflow" vert="horz" wrap="square" lIns="91440" tIns="45720" rIns="91440" bIns="45720" numCol="1" spcCol="0" rtlCol="0" fromWordArt="0" anchor="t" anchorCtr="0" forceAA="0" compatLnSpc="0">
            <a:normAutofit/>
          </a:bodyPr>
          <a:lstStyle/>
          <a:p>
            <a:pPr marL="393417" indent="-283878">
              <a:buFont typeface="Arial"/>
              <a:buChar char="•"/>
              <a:defRPr/>
            </a:pPr>
            <a:r>
              <a:rPr lang="fr-FR" sz="2200" b="0" i="0" u="none" strike="noStrike" cap="none" spc="0">
                <a:solidFill>
                  <a:srgbClr val="292574"/>
                </a:solidFill>
                <a:latin typeface="Arial"/>
                <a:ea typeface="Arial"/>
                <a:cs typeface="Arial"/>
              </a:rPr>
              <a:t>France : 1er marché d’Europe - 192,4 millions de nuités en 2024</a:t>
            </a:r>
            <a:endParaRPr sz="2200">
              <a:solidFill>
                <a:srgbClr val="292574"/>
              </a:solidFill>
              <a:latin typeface="Arial"/>
              <a:ea typeface="Arial"/>
              <a:cs typeface="Arial"/>
            </a:endParaRPr>
          </a:p>
          <a:p>
            <a:pPr marL="393417" indent="-283878">
              <a:buFont typeface="Arial"/>
              <a:buChar char="•"/>
              <a:defRPr/>
            </a:pPr>
            <a:r>
              <a:rPr lang="fr-FR" sz="2200" b="0" i="0" u="none" strike="noStrike" cap="none" spc="0">
                <a:solidFill>
                  <a:srgbClr val="292574"/>
                </a:solidFill>
                <a:latin typeface="Arial"/>
                <a:ea typeface="Arial"/>
                <a:cs typeface="Arial"/>
              </a:rPr>
              <a:t>1/4 du marché européen</a:t>
            </a:r>
            <a:endParaRPr sz="2200">
              <a:solidFill>
                <a:srgbClr val="292574"/>
              </a:solidFill>
              <a:latin typeface="Arial"/>
              <a:ea typeface="Arial"/>
              <a:cs typeface="Arial"/>
            </a:endParaRPr>
          </a:p>
          <a:p>
            <a:pPr marL="393417" indent="-283878">
              <a:buFont typeface="Arial"/>
              <a:buChar char="•"/>
              <a:defRPr/>
            </a:pPr>
            <a:r>
              <a:rPr lang="fr-FR" sz="2200" b="0" i="0" u="none" strike="noStrike" cap="none" spc="0">
                <a:solidFill>
                  <a:srgbClr val="292574"/>
                </a:solidFill>
                <a:latin typeface="Arial"/>
                <a:ea typeface="Arial"/>
                <a:cs typeface="Arial"/>
              </a:rPr>
              <a:t>Plus d’1 million d’annonces depuis 2019</a:t>
            </a:r>
            <a:endParaRPr sz="2200">
              <a:solidFill>
                <a:srgbClr val="292574"/>
              </a:solidFill>
              <a:latin typeface="Arial"/>
              <a:ea typeface="Arial"/>
              <a:cs typeface="Arial"/>
            </a:endParaRPr>
          </a:p>
          <a:p>
            <a:pPr marL="393417" indent="-283878">
              <a:buFont typeface="Arial"/>
              <a:buChar char="•"/>
              <a:defRPr/>
            </a:pPr>
            <a:endParaRPr sz="2200">
              <a:solidFill>
                <a:srgbClr val="292574"/>
              </a:solidFill>
              <a:latin typeface="Arial"/>
              <a:ea typeface="Arial"/>
              <a:cs typeface="Arial"/>
            </a:endParaRPr>
          </a:p>
          <a:p>
            <a:pPr>
              <a:defRPr/>
            </a:pPr>
            <a:r>
              <a:rPr lang="fr-FR" sz="2200" b="1" i="0" u="none" strike="noStrike" cap="none" spc="0">
                <a:solidFill>
                  <a:srgbClr val="292574"/>
                </a:solidFill>
                <a:latin typeface="Arial"/>
                <a:ea typeface="Arial"/>
                <a:cs typeface="Arial"/>
              </a:rPr>
              <a:t>Des conséquences sur les habitants : </a:t>
            </a:r>
            <a:endParaRPr sz="2200" b="1">
              <a:solidFill>
                <a:srgbClr val="292574"/>
              </a:solidFill>
              <a:latin typeface="Arial"/>
              <a:ea typeface="Arial"/>
              <a:cs typeface="Arial"/>
            </a:endParaRPr>
          </a:p>
          <a:p>
            <a:pPr marL="283878" indent="-283878">
              <a:buFont typeface="Arial"/>
              <a:buChar char="–"/>
              <a:defRPr/>
            </a:pPr>
            <a:r>
              <a:rPr lang="fr-FR" sz="2200" b="0" i="0" u="none" strike="noStrike" cap="none" spc="0">
                <a:solidFill>
                  <a:srgbClr val="292574"/>
                </a:solidFill>
                <a:latin typeface="Arial"/>
                <a:ea typeface="Arial"/>
                <a:cs typeface="Arial"/>
              </a:rPr>
              <a:t>éviction des ménages des centres-villes tendus</a:t>
            </a:r>
            <a:endParaRPr sz="2200">
              <a:solidFill>
                <a:srgbClr val="292574"/>
              </a:solidFill>
              <a:latin typeface="Arial"/>
              <a:ea typeface="Arial"/>
              <a:cs typeface="Arial"/>
            </a:endParaRPr>
          </a:p>
          <a:p>
            <a:pPr marL="283878" indent="-283878">
              <a:buFont typeface="Arial"/>
              <a:buChar char="–"/>
              <a:defRPr/>
            </a:pPr>
            <a:r>
              <a:rPr lang="fr-FR" sz="2200" b="0" i="0" u="none" strike="noStrike" cap="none" spc="0">
                <a:solidFill>
                  <a:srgbClr val="292574"/>
                </a:solidFill>
                <a:latin typeface="Arial"/>
                <a:ea typeface="Arial"/>
                <a:cs typeface="Arial"/>
              </a:rPr>
              <a:t>hausse de la probabilité de déménager vers un quartier plus pauvre</a:t>
            </a:r>
            <a:endParaRPr sz="2200">
              <a:solidFill>
                <a:srgbClr val="292574"/>
              </a:solidFill>
              <a:latin typeface="Arial"/>
              <a:ea typeface="Arial"/>
              <a:cs typeface="Arial"/>
            </a:endParaRPr>
          </a:p>
          <a:p>
            <a:pPr marL="283878" indent="-283878">
              <a:buFont typeface="Arial"/>
              <a:buChar char="–"/>
              <a:defRPr/>
            </a:pPr>
            <a:r>
              <a:rPr lang="fr-FR" sz="2200" b="0" i="0" u="none" strike="noStrike" cap="none" spc="0">
                <a:solidFill>
                  <a:srgbClr val="292574"/>
                </a:solidFill>
                <a:latin typeface="Arial"/>
                <a:ea typeface="Arial"/>
                <a:cs typeface="Arial"/>
              </a:rPr>
              <a:t>augmentation des prix des loyers et des loyers</a:t>
            </a:r>
            <a:endParaRPr sz="2200">
              <a:solidFill>
                <a:srgbClr val="292574"/>
              </a:solidFill>
              <a:latin typeface="Arial"/>
              <a:ea typeface="Arial"/>
              <a:cs typeface="Arial"/>
            </a:endParaRPr>
          </a:p>
          <a:p>
            <a:pPr>
              <a:defRPr/>
            </a:pPr>
            <a:r>
              <a:rPr lang="fr-FR" sz="2200" b="0" i="0" u="none" strike="noStrike" cap="none" spc="0">
                <a:solidFill>
                  <a:srgbClr val="292574"/>
                </a:solidFill>
                <a:latin typeface="Arial"/>
                <a:ea typeface="Arial"/>
                <a:cs typeface="Arial"/>
              </a:rPr>
              <a:t>... le tout dans un contexte immobilier complexe</a:t>
            </a:r>
            <a:endParaRPr sz="1800">
              <a:solidFill>
                <a:srgbClr val="292574"/>
              </a:solidFill>
              <a:latin typeface="Arial"/>
              <a:ea typeface="Arial"/>
              <a:cs typeface="Aria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38"/>
        <p:cNvGrpSpPr/>
        <p:nvPr/>
      </p:nvGrpSpPr>
      <p:grpSpPr>
        <a:xfrm>
          <a:off x="0" y="0"/>
          <a:ext cx="0" cy="0"/>
          <a:chOff x="0" y="0"/>
          <a:chExt cx="0" cy="0"/>
        </a:xfrm>
      </p:grpSpPr>
      <p:sp>
        <p:nvSpPr>
          <p:cNvPr id="239" name="Google Shape;239;p2"/>
          <p:cNvSpPr txBox="1">
            <a:spLocks noGrp="1"/>
          </p:cNvSpPr>
          <p:nvPr>
            <p:ph type="ctrTitle"/>
          </p:nvPr>
        </p:nvSpPr>
        <p:spPr>
          <a:xfrm>
            <a:off x="5263183" y="2574083"/>
            <a:ext cx="6488869" cy="2376496"/>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lt2"/>
              </a:buClr>
              <a:buSzPts val="4800"/>
              <a:buFont typeface="Arial"/>
              <a:buNone/>
            </a:pPr>
            <a:r>
              <a:rPr lang="fr-FR"/>
              <a:t>Cadre juridique relatif aux meublés de tourisme</a:t>
            </a:r>
            <a:endParaRPr/>
          </a:p>
        </p:txBody>
      </p:sp>
      <p:sp>
        <p:nvSpPr>
          <p:cNvPr id="240" name="Google Shape;240;p2"/>
          <p:cNvSpPr txBox="1">
            <a:spLocks noGrp="1"/>
          </p:cNvSpPr>
          <p:nvPr>
            <p:ph type="body" idx="1"/>
          </p:nvPr>
        </p:nvSpPr>
        <p:spPr>
          <a:xfrm>
            <a:off x="5256545" y="1948130"/>
            <a:ext cx="6495507" cy="467692"/>
          </a:xfrm>
          <a:prstGeom prst="rect">
            <a:avLst/>
          </a:prstGeom>
          <a:noFill/>
          <a:ln>
            <a:noFill/>
          </a:ln>
        </p:spPr>
        <p:txBody>
          <a:bodyPr spcFirstLastPara="1" wrap="square" lIns="91425" tIns="45700" rIns="91425" bIns="45700" anchor="t" anchorCtr="0">
            <a:normAutofit lnSpcReduction="10000"/>
          </a:bodyPr>
          <a:lstStyle/>
          <a:p>
            <a:pPr marL="0" lvl="0" indent="0" algn="l" rtl="0">
              <a:lnSpc>
                <a:spcPct val="90000"/>
              </a:lnSpc>
              <a:spcBef>
                <a:spcPts val="0"/>
              </a:spcBef>
              <a:spcAft>
                <a:spcPts val="0"/>
              </a:spcAft>
              <a:buClr>
                <a:schemeClr val="dk2"/>
              </a:buClr>
              <a:buSzPts val="2800"/>
              <a:buNone/>
            </a:pPr>
            <a:r>
              <a:rPr lang="fr-FR"/>
              <a:t>Module n°1</a:t>
            </a:r>
            <a:endParaRP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1865559724" name="Espace réservé du texte 1"/>
          <p:cNvSpPr>
            <a:spLocks noGrp="1"/>
          </p:cNvSpPr>
          <p:nvPr>
            <p:ph type="body" sz="quarter" idx="13"/>
          </p:nvPr>
        </p:nvSpPr>
        <p:spPr bwMode="auto"/>
        <p:txBody>
          <a:bodyPr>
            <a:normAutofit fontScale="92500" lnSpcReduction="20000"/>
          </a:bodyPr>
          <a:lstStyle/>
          <a:p>
            <a:pPr>
              <a:defRPr/>
            </a:pPr>
            <a:endParaRPr lang="fr-FR"/>
          </a:p>
        </p:txBody>
      </p:sp>
      <p:sp>
        <p:nvSpPr>
          <p:cNvPr id="1957090186" name="Espace réservé du texte 2"/>
          <p:cNvSpPr>
            <a:spLocks noGrp="1"/>
          </p:cNvSpPr>
          <p:nvPr>
            <p:ph type="body" sz="quarter" idx="14"/>
          </p:nvPr>
        </p:nvSpPr>
        <p:spPr bwMode="auto"/>
        <p:txBody>
          <a:bodyPr vertOverflow="overflow" horzOverflow="overflow" vert="horz" wrap="square" lIns="91440" tIns="45720" rIns="91440" bIns="45720" numCol="1" spcCol="0" rtlCol="0" fromWordArt="0" anchor="t" anchorCtr="0" forceAA="0" compatLnSpc="0">
            <a:normAutofit fontScale="67500" lnSpcReduction="20000"/>
          </a:bodyPr>
          <a:lstStyle/>
          <a:p>
            <a:pPr>
              <a:defRPr/>
            </a:pPr>
            <a:r>
              <a:rPr lang="fr-FR" sz="4000" b="1" i="0" u="none" strike="noStrike" cap="none" spc="0">
                <a:solidFill>
                  <a:schemeClr val="bg2"/>
                </a:solidFill>
                <a:latin typeface="+mj-lt"/>
                <a:ea typeface="+mj-lt"/>
                <a:cs typeface="+mj-lt"/>
              </a:rPr>
              <a:t>Enseignements de l’étude de Calais</a:t>
            </a:r>
            <a:endParaRPr sz="4000"/>
          </a:p>
        </p:txBody>
      </p:sp>
      <p:sp>
        <p:nvSpPr>
          <p:cNvPr id="2022105162" name="Espace réservé du texte 3"/>
          <p:cNvSpPr>
            <a:spLocks noGrp="1"/>
          </p:cNvSpPr>
          <p:nvPr>
            <p:ph type="body" sz="quarter" idx="12"/>
          </p:nvPr>
        </p:nvSpPr>
        <p:spPr bwMode="auto"/>
        <p:txBody>
          <a:bodyPr/>
          <a:lstStyle/>
          <a:p>
            <a:pPr>
              <a:defRPr/>
            </a:pPr>
            <a:endParaRPr lang="fr-F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1708368815" name="Espace réservé du texte 1"/>
          <p:cNvSpPr>
            <a:spLocks noGrp="1"/>
          </p:cNvSpPr>
          <p:nvPr>
            <p:ph type="body" sz="quarter" idx="13"/>
          </p:nvPr>
        </p:nvSpPr>
        <p:spPr bwMode="auto"/>
        <p:txBody>
          <a:bodyPr>
            <a:normAutofit fontScale="92500" lnSpcReduction="20000"/>
          </a:bodyPr>
          <a:lstStyle/>
          <a:p>
            <a:pPr>
              <a:defRPr/>
            </a:pPr>
            <a:r>
              <a:rPr lang="fr-FR"/>
              <a:t>Etude à Calais</a:t>
            </a:r>
          </a:p>
        </p:txBody>
      </p:sp>
      <p:sp>
        <p:nvSpPr>
          <p:cNvPr id="1160832087" name="Espace réservé du texte 2"/>
          <p:cNvSpPr>
            <a:spLocks noGrp="1"/>
          </p:cNvSpPr>
          <p:nvPr>
            <p:ph type="body" sz="quarter" idx="14"/>
          </p:nvPr>
        </p:nvSpPr>
        <p:spPr bwMode="auto"/>
        <p:txBody>
          <a:bodyPr/>
          <a:lstStyle/>
          <a:p>
            <a:pPr marL="0" lvl="0" indent="0">
              <a:buNone/>
              <a:defRPr/>
            </a:pPr>
            <a:r>
              <a:rPr lang="fr-FR" sz="2000" b="0" i="0" u="none" strike="noStrike" cap="none" spc="0">
                <a:solidFill>
                  <a:srgbClr val="292574"/>
                </a:solidFill>
                <a:latin typeface="Arial"/>
                <a:ea typeface="Arial"/>
                <a:cs typeface="Arial"/>
              </a:rPr>
              <a:t>Attractivité du bord de mer</a:t>
            </a:r>
            <a:endParaRPr sz="2000" b="0" i="0" u="none" strike="noStrike" cap="none" spc="0">
              <a:solidFill>
                <a:srgbClr val="292574"/>
              </a:solidFill>
              <a:latin typeface="Arial"/>
              <a:ea typeface="Arial"/>
              <a:cs typeface="Arial"/>
            </a:endParaRPr>
          </a:p>
          <a:p>
            <a:pPr>
              <a:defRPr/>
            </a:pPr>
            <a:r>
              <a:rPr lang="fr-FR" sz="2000" b="0" i="0" u="none" strike="noStrike" cap="none" spc="0">
                <a:solidFill>
                  <a:srgbClr val="292574"/>
                </a:solidFill>
                <a:latin typeface="Arial"/>
                <a:ea typeface="Arial"/>
                <a:cs typeface="Arial"/>
              </a:rPr>
              <a:t>// pas de procédure d’enregistrement et changement d’usage</a:t>
            </a:r>
            <a:endParaRPr lang="fr-FR"/>
          </a:p>
        </p:txBody>
      </p:sp>
      <p:sp>
        <p:nvSpPr>
          <p:cNvPr id="2099335461" name="Espace réservé du texte 3"/>
          <p:cNvSpPr>
            <a:spLocks noGrp="1"/>
          </p:cNvSpPr>
          <p:nvPr>
            <p:ph type="body" sz="quarter" idx="17"/>
          </p:nvPr>
        </p:nvSpPr>
        <p:spPr bwMode="auto"/>
        <p:txBody>
          <a:bodyPr>
            <a:normAutofit lnSpcReduction="10000"/>
          </a:bodyPr>
          <a:lstStyle/>
          <a:p>
            <a:pPr>
              <a:defRPr/>
            </a:pPr>
            <a:r>
              <a:rPr lang="fr-FR"/>
              <a:t>Contexte au démarrage de l’étude</a:t>
            </a:r>
          </a:p>
        </p:txBody>
      </p:sp>
      <p:sp>
        <p:nvSpPr>
          <p:cNvPr id="553504460" name="Flèche droite 2"/>
          <p:cNvSpPr/>
          <p:nvPr/>
        </p:nvSpPr>
        <p:spPr bwMode="auto">
          <a:xfrm>
            <a:off x="5269026" y="5500903"/>
            <a:ext cx="594360" cy="265176"/>
          </a:xfrm>
          <a:prstGeom prst="rightArrow">
            <a:avLst>
              <a:gd name="adj1" fmla="val 50000"/>
              <a:gd name="adj2" fmla="val 5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fr-FR"/>
          </a:p>
        </p:txBody>
      </p:sp>
      <p:sp>
        <p:nvSpPr>
          <p:cNvPr id="143104043" name="Rectangle 3"/>
          <p:cNvSpPr/>
          <p:nvPr/>
        </p:nvSpPr>
        <p:spPr bwMode="auto">
          <a:xfrm>
            <a:off x="5863386" y="5448825"/>
            <a:ext cx="5886387" cy="396599"/>
          </a:xfrm>
          <a:prstGeom prst="rect">
            <a:avLst/>
          </a:prstGeom>
        </p:spPr>
        <p:txBody>
          <a:bodyPr wrap="none">
            <a:spAutoFit/>
          </a:bodyPr>
          <a:lstStyle/>
          <a:p>
            <a:pPr lvl="0">
              <a:defRPr/>
            </a:pPr>
            <a:r>
              <a:rPr lang="fr-FR" sz="2000" b="1">
                <a:solidFill>
                  <a:srgbClr val="292574"/>
                </a:solidFill>
                <a:ea typeface="Arial"/>
                <a:cs typeface="Arial"/>
              </a:rPr>
              <a:t>Pas de phénomène spéculatif à l’heure actuelle </a:t>
            </a:r>
            <a:endParaRPr sz="2000" b="1"/>
          </a:p>
        </p:txBody>
      </p:sp>
      <p:sp>
        <p:nvSpPr>
          <p:cNvPr id="1114034751" name="Ellipse 1114034750"/>
          <p:cNvSpPr/>
          <p:nvPr/>
        </p:nvSpPr>
        <p:spPr bwMode="auto">
          <a:xfrm>
            <a:off x="898706" y="2707245"/>
            <a:ext cx="2915956" cy="175961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lstStyle/>
          <a:p>
            <a:pPr algn="ctr">
              <a:defRPr/>
            </a:pPr>
            <a:r>
              <a:rPr sz="2000">
                <a:solidFill>
                  <a:schemeClr val="bg2"/>
                </a:solidFill>
              </a:rPr>
              <a:t>Fichier de déclarations préalables (pour les RS)</a:t>
            </a:r>
          </a:p>
        </p:txBody>
      </p:sp>
      <p:sp>
        <p:nvSpPr>
          <p:cNvPr id="1209778550" name="Ellipse 1209778549"/>
          <p:cNvSpPr/>
          <p:nvPr/>
        </p:nvSpPr>
        <p:spPr bwMode="auto">
          <a:xfrm>
            <a:off x="371497" y="4640889"/>
            <a:ext cx="1794687" cy="107311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lstStyle/>
          <a:p>
            <a:pPr algn="ctr">
              <a:defRPr/>
            </a:pPr>
            <a:r>
              <a:rPr sz="2000">
                <a:solidFill>
                  <a:schemeClr val="bg2"/>
                </a:solidFill>
              </a:rPr>
              <a:t>Taxes de séjour</a:t>
            </a:r>
          </a:p>
        </p:txBody>
      </p:sp>
      <p:sp>
        <p:nvSpPr>
          <p:cNvPr id="420558796" name="Ellipse 420558795"/>
          <p:cNvSpPr/>
          <p:nvPr/>
        </p:nvSpPr>
        <p:spPr bwMode="auto">
          <a:xfrm>
            <a:off x="2408888" y="4584061"/>
            <a:ext cx="1922216" cy="13716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lstStyle/>
          <a:p>
            <a:pPr algn="ctr">
              <a:defRPr/>
            </a:pPr>
            <a:r>
              <a:rPr sz="2000">
                <a:solidFill>
                  <a:schemeClr val="bg2"/>
                </a:solidFill>
              </a:rPr>
              <a:t>Données scraping</a:t>
            </a:r>
          </a:p>
          <a:p>
            <a:pPr algn="ctr">
              <a:defRPr/>
            </a:pPr>
            <a:r>
              <a:rPr sz="2000">
                <a:solidFill>
                  <a:schemeClr val="bg2"/>
                </a:solidFill>
              </a:rPr>
              <a:t>(AirDNA)</a:t>
            </a:r>
          </a:p>
        </p:txBody>
      </p:sp>
      <p:sp>
        <p:nvSpPr>
          <p:cNvPr id="1503800624" name="ZoneTexte 1503800623"/>
          <p:cNvSpPr txBox="1"/>
          <p:nvPr/>
        </p:nvSpPr>
        <p:spPr bwMode="auto">
          <a:xfrm>
            <a:off x="6407599" y="2808846"/>
            <a:ext cx="4798320" cy="701399"/>
          </a:xfrm>
          <a:prstGeom prst="rect">
            <a:avLst/>
          </a:prstGeom>
          <a:noFill/>
        </p:spPr>
        <p:txBody>
          <a:bodyPr vertOverflow="overflow" horzOverflow="overflow" vert="horz" wrap="square" lIns="91440" tIns="45720" rIns="91440" bIns="45720" numCol="1" spcCol="0" rtlCol="0" fromWordArt="0" anchor="t" anchorCtr="0" forceAA="0" compatLnSpc="0">
            <a:spAutoFit/>
          </a:bodyPr>
          <a:lstStyle/>
          <a:p>
            <a:pPr marL="0" lvl="0" indent="0" algn="l">
              <a:buFont typeface="Arial"/>
              <a:buNone/>
              <a:defRPr/>
            </a:pPr>
            <a:r>
              <a:rPr lang="fr-FR" sz="2000" b="0" i="0" u="none" strike="noStrike" cap="none" spc="0">
                <a:solidFill>
                  <a:srgbClr val="292574"/>
                </a:solidFill>
                <a:latin typeface="Arial"/>
                <a:ea typeface="Arial"/>
                <a:cs typeface="Arial"/>
              </a:rPr>
              <a:t>Localisation des propriétaires de meublés des résidences secondaires </a:t>
            </a:r>
            <a:endParaRPr sz="2200" b="0">
              <a:solidFill>
                <a:srgbClr val="292574"/>
              </a:solidFill>
              <a:latin typeface="Arial"/>
              <a:ea typeface="Arial"/>
              <a:cs typeface="Arial"/>
            </a:endParaRPr>
          </a:p>
        </p:txBody>
      </p:sp>
      <p:sp>
        <p:nvSpPr>
          <p:cNvPr id="1885473492" name="ZoneTexte 1885473491"/>
          <p:cNvSpPr txBox="1"/>
          <p:nvPr/>
        </p:nvSpPr>
        <p:spPr bwMode="auto">
          <a:xfrm>
            <a:off x="5156569" y="3867061"/>
            <a:ext cx="3201243" cy="701399"/>
          </a:xfrm>
          <a:prstGeom prst="rect">
            <a:avLst/>
          </a:prstGeom>
          <a:noFill/>
        </p:spPr>
        <p:txBody>
          <a:bodyPr vertOverflow="overflow" horzOverflow="overflow" vert="horz" wrap="square" lIns="91440" tIns="45720" rIns="91440" bIns="45720" numCol="1" spcCol="0" rtlCol="0" fromWordArt="0" anchor="t" anchorCtr="0" forceAA="0" compatLnSpc="0">
            <a:spAutoFit/>
          </a:bodyPr>
          <a:lstStyle/>
          <a:p>
            <a:pPr marL="0" lvl="0" indent="0">
              <a:buNone/>
              <a:defRPr/>
            </a:pPr>
            <a:r>
              <a:rPr lang="fr-FR" sz="2000" b="0" i="0" u="none" strike="noStrike" cap="none" spc="0">
                <a:solidFill>
                  <a:srgbClr val="292574"/>
                </a:solidFill>
                <a:latin typeface="Arial"/>
                <a:ea typeface="Arial"/>
                <a:cs typeface="Arial"/>
              </a:rPr>
              <a:t>Localisation de l’ensemble des meublés</a:t>
            </a:r>
            <a:endParaRPr sz="2000" b="0" i="0" u="none" strike="noStrike" cap="none" spc="0">
              <a:solidFill>
                <a:srgbClr val="292574"/>
              </a:solidFill>
              <a:latin typeface="Arial"/>
              <a:ea typeface="Arial"/>
              <a:cs typeface="Arial"/>
            </a:endParaRPr>
          </a:p>
        </p:txBody>
      </p:sp>
      <p:sp>
        <p:nvSpPr>
          <p:cNvPr id="224723366" name="ZoneTexte 224723365"/>
          <p:cNvSpPr txBox="1"/>
          <p:nvPr/>
        </p:nvSpPr>
        <p:spPr bwMode="auto">
          <a:xfrm>
            <a:off x="8739321" y="3867061"/>
            <a:ext cx="3114001" cy="701399"/>
          </a:xfrm>
          <a:prstGeom prst="rect">
            <a:avLst/>
          </a:prstGeom>
          <a:noFill/>
        </p:spPr>
        <p:txBody>
          <a:bodyPr vertOverflow="overflow" horzOverflow="overflow" vert="horz" wrap="square" lIns="91440" tIns="45720" rIns="91440" bIns="45720" numCol="1" spcCol="0" rtlCol="0" fromWordArt="0" anchor="t" anchorCtr="0" forceAA="0" compatLnSpc="0">
            <a:spAutoFit/>
          </a:bodyPr>
          <a:lstStyle/>
          <a:p>
            <a:pPr marL="0" lvl="0" indent="0">
              <a:buNone/>
              <a:defRPr/>
            </a:pPr>
            <a:r>
              <a:rPr lang="fr-FR" sz="2000" b="0" i="0" u="none" strike="noStrike" cap="none" spc="0">
                <a:solidFill>
                  <a:srgbClr val="292574"/>
                </a:solidFill>
                <a:latin typeface="Arial"/>
                <a:ea typeface="Arial"/>
                <a:cs typeface="Arial"/>
              </a:rPr>
              <a:t>Nombre de biens détenus par les propriétaires</a:t>
            </a:r>
            <a:endParaRPr sz="2000" b="0" i="0" u="none" strike="noStrike" cap="none" spc="0">
              <a:solidFill>
                <a:srgbClr val="292574"/>
              </a:solidFill>
              <a:latin typeface="Arial"/>
              <a:ea typeface="Arial"/>
              <a:cs typeface="Arial"/>
            </a:endParaRPr>
          </a:p>
        </p:txBody>
      </p:sp>
      <p:sp>
        <p:nvSpPr>
          <p:cNvPr id="1307268846" name="Ellipse 1307268845"/>
          <p:cNvSpPr/>
          <p:nvPr/>
        </p:nvSpPr>
        <p:spPr bwMode="auto">
          <a:xfrm>
            <a:off x="4598457" y="2579686"/>
            <a:ext cx="7400394" cy="2460623"/>
          </a:xfrm>
          <a:prstGeom prst="ellipse">
            <a:avLst/>
          </a:prstGeom>
          <a:solidFill>
            <a:schemeClr val="accent1">
              <a:alpha val="0"/>
            </a:schemeClr>
          </a:solidFill>
          <a:ln w="38099" cap="flat" cmpd="sng" algn="ctr">
            <a:solidFill>
              <a:schemeClr val="accent1">
                <a:shade val="50000"/>
              </a:schemeClr>
            </a:solid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a:lstStyle/>
          <a:p>
            <a:pPr>
              <a:defRPr/>
            </a:pPr>
            <a:endParaRP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1406154541" name="Espace réservé du texte 2"/>
          <p:cNvSpPr>
            <a:spLocks noGrp="1"/>
          </p:cNvSpPr>
          <p:nvPr>
            <p:ph type="body" sz="quarter" idx="14"/>
          </p:nvPr>
        </p:nvSpPr>
        <p:spPr bwMode="auto"/>
        <p:txBody>
          <a:bodyPr vertOverflow="overflow" horzOverflow="overflow" vert="horz" wrap="square" lIns="91440" tIns="45720" rIns="91440" bIns="45720" numCol="1" spcCol="0" rtlCol="0" fromWordArt="0" anchor="t" anchorCtr="0" forceAA="0" compatLnSpc="0">
            <a:normAutofit fontScale="67500" lnSpcReduction="20000"/>
          </a:bodyPr>
          <a:lstStyle/>
          <a:p>
            <a:pPr>
              <a:defRPr/>
            </a:pPr>
            <a:r>
              <a:rPr lang="fr-FR" sz="4000" b="1" i="0" u="none" strike="noStrike" cap="none" spc="0">
                <a:solidFill>
                  <a:schemeClr val="bg2"/>
                </a:solidFill>
                <a:latin typeface="Arial"/>
                <a:ea typeface="Arial"/>
                <a:cs typeface="Arial"/>
              </a:rPr>
              <a:t>Enseignements de l’étude de Marseille</a:t>
            </a:r>
            <a:endParaRPr sz="4000"/>
          </a:p>
        </p:txBody>
      </p:sp>
      <p:sp>
        <p:nvSpPr>
          <p:cNvPr id="2049402470" name="Espace réservé du texte 3"/>
          <p:cNvSpPr>
            <a:spLocks noGrp="1"/>
          </p:cNvSpPr>
          <p:nvPr>
            <p:ph type="body" sz="quarter" idx="12"/>
          </p:nvPr>
        </p:nvSpPr>
        <p:spPr bwMode="auto"/>
        <p:txBody>
          <a:bodyPr/>
          <a:lstStyle/>
          <a:p>
            <a:pPr>
              <a:defRPr/>
            </a:pPr>
            <a:endParaRPr lang="fr-F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1404000565" name="Espace réservé du texte 1"/>
          <p:cNvSpPr>
            <a:spLocks noGrp="1"/>
          </p:cNvSpPr>
          <p:nvPr>
            <p:ph type="body" sz="quarter" idx="13"/>
          </p:nvPr>
        </p:nvSpPr>
        <p:spPr bwMode="auto"/>
        <p:txBody>
          <a:bodyPr>
            <a:normAutofit fontScale="92500" lnSpcReduction="20000"/>
          </a:bodyPr>
          <a:lstStyle/>
          <a:p>
            <a:pPr>
              <a:defRPr/>
            </a:pPr>
            <a:r>
              <a:rPr lang="fr-FR"/>
              <a:t>Etude à Marseille</a:t>
            </a:r>
          </a:p>
        </p:txBody>
      </p:sp>
      <p:sp>
        <p:nvSpPr>
          <p:cNvPr id="729157762" name="Espace réservé du texte 2"/>
          <p:cNvSpPr>
            <a:spLocks noGrp="1"/>
          </p:cNvSpPr>
          <p:nvPr>
            <p:ph type="body" sz="quarter" idx="14"/>
          </p:nvPr>
        </p:nvSpPr>
        <p:spPr bwMode="auto"/>
        <p:txBody>
          <a:bodyPr/>
          <a:lstStyle/>
          <a:p>
            <a:pPr marL="0" lvl="0" indent="0">
              <a:buNone/>
              <a:defRPr/>
            </a:pPr>
            <a:r>
              <a:rPr lang="fr-FR" sz="2000" b="0" i="0" u="none" strike="noStrike" cap="none" spc="0">
                <a:solidFill>
                  <a:srgbClr val="292574"/>
                </a:solidFill>
                <a:latin typeface="Arial"/>
                <a:ea typeface="Arial"/>
                <a:cs typeface="Arial"/>
              </a:rPr>
              <a:t>Croissance rapide du nombre de meublés touristiques depuis 2020 </a:t>
            </a:r>
            <a:endParaRPr sz="2000" b="0" i="0" u="none" strike="noStrike" cap="none" spc="0">
              <a:solidFill>
                <a:srgbClr val="292574"/>
              </a:solidFill>
              <a:latin typeface="Times New Roman"/>
              <a:cs typeface="Times New Roman"/>
            </a:endParaRPr>
          </a:p>
          <a:p>
            <a:pPr>
              <a:defRPr/>
            </a:pPr>
            <a:r>
              <a:rPr lang="fr-FR" sz="2000" b="0" i="0" u="none" strike="noStrike" cap="none" spc="0">
                <a:solidFill>
                  <a:srgbClr val="292574"/>
                </a:solidFill>
                <a:latin typeface="Arial"/>
                <a:ea typeface="Arial"/>
                <a:cs typeface="Arial"/>
              </a:rPr>
              <a:t>// procédure d’enregistrement et changement d’usage pour les résidences secondaires </a:t>
            </a:r>
            <a:endParaRPr/>
          </a:p>
        </p:txBody>
      </p:sp>
      <p:sp>
        <p:nvSpPr>
          <p:cNvPr id="1426187992" name="Espace réservé du texte 3"/>
          <p:cNvSpPr>
            <a:spLocks noGrp="1"/>
          </p:cNvSpPr>
          <p:nvPr>
            <p:ph type="body" sz="quarter" idx="17"/>
          </p:nvPr>
        </p:nvSpPr>
        <p:spPr bwMode="auto"/>
        <p:txBody>
          <a:bodyPr>
            <a:normAutofit lnSpcReduction="10000"/>
          </a:bodyPr>
          <a:lstStyle/>
          <a:p>
            <a:pPr>
              <a:defRPr/>
            </a:pPr>
            <a:r>
              <a:rPr lang="fr-FR"/>
              <a:t>Contexte au démarrage de l’étude</a:t>
            </a:r>
          </a:p>
        </p:txBody>
      </p:sp>
      <p:sp>
        <p:nvSpPr>
          <p:cNvPr id="1422638997" name="Ellipse 1422638996"/>
          <p:cNvSpPr/>
          <p:nvPr/>
        </p:nvSpPr>
        <p:spPr bwMode="auto">
          <a:xfrm>
            <a:off x="689904" y="2808846"/>
            <a:ext cx="3124759" cy="131463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lstStyle/>
          <a:p>
            <a:pPr algn="ctr">
              <a:defRPr/>
            </a:pPr>
            <a:r>
              <a:rPr sz="2000">
                <a:solidFill>
                  <a:schemeClr val="bg2"/>
                </a:solidFill>
              </a:rPr>
              <a:t>Données Touriz</a:t>
            </a:r>
          </a:p>
          <a:p>
            <a:pPr algn="ctr">
              <a:defRPr/>
            </a:pPr>
            <a:r>
              <a:rPr sz="2000">
                <a:solidFill>
                  <a:schemeClr val="bg2"/>
                </a:solidFill>
              </a:rPr>
              <a:t>(provenance des plateformes)</a:t>
            </a:r>
            <a:endParaRPr sz="2000"/>
          </a:p>
        </p:txBody>
      </p:sp>
      <p:sp>
        <p:nvSpPr>
          <p:cNvPr id="191984427" name="Ellipse 191984426"/>
          <p:cNvSpPr/>
          <p:nvPr/>
        </p:nvSpPr>
        <p:spPr bwMode="auto">
          <a:xfrm>
            <a:off x="178587" y="4375713"/>
            <a:ext cx="2416316" cy="125777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lstStyle/>
          <a:p>
            <a:pPr algn="ctr">
              <a:defRPr/>
            </a:pPr>
            <a:r>
              <a:rPr sz="2000">
                <a:solidFill>
                  <a:schemeClr val="bg2"/>
                </a:solidFill>
              </a:rPr>
              <a:t>Données changement d’usage</a:t>
            </a:r>
          </a:p>
        </p:txBody>
      </p:sp>
      <p:sp>
        <p:nvSpPr>
          <p:cNvPr id="1921992429" name="Ellipse 1921992428"/>
          <p:cNvSpPr/>
          <p:nvPr/>
        </p:nvSpPr>
        <p:spPr bwMode="auto">
          <a:xfrm>
            <a:off x="2674141" y="4217761"/>
            <a:ext cx="1794686" cy="104942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lstStyle/>
          <a:p>
            <a:pPr algn="ctr">
              <a:defRPr/>
            </a:pPr>
            <a:r>
              <a:rPr sz="2000">
                <a:solidFill>
                  <a:schemeClr val="bg2"/>
                </a:solidFill>
              </a:rPr>
              <a:t>Taxes de séjour</a:t>
            </a:r>
          </a:p>
        </p:txBody>
      </p:sp>
      <p:sp>
        <p:nvSpPr>
          <p:cNvPr id="1427364806" name="Rectangle 1427364805"/>
          <p:cNvSpPr/>
          <p:nvPr/>
        </p:nvSpPr>
        <p:spPr bwMode="auto">
          <a:xfrm>
            <a:off x="5332169" y="2799821"/>
            <a:ext cx="6429913" cy="3735386"/>
          </a:xfrm>
          <a:prstGeom prst="rect">
            <a:avLst/>
          </a:prstGeom>
          <a:solidFill>
            <a:schemeClr val="bg2">
              <a:lumMod val="40000"/>
              <a:lumOff val="60000"/>
            </a:schemeClr>
          </a:solidFill>
          <a:ln w="12700" cap="flat" cmpd="sng" algn="ctr">
            <a:solidFill>
              <a:schemeClr val="accent2">
                <a:lumMod val="60000"/>
                <a:lumOff val="40000"/>
              </a:schemeClr>
            </a:solid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a:lstStyle/>
          <a:p>
            <a:pPr>
              <a:defRPr/>
            </a:pPr>
            <a:r>
              <a:rPr sz="2000" b="1"/>
              <a:t>Croisement avec les fichiers fonciers :</a:t>
            </a:r>
          </a:p>
          <a:p>
            <a:pPr>
              <a:defRPr/>
            </a:pPr>
            <a:endParaRPr sz="2000"/>
          </a:p>
          <a:p>
            <a:pPr>
              <a:defRPr/>
            </a:pPr>
            <a:r>
              <a:rPr sz="2000"/>
              <a:t>A partir de l’adresse du bien + nom du propriétaire</a:t>
            </a:r>
          </a:p>
          <a:p>
            <a:pPr>
              <a:defRPr/>
            </a:pPr>
            <a:endParaRPr sz="2000"/>
          </a:p>
          <a:p>
            <a:pPr>
              <a:defRPr/>
            </a:pPr>
            <a:r>
              <a:rPr sz="2000"/>
              <a:t>Nécessite la connaissance fine de la localisation du meublé (</a:t>
            </a:r>
            <a:r>
              <a:rPr sz="2000">
                <a:latin typeface="Arial"/>
                <a:ea typeface="Arial"/>
                <a:cs typeface="Arial"/>
              </a:rPr>
              <a:t>≠</a:t>
            </a:r>
            <a:r>
              <a:rPr sz="2000"/>
              <a:t> scrapping) </a:t>
            </a:r>
          </a:p>
          <a:p>
            <a:pPr>
              <a:defRPr/>
            </a:pPr>
            <a:r>
              <a:rPr sz="2000"/>
              <a:t>Appariement imparfait : 63% d’appariement sur les meublés 2023 avec les FF2023</a:t>
            </a:r>
          </a:p>
          <a:p>
            <a:pPr>
              <a:defRPr/>
            </a:pPr>
            <a:endParaRPr sz="2000"/>
          </a:p>
          <a:p>
            <a:pPr>
              <a:defRPr/>
            </a:pPr>
            <a:r>
              <a:rPr sz="2000"/>
              <a:t>Pistes améliorations : croiser avec les FF2024 + travail sur les conciergeries et SCI</a:t>
            </a:r>
            <a:endParaRP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1779623419" name="Espace réservé du texte 1"/>
          <p:cNvSpPr>
            <a:spLocks noGrp="1"/>
          </p:cNvSpPr>
          <p:nvPr>
            <p:ph type="body" sz="quarter" idx="13"/>
          </p:nvPr>
        </p:nvSpPr>
        <p:spPr bwMode="auto"/>
        <p:txBody>
          <a:bodyPr vertOverflow="overflow" horzOverflow="overflow" vert="horz" wrap="square" lIns="91440" tIns="45720" rIns="91440" bIns="45720" numCol="1" spcCol="0" rtlCol="0" fromWordArt="0" anchor="t" anchorCtr="0" forceAA="0" compatLnSpc="0">
            <a:normAutofit fontScale="92500" lnSpcReduction="20000"/>
          </a:bodyPr>
          <a:lstStyle/>
          <a:p>
            <a:pPr>
              <a:defRPr/>
            </a:pPr>
            <a:r>
              <a:rPr lang="fr-FR" sz="2800" b="1" i="0" u="none" strike="noStrike" cap="none" spc="0">
                <a:solidFill>
                  <a:schemeClr val="bg2"/>
                </a:solidFill>
                <a:latin typeface="Arial"/>
                <a:ea typeface="Arial"/>
                <a:cs typeface="Arial"/>
              </a:rPr>
              <a:t>Etude à Marseille</a:t>
            </a:r>
            <a:endParaRPr sz="2800"/>
          </a:p>
        </p:txBody>
      </p:sp>
      <p:sp>
        <p:nvSpPr>
          <p:cNvPr id="2146167440" name="Espace réservé du texte 2"/>
          <p:cNvSpPr>
            <a:spLocks noGrp="1"/>
          </p:cNvSpPr>
          <p:nvPr>
            <p:ph type="body" sz="quarter" idx="14"/>
          </p:nvPr>
        </p:nvSpPr>
        <p:spPr bwMode="auto"/>
        <p:txBody>
          <a:bodyPr/>
          <a:lstStyle/>
          <a:p>
            <a:pPr lvl="0">
              <a:buFont typeface="Arial"/>
              <a:buChar char="–"/>
              <a:defRPr/>
            </a:pPr>
            <a:r>
              <a:rPr lang="fr-FR" sz="2000" b="0" i="0" u="none" strike="noStrike" cap="none" spc="0">
                <a:solidFill>
                  <a:srgbClr val="292574"/>
                </a:solidFill>
                <a:latin typeface="Arial"/>
                <a:ea typeface="Arial"/>
                <a:cs typeface="Arial"/>
              </a:rPr>
              <a:t> Connaissance fine du parc (taille, nombre de pièces)</a:t>
            </a:r>
            <a:endParaRPr sz="2000" b="0" i="0" u="none" strike="noStrike" cap="none" spc="0">
              <a:solidFill>
                <a:srgbClr val="292574"/>
              </a:solidFill>
              <a:latin typeface="Arial"/>
              <a:ea typeface="Arial"/>
              <a:cs typeface="Arial"/>
            </a:endParaRPr>
          </a:p>
          <a:p>
            <a:pPr lvl="0">
              <a:buFont typeface="Arial"/>
              <a:buChar char="–"/>
              <a:defRPr/>
            </a:pPr>
            <a:r>
              <a:rPr lang="fr-FR" sz="2000" b="0" i="0" u="none" strike="noStrike" cap="none" spc="0">
                <a:solidFill>
                  <a:srgbClr val="292574"/>
                </a:solidFill>
                <a:latin typeface="Arial"/>
                <a:ea typeface="Arial"/>
                <a:cs typeface="Arial"/>
              </a:rPr>
              <a:t> Connaissance fine des propriétaires : </a:t>
            </a:r>
            <a:endParaRPr sz="2000" b="0" i="0" u="none" strike="noStrike" cap="none" spc="0">
              <a:solidFill>
                <a:srgbClr val="292574"/>
              </a:solidFill>
              <a:latin typeface="Arial"/>
              <a:ea typeface="Arial"/>
              <a:cs typeface="Arial"/>
            </a:endParaRPr>
          </a:p>
          <a:p>
            <a:pPr lvl="1">
              <a:buFont typeface="Arial"/>
              <a:buChar char="–"/>
              <a:defRPr/>
            </a:pPr>
            <a:r>
              <a:rPr lang="fr-FR" sz="2000" b="0" i="0" u="none" strike="noStrike" cap="none" spc="0">
                <a:solidFill>
                  <a:srgbClr val="292574"/>
                </a:solidFill>
                <a:latin typeface="Arial"/>
                <a:ea typeface="Arial"/>
                <a:cs typeface="Arial"/>
              </a:rPr>
              <a:t>lieu de résidence des propriétaires de meublés</a:t>
            </a:r>
            <a:endParaRPr sz="2000" b="0" i="0" u="none" strike="noStrike" cap="none" spc="0">
              <a:solidFill>
                <a:srgbClr val="292574"/>
              </a:solidFill>
              <a:latin typeface="Arial"/>
              <a:ea typeface="Arial"/>
              <a:cs typeface="Arial"/>
            </a:endParaRPr>
          </a:p>
          <a:p>
            <a:pPr lvl="1">
              <a:buFont typeface="Arial"/>
              <a:buChar char="–"/>
              <a:defRPr/>
            </a:pPr>
            <a:r>
              <a:rPr lang="fr-FR" sz="2000" b="0" i="0" u="none" strike="noStrike" cap="none" spc="0">
                <a:solidFill>
                  <a:srgbClr val="292574"/>
                </a:solidFill>
                <a:latin typeface="Arial"/>
                <a:ea typeface="Arial"/>
                <a:cs typeface="Arial"/>
              </a:rPr>
              <a:t>année d’acquisition + prix en cas d’achat après 2010</a:t>
            </a:r>
            <a:endParaRPr lang="fr-FR" sz="2000" b="0" i="0" u="none" strike="noStrike" cap="none" spc="0">
              <a:solidFill>
                <a:srgbClr val="292574"/>
              </a:solidFill>
              <a:latin typeface="Times New Roman"/>
              <a:cs typeface="Times New Roman"/>
            </a:endParaRPr>
          </a:p>
          <a:p>
            <a:pPr lvl="1">
              <a:buFont typeface="Arial"/>
              <a:buChar char="–"/>
              <a:defRPr/>
            </a:pPr>
            <a:r>
              <a:rPr lang="fr-FR" sz="2000" b="0" i="0" u="none" strike="noStrike" cap="none" spc="0">
                <a:solidFill>
                  <a:srgbClr val="292574"/>
                </a:solidFill>
                <a:latin typeface="Arial"/>
                <a:ea typeface="Arial"/>
                <a:cs typeface="Arial"/>
              </a:rPr>
              <a:t>nombre de biens possédés par les propriétaires de meublés</a:t>
            </a:r>
            <a:endParaRPr lang="fr-FR" sz="1800" b="0" i="0" u="none" strike="noStrike" cap="none" spc="0">
              <a:solidFill>
                <a:srgbClr val="292574"/>
              </a:solidFill>
              <a:latin typeface="Times New Roman"/>
              <a:cs typeface="Times New Roman"/>
            </a:endParaRPr>
          </a:p>
        </p:txBody>
      </p:sp>
      <p:sp>
        <p:nvSpPr>
          <p:cNvPr id="2012183675" name="Espace réservé du texte 3"/>
          <p:cNvSpPr>
            <a:spLocks noGrp="1"/>
          </p:cNvSpPr>
          <p:nvPr>
            <p:ph type="body" sz="quarter" idx="17"/>
          </p:nvPr>
        </p:nvSpPr>
        <p:spPr bwMode="auto"/>
        <p:txBody>
          <a:bodyPr>
            <a:normAutofit lnSpcReduction="10000"/>
          </a:bodyPr>
          <a:lstStyle/>
          <a:p>
            <a:pPr>
              <a:defRPr/>
            </a:pPr>
            <a:r>
              <a:rPr lang="fr-FR"/>
              <a:t>Apport du croisement avec les fichiers fonciers</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1725513419" name="Espace réservé du texte 1"/>
          <p:cNvSpPr>
            <a:spLocks noGrp="1"/>
          </p:cNvSpPr>
          <p:nvPr>
            <p:ph type="body" sz="quarter" idx="13"/>
          </p:nvPr>
        </p:nvSpPr>
        <p:spPr bwMode="auto"/>
        <p:txBody>
          <a:bodyPr vertOverflow="overflow" horzOverflow="overflow" vert="horz" wrap="square" lIns="91440" tIns="45720" rIns="91440" bIns="45720" numCol="1" spcCol="0" rtlCol="0" fromWordArt="0" anchor="t" anchorCtr="0" forceAA="0" compatLnSpc="0">
            <a:normAutofit fontScale="92500" lnSpcReduction="20000"/>
          </a:bodyPr>
          <a:lstStyle/>
          <a:p>
            <a:pPr>
              <a:defRPr/>
            </a:pPr>
            <a:r>
              <a:rPr lang="fr-FR" sz="2800" b="1" i="0" u="none" strike="noStrike" cap="none" spc="0">
                <a:solidFill>
                  <a:schemeClr val="bg2"/>
                </a:solidFill>
                <a:latin typeface="Arial"/>
                <a:ea typeface="Arial"/>
                <a:cs typeface="Arial"/>
              </a:rPr>
              <a:t>Etude à Marseille</a:t>
            </a:r>
            <a:endParaRPr sz="2800"/>
          </a:p>
        </p:txBody>
      </p:sp>
      <p:sp>
        <p:nvSpPr>
          <p:cNvPr id="1720220654" name="Espace réservé du texte 2"/>
          <p:cNvSpPr>
            <a:spLocks noGrp="1"/>
          </p:cNvSpPr>
          <p:nvPr>
            <p:ph type="body" sz="quarter" idx="14"/>
          </p:nvPr>
        </p:nvSpPr>
        <p:spPr bwMode="auto">
          <a:xfrm>
            <a:off x="838198" y="1755648"/>
            <a:ext cx="2589508" cy="3238755"/>
          </a:xfrm>
        </p:spPr>
        <p:txBody>
          <a:bodyPr/>
          <a:lstStyle/>
          <a:p>
            <a:pPr marL="0" lvl="0" indent="0">
              <a:buNone/>
              <a:defRPr/>
            </a:pPr>
            <a:r>
              <a:rPr lang="fr-FR" sz="2000" b="1" i="0" u="none" strike="noStrike" cap="none" spc="0">
                <a:solidFill>
                  <a:srgbClr val="292574"/>
                </a:solidFill>
                <a:latin typeface="Arial"/>
                <a:ea typeface="Arial"/>
                <a:cs typeface="Arial"/>
              </a:rPr>
              <a:t>Message 1 : Une répartition inégale des meublés</a:t>
            </a:r>
            <a:r>
              <a:rPr lang="fr-FR" sz="2000" b="0" i="0" u="none" strike="noStrike" cap="none" spc="0">
                <a:solidFill>
                  <a:srgbClr val="292574"/>
                </a:solidFill>
                <a:latin typeface="Arial"/>
                <a:ea typeface="Arial"/>
                <a:cs typeface="Arial"/>
              </a:rPr>
              <a:t> – forte concentration dans les arrondissements centraux et qq autres IRIS</a:t>
            </a:r>
            <a:endParaRPr sz="2000" b="1" i="0" u="none" strike="noStrike" cap="none" spc="0">
              <a:solidFill>
                <a:srgbClr val="292574"/>
              </a:solidFill>
              <a:latin typeface="Arial"/>
              <a:ea typeface="Arial"/>
              <a:cs typeface="Arial"/>
            </a:endParaRPr>
          </a:p>
          <a:p>
            <a:pPr>
              <a:defRPr/>
            </a:pPr>
            <a:endParaRPr/>
          </a:p>
        </p:txBody>
      </p:sp>
      <p:sp>
        <p:nvSpPr>
          <p:cNvPr id="1844542119" name="Espace réservé du texte 3"/>
          <p:cNvSpPr>
            <a:spLocks noGrp="1"/>
          </p:cNvSpPr>
          <p:nvPr>
            <p:ph type="body" sz="quarter" idx="17"/>
          </p:nvPr>
        </p:nvSpPr>
        <p:spPr bwMode="auto"/>
        <p:txBody>
          <a:bodyPr>
            <a:normAutofit lnSpcReduction="10000"/>
          </a:bodyPr>
          <a:lstStyle/>
          <a:p>
            <a:pPr>
              <a:defRPr/>
            </a:pPr>
            <a:r>
              <a:rPr lang="fr-FR"/>
              <a:t>Résultats</a:t>
            </a:r>
          </a:p>
        </p:txBody>
      </p:sp>
      <p:pic>
        <p:nvPicPr>
          <p:cNvPr id="686443530" name="Image 686443529"/>
          <p:cNvPicPr>
            <a:picLocks noChangeAspect="1"/>
          </p:cNvPicPr>
          <p:nvPr/>
        </p:nvPicPr>
        <p:blipFill>
          <a:blip r:embed="rId3"/>
          <a:stretch/>
        </p:blipFill>
        <p:spPr bwMode="auto">
          <a:xfrm>
            <a:off x="3550977" y="1455208"/>
            <a:ext cx="8332900" cy="4987395"/>
          </a:xfrm>
          <a:prstGeom prst="rect">
            <a:avLst/>
          </a:prstGeom>
        </p:spPr>
      </p:pic>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936357481" name="Espace réservé du texte 1"/>
          <p:cNvSpPr>
            <a:spLocks noGrp="1"/>
          </p:cNvSpPr>
          <p:nvPr>
            <p:ph type="body" sz="quarter" idx="13"/>
          </p:nvPr>
        </p:nvSpPr>
        <p:spPr bwMode="auto"/>
        <p:txBody>
          <a:bodyPr vertOverflow="overflow" horzOverflow="overflow" vert="horz" wrap="square" lIns="91440" tIns="45720" rIns="91440" bIns="45720" numCol="1" spcCol="0" rtlCol="0" fromWordArt="0" anchor="t" anchorCtr="0" forceAA="0" compatLnSpc="0">
            <a:normAutofit fontScale="92500" lnSpcReduction="20000"/>
          </a:bodyPr>
          <a:lstStyle/>
          <a:p>
            <a:pPr>
              <a:defRPr/>
            </a:pPr>
            <a:r>
              <a:rPr lang="fr-FR" sz="2800" b="1" i="0" u="none" strike="noStrike" cap="none" spc="0">
                <a:solidFill>
                  <a:schemeClr val="bg2"/>
                </a:solidFill>
                <a:latin typeface="Arial"/>
                <a:ea typeface="Arial"/>
                <a:cs typeface="Arial"/>
              </a:rPr>
              <a:t>Etude à Marseille</a:t>
            </a:r>
            <a:endParaRPr sz="2800"/>
          </a:p>
        </p:txBody>
      </p:sp>
      <p:sp>
        <p:nvSpPr>
          <p:cNvPr id="455653068" name="Espace réservé du texte 2"/>
          <p:cNvSpPr>
            <a:spLocks noGrp="1"/>
          </p:cNvSpPr>
          <p:nvPr>
            <p:ph type="body" sz="quarter" idx="14"/>
          </p:nvPr>
        </p:nvSpPr>
        <p:spPr bwMode="auto">
          <a:xfrm>
            <a:off x="838199" y="1755648"/>
            <a:ext cx="3826932" cy="3238755"/>
          </a:xfrm>
        </p:spPr>
        <p:txBody>
          <a:bodyPr vertOverflow="overflow" horzOverflow="overflow" vert="horz" wrap="square" lIns="91440" tIns="45720" rIns="91440" bIns="45720" numCol="1" spcCol="0" rtlCol="0" fromWordArt="0" anchor="t" anchorCtr="0" forceAA="0" compatLnSpc="0">
            <a:normAutofit/>
          </a:bodyPr>
          <a:lstStyle/>
          <a:p>
            <a:pPr marL="0" lvl="0" indent="0">
              <a:buNone/>
              <a:defRPr/>
            </a:pPr>
            <a:r>
              <a:rPr lang="fr-FR" sz="2000" b="1" i="0" u="none" strike="noStrike" cap="none" spc="0">
                <a:solidFill>
                  <a:srgbClr val="292574"/>
                </a:solidFill>
                <a:latin typeface="Arial"/>
                <a:ea typeface="Arial"/>
                <a:cs typeface="Arial"/>
              </a:rPr>
              <a:t>Message 2 : Logique d’acquisition en vue de mise en location sur les plateformes </a:t>
            </a:r>
            <a:r>
              <a:rPr lang="fr-FR" sz="2000" b="0" i="0" u="none" strike="noStrike" cap="none" spc="0">
                <a:solidFill>
                  <a:srgbClr val="292574"/>
                </a:solidFill>
                <a:latin typeface="Arial"/>
                <a:ea typeface="Arial"/>
                <a:cs typeface="Arial"/>
              </a:rPr>
              <a:t>: 40% des meublés ont changé de propriétaire après 2020 ; plus de 15% du marché immobilier capté par les locations saisonnières</a:t>
            </a:r>
            <a:endParaRPr sz="2200" b="1" i="0" u="none" strike="noStrike" cap="none" spc="0">
              <a:solidFill>
                <a:srgbClr val="292574"/>
              </a:solidFill>
              <a:latin typeface="Arial"/>
              <a:ea typeface="Arial"/>
              <a:cs typeface="Arial"/>
            </a:endParaRPr>
          </a:p>
          <a:p>
            <a:pPr marL="0" lvl="0" indent="0">
              <a:buNone/>
              <a:defRPr/>
            </a:pPr>
            <a:endParaRPr sz="2200">
              <a:solidFill>
                <a:srgbClr val="292574"/>
              </a:solidFill>
              <a:latin typeface="Arial"/>
              <a:ea typeface="Arial"/>
              <a:cs typeface="Arial"/>
            </a:endParaRPr>
          </a:p>
        </p:txBody>
      </p:sp>
      <p:sp>
        <p:nvSpPr>
          <p:cNvPr id="634726050" name="Espace réservé du texte 3"/>
          <p:cNvSpPr>
            <a:spLocks noGrp="1"/>
          </p:cNvSpPr>
          <p:nvPr>
            <p:ph type="body" sz="quarter" idx="17"/>
          </p:nvPr>
        </p:nvSpPr>
        <p:spPr bwMode="auto"/>
        <p:txBody>
          <a:bodyPr>
            <a:normAutofit lnSpcReduction="10000"/>
          </a:bodyPr>
          <a:lstStyle/>
          <a:p>
            <a:pPr>
              <a:defRPr/>
            </a:pPr>
            <a:r>
              <a:rPr lang="fr-FR"/>
              <a:t>Résultats</a:t>
            </a:r>
          </a:p>
        </p:txBody>
      </p:sp>
      <p:pic>
        <p:nvPicPr>
          <p:cNvPr id="800074482" name="Image 800074481"/>
          <p:cNvPicPr>
            <a:picLocks noChangeAspect="1"/>
          </p:cNvPicPr>
          <p:nvPr/>
        </p:nvPicPr>
        <p:blipFill>
          <a:blip r:embed="rId3"/>
          <a:stretch/>
        </p:blipFill>
        <p:spPr bwMode="auto">
          <a:xfrm>
            <a:off x="4731279" y="1385199"/>
            <a:ext cx="6858824" cy="5269070"/>
          </a:xfrm>
          <a:prstGeom prst="rect">
            <a:avLst/>
          </a:prstGeom>
        </p:spPr>
      </p:pic>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1889597414" name="Espace réservé du texte 1"/>
          <p:cNvSpPr>
            <a:spLocks noGrp="1"/>
          </p:cNvSpPr>
          <p:nvPr>
            <p:ph type="body" sz="quarter" idx="13"/>
          </p:nvPr>
        </p:nvSpPr>
        <p:spPr bwMode="auto"/>
        <p:txBody>
          <a:bodyPr vertOverflow="overflow" horzOverflow="overflow" vert="horz" wrap="square" lIns="91440" tIns="45720" rIns="91440" bIns="45720" numCol="1" spcCol="0" rtlCol="0" fromWordArt="0" anchor="t" anchorCtr="0" forceAA="0" compatLnSpc="0">
            <a:normAutofit fontScale="92500" lnSpcReduction="20000"/>
          </a:bodyPr>
          <a:lstStyle/>
          <a:p>
            <a:pPr>
              <a:defRPr/>
            </a:pPr>
            <a:r>
              <a:rPr lang="fr-FR" sz="2800" b="1" i="0" u="none" strike="noStrike" cap="none" spc="0">
                <a:solidFill>
                  <a:schemeClr val="bg2"/>
                </a:solidFill>
                <a:latin typeface="Arial"/>
                <a:ea typeface="Arial"/>
                <a:cs typeface="Arial"/>
              </a:rPr>
              <a:t>Etude à Marseille</a:t>
            </a:r>
            <a:endParaRPr sz="2800"/>
          </a:p>
        </p:txBody>
      </p:sp>
      <p:sp>
        <p:nvSpPr>
          <p:cNvPr id="588711531" name="Espace réservé du texte 2"/>
          <p:cNvSpPr>
            <a:spLocks noGrp="1"/>
          </p:cNvSpPr>
          <p:nvPr>
            <p:ph type="body" sz="quarter" idx="14"/>
          </p:nvPr>
        </p:nvSpPr>
        <p:spPr bwMode="auto"/>
        <p:txBody>
          <a:bodyPr vertOverflow="overflow" horzOverflow="overflow" vert="horz" wrap="square" lIns="91440" tIns="45720" rIns="91440" bIns="45720" numCol="1" spcCol="0" rtlCol="0" fromWordArt="0" anchor="t" anchorCtr="0" forceAA="0" compatLnSpc="0">
            <a:normAutofit/>
          </a:bodyPr>
          <a:lstStyle/>
          <a:p>
            <a:pPr marL="0" lvl="0" indent="0">
              <a:buNone/>
              <a:defRPr/>
            </a:pPr>
            <a:r>
              <a:rPr lang="fr-FR" sz="2000" b="1" i="0" u="none" strike="noStrike" cap="none" spc="0">
                <a:solidFill>
                  <a:srgbClr val="292574"/>
                </a:solidFill>
                <a:latin typeface="Arial"/>
                <a:ea typeface="Arial"/>
                <a:cs typeface="Arial"/>
              </a:rPr>
              <a:t>Message 3 :</a:t>
            </a:r>
            <a:r>
              <a:rPr lang="fr-FR" sz="2000" b="0" i="0" u="none" strike="noStrike" cap="none" spc="0">
                <a:solidFill>
                  <a:srgbClr val="292574"/>
                </a:solidFill>
                <a:latin typeface="Arial"/>
                <a:ea typeface="Arial"/>
                <a:cs typeface="Arial"/>
              </a:rPr>
              <a:t> </a:t>
            </a:r>
            <a:r>
              <a:rPr lang="fr-FR" sz="2000" b="1" i="0" u="none" strike="noStrike" cap="none" spc="0">
                <a:solidFill>
                  <a:srgbClr val="292574"/>
                </a:solidFill>
                <a:latin typeface="Arial"/>
                <a:ea typeface="Arial"/>
                <a:cs typeface="Arial"/>
              </a:rPr>
              <a:t>Des propriétaires majoritairement non-marseillais</a:t>
            </a:r>
            <a:r>
              <a:rPr lang="fr-FR" sz="2000" b="0" i="0" u="none" strike="noStrike" cap="none" spc="0">
                <a:solidFill>
                  <a:srgbClr val="292574"/>
                </a:solidFill>
                <a:latin typeface="Arial"/>
                <a:ea typeface="Arial"/>
                <a:cs typeface="Arial"/>
              </a:rPr>
              <a:t> (30% de marseillais, 40% dans le reste des Bouches du Rhône, 30% dans le reste de la France et à l’étranger)</a:t>
            </a:r>
            <a:endParaRPr sz="2000" b="1" i="0" u="none" strike="noStrike" cap="none" spc="0">
              <a:solidFill>
                <a:srgbClr val="292574"/>
              </a:solidFill>
              <a:latin typeface="Arial"/>
              <a:ea typeface="Arial"/>
              <a:cs typeface="Arial"/>
            </a:endParaRPr>
          </a:p>
          <a:p>
            <a:pPr marL="0" lvl="0" indent="0">
              <a:buNone/>
              <a:defRPr/>
            </a:pPr>
            <a:endParaRPr sz="2000">
              <a:solidFill>
                <a:srgbClr val="292574"/>
              </a:solidFill>
              <a:latin typeface="Arial"/>
              <a:ea typeface="Arial"/>
              <a:cs typeface="Arial"/>
            </a:endParaRPr>
          </a:p>
          <a:p>
            <a:pPr>
              <a:defRPr/>
            </a:pPr>
            <a:r>
              <a:rPr lang="fr-FR" sz="2000" b="1" i="0" u="none" strike="noStrike" cap="none" spc="0">
                <a:solidFill>
                  <a:srgbClr val="292574"/>
                </a:solidFill>
                <a:latin typeface="Arial"/>
                <a:ea typeface="Arial"/>
                <a:cs typeface="Arial"/>
              </a:rPr>
              <a:t>Message 4 : Une grande majorité de propriétaires détenant un seul meublé touristique</a:t>
            </a:r>
            <a:r>
              <a:rPr lang="fr-FR" sz="2000" b="0" i="0" u="none" strike="noStrike" cap="none" spc="0">
                <a:solidFill>
                  <a:srgbClr val="292574"/>
                </a:solidFill>
                <a:latin typeface="Arial"/>
                <a:ea typeface="Arial"/>
                <a:cs typeface="Arial"/>
              </a:rPr>
              <a:t> (92 % des propriétaires avec un seul meublé) ; un quart des meublés touristiques détenu par des propriétaires qui possèdent également d’autres logements.</a:t>
            </a:r>
            <a:endParaRPr/>
          </a:p>
        </p:txBody>
      </p:sp>
      <p:sp>
        <p:nvSpPr>
          <p:cNvPr id="675548317" name="Espace réservé du texte 3"/>
          <p:cNvSpPr>
            <a:spLocks noGrp="1"/>
          </p:cNvSpPr>
          <p:nvPr>
            <p:ph type="body" sz="quarter" idx="17"/>
          </p:nvPr>
        </p:nvSpPr>
        <p:spPr bwMode="auto"/>
        <p:txBody>
          <a:bodyPr>
            <a:normAutofit lnSpcReduction="10000"/>
          </a:bodyPr>
          <a:lstStyle/>
          <a:p>
            <a:pPr>
              <a:defRPr/>
            </a:pPr>
            <a:r>
              <a:rPr lang="fr-FR"/>
              <a:t>Résultats</a:t>
            </a:r>
          </a:p>
        </p:txBody>
      </p:sp>
      <p:sp>
        <p:nvSpPr>
          <p:cNvPr id="116407487" name="Flèche droite 2"/>
          <p:cNvSpPr/>
          <p:nvPr/>
        </p:nvSpPr>
        <p:spPr bwMode="auto">
          <a:xfrm>
            <a:off x="1177026" y="4608878"/>
            <a:ext cx="594360" cy="265176"/>
          </a:xfrm>
          <a:prstGeom prst="rightArrow">
            <a:avLst>
              <a:gd name="adj1" fmla="val 50000"/>
              <a:gd name="adj2" fmla="val 5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fr-FR"/>
          </a:p>
        </p:txBody>
      </p:sp>
      <p:sp>
        <p:nvSpPr>
          <p:cNvPr id="1624682850" name="Rectangle 3"/>
          <p:cNvSpPr/>
          <p:nvPr/>
        </p:nvSpPr>
        <p:spPr bwMode="auto">
          <a:xfrm>
            <a:off x="1771386" y="4456911"/>
            <a:ext cx="9321327" cy="701398"/>
          </a:xfrm>
          <a:prstGeom prst="rect">
            <a:avLst/>
          </a:prstGeom>
        </p:spPr>
        <p:txBody>
          <a:bodyPr wrap="square">
            <a:spAutoFit/>
          </a:bodyPr>
          <a:lstStyle/>
          <a:p>
            <a:pPr lvl="0">
              <a:defRPr/>
            </a:pPr>
            <a:r>
              <a:rPr lang="fr-FR" sz="2000" b="1">
                <a:solidFill>
                  <a:srgbClr val="292574"/>
                </a:solidFill>
                <a:ea typeface="Arial"/>
                <a:cs typeface="Arial"/>
              </a:rPr>
              <a:t>Etude amont à la modification du règlement - instauration du principe de compensation pour les RS + limitation à 90jours pour les RP</a:t>
            </a:r>
            <a:endParaRPr sz="2000" b="1"/>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1059196168" name="Espace réservé du texte 1"/>
          <p:cNvSpPr>
            <a:spLocks noGrp="1"/>
          </p:cNvSpPr>
          <p:nvPr>
            <p:ph type="body" sz="quarter" idx="13"/>
          </p:nvPr>
        </p:nvSpPr>
        <p:spPr bwMode="auto"/>
        <p:txBody>
          <a:bodyPr>
            <a:normAutofit fontScale="92500" lnSpcReduction="20000"/>
          </a:bodyPr>
          <a:lstStyle/>
          <a:p>
            <a:pPr>
              <a:defRPr/>
            </a:pPr>
            <a:endParaRPr lang="fr-FR"/>
          </a:p>
        </p:txBody>
      </p:sp>
      <p:sp>
        <p:nvSpPr>
          <p:cNvPr id="595598797" name="Espace réservé du texte 2"/>
          <p:cNvSpPr>
            <a:spLocks noGrp="1"/>
          </p:cNvSpPr>
          <p:nvPr>
            <p:ph type="body" sz="quarter" idx="14"/>
          </p:nvPr>
        </p:nvSpPr>
        <p:spPr bwMode="auto"/>
        <p:txBody>
          <a:bodyPr vertOverflow="overflow" horzOverflow="overflow" vert="horz" wrap="square" lIns="91440" tIns="45720" rIns="91440" bIns="45720" numCol="1" spcCol="0" rtlCol="0" fromWordArt="0" anchor="t" anchorCtr="0" forceAA="0" compatLnSpc="0">
            <a:normAutofit/>
          </a:bodyPr>
          <a:lstStyle/>
          <a:p>
            <a:pPr>
              <a:defRPr/>
            </a:pPr>
            <a:r>
              <a:rPr lang="fr-FR" sz="4000" b="1" i="0" u="none" strike="noStrike" cap="none" spc="0">
                <a:solidFill>
                  <a:schemeClr val="bg2"/>
                </a:solidFill>
                <a:latin typeface="+mj-lt"/>
                <a:ea typeface="+mj-lt"/>
                <a:cs typeface="+mj-lt"/>
              </a:rPr>
              <a:t>Conclusion</a:t>
            </a:r>
            <a:endParaRPr sz="4000"/>
          </a:p>
        </p:txBody>
      </p:sp>
      <p:sp>
        <p:nvSpPr>
          <p:cNvPr id="869278578" name="Espace réservé du texte 3"/>
          <p:cNvSpPr>
            <a:spLocks noGrp="1"/>
          </p:cNvSpPr>
          <p:nvPr>
            <p:ph type="body" sz="quarter" idx="12"/>
          </p:nvPr>
        </p:nvSpPr>
        <p:spPr bwMode="auto"/>
        <p:txBody>
          <a:bodyPr/>
          <a:lstStyle/>
          <a:p>
            <a:pPr>
              <a:defRPr/>
            </a:pPr>
            <a:endParaRPr lang="fr-F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844237563" name="Espace réservé du texte 1"/>
          <p:cNvSpPr>
            <a:spLocks noGrp="1"/>
          </p:cNvSpPr>
          <p:nvPr>
            <p:ph type="body" sz="quarter" idx="13"/>
          </p:nvPr>
        </p:nvSpPr>
        <p:spPr bwMode="auto"/>
        <p:txBody>
          <a:bodyPr vertOverflow="overflow" horzOverflow="overflow" vert="horz" wrap="square" lIns="91440" tIns="45720" rIns="91440" bIns="45720" numCol="1" spcCol="0" rtlCol="0" fromWordArt="0" anchor="t" anchorCtr="0" forceAA="0" compatLnSpc="0">
            <a:normAutofit fontScale="87500" lnSpcReduction="11000"/>
          </a:bodyPr>
          <a:lstStyle/>
          <a:p>
            <a:pPr>
              <a:defRPr/>
            </a:pPr>
            <a:r>
              <a:rPr lang="fr-FR" sz="2800" b="1" i="0" u="none" strike="noStrike" cap="none" spc="0">
                <a:solidFill>
                  <a:schemeClr val="bg2"/>
                </a:solidFill>
                <a:latin typeface="Arial"/>
                <a:ea typeface="Arial"/>
                <a:cs typeface="Arial"/>
              </a:rPr>
              <a:t>Un besoin de connaissance des propriétaires</a:t>
            </a:r>
            <a:endParaRPr sz="2800"/>
          </a:p>
        </p:txBody>
      </p:sp>
      <p:sp>
        <p:nvSpPr>
          <p:cNvPr id="1948498204" name="Espace réservé du texte 2"/>
          <p:cNvSpPr>
            <a:spLocks noGrp="1"/>
          </p:cNvSpPr>
          <p:nvPr>
            <p:ph type="body" sz="quarter" idx="14"/>
          </p:nvPr>
        </p:nvSpPr>
        <p:spPr bwMode="auto">
          <a:xfrm>
            <a:off x="838198" y="1755648"/>
            <a:ext cx="10522788" cy="4660496"/>
          </a:xfrm>
        </p:spPr>
        <p:txBody>
          <a:bodyPr vertOverflow="overflow" horzOverflow="overflow" vert="horz" wrap="square" lIns="91440" tIns="45720" rIns="91440" bIns="45720" numCol="1" spcCol="0" rtlCol="0" fromWordArt="0" anchor="t" anchorCtr="0" forceAA="0" compatLnSpc="0">
            <a:normAutofit/>
          </a:bodyPr>
          <a:lstStyle/>
          <a:p>
            <a:pPr marL="294893" indent="-294893">
              <a:buFont typeface="Arial"/>
              <a:buChar char="•"/>
              <a:defRPr/>
            </a:pPr>
            <a:r>
              <a:rPr lang="fr-FR" sz="2000" b="1" i="0" u="none" strike="noStrike" cap="none" spc="0">
                <a:solidFill>
                  <a:srgbClr val="292574"/>
                </a:solidFill>
                <a:latin typeface="Arial"/>
                <a:ea typeface="Arial"/>
                <a:cs typeface="Arial"/>
              </a:rPr>
              <a:t>Éléments importants pour objectiver le phénomène</a:t>
            </a:r>
            <a:endParaRPr lang="fr-FR" sz="2600" b="1" i="0" u="none" strike="noStrike" cap="none" spc="0">
              <a:solidFill>
                <a:srgbClr val="292574"/>
              </a:solidFill>
              <a:latin typeface="Arial"/>
              <a:cs typeface="Arial"/>
            </a:endParaRPr>
          </a:p>
          <a:p>
            <a:pPr marL="294893" indent="-294893">
              <a:buFont typeface="Arial"/>
              <a:buChar char="•"/>
              <a:defRPr/>
            </a:pPr>
            <a:r>
              <a:rPr lang="fr-FR" sz="2000" b="1" i="0" u="none" strike="noStrike" cap="none" spc="0">
                <a:solidFill>
                  <a:srgbClr val="292574"/>
                </a:solidFill>
                <a:latin typeface="Arial"/>
                <a:ea typeface="Arial"/>
                <a:cs typeface="Arial"/>
              </a:rPr>
              <a:t>Nécessaire pour asseoir les décisions des collectivités</a:t>
            </a:r>
          </a:p>
          <a:p>
            <a:pPr marL="294893" indent="-294893">
              <a:buFont typeface="Arial"/>
              <a:buChar char="•"/>
              <a:defRPr/>
            </a:pPr>
            <a:endParaRPr lang="fr-FR" sz="1400" b="1" i="0" u="none" strike="noStrike" cap="none" spc="0">
              <a:solidFill>
                <a:srgbClr val="292574"/>
              </a:solidFill>
              <a:latin typeface="Arial"/>
              <a:cs typeface="Arial"/>
            </a:endParaRPr>
          </a:p>
          <a:p>
            <a:pPr marL="294893" indent="-294893">
              <a:buFont typeface="Arial"/>
              <a:buChar char="•"/>
              <a:defRPr/>
            </a:pPr>
            <a:r>
              <a:rPr lang="fr-FR" sz="2000" b="1" i="0" u="none" strike="noStrike" cap="none" spc="0">
                <a:solidFill>
                  <a:srgbClr val="292574"/>
                </a:solidFill>
                <a:latin typeface="Arial"/>
                <a:ea typeface="Arial"/>
                <a:cs typeface="Arial"/>
              </a:rPr>
              <a:t>Loi LEMEUR : apporte de nouveaux leviers de connaissance (généralisation du numéro d’enregistrement), de régulation (quotas et secteurs réservés aux RP) et suppression de certain écueils (référence d’occupation des logements au 1er janvier 1970)</a:t>
            </a:r>
          </a:p>
          <a:p>
            <a:pPr marL="294893" indent="-294893">
              <a:buFont typeface="Arial"/>
              <a:buChar char="•"/>
              <a:defRPr/>
            </a:pPr>
            <a:endParaRPr lang="fr-FR" sz="1400" b="1" i="0" u="none" strike="noStrike" cap="none" spc="0">
              <a:solidFill>
                <a:srgbClr val="292574"/>
              </a:solidFill>
              <a:latin typeface="Arial"/>
              <a:cs typeface="Arial"/>
            </a:endParaRPr>
          </a:p>
          <a:p>
            <a:pPr marL="294893" indent="-294893">
              <a:buFont typeface="Arial"/>
              <a:buChar char="•"/>
              <a:defRPr/>
            </a:pPr>
            <a:r>
              <a:rPr lang="fr-FR" sz="2000" b="1" i="0" u="none" strike="noStrike" cap="none" spc="0">
                <a:solidFill>
                  <a:srgbClr val="292574"/>
                </a:solidFill>
                <a:latin typeface="Arial"/>
                <a:ea typeface="Arial"/>
                <a:cs typeface="Arial"/>
              </a:rPr>
              <a:t>Instauration de l’API meublés à l’échelle nationale</a:t>
            </a:r>
          </a:p>
          <a:p>
            <a:pPr marL="294893" indent="-294893">
              <a:buFont typeface="Arial"/>
              <a:buChar char="•"/>
              <a:defRPr/>
            </a:pPr>
            <a:endParaRPr lang="fr-FR" sz="1400" b="1" i="0" u="none" strike="noStrike" cap="none" spc="0">
              <a:solidFill>
                <a:srgbClr val="292574"/>
              </a:solidFill>
              <a:latin typeface="Arial"/>
              <a:cs typeface="Arial"/>
            </a:endParaRPr>
          </a:p>
          <a:p>
            <a:pPr marL="294893" indent="-294893">
              <a:buFont typeface="Arial"/>
              <a:buChar char="•"/>
              <a:defRPr/>
            </a:pPr>
            <a:r>
              <a:rPr lang="fr-FR" sz="2000" b="1" i="0" u="none" strike="noStrike" cap="none" spc="0">
                <a:solidFill>
                  <a:srgbClr val="292574"/>
                </a:solidFill>
                <a:latin typeface="Arial"/>
                <a:ea typeface="Arial"/>
                <a:cs typeface="Arial"/>
              </a:rPr>
              <a:t>Poursuite des travaux de recherche – thèse sur les effets d’éviction des ménages modestes</a:t>
            </a:r>
            <a:endParaRPr sz="280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44"/>
        <p:cNvGrpSpPr/>
        <p:nvPr/>
      </p:nvGrpSpPr>
      <p:grpSpPr>
        <a:xfrm>
          <a:off x="0" y="0"/>
          <a:ext cx="0" cy="0"/>
          <a:chOff x="0" y="0"/>
          <a:chExt cx="0" cy="0"/>
        </a:xfrm>
      </p:grpSpPr>
      <p:sp>
        <p:nvSpPr>
          <p:cNvPr id="245" name="Google Shape;245;p21"/>
          <p:cNvSpPr txBox="1">
            <a:spLocks noGrp="1"/>
          </p:cNvSpPr>
          <p:nvPr>
            <p:ph type="body" idx="1"/>
          </p:nvPr>
        </p:nvSpPr>
        <p:spPr>
          <a:xfrm>
            <a:off x="838200" y="601941"/>
            <a:ext cx="7653867" cy="515129"/>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lt2"/>
              </a:buClr>
              <a:buSzPts val="2800"/>
              <a:buNone/>
            </a:pPr>
            <a:r>
              <a:rPr lang="fr-FR"/>
              <a:t>Quelques éléments d’historique</a:t>
            </a:r>
            <a:endParaRPr/>
          </a:p>
        </p:txBody>
      </p:sp>
      <p:sp>
        <p:nvSpPr>
          <p:cNvPr id="246" name="Google Shape;246;p21"/>
          <p:cNvSpPr txBox="1">
            <a:spLocks noGrp="1"/>
          </p:cNvSpPr>
          <p:nvPr>
            <p:ph type="body" idx="3"/>
          </p:nvPr>
        </p:nvSpPr>
        <p:spPr>
          <a:xfrm>
            <a:off x="838200" y="1175081"/>
            <a:ext cx="7653866" cy="467692"/>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dk2"/>
              </a:buClr>
              <a:buSzPts val="2000"/>
              <a:buNone/>
            </a:pPr>
            <a:r>
              <a:rPr lang="fr-FR"/>
              <a:t>Changements d’usage et meublés de tourisme</a:t>
            </a:r>
            <a:endParaRPr/>
          </a:p>
        </p:txBody>
      </p:sp>
      <p:cxnSp>
        <p:nvCxnSpPr>
          <p:cNvPr id="247" name="Google Shape;247;p21"/>
          <p:cNvCxnSpPr/>
          <p:nvPr/>
        </p:nvCxnSpPr>
        <p:spPr>
          <a:xfrm>
            <a:off x="7736082" y="0"/>
            <a:ext cx="0" cy="6858000"/>
          </a:xfrm>
          <a:prstGeom prst="straightConnector1">
            <a:avLst/>
          </a:prstGeom>
          <a:noFill/>
          <a:ln w="85725" cap="flat" cmpd="sng">
            <a:solidFill>
              <a:srgbClr val="595959">
                <a:alpha val="46274"/>
              </a:srgbClr>
            </a:solidFill>
            <a:prstDash val="solid"/>
            <a:miter lim="800000"/>
            <a:headEnd type="none" w="sm" len="sm"/>
            <a:tailEnd type="none" w="sm" len="sm"/>
          </a:ln>
        </p:spPr>
      </p:cxnSp>
      <p:sp>
        <p:nvSpPr>
          <p:cNvPr id="248" name="Google Shape;248;p21"/>
          <p:cNvSpPr/>
          <p:nvPr/>
        </p:nvSpPr>
        <p:spPr>
          <a:xfrm>
            <a:off x="7608948" y="1721583"/>
            <a:ext cx="253572" cy="253572"/>
          </a:xfrm>
          <a:prstGeom prst="ellipse">
            <a:avLst/>
          </a:prstGeom>
          <a:solidFill>
            <a:schemeClr val="l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249" name="Google Shape;249;p21"/>
          <p:cNvSpPr txBox="1"/>
          <p:nvPr/>
        </p:nvSpPr>
        <p:spPr>
          <a:xfrm>
            <a:off x="5276925" y="1991525"/>
            <a:ext cx="2331900" cy="996900"/>
          </a:xfrm>
          <a:prstGeom prst="rect">
            <a:avLst/>
          </a:prstGeom>
          <a:noFill/>
          <a:ln>
            <a:noFill/>
          </a:ln>
        </p:spPr>
        <p:txBody>
          <a:bodyPr spcFirstLastPara="1" wrap="square" lIns="91425" tIns="45700" rIns="91425" bIns="45700" anchor="t" anchorCtr="0">
            <a:normAutofit/>
          </a:bodyPr>
          <a:lstStyle/>
          <a:p>
            <a:pPr marL="0" marR="0" lvl="0" indent="0" algn="l" rtl="0">
              <a:lnSpc>
                <a:spcPct val="90000"/>
              </a:lnSpc>
              <a:spcBef>
                <a:spcPts val="0"/>
              </a:spcBef>
              <a:spcAft>
                <a:spcPts val="0"/>
              </a:spcAft>
              <a:buClr>
                <a:schemeClr val="dk1"/>
              </a:buClr>
              <a:buSzPts val="1200"/>
              <a:buFont typeface="Arial"/>
              <a:buNone/>
            </a:pPr>
            <a:r>
              <a:rPr lang="fr-FR" sz="1200" b="0" i="0" u="none" strike="noStrike" cap="none">
                <a:solidFill>
                  <a:schemeClr val="dk1"/>
                </a:solidFill>
                <a:latin typeface="Arial"/>
                <a:ea typeface="Arial"/>
                <a:cs typeface="Arial"/>
                <a:sym typeface="Arial"/>
              </a:rPr>
              <a:t>Ordonnance créant le premier régime d’autorisation préalable à la transformation de locaux d’habitation en locaux à usage commercial</a:t>
            </a:r>
            <a:endParaRPr sz="1200" b="0" i="0" u="none" strike="noStrike" cap="none">
              <a:solidFill>
                <a:schemeClr val="dk1"/>
              </a:solidFill>
              <a:latin typeface="Arial"/>
              <a:ea typeface="Arial"/>
              <a:cs typeface="Arial"/>
              <a:sym typeface="Arial"/>
            </a:endParaRPr>
          </a:p>
        </p:txBody>
      </p:sp>
      <p:sp>
        <p:nvSpPr>
          <p:cNvPr id="250" name="Google Shape;250;p21"/>
          <p:cNvSpPr txBox="1"/>
          <p:nvPr/>
        </p:nvSpPr>
        <p:spPr>
          <a:xfrm>
            <a:off x="5282909" y="1653088"/>
            <a:ext cx="795151" cy="338426"/>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lt2"/>
              </a:buClr>
              <a:buSzPts val="2000"/>
              <a:buFont typeface="Arial"/>
              <a:buNone/>
            </a:pPr>
            <a:r>
              <a:rPr lang="fr-FR" sz="2000" b="1" i="0" u="none" strike="noStrike" cap="none">
                <a:solidFill>
                  <a:schemeClr val="lt2"/>
                </a:solidFill>
                <a:latin typeface="Arial"/>
                <a:ea typeface="Arial"/>
                <a:cs typeface="Arial"/>
                <a:sym typeface="Arial"/>
              </a:rPr>
              <a:t>1945</a:t>
            </a:r>
            <a:endParaRPr sz="1400" b="0" i="0" u="none" strike="noStrike" cap="none">
              <a:solidFill>
                <a:srgbClr val="000000"/>
              </a:solidFill>
              <a:latin typeface="Arial"/>
              <a:ea typeface="Arial"/>
              <a:cs typeface="Arial"/>
              <a:sym typeface="Arial"/>
            </a:endParaRPr>
          </a:p>
        </p:txBody>
      </p:sp>
      <p:sp>
        <p:nvSpPr>
          <p:cNvPr id="251" name="Google Shape;251;p21"/>
          <p:cNvSpPr txBox="1"/>
          <p:nvPr/>
        </p:nvSpPr>
        <p:spPr>
          <a:xfrm>
            <a:off x="839788" y="1917018"/>
            <a:ext cx="4239616" cy="4005110"/>
          </a:xfrm>
          <a:prstGeom prst="rect">
            <a:avLst/>
          </a:prstGeom>
          <a:noFill/>
          <a:ln>
            <a:noFill/>
          </a:ln>
        </p:spPr>
        <p:txBody>
          <a:bodyPr spcFirstLastPara="1" wrap="square" lIns="91425" tIns="45700" rIns="91425" bIns="45700" anchor="t" anchorCtr="0">
            <a:normAutofit fontScale="85000" lnSpcReduction="20000"/>
          </a:bodyPr>
          <a:lstStyle/>
          <a:p>
            <a:pPr marL="0" marR="0" lvl="0" indent="0" algn="l" rtl="0">
              <a:lnSpc>
                <a:spcPct val="90000"/>
              </a:lnSpc>
              <a:spcBef>
                <a:spcPts val="0"/>
              </a:spcBef>
              <a:spcAft>
                <a:spcPts val="0"/>
              </a:spcAft>
              <a:buClr>
                <a:schemeClr val="dk1"/>
              </a:buClr>
              <a:buSzPct val="100000"/>
              <a:buFont typeface="Arial"/>
              <a:buNone/>
            </a:pPr>
            <a:r>
              <a:rPr lang="fr-FR" sz="1600" b="0" i="0" u="none" strike="noStrike" cap="none">
                <a:solidFill>
                  <a:schemeClr val="dk1"/>
                </a:solidFill>
                <a:latin typeface="Arial"/>
                <a:ea typeface="Arial"/>
                <a:cs typeface="Arial"/>
                <a:sym typeface="Arial"/>
              </a:rPr>
              <a:t>La législation sur le changement d’usage a été conçue et adoptée dans le souci de préserver les logements.</a:t>
            </a:r>
            <a:endParaRPr sz="1600" b="0" i="0" u="none" strike="noStrike" cap="none">
              <a:solidFill>
                <a:schemeClr val="dk1"/>
              </a:solidFill>
              <a:latin typeface="Arial"/>
              <a:ea typeface="Arial"/>
              <a:cs typeface="Arial"/>
              <a:sym typeface="Arial"/>
            </a:endParaRPr>
          </a:p>
          <a:p>
            <a:pPr marL="0" marR="0" lvl="0" indent="0" algn="l" rtl="0">
              <a:lnSpc>
                <a:spcPct val="90000"/>
              </a:lnSpc>
              <a:spcBef>
                <a:spcPts val="0"/>
              </a:spcBef>
              <a:spcAft>
                <a:spcPts val="0"/>
              </a:spcAft>
              <a:buClr>
                <a:schemeClr val="dk1"/>
              </a:buClr>
              <a:buSzPct val="100000"/>
              <a:buFont typeface="Arial"/>
              <a:buNone/>
            </a:pPr>
            <a:endParaRPr sz="1600" b="0" i="0" u="none" strike="noStrike" cap="none">
              <a:solidFill>
                <a:schemeClr val="dk1"/>
              </a:solidFill>
              <a:latin typeface="Arial"/>
              <a:ea typeface="Arial"/>
              <a:cs typeface="Arial"/>
              <a:sym typeface="Arial"/>
            </a:endParaRPr>
          </a:p>
          <a:p>
            <a:pPr marL="0" marR="0" lvl="0" indent="0" algn="l" rtl="0">
              <a:lnSpc>
                <a:spcPct val="90000"/>
              </a:lnSpc>
              <a:spcBef>
                <a:spcPts val="0"/>
              </a:spcBef>
              <a:spcAft>
                <a:spcPts val="0"/>
              </a:spcAft>
              <a:buClr>
                <a:schemeClr val="dk1"/>
              </a:buClr>
              <a:buSzPct val="100000"/>
              <a:buFont typeface="Arial"/>
              <a:buNone/>
            </a:pPr>
            <a:r>
              <a:rPr lang="fr-FR" sz="1600" b="0" i="0" u="none" strike="noStrike" cap="none">
                <a:solidFill>
                  <a:schemeClr val="dk1"/>
                </a:solidFill>
                <a:latin typeface="Arial"/>
                <a:ea typeface="Arial"/>
                <a:cs typeface="Arial"/>
                <a:sym typeface="Arial"/>
              </a:rPr>
              <a:t>C’est bien après que s’est greffée la question des meublés de tourisme, avec le développement des plateformes de location.</a:t>
            </a:r>
            <a:endParaRPr sz="1600" b="0" i="0" u="none" strike="noStrike" cap="none">
              <a:solidFill>
                <a:schemeClr val="dk1"/>
              </a:solidFill>
              <a:latin typeface="Arial"/>
              <a:ea typeface="Arial"/>
              <a:cs typeface="Arial"/>
              <a:sym typeface="Arial"/>
            </a:endParaRPr>
          </a:p>
          <a:p>
            <a:pPr marL="0" marR="0" lvl="0" indent="0" algn="l" rtl="0">
              <a:lnSpc>
                <a:spcPct val="90000"/>
              </a:lnSpc>
              <a:spcBef>
                <a:spcPts val="0"/>
              </a:spcBef>
              <a:spcAft>
                <a:spcPts val="0"/>
              </a:spcAft>
              <a:buClr>
                <a:schemeClr val="dk1"/>
              </a:buClr>
              <a:buSzPct val="100000"/>
              <a:buFont typeface="Arial"/>
              <a:buNone/>
            </a:pPr>
            <a:endParaRPr sz="1600" b="0" i="0" u="none" strike="noStrike" cap="none">
              <a:solidFill>
                <a:schemeClr val="dk1"/>
              </a:solidFill>
              <a:latin typeface="Arial"/>
              <a:ea typeface="Arial"/>
              <a:cs typeface="Arial"/>
              <a:sym typeface="Arial"/>
            </a:endParaRPr>
          </a:p>
          <a:p>
            <a:pPr marL="0" marR="0" lvl="0" indent="0" algn="l" rtl="0">
              <a:lnSpc>
                <a:spcPct val="90000"/>
              </a:lnSpc>
              <a:spcBef>
                <a:spcPts val="0"/>
              </a:spcBef>
              <a:spcAft>
                <a:spcPts val="0"/>
              </a:spcAft>
              <a:buClr>
                <a:schemeClr val="dk1"/>
              </a:buClr>
              <a:buSzPct val="100000"/>
              <a:buFont typeface="Arial"/>
              <a:buNone/>
            </a:pPr>
            <a:r>
              <a:rPr lang="fr-FR" sz="1600" b="0" i="0" u="none" strike="noStrike" cap="none">
                <a:solidFill>
                  <a:schemeClr val="dk1"/>
                </a:solidFill>
                <a:latin typeface="Arial"/>
                <a:ea typeface="Arial"/>
                <a:cs typeface="Arial"/>
                <a:sym typeface="Arial"/>
              </a:rPr>
              <a:t>C’est ce qui explique la complexité du cadre juridique. La loi initiale a été complétée, réaménagée, progressivement sans pour autant créer un ensemble textuel cohérent.</a:t>
            </a:r>
            <a:endParaRPr sz="1600" b="0" i="0" u="none" strike="noStrike" cap="none">
              <a:solidFill>
                <a:schemeClr val="dk1"/>
              </a:solidFill>
              <a:latin typeface="Arial"/>
              <a:ea typeface="Arial"/>
              <a:cs typeface="Arial"/>
              <a:sym typeface="Arial"/>
            </a:endParaRPr>
          </a:p>
          <a:p>
            <a:pPr marL="0" marR="0" lvl="0" indent="0" algn="l" rtl="0">
              <a:lnSpc>
                <a:spcPct val="90000"/>
              </a:lnSpc>
              <a:spcBef>
                <a:spcPts val="0"/>
              </a:spcBef>
              <a:spcAft>
                <a:spcPts val="0"/>
              </a:spcAft>
              <a:buClr>
                <a:schemeClr val="dk1"/>
              </a:buClr>
              <a:buSzPct val="100000"/>
              <a:buFont typeface="Arial"/>
              <a:buNone/>
            </a:pPr>
            <a:endParaRPr sz="1600" b="0" i="0" u="none" strike="noStrike" cap="none">
              <a:solidFill>
                <a:schemeClr val="dk1"/>
              </a:solidFill>
              <a:latin typeface="Arial"/>
              <a:ea typeface="Arial"/>
              <a:cs typeface="Arial"/>
              <a:sym typeface="Arial"/>
            </a:endParaRPr>
          </a:p>
          <a:p>
            <a:pPr marL="0" marR="0" lvl="0" indent="0" algn="l" rtl="0">
              <a:lnSpc>
                <a:spcPct val="90000"/>
              </a:lnSpc>
              <a:spcBef>
                <a:spcPts val="0"/>
              </a:spcBef>
              <a:spcAft>
                <a:spcPts val="0"/>
              </a:spcAft>
              <a:buClr>
                <a:schemeClr val="dk1"/>
              </a:buClr>
              <a:buSzPct val="100000"/>
              <a:buFont typeface="Arial"/>
              <a:buNone/>
            </a:pPr>
            <a:r>
              <a:rPr lang="fr-FR" sz="1600" b="0" i="0" u="none" strike="noStrike" cap="none">
                <a:solidFill>
                  <a:schemeClr val="dk1"/>
                </a:solidFill>
                <a:latin typeface="Arial"/>
                <a:ea typeface="Arial"/>
                <a:cs typeface="Arial"/>
                <a:sym typeface="Arial"/>
              </a:rPr>
              <a:t>De nombreux ajustements ou allers-retours sur certaines mesures ont eu lieu au cours du temps.</a:t>
            </a:r>
            <a:endParaRPr sz="1600" b="0" i="0" u="none" strike="noStrike" cap="none">
              <a:solidFill>
                <a:schemeClr val="dk1"/>
              </a:solidFill>
              <a:latin typeface="Arial"/>
              <a:ea typeface="Arial"/>
              <a:cs typeface="Arial"/>
              <a:sym typeface="Arial"/>
            </a:endParaRPr>
          </a:p>
          <a:p>
            <a:pPr marL="0" marR="0" lvl="0" indent="0" algn="l" rtl="0">
              <a:lnSpc>
                <a:spcPct val="90000"/>
              </a:lnSpc>
              <a:spcBef>
                <a:spcPts val="0"/>
              </a:spcBef>
              <a:spcAft>
                <a:spcPts val="0"/>
              </a:spcAft>
              <a:buClr>
                <a:schemeClr val="dk1"/>
              </a:buClr>
              <a:buSzPct val="100000"/>
              <a:buFont typeface="Arial"/>
              <a:buNone/>
            </a:pPr>
            <a:endParaRPr sz="1600" b="0" i="0" u="none" strike="noStrike" cap="none">
              <a:solidFill>
                <a:schemeClr val="dk1"/>
              </a:solidFill>
              <a:latin typeface="Arial"/>
              <a:ea typeface="Arial"/>
              <a:cs typeface="Arial"/>
              <a:sym typeface="Arial"/>
            </a:endParaRPr>
          </a:p>
          <a:p>
            <a:pPr marL="0" marR="0" lvl="0" indent="0" algn="l" rtl="0">
              <a:lnSpc>
                <a:spcPct val="90000"/>
              </a:lnSpc>
              <a:spcBef>
                <a:spcPts val="0"/>
              </a:spcBef>
              <a:spcAft>
                <a:spcPts val="0"/>
              </a:spcAft>
              <a:buClr>
                <a:schemeClr val="dk1"/>
              </a:buClr>
              <a:buSzPct val="100000"/>
              <a:buFont typeface="Arial"/>
              <a:buNone/>
            </a:pPr>
            <a:r>
              <a:rPr lang="fr-FR" sz="1600" b="0" i="0" u="none" strike="noStrike" cap="none">
                <a:solidFill>
                  <a:schemeClr val="dk1"/>
                </a:solidFill>
                <a:latin typeface="Arial"/>
                <a:ea typeface="Arial"/>
                <a:cs typeface="Arial"/>
                <a:sym typeface="Arial"/>
              </a:rPr>
              <a:t>La décentralisation a également conduit à des modifications progressives.</a:t>
            </a:r>
            <a:endParaRPr sz="1600" b="0" i="0" u="none" strike="noStrike" cap="none">
              <a:solidFill>
                <a:schemeClr val="dk1"/>
              </a:solidFill>
              <a:latin typeface="Arial"/>
              <a:ea typeface="Arial"/>
              <a:cs typeface="Arial"/>
              <a:sym typeface="Arial"/>
            </a:endParaRPr>
          </a:p>
          <a:p>
            <a:pPr marL="0" marR="0" lvl="0" indent="0" algn="l" rtl="0">
              <a:lnSpc>
                <a:spcPct val="90000"/>
              </a:lnSpc>
              <a:spcBef>
                <a:spcPts val="0"/>
              </a:spcBef>
              <a:spcAft>
                <a:spcPts val="0"/>
              </a:spcAft>
              <a:buClr>
                <a:schemeClr val="dk1"/>
              </a:buClr>
              <a:buSzPct val="100000"/>
              <a:buFont typeface="Arial"/>
              <a:buNone/>
            </a:pPr>
            <a:endParaRPr sz="1600" b="0" i="0" u="none" strike="noStrike" cap="none">
              <a:solidFill>
                <a:schemeClr val="dk1"/>
              </a:solidFill>
              <a:latin typeface="Arial"/>
              <a:ea typeface="Arial"/>
              <a:cs typeface="Arial"/>
              <a:sym typeface="Arial"/>
            </a:endParaRPr>
          </a:p>
          <a:p>
            <a:pPr marL="0" marR="0" lvl="0" indent="0" algn="l" rtl="0">
              <a:lnSpc>
                <a:spcPct val="90000"/>
              </a:lnSpc>
              <a:spcBef>
                <a:spcPts val="0"/>
              </a:spcBef>
              <a:spcAft>
                <a:spcPts val="0"/>
              </a:spcAft>
              <a:buClr>
                <a:schemeClr val="dk1"/>
              </a:buClr>
              <a:buSzPct val="100000"/>
              <a:buFont typeface="Arial"/>
              <a:buNone/>
            </a:pPr>
            <a:r>
              <a:rPr lang="fr-FR" sz="1600" b="0" i="0" u="none" strike="noStrike" cap="none">
                <a:solidFill>
                  <a:schemeClr val="dk1"/>
                </a:solidFill>
                <a:latin typeface="Arial"/>
                <a:ea typeface="Arial"/>
                <a:cs typeface="Arial"/>
                <a:sym typeface="Arial"/>
              </a:rPr>
              <a:t>Ce régime a été fortement critiqué pour l’atteinte “extravagante” au droit de propriété et à la liberté du commerce qu’il représente, alors qu’il devait être temporaire pour l’après-guerre (Conseil d’Etat, 30 décembre 2010, n°308067, Conclusions de Mme DUROZEY).</a:t>
            </a:r>
            <a:endParaRPr sz="1600" b="1" i="0" u="none" strike="noStrike" cap="none">
              <a:solidFill>
                <a:schemeClr val="dk1"/>
              </a:solidFill>
              <a:latin typeface="Arial"/>
              <a:ea typeface="Arial"/>
              <a:cs typeface="Arial"/>
              <a:sym typeface="Arial"/>
            </a:endParaRPr>
          </a:p>
        </p:txBody>
      </p:sp>
      <p:cxnSp>
        <p:nvCxnSpPr>
          <p:cNvPr id="252" name="Google Shape;252;p21"/>
          <p:cNvCxnSpPr/>
          <p:nvPr/>
        </p:nvCxnSpPr>
        <p:spPr>
          <a:xfrm>
            <a:off x="6574446" y="1849944"/>
            <a:ext cx="1188720" cy="0"/>
          </a:xfrm>
          <a:prstGeom prst="straightConnector1">
            <a:avLst/>
          </a:prstGeom>
          <a:noFill/>
          <a:ln w="19050" cap="flat" cmpd="sng">
            <a:solidFill>
              <a:schemeClr val="lt2"/>
            </a:solidFill>
            <a:prstDash val="solid"/>
            <a:miter lim="800000"/>
            <a:headEnd type="none" w="sm" len="sm"/>
            <a:tailEnd type="none" w="sm" len="sm"/>
          </a:ln>
        </p:spPr>
      </p:cxnSp>
      <p:sp>
        <p:nvSpPr>
          <p:cNvPr id="253" name="Google Shape;253;p21"/>
          <p:cNvSpPr/>
          <p:nvPr/>
        </p:nvSpPr>
        <p:spPr>
          <a:xfrm>
            <a:off x="7608948" y="4289553"/>
            <a:ext cx="253572" cy="253572"/>
          </a:xfrm>
          <a:prstGeom prst="ellipse">
            <a:avLst/>
          </a:prstGeom>
          <a:solidFill>
            <a:schemeClr val="l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cxnSp>
        <p:nvCxnSpPr>
          <p:cNvPr id="254" name="Google Shape;254;p21"/>
          <p:cNvCxnSpPr/>
          <p:nvPr/>
        </p:nvCxnSpPr>
        <p:spPr>
          <a:xfrm>
            <a:off x="6574446" y="4417914"/>
            <a:ext cx="1188720" cy="0"/>
          </a:xfrm>
          <a:prstGeom prst="straightConnector1">
            <a:avLst/>
          </a:prstGeom>
          <a:noFill/>
          <a:ln w="19050" cap="flat" cmpd="sng">
            <a:solidFill>
              <a:schemeClr val="lt2"/>
            </a:solidFill>
            <a:prstDash val="solid"/>
            <a:miter lim="800000"/>
            <a:headEnd type="none" w="sm" len="sm"/>
            <a:tailEnd type="none" w="sm" len="sm"/>
          </a:ln>
        </p:spPr>
      </p:cxnSp>
      <p:sp>
        <p:nvSpPr>
          <p:cNvPr id="255" name="Google Shape;255;p21"/>
          <p:cNvSpPr/>
          <p:nvPr/>
        </p:nvSpPr>
        <p:spPr>
          <a:xfrm>
            <a:off x="7608948" y="3279305"/>
            <a:ext cx="253572" cy="253572"/>
          </a:xfrm>
          <a:prstGeom prst="ellipse">
            <a:avLst/>
          </a:prstGeom>
          <a:solidFill>
            <a:schemeClr val="l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cxnSp>
        <p:nvCxnSpPr>
          <p:cNvPr id="256" name="Google Shape;256;p21"/>
          <p:cNvCxnSpPr/>
          <p:nvPr/>
        </p:nvCxnSpPr>
        <p:spPr>
          <a:xfrm rot="10800000">
            <a:off x="7763166" y="3407666"/>
            <a:ext cx="1636866" cy="0"/>
          </a:xfrm>
          <a:prstGeom prst="straightConnector1">
            <a:avLst/>
          </a:prstGeom>
          <a:noFill/>
          <a:ln w="19050" cap="flat" cmpd="sng">
            <a:solidFill>
              <a:schemeClr val="lt2"/>
            </a:solidFill>
            <a:prstDash val="solid"/>
            <a:miter lim="800000"/>
            <a:headEnd type="none" w="sm" len="sm"/>
            <a:tailEnd type="none" w="sm" len="sm"/>
          </a:ln>
        </p:spPr>
      </p:cxnSp>
      <p:sp>
        <p:nvSpPr>
          <p:cNvPr id="257" name="Google Shape;257;p21"/>
          <p:cNvSpPr txBox="1"/>
          <p:nvPr/>
        </p:nvSpPr>
        <p:spPr>
          <a:xfrm>
            <a:off x="5176425" y="4587125"/>
            <a:ext cx="1954500" cy="717600"/>
          </a:xfrm>
          <a:prstGeom prst="rect">
            <a:avLst/>
          </a:prstGeom>
          <a:noFill/>
          <a:ln>
            <a:noFill/>
          </a:ln>
        </p:spPr>
        <p:txBody>
          <a:bodyPr spcFirstLastPara="1" wrap="square" lIns="91425" tIns="45700" rIns="91425" bIns="45700" anchor="t" anchorCtr="0">
            <a:normAutofit/>
          </a:bodyPr>
          <a:lstStyle/>
          <a:p>
            <a:pPr marL="0" marR="0" lvl="0" indent="0" algn="l" rtl="0">
              <a:lnSpc>
                <a:spcPct val="90000"/>
              </a:lnSpc>
              <a:spcBef>
                <a:spcPts val="0"/>
              </a:spcBef>
              <a:spcAft>
                <a:spcPts val="0"/>
              </a:spcAft>
              <a:buClr>
                <a:schemeClr val="dk1"/>
              </a:buClr>
              <a:buSzPts val="1200"/>
              <a:buFont typeface="Arial"/>
              <a:buNone/>
            </a:pPr>
            <a:r>
              <a:rPr lang="fr-FR" sz="1200" b="0" i="0" u="none" strike="noStrike" cap="none">
                <a:solidFill>
                  <a:schemeClr val="dk1"/>
                </a:solidFill>
                <a:latin typeface="Arial"/>
                <a:ea typeface="Arial"/>
                <a:cs typeface="Arial"/>
                <a:sym typeface="Arial"/>
              </a:rPr>
              <a:t>Premier encadrement des meublés de tourisme (déclaration en Mairie)</a:t>
            </a:r>
            <a:endParaRPr sz="1200" b="0" i="0" u="none" strike="noStrike" cap="none">
              <a:solidFill>
                <a:schemeClr val="dk1"/>
              </a:solidFill>
              <a:latin typeface="Arial"/>
              <a:ea typeface="Arial"/>
              <a:cs typeface="Arial"/>
              <a:sym typeface="Arial"/>
            </a:endParaRPr>
          </a:p>
        </p:txBody>
      </p:sp>
      <p:sp>
        <p:nvSpPr>
          <p:cNvPr id="258" name="Google Shape;258;p21"/>
          <p:cNvSpPr txBox="1"/>
          <p:nvPr/>
        </p:nvSpPr>
        <p:spPr>
          <a:xfrm>
            <a:off x="5079400" y="4248700"/>
            <a:ext cx="1495200" cy="3384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lt2"/>
              </a:buClr>
              <a:buSzPts val="2000"/>
              <a:buFont typeface="Arial"/>
              <a:buNone/>
            </a:pPr>
            <a:r>
              <a:rPr lang="fr-FR" sz="2000" b="1" i="0" u="none" strike="noStrike" cap="none">
                <a:solidFill>
                  <a:schemeClr val="lt2"/>
                </a:solidFill>
                <a:latin typeface="Arial"/>
                <a:ea typeface="Arial"/>
                <a:cs typeface="Arial"/>
                <a:sym typeface="Arial"/>
              </a:rPr>
              <a:t>2009/2014</a:t>
            </a:r>
            <a:endParaRPr sz="1400" b="0" i="0" u="none" strike="noStrike" cap="none">
              <a:solidFill>
                <a:srgbClr val="000000"/>
              </a:solidFill>
              <a:latin typeface="Arial"/>
              <a:ea typeface="Arial"/>
              <a:cs typeface="Arial"/>
              <a:sym typeface="Arial"/>
            </a:endParaRPr>
          </a:p>
        </p:txBody>
      </p:sp>
      <p:sp>
        <p:nvSpPr>
          <p:cNvPr id="259" name="Google Shape;259;p21"/>
          <p:cNvSpPr txBox="1"/>
          <p:nvPr/>
        </p:nvSpPr>
        <p:spPr>
          <a:xfrm>
            <a:off x="9525000" y="3439700"/>
            <a:ext cx="2073900" cy="996900"/>
          </a:xfrm>
          <a:prstGeom prst="rect">
            <a:avLst/>
          </a:prstGeom>
          <a:noFill/>
          <a:ln>
            <a:noFill/>
          </a:ln>
        </p:spPr>
        <p:txBody>
          <a:bodyPr spcFirstLastPara="1" wrap="square" lIns="91425" tIns="45700" rIns="91425" bIns="45700" anchor="t" anchorCtr="0">
            <a:normAutofit lnSpcReduction="10000"/>
          </a:bodyPr>
          <a:lstStyle/>
          <a:p>
            <a:pPr marL="0" marR="0" lvl="0" indent="0" algn="l" rtl="0">
              <a:lnSpc>
                <a:spcPct val="90000"/>
              </a:lnSpc>
              <a:spcBef>
                <a:spcPts val="0"/>
              </a:spcBef>
              <a:spcAft>
                <a:spcPts val="0"/>
              </a:spcAft>
              <a:buClr>
                <a:schemeClr val="dk1"/>
              </a:buClr>
              <a:buSzPts val="1200"/>
              <a:buFont typeface="Arial"/>
              <a:buNone/>
            </a:pPr>
            <a:r>
              <a:rPr lang="fr-FR" sz="1200" b="0" i="0" u="none" strike="noStrike" cap="none">
                <a:solidFill>
                  <a:schemeClr val="dk1"/>
                </a:solidFill>
                <a:latin typeface="Arial"/>
                <a:ea typeface="Arial"/>
                <a:cs typeface="Arial"/>
                <a:sym typeface="Arial"/>
              </a:rPr>
              <a:t>Ordonnance opérant la refonte du titre IV du Code la construction et la création du régime du changement d’usage (modifié depuis)</a:t>
            </a:r>
            <a:endParaRPr sz="1200" b="0" i="0" u="none" strike="noStrike" cap="none">
              <a:solidFill>
                <a:schemeClr val="dk1"/>
              </a:solidFill>
              <a:latin typeface="Arial"/>
              <a:ea typeface="Arial"/>
              <a:cs typeface="Arial"/>
              <a:sym typeface="Arial"/>
            </a:endParaRPr>
          </a:p>
        </p:txBody>
      </p:sp>
      <p:sp>
        <p:nvSpPr>
          <p:cNvPr id="260" name="Google Shape;260;p21"/>
          <p:cNvSpPr txBox="1"/>
          <p:nvPr/>
        </p:nvSpPr>
        <p:spPr>
          <a:xfrm>
            <a:off x="9530976" y="3101300"/>
            <a:ext cx="1393200" cy="3384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lt2"/>
              </a:buClr>
              <a:buSzPts val="2000"/>
              <a:buFont typeface="Arial"/>
              <a:buNone/>
            </a:pPr>
            <a:r>
              <a:rPr lang="fr-FR" sz="2000" b="1" i="0" u="none" strike="noStrike" cap="none">
                <a:solidFill>
                  <a:schemeClr val="lt2"/>
                </a:solidFill>
                <a:latin typeface="Arial"/>
                <a:ea typeface="Arial"/>
                <a:cs typeface="Arial"/>
                <a:sym typeface="Arial"/>
              </a:rPr>
              <a:t>2005/2006</a:t>
            </a:r>
            <a:endParaRPr sz="1400" b="0" i="0" u="none" strike="noStrike" cap="none">
              <a:solidFill>
                <a:srgbClr val="000000"/>
              </a:solidFill>
              <a:latin typeface="Arial"/>
              <a:ea typeface="Arial"/>
              <a:cs typeface="Arial"/>
              <a:sym typeface="Arial"/>
            </a:endParaRPr>
          </a:p>
        </p:txBody>
      </p:sp>
      <p:sp>
        <p:nvSpPr>
          <p:cNvPr id="261" name="Google Shape;261;p21"/>
          <p:cNvSpPr/>
          <p:nvPr/>
        </p:nvSpPr>
        <p:spPr>
          <a:xfrm>
            <a:off x="7608948" y="5051132"/>
            <a:ext cx="253572" cy="253572"/>
          </a:xfrm>
          <a:prstGeom prst="ellipse">
            <a:avLst/>
          </a:prstGeom>
          <a:solidFill>
            <a:schemeClr val="l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cxnSp>
        <p:nvCxnSpPr>
          <p:cNvPr id="262" name="Google Shape;262;p21"/>
          <p:cNvCxnSpPr/>
          <p:nvPr/>
        </p:nvCxnSpPr>
        <p:spPr>
          <a:xfrm rot="10800000">
            <a:off x="7763166" y="5179493"/>
            <a:ext cx="1636866" cy="0"/>
          </a:xfrm>
          <a:prstGeom prst="straightConnector1">
            <a:avLst/>
          </a:prstGeom>
          <a:noFill/>
          <a:ln w="19050" cap="flat" cmpd="sng">
            <a:solidFill>
              <a:schemeClr val="lt2"/>
            </a:solidFill>
            <a:prstDash val="solid"/>
            <a:miter lim="800000"/>
            <a:headEnd type="none" w="sm" len="sm"/>
            <a:tailEnd type="none" w="sm" len="sm"/>
          </a:ln>
        </p:spPr>
      </p:cxnSp>
      <p:sp>
        <p:nvSpPr>
          <p:cNvPr id="263" name="Google Shape;263;p21"/>
          <p:cNvSpPr txBox="1"/>
          <p:nvPr/>
        </p:nvSpPr>
        <p:spPr>
          <a:xfrm>
            <a:off x="9524600" y="5213306"/>
            <a:ext cx="2073900" cy="1317000"/>
          </a:xfrm>
          <a:prstGeom prst="rect">
            <a:avLst/>
          </a:prstGeom>
          <a:noFill/>
          <a:ln>
            <a:noFill/>
          </a:ln>
        </p:spPr>
        <p:txBody>
          <a:bodyPr spcFirstLastPara="1" wrap="square" lIns="91425" tIns="45700" rIns="91425" bIns="45700" anchor="t" anchorCtr="0">
            <a:normAutofit fontScale="92500" lnSpcReduction="10000"/>
          </a:bodyPr>
          <a:lstStyle/>
          <a:p>
            <a:pPr marL="0" marR="0" lvl="0" indent="0" algn="l" rtl="0">
              <a:lnSpc>
                <a:spcPct val="90000"/>
              </a:lnSpc>
              <a:spcBef>
                <a:spcPts val="0"/>
              </a:spcBef>
              <a:spcAft>
                <a:spcPts val="0"/>
              </a:spcAft>
              <a:buClr>
                <a:schemeClr val="dk1"/>
              </a:buClr>
              <a:buSzPct val="100000"/>
              <a:buFont typeface="Arial"/>
              <a:buNone/>
            </a:pPr>
            <a:r>
              <a:rPr lang="fr-FR" sz="1200" b="0" i="0" u="none" strike="noStrike" cap="none">
                <a:solidFill>
                  <a:schemeClr val="dk1"/>
                </a:solidFill>
                <a:latin typeface="Arial"/>
                <a:ea typeface="Arial"/>
                <a:cs typeface="Arial"/>
                <a:sym typeface="Arial"/>
              </a:rPr>
              <a:t>Réformes successives pour réagir au développement des meublés de tourisme et des plateformes :</a:t>
            </a:r>
            <a:endParaRPr sz="1200" b="0" i="0" u="none" strike="noStrike" cap="none">
              <a:solidFill>
                <a:schemeClr val="dk1"/>
              </a:solidFill>
              <a:latin typeface="Arial"/>
              <a:ea typeface="Arial"/>
              <a:cs typeface="Arial"/>
              <a:sym typeface="Arial"/>
            </a:endParaRPr>
          </a:p>
          <a:p>
            <a:pPr marL="457200" marR="0" lvl="0" indent="-299085" algn="l" rtl="0">
              <a:lnSpc>
                <a:spcPct val="90000"/>
              </a:lnSpc>
              <a:spcBef>
                <a:spcPts val="0"/>
              </a:spcBef>
              <a:spcAft>
                <a:spcPts val="0"/>
              </a:spcAft>
              <a:buClr>
                <a:schemeClr val="dk1"/>
              </a:buClr>
              <a:buSzPct val="100000"/>
              <a:buFont typeface="Arial"/>
              <a:buChar char="-"/>
            </a:pPr>
            <a:r>
              <a:rPr lang="fr-FR" sz="1200" b="0" i="0" u="none" strike="noStrike" cap="none">
                <a:solidFill>
                  <a:schemeClr val="dk1"/>
                </a:solidFill>
                <a:latin typeface="Arial"/>
                <a:ea typeface="Arial"/>
                <a:cs typeface="Arial"/>
                <a:sym typeface="Arial"/>
              </a:rPr>
              <a:t>application du changement d’usage ;</a:t>
            </a:r>
            <a:endParaRPr sz="1200" b="0" i="0" u="none" strike="noStrike" cap="none">
              <a:solidFill>
                <a:schemeClr val="dk1"/>
              </a:solidFill>
              <a:latin typeface="Arial"/>
              <a:ea typeface="Arial"/>
              <a:cs typeface="Arial"/>
              <a:sym typeface="Arial"/>
            </a:endParaRPr>
          </a:p>
          <a:p>
            <a:pPr marL="457200" marR="0" lvl="0" indent="-299085" algn="l" rtl="0">
              <a:lnSpc>
                <a:spcPct val="90000"/>
              </a:lnSpc>
              <a:spcBef>
                <a:spcPts val="0"/>
              </a:spcBef>
              <a:spcAft>
                <a:spcPts val="0"/>
              </a:spcAft>
              <a:buClr>
                <a:schemeClr val="dk1"/>
              </a:buClr>
              <a:buSzPct val="100000"/>
              <a:buFont typeface="Arial"/>
              <a:buChar char="-"/>
            </a:pPr>
            <a:r>
              <a:rPr lang="fr-FR" sz="1200" b="0" i="0" u="none" strike="noStrike" cap="none">
                <a:solidFill>
                  <a:schemeClr val="dk1"/>
                </a:solidFill>
                <a:latin typeface="Arial"/>
                <a:ea typeface="Arial"/>
                <a:cs typeface="Arial"/>
                <a:sym typeface="Arial"/>
              </a:rPr>
              <a:t>numéro d’enregistrement ;</a:t>
            </a:r>
            <a:endParaRPr sz="1200" b="0" i="0" u="none" strike="noStrike" cap="none">
              <a:solidFill>
                <a:schemeClr val="dk1"/>
              </a:solidFill>
              <a:latin typeface="Arial"/>
              <a:ea typeface="Arial"/>
              <a:cs typeface="Arial"/>
              <a:sym typeface="Arial"/>
            </a:endParaRPr>
          </a:p>
          <a:p>
            <a:pPr marL="457200" marR="0" lvl="0" indent="-299085" algn="l" rtl="0">
              <a:lnSpc>
                <a:spcPct val="90000"/>
              </a:lnSpc>
              <a:spcBef>
                <a:spcPts val="0"/>
              </a:spcBef>
              <a:spcAft>
                <a:spcPts val="0"/>
              </a:spcAft>
              <a:buClr>
                <a:schemeClr val="dk1"/>
              </a:buClr>
              <a:buSzPct val="100000"/>
              <a:buFont typeface="Arial"/>
              <a:buChar char="-"/>
            </a:pPr>
            <a:r>
              <a:rPr lang="fr-FR" sz="1200" b="0" i="0" u="none" strike="noStrike" cap="none">
                <a:solidFill>
                  <a:schemeClr val="dk1"/>
                </a:solidFill>
                <a:latin typeface="Arial"/>
                <a:ea typeface="Arial"/>
                <a:cs typeface="Arial"/>
                <a:sym typeface="Arial"/>
              </a:rPr>
              <a:t>etc.</a:t>
            </a:r>
            <a:endParaRPr sz="1200" b="0" i="0" u="none" strike="noStrike" cap="none">
              <a:solidFill>
                <a:schemeClr val="dk1"/>
              </a:solidFill>
              <a:latin typeface="Arial"/>
              <a:ea typeface="Arial"/>
              <a:cs typeface="Arial"/>
              <a:sym typeface="Arial"/>
            </a:endParaRPr>
          </a:p>
        </p:txBody>
      </p:sp>
      <p:sp>
        <p:nvSpPr>
          <p:cNvPr id="264" name="Google Shape;264;p21"/>
          <p:cNvSpPr txBox="1"/>
          <p:nvPr/>
        </p:nvSpPr>
        <p:spPr>
          <a:xfrm>
            <a:off x="9530572" y="4874875"/>
            <a:ext cx="1896000" cy="3384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lt2"/>
              </a:buClr>
              <a:buSzPts val="2000"/>
              <a:buFont typeface="Arial"/>
              <a:buNone/>
            </a:pPr>
            <a:r>
              <a:rPr lang="fr-FR" sz="2000" b="1" i="0" u="none" strike="noStrike" cap="none">
                <a:solidFill>
                  <a:schemeClr val="lt2"/>
                </a:solidFill>
                <a:latin typeface="Arial"/>
                <a:ea typeface="Arial"/>
                <a:cs typeface="Arial"/>
                <a:sym typeface="Arial"/>
              </a:rPr>
              <a:t>2014/2024</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1194152950" name="Espace réservé du texte 1"/>
          <p:cNvSpPr>
            <a:spLocks noGrp="1"/>
          </p:cNvSpPr>
          <p:nvPr>
            <p:ph type="body" sz="quarter" idx="13"/>
          </p:nvPr>
        </p:nvSpPr>
        <p:spPr bwMode="auto"/>
        <p:txBody>
          <a:bodyPr vertOverflow="overflow" horzOverflow="overflow" vert="horz" wrap="square" lIns="91440" tIns="45720" rIns="91440" bIns="45720" numCol="1" spcCol="0" rtlCol="0" fromWordArt="0" anchor="t" anchorCtr="0" forceAA="0" compatLnSpc="0">
            <a:normAutofit fontScale="87500" lnSpcReduction="11000"/>
          </a:bodyPr>
          <a:lstStyle/>
          <a:p>
            <a:pPr>
              <a:defRPr/>
            </a:pPr>
            <a:r>
              <a:rPr lang="fr-FR" sz="2800" b="1" i="0" u="none" strike="noStrike" cap="none" spc="0">
                <a:solidFill>
                  <a:schemeClr val="bg2"/>
                </a:solidFill>
                <a:latin typeface="Arial"/>
                <a:ea typeface="Arial"/>
                <a:cs typeface="Arial"/>
              </a:rPr>
              <a:t>Pour en savoir plus</a:t>
            </a:r>
            <a:endParaRPr sz="2800"/>
          </a:p>
        </p:txBody>
      </p:sp>
      <p:sp>
        <p:nvSpPr>
          <p:cNvPr id="1287797972" name="Espace réservé du texte 4"/>
          <p:cNvSpPr>
            <a:spLocks noGrp="1"/>
          </p:cNvSpPr>
          <p:nvPr/>
        </p:nvSpPr>
        <p:spPr bwMode="auto">
          <a:xfrm>
            <a:off x="814025" y="1455928"/>
            <a:ext cx="4518682" cy="630940"/>
          </a:xfrm>
        </p:spPr>
        <p:txBody>
          <a:bodyPr vertOverflow="overflow" horzOverflow="overflow" vert="horz" wrap="square" lIns="91440" tIns="45720" rIns="91440" bIns="45720" numCol="1" spcCol="0" rtlCol="0" fromWordArt="0" anchor="t" anchorCtr="0" forceAA="0" compatLnSpc="0">
            <a:normAutofit/>
          </a:bodyPr>
          <a:lstStyle>
            <a:lvl1pPr marL="0" indent="0" algn="l" defTabSz="914400" rtl="0">
              <a:lnSpc>
                <a:spcPct val="90000"/>
              </a:lnSpc>
              <a:spcBef>
                <a:spcPts val="999"/>
              </a:spcBef>
              <a:buFont typeface="Arial"/>
              <a:buNone/>
              <a:defRPr sz="2800" b="1" i="0">
                <a:solidFill>
                  <a:schemeClr val="bg2"/>
                </a:solidFill>
                <a:latin typeface="Arial"/>
                <a:ea typeface="Arial"/>
                <a:cs typeface="Arial"/>
              </a:defRPr>
            </a:lvl1pPr>
            <a:lvl2pPr marL="685800" indent="-228600" algn="l" defTabSz="914400" rtl="0">
              <a:lnSpc>
                <a:spcPct val="90000"/>
              </a:lnSpc>
              <a:spcBef>
                <a:spcPts val="499"/>
              </a:spcBef>
              <a:buFont typeface="Arial"/>
              <a:buChar char="•"/>
              <a:defRPr sz="2400">
                <a:solidFill>
                  <a:schemeClr val="tx1"/>
                </a:solidFill>
                <a:latin typeface="+mn-lt"/>
                <a:ea typeface="+mn-ea"/>
                <a:cs typeface="+mn-cs"/>
              </a:defRPr>
            </a:lvl2pPr>
            <a:lvl3pPr marL="1143000" indent="-228600" algn="l" defTabSz="914400" rtl="0">
              <a:lnSpc>
                <a:spcPct val="90000"/>
              </a:lnSpc>
              <a:spcBef>
                <a:spcPts val="499"/>
              </a:spcBef>
              <a:buFont typeface="Arial"/>
              <a:buChar char="•"/>
              <a:defRPr sz="2000">
                <a:solidFill>
                  <a:schemeClr val="tx1"/>
                </a:solidFill>
                <a:latin typeface="+mn-lt"/>
                <a:ea typeface="+mn-ea"/>
                <a:cs typeface="+mn-cs"/>
              </a:defRPr>
            </a:lvl3pPr>
            <a:lvl4pPr marL="1600200" indent="-228600" algn="l" defTabSz="914400" rtl="0">
              <a:lnSpc>
                <a:spcPct val="90000"/>
              </a:lnSpc>
              <a:spcBef>
                <a:spcPts val="499"/>
              </a:spcBef>
              <a:buFont typeface="Arial"/>
              <a:buChar char="•"/>
              <a:defRPr sz="1800">
                <a:solidFill>
                  <a:schemeClr val="tx1"/>
                </a:solidFill>
                <a:latin typeface="+mn-lt"/>
                <a:ea typeface="+mn-ea"/>
                <a:cs typeface="+mn-cs"/>
              </a:defRPr>
            </a:lvl4pPr>
            <a:lvl5pPr marL="2057400" indent="-228600" algn="l" defTabSz="914400" rtl="0">
              <a:lnSpc>
                <a:spcPct val="90000"/>
              </a:lnSpc>
              <a:spcBef>
                <a:spcPts val="499"/>
              </a:spcBef>
              <a:buFont typeface="Arial"/>
              <a:buChar char="•"/>
              <a:defRPr sz="1800">
                <a:solidFill>
                  <a:schemeClr val="tx1"/>
                </a:solidFill>
                <a:latin typeface="+mn-lt"/>
                <a:ea typeface="+mn-ea"/>
                <a:cs typeface="+mn-cs"/>
              </a:defRPr>
            </a:lvl5pPr>
            <a:lvl6pPr marL="2514599" indent="-228600" algn="l" defTabSz="914400" rtl="0">
              <a:lnSpc>
                <a:spcPct val="90000"/>
              </a:lnSpc>
              <a:spcBef>
                <a:spcPts val="499"/>
              </a:spcBef>
              <a:buFont typeface="Arial"/>
              <a:buChar char="•"/>
              <a:defRPr sz="1800">
                <a:solidFill>
                  <a:schemeClr val="tx1"/>
                </a:solidFill>
                <a:latin typeface="+mn-lt"/>
                <a:ea typeface="+mn-ea"/>
                <a:cs typeface="+mn-cs"/>
              </a:defRPr>
            </a:lvl6pPr>
            <a:lvl7pPr marL="2971800" indent="-228600" algn="l" defTabSz="914400" rtl="0">
              <a:lnSpc>
                <a:spcPct val="90000"/>
              </a:lnSpc>
              <a:spcBef>
                <a:spcPts val="499"/>
              </a:spcBef>
              <a:buFont typeface="Arial"/>
              <a:buChar char="•"/>
              <a:defRPr sz="1800">
                <a:solidFill>
                  <a:schemeClr val="tx1"/>
                </a:solidFill>
                <a:latin typeface="+mn-lt"/>
                <a:ea typeface="+mn-ea"/>
                <a:cs typeface="+mn-cs"/>
              </a:defRPr>
            </a:lvl7pPr>
            <a:lvl8pPr marL="3429000" indent="-228600" algn="l" defTabSz="914400" rtl="0">
              <a:lnSpc>
                <a:spcPct val="90000"/>
              </a:lnSpc>
              <a:spcBef>
                <a:spcPts val="499"/>
              </a:spcBef>
              <a:buFont typeface="Arial"/>
              <a:buChar char="•"/>
              <a:defRPr sz="1800">
                <a:solidFill>
                  <a:schemeClr val="tx1"/>
                </a:solidFill>
                <a:latin typeface="+mn-lt"/>
                <a:ea typeface="+mn-ea"/>
                <a:cs typeface="+mn-cs"/>
              </a:defRPr>
            </a:lvl8pPr>
            <a:lvl9pPr marL="3886200" indent="-228600" algn="l" defTabSz="914400" rtl="0">
              <a:lnSpc>
                <a:spcPct val="90000"/>
              </a:lnSpc>
              <a:spcBef>
                <a:spcPts val="499"/>
              </a:spcBef>
              <a:buFont typeface="Arial"/>
              <a:buChar char="•"/>
              <a:defRPr sz="1800">
                <a:solidFill>
                  <a:schemeClr val="tx1"/>
                </a:solidFill>
                <a:latin typeface="+mn-lt"/>
                <a:ea typeface="+mn-ea"/>
                <a:cs typeface="+mn-cs"/>
              </a:defRPr>
            </a:lvl9pPr>
          </a:lstStyle>
          <a:p>
            <a:pPr marL="0" indent="0">
              <a:buNone/>
              <a:defRPr/>
            </a:pPr>
            <a:r>
              <a:rPr lang="fr-FR" sz="2600" b="0">
                <a:solidFill>
                  <a:schemeClr val="bg2"/>
                </a:solidFill>
              </a:rPr>
              <a:t>Article </a:t>
            </a:r>
            <a:r>
              <a:rPr lang="fr-FR" sz="2600" u="sng">
                <a:solidFill>
                  <a:schemeClr val="accent2"/>
                </a:solidFill>
                <a:hlinkClick r:id="rId3" tooltip="https://fonciers-en-debat.com/qui-sont-les-proprietaires-des-logements-airbnb/"/>
              </a:rPr>
              <a:t>Foncier en débat</a:t>
            </a:r>
            <a:endParaRPr sz="2600" b="1">
              <a:solidFill>
                <a:schemeClr val="accent2"/>
              </a:solidFill>
            </a:endParaRPr>
          </a:p>
        </p:txBody>
      </p:sp>
      <p:pic>
        <p:nvPicPr>
          <p:cNvPr id="456868102" name="Image 456868101"/>
          <p:cNvPicPr>
            <a:picLocks noChangeAspect="1"/>
          </p:cNvPicPr>
          <p:nvPr/>
        </p:nvPicPr>
        <p:blipFill>
          <a:blip r:embed="rId4"/>
          <a:stretch/>
        </p:blipFill>
        <p:spPr bwMode="auto">
          <a:xfrm>
            <a:off x="1238248" y="2086870"/>
            <a:ext cx="2314575" cy="2305048"/>
          </a:xfrm>
          <a:prstGeom prst="rect">
            <a:avLst/>
          </a:prstGeom>
        </p:spPr>
      </p:pic>
      <p:sp>
        <p:nvSpPr>
          <p:cNvPr id="326736220" name="Espace réservé du texte 4"/>
          <p:cNvSpPr>
            <a:spLocks noGrp="1"/>
          </p:cNvSpPr>
          <p:nvPr/>
        </p:nvSpPr>
        <p:spPr bwMode="auto">
          <a:xfrm>
            <a:off x="6787260" y="1455928"/>
            <a:ext cx="4194302" cy="825307"/>
          </a:xfrm>
        </p:spPr>
        <p:txBody>
          <a:bodyPr/>
          <a:lstStyle>
            <a:lvl1pPr marL="266698" indent="-266698" algn="l" defTabSz="914400">
              <a:lnSpc>
                <a:spcPct val="90000"/>
              </a:lnSpc>
              <a:spcBef>
                <a:spcPts val="998"/>
              </a:spcBef>
              <a:buFont typeface="Arial"/>
              <a:buChar char="•"/>
              <a:defRPr sz="2800">
                <a:solidFill>
                  <a:srgbClr val="EF7757"/>
                </a:solidFill>
                <a:latin typeface="+mn-lt"/>
                <a:ea typeface="+mn-ea"/>
                <a:cs typeface="+mn-cs"/>
              </a:defRPr>
            </a:lvl1pPr>
            <a:lvl2pPr marL="685800" indent="-228600" algn="l" defTabSz="914400">
              <a:lnSpc>
                <a:spcPct val="90000"/>
              </a:lnSpc>
              <a:spcBef>
                <a:spcPts val="498"/>
              </a:spcBef>
              <a:buFont typeface="Arial"/>
              <a:buChar char="•"/>
              <a:defRPr sz="2400">
                <a:solidFill>
                  <a:srgbClr val="292574"/>
                </a:solidFill>
                <a:latin typeface="+mn-lt"/>
                <a:ea typeface="+mn-ea"/>
                <a:cs typeface="+mn-cs"/>
              </a:defRPr>
            </a:lvl2pPr>
            <a:lvl3pPr marL="1143000" indent="-228600" algn="l" defTabSz="914400">
              <a:lnSpc>
                <a:spcPct val="90000"/>
              </a:lnSpc>
              <a:spcBef>
                <a:spcPts val="498"/>
              </a:spcBef>
              <a:buFont typeface="Arial"/>
              <a:buChar char="•"/>
              <a:defRPr sz="2000">
                <a:solidFill>
                  <a:srgbClr val="292574"/>
                </a:solidFill>
                <a:latin typeface="+mn-lt"/>
                <a:ea typeface="+mn-ea"/>
                <a:cs typeface="+mn-cs"/>
              </a:defRPr>
            </a:lvl3pPr>
            <a:lvl4pPr marL="1600200" indent="-228600" algn="l" defTabSz="914400">
              <a:lnSpc>
                <a:spcPct val="90000"/>
              </a:lnSpc>
              <a:spcBef>
                <a:spcPts val="498"/>
              </a:spcBef>
              <a:buFont typeface="Arial"/>
              <a:buChar char="•"/>
              <a:defRPr sz="1800">
                <a:solidFill>
                  <a:srgbClr val="292574"/>
                </a:solidFill>
                <a:latin typeface="+mn-lt"/>
                <a:ea typeface="+mn-ea"/>
                <a:cs typeface="+mn-cs"/>
              </a:defRPr>
            </a:lvl4pPr>
            <a:lvl5pPr marL="2057400" indent="-228600" algn="l" defTabSz="914400">
              <a:lnSpc>
                <a:spcPct val="90000"/>
              </a:lnSpc>
              <a:spcBef>
                <a:spcPts val="498"/>
              </a:spcBef>
              <a:buFont typeface="Arial"/>
              <a:buChar char="•"/>
              <a:defRPr sz="1600">
                <a:solidFill>
                  <a:srgbClr val="292574"/>
                </a:solidFill>
                <a:latin typeface="+mn-lt"/>
                <a:ea typeface="+mn-ea"/>
                <a:cs typeface="+mn-cs"/>
              </a:defRPr>
            </a:lvl5pPr>
            <a:lvl6pPr marL="2514598" indent="-228600" algn="l" defTabSz="914400">
              <a:lnSpc>
                <a:spcPct val="90000"/>
              </a:lnSpc>
              <a:spcBef>
                <a:spcPts val="498"/>
              </a:spcBef>
              <a:buFont typeface="Arial"/>
              <a:buChar char="•"/>
              <a:defRPr sz="1800">
                <a:solidFill>
                  <a:schemeClr val="tx1"/>
                </a:solidFill>
                <a:latin typeface="+mn-lt"/>
                <a:ea typeface="+mn-ea"/>
                <a:cs typeface="+mn-cs"/>
              </a:defRPr>
            </a:lvl6pPr>
            <a:lvl7pPr marL="2971800" indent="-228600" algn="l" defTabSz="914400">
              <a:lnSpc>
                <a:spcPct val="90000"/>
              </a:lnSpc>
              <a:spcBef>
                <a:spcPts val="498"/>
              </a:spcBef>
              <a:buFont typeface="Arial"/>
              <a:buChar char="•"/>
              <a:defRPr sz="1800">
                <a:solidFill>
                  <a:schemeClr val="tx1"/>
                </a:solidFill>
                <a:latin typeface="+mn-lt"/>
                <a:ea typeface="+mn-ea"/>
                <a:cs typeface="+mn-cs"/>
              </a:defRPr>
            </a:lvl7pPr>
            <a:lvl8pPr marL="3429000" indent="-228600" algn="l" defTabSz="914400">
              <a:lnSpc>
                <a:spcPct val="90000"/>
              </a:lnSpc>
              <a:spcBef>
                <a:spcPts val="498"/>
              </a:spcBef>
              <a:buFont typeface="Arial"/>
              <a:buChar char="•"/>
              <a:defRPr sz="1800">
                <a:solidFill>
                  <a:schemeClr val="tx1"/>
                </a:solidFill>
                <a:latin typeface="+mn-lt"/>
                <a:ea typeface="+mn-ea"/>
                <a:cs typeface="+mn-cs"/>
              </a:defRPr>
            </a:lvl8pPr>
            <a:lvl9pPr marL="3886200" indent="-228600" algn="l" defTabSz="914400">
              <a:lnSpc>
                <a:spcPct val="90000"/>
              </a:lnSpc>
              <a:spcBef>
                <a:spcPts val="498"/>
              </a:spcBef>
              <a:buFont typeface="Arial"/>
              <a:buChar char="•"/>
              <a:defRPr sz="1800">
                <a:solidFill>
                  <a:schemeClr val="tx1"/>
                </a:solidFill>
                <a:latin typeface="+mn-lt"/>
                <a:ea typeface="+mn-ea"/>
                <a:cs typeface="+mn-cs"/>
              </a:defRPr>
            </a:lvl9pPr>
          </a:lstStyle>
          <a:p>
            <a:pPr marL="0" indent="0">
              <a:buNone/>
              <a:defRPr/>
            </a:pPr>
            <a:r>
              <a:rPr lang="fr-FR" sz="2600">
                <a:solidFill>
                  <a:schemeClr val="bg2"/>
                </a:solidFill>
              </a:rPr>
              <a:t>Rapport d’étude sur Marseille -</a:t>
            </a:r>
            <a:r>
              <a:rPr lang="fr-FR" sz="2600">
                <a:solidFill>
                  <a:schemeClr val="accent2"/>
                </a:solidFill>
              </a:rPr>
              <a:t> </a:t>
            </a:r>
            <a:r>
              <a:rPr lang="fr-FR" sz="2600" u="sng">
                <a:solidFill>
                  <a:schemeClr val="accent2"/>
                </a:solidFill>
                <a:hlinkClick r:id="rId5" tooltip="https://doc.cerema.fr/Default/doc/SYRACUSE/601030/analyse-des-meubles-touristiques-et-de-leurs-proprietaires-a-marseille-en-2023-travaux-exploratoires"/>
              </a:rPr>
              <a:t>Ceremadoc</a:t>
            </a:r>
            <a:endParaRPr lang="fr-FR" sz="2400" b="1">
              <a:solidFill>
                <a:schemeClr val="accent2"/>
              </a:solidFill>
            </a:endParaRPr>
          </a:p>
          <a:p>
            <a:pPr>
              <a:defRPr/>
            </a:pPr>
            <a:endParaRPr lang="fr-FR" sz="2000">
              <a:solidFill>
                <a:schemeClr val="accent2"/>
              </a:solidFill>
            </a:endParaRPr>
          </a:p>
          <a:p>
            <a:pPr>
              <a:defRPr/>
            </a:pPr>
            <a:endParaRPr lang="fr-FR" sz="2000">
              <a:solidFill>
                <a:schemeClr val="accent2"/>
              </a:solidFill>
            </a:endParaRPr>
          </a:p>
        </p:txBody>
      </p:sp>
      <p:pic>
        <p:nvPicPr>
          <p:cNvPr id="759759935" name="Image 759759934"/>
          <p:cNvPicPr>
            <a:picLocks noChangeAspect="1"/>
          </p:cNvPicPr>
          <p:nvPr/>
        </p:nvPicPr>
        <p:blipFill>
          <a:blip r:embed="rId6"/>
          <a:stretch/>
        </p:blipFill>
        <p:spPr bwMode="auto">
          <a:xfrm>
            <a:off x="7154331" y="2281236"/>
            <a:ext cx="2381248" cy="2295523"/>
          </a:xfrm>
          <a:prstGeom prst="rect">
            <a:avLst/>
          </a:prstGeom>
        </p:spPr>
      </p:pic>
      <p:pic>
        <p:nvPicPr>
          <p:cNvPr id="1918895015" name="Image 1918895014"/>
          <p:cNvPicPr>
            <a:picLocks noChangeAspect="1"/>
          </p:cNvPicPr>
          <p:nvPr/>
        </p:nvPicPr>
        <p:blipFill>
          <a:blip r:embed="rId7"/>
          <a:stretch/>
        </p:blipFill>
        <p:spPr bwMode="auto">
          <a:xfrm>
            <a:off x="1157284" y="4497915"/>
            <a:ext cx="2476498" cy="704848"/>
          </a:xfrm>
          <a:prstGeom prst="rect">
            <a:avLst/>
          </a:prstGeom>
        </p:spPr>
      </p:pic>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4CD3AD-EB37-ED57-F1DD-0A88ED8BC0E5}"/>
            </a:ext>
          </a:extLst>
        </p:cNvPr>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80E25B11-C9E1-CF85-1A73-17F0A8FA2C99}"/>
              </a:ext>
            </a:extLst>
          </p:cNvPr>
          <p:cNvSpPr>
            <a:spLocks noGrp="1"/>
          </p:cNvSpPr>
          <p:nvPr>
            <p:ph type="body" idx="1"/>
          </p:nvPr>
        </p:nvSpPr>
        <p:spPr>
          <a:xfrm>
            <a:off x="2055720" y="5555087"/>
            <a:ext cx="4491384" cy="1207008"/>
          </a:xfrm>
        </p:spPr>
        <p:txBody>
          <a:bodyPr>
            <a:noAutofit/>
          </a:bodyPr>
          <a:lstStyle/>
          <a:p>
            <a:pPr>
              <a:lnSpc>
                <a:spcPct val="100000"/>
              </a:lnSpc>
            </a:pPr>
            <a:r>
              <a:rPr lang="fr-FR" sz="1800" b="1" i="1" dirty="0"/>
              <a:t>Stéphanie DUPARC</a:t>
            </a:r>
            <a:br>
              <a:rPr lang="fr-FR" sz="1800" b="1" dirty="0"/>
            </a:br>
            <a:r>
              <a:rPr lang="fr-FR" sz="1800" i="1" dirty="0"/>
              <a:t>Responsable du service politiques économiques – tourisme</a:t>
            </a:r>
            <a:r>
              <a:rPr lang="fr-FR" sz="1800" dirty="0"/>
              <a:t> </a:t>
            </a:r>
            <a:br>
              <a:rPr lang="fr-FR" sz="1800" dirty="0"/>
            </a:br>
            <a:r>
              <a:rPr lang="fr-FR" sz="1800" i="1" dirty="0"/>
              <a:t>Grand Annecy</a:t>
            </a:r>
            <a:endParaRPr lang="fr-FR" sz="1800" dirty="0"/>
          </a:p>
        </p:txBody>
      </p:sp>
      <p:sp>
        <p:nvSpPr>
          <p:cNvPr id="4" name="Titre 3">
            <a:extLst>
              <a:ext uri="{FF2B5EF4-FFF2-40B4-BE49-F238E27FC236}">
                <a16:creationId xmlns:a16="http://schemas.microsoft.com/office/drawing/2014/main" id="{12542FAB-C625-5AF1-197F-971899F8E9B5}"/>
              </a:ext>
            </a:extLst>
          </p:cNvPr>
          <p:cNvSpPr>
            <a:spLocks noGrp="1"/>
          </p:cNvSpPr>
          <p:nvPr>
            <p:ph type="title"/>
          </p:nvPr>
        </p:nvSpPr>
        <p:spPr>
          <a:xfrm>
            <a:off x="2055720" y="3637294"/>
            <a:ext cx="9392568" cy="847764"/>
          </a:xfrm>
        </p:spPr>
        <p:txBody>
          <a:bodyPr>
            <a:normAutofit fontScale="90000"/>
          </a:bodyPr>
          <a:lstStyle/>
          <a:p>
            <a:r>
              <a:rPr lang="fr-FR" dirty="0"/>
              <a:t>La règlementation adoptée par le Grand Annecy</a:t>
            </a:r>
            <a:br>
              <a:rPr lang="fr-FR" dirty="0"/>
            </a:br>
            <a:r>
              <a:rPr lang="fr-FR" dirty="0"/>
              <a:t>et la ville centre d’Annecy</a:t>
            </a:r>
            <a:br>
              <a:rPr lang="fr-FR" dirty="0"/>
            </a:br>
            <a:r>
              <a:rPr lang="fr-FR" b="1" dirty="0"/>
              <a:t>REGULATIONS DES LOCATIONS SAISONNIERES TOURISTIQUES</a:t>
            </a:r>
            <a:br>
              <a:rPr lang="fr-FR" dirty="0"/>
            </a:br>
            <a:endParaRPr lang="fr-FR" b="1" dirty="0"/>
          </a:p>
        </p:txBody>
      </p:sp>
      <p:sp>
        <p:nvSpPr>
          <p:cNvPr id="5" name="ZoneTexte 4">
            <a:extLst>
              <a:ext uri="{FF2B5EF4-FFF2-40B4-BE49-F238E27FC236}">
                <a16:creationId xmlns:a16="http://schemas.microsoft.com/office/drawing/2014/main" id="{E2663F45-190D-FC08-55B6-83062C2EC795}"/>
              </a:ext>
            </a:extLst>
          </p:cNvPr>
          <p:cNvSpPr txBox="1"/>
          <p:nvPr/>
        </p:nvSpPr>
        <p:spPr>
          <a:xfrm>
            <a:off x="6752004" y="5555087"/>
            <a:ext cx="3662172" cy="923330"/>
          </a:xfrm>
          <a:prstGeom prst="rect">
            <a:avLst/>
          </a:prstGeom>
          <a:noFill/>
        </p:spPr>
        <p:txBody>
          <a:bodyPr wrap="square">
            <a:spAutoFit/>
          </a:bodyPr>
          <a:lstStyle/>
          <a:p>
            <a:r>
              <a:rPr lang="fr-FR" sz="1800" b="1" i="1" dirty="0">
                <a:solidFill>
                  <a:schemeClr val="tx2"/>
                </a:solidFill>
              </a:rPr>
              <a:t>Mathilde METZGER</a:t>
            </a:r>
            <a:endParaRPr lang="fr-FR" sz="1800" dirty="0">
              <a:solidFill>
                <a:schemeClr val="tx2"/>
              </a:solidFill>
            </a:endParaRPr>
          </a:p>
          <a:p>
            <a:r>
              <a:rPr lang="fr-FR" sz="1800" i="1" dirty="0">
                <a:solidFill>
                  <a:schemeClr val="tx2"/>
                </a:solidFill>
              </a:rPr>
              <a:t>Responsable du service habitat</a:t>
            </a:r>
            <a:endParaRPr lang="fr-FR" sz="1800" dirty="0">
              <a:solidFill>
                <a:schemeClr val="tx2"/>
              </a:solidFill>
            </a:endParaRPr>
          </a:p>
          <a:p>
            <a:r>
              <a:rPr lang="fr-FR" sz="1800" i="1" dirty="0">
                <a:solidFill>
                  <a:schemeClr val="tx2"/>
                </a:solidFill>
              </a:rPr>
              <a:t>Annecy</a:t>
            </a:r>
            <a:endParaRPr lang="fr-FR" sz="1800" dirty="0">
              <a:solidFill>
                <a:schemeClr val="tx2"/>
              </a:solidFill>
            </a:endParaRPr>
          </a:p>
        </p:txBody>
      </p:sp>
    </p:spTree>
    <p:extLst>
      <p:ext uri="{BB962C8B-B14F-4D97-AF65-F5344CB8AC3E}">
        <p14:creationId xmlns:p14="http://schemas.microsoft.com/office/powerpoint/2010/main" val="3388892630"/>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 name="PlaceHolder 1"/>
          <p:cNvSpPr>
            <a:spLocks noGrp="1"/>
          </p:cNvSpPr>
          <p:nvPr>
            <p:ph type="title"/>
          </p:nvPr>
        </p:nvSpPr>
        <p:spPr>
          <a:xfrm>
            <a:off x="5263200" y="2574000"/>
            <a:ext cx="6734520" cy="2376000"/>
          </a:xfrm>
          <a:prstGeom prst="rect">
            <a:avLst/>
          </a:prstGeom>
          <a:noFill/>
          <a:ln w="0">
            <a:noFill/>
          </a:ln>
        </p:spPr>
        <p:txBody>
          <a:bodyPr lIns="91440" tIns="45720" rIns="91440" bIns="45720" anchor="t">
            <a:normAutofit fontScale="90000"/>
          </a:bodyPr>
          <a:lstStyle/>
          <a:p>
            <a:pPr indent="0" defTabSz="914400">
              <a:lnSpc>
                <a:spcPct val="90000"/>
              </a:lnSpc>
              <a:buNone/>
            </a:pPr>
            <a:r>
              <a:rPr lang="fr-FR" sz="4800" b="1" u="none" strike="noStrike">
                <a:solidFill>
                  <a:schemeClr val="lt2"/>
                </a:solidFill>
                <a:effectLst/>
                <a:uFillTx/>
                <a:latin typeface="Arial"/>
              </a:rPr>
              <a:t>REGULATIONS DES LOCATIONS SAISONNIERES TOURISTIQUES</a:t>
            </a:r>
            <a:endParaRPr lang="fr-FR" sz="4800" b="0" u="none" strike="noStrike">
              <a:solidFill>
                <a:schemeClr val="dk1"/>
              </a:solidFill>
              <a:effectLst/>
              <a:uFillTx/>
              <a:latin typeface="Arial"/>
            </a:endParaRPr>
          </a:p>
        </p:txBody>
      </p:sp>
      <p:sp>
        <p:nvSpPr>
          <p:cNvPr id="186" name="PlaceHolder 2"/>
          <p:cNvSpPr>
            <a:spLocks noGrp="1"/>
          </p:cNvSpPr>
          <p:nvPr>
            <p:ph/>
          </p:nvPr>
        </p:nvSpPr>
        <p:spPr>
          <a:xfrm>
            <a:off x="5256720" y="1947960"/>
            <a:ext cx="5198760" cy="467280"/>
          </a:xfrm>
          <a:prstGeom prst="rect">
            <a:avLst/>
          </a:prstGeom>
          <a:noFill/>
          <a:ln w="0">
            <a:noFill/>
          </a:ln>
        </p:spPr>
        <p:txBody>
          <a:bodyPr lIns="91440" tIns="45720" rIns="91440" bIns="45720" anchor="t">
            <a:noAutofit/>
          </a:bodyPr>
          <a:lstStyle/>
          <a:p>
            <a:pPr indent="0" defTabSz="914400">
              <a:lnSpc>
                <a:spcPct val="90000"/>
              </a:lnSpc>
              <a:spcBef>
                <a:spcPts val="1001"/>
              </a:spcBef>
              <a:buNone/>
              <a:tabLst>
                <a:tab pos="0" algn="l"/>
              </a:tabLst>
            </a:pPr>
            <a:r>
              <a:rPr lang="fr-FR" sz="1800" b="0" u="none" strike="noStrike">
                <a:solidFill>
                  <a:schemeClr val="dk2"/>
                </a:solidFill>
                <a:effectLst/>
                <a:uFillTx/>
                <a:latin typeface="Arial"/>
              </a:rPr>
              <a:t>La règlementation adoptée par le Grand Annecy et la ville centre d’Annecy</a:t>
            </a:r>
            <a:endParaRPr lang="fr-FR" sz="1800" b="0" u="none" strike="noStrike">
              <a:solidFill>
                <a:schemeClr val="dk1"/>
              </a:solidFill>
              <a:effectLst/>
              <a:uFillTx/>
              <a:latin typeface="Arial"/>
            </a:endParaRPr>
          </a:p>
        </p:txBody>
      </p:sp>
      <p:pic>
        <p:nvPicPr>
          <p:cNvPr id="187" name="Image 12"/>
          <p:cNvPicPr/>
          <p:nvPr/>
        </p:nvPicPr>
        <p:blipFill>
          <a:blip r:embed="rId2"/>
          <a:stretch/>
        </p:blipFill>
        <p:spPr>
          <a:xfrm>
            <a:off x="5109840" y="5357160"/>
            <a:ext cx="2334600" cy="1207080"/>
          </a:xfrm>
          <a:prstGeom prst="rect">
            <a:avLst/>
          </a:prstGeom>
          <a:noFill/>
          <a:ln w="0">
            <a:noFill/>
          </a:ln>
        </p:spPr>
      </p:pic>
      <p:pic>
        <p:nvPicPr>
          <p:cNvPr id="188" name="Image 16"/>
          <p:cNvPicPr/>
          <p:nvPr/>
        </p:nvPicPr>
        <p:blipFill>
          <a:blip r:embed="rId3"/>
          <a:stretch/>
        </p:blipFill>
        <p:spPr>
          <a:xfrm>
            <a:off x="8422920" y="5556960"/>
            <a:ext cx="2863440" cy="942480"/>
          </a:xfrm>
          <a:prstGeom prst="rect">
            <a:avLst/>
          </a:prstGeom>
          <a:noFill/>
          <a:ln w="0">
            <a:noFill/>
          </a:ln>
        </p:spPr>
      </p:pic>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 name="PlaceHolder 1"/>
          <p:cNvSpPr>
            <a:spLocks noGrp="1"/>
          </p:cNvSpPr>
          <p:nvPr>
            <p:ph/>
          </p:nvPr>
        </p:nvSpPr>
        <p:spPr>
          <a:xfrm>
            <a:off x="1860120" y="1984320"/>
            <a:ext cx="3503160" cy="467280"/>
          </a:xfrm>
          <a:prstGeom prst="rect">
            <a:avLst/>
          </a:prstGeom>
          <a:noFill/>
          <a:ln w="0">
            <a:noFill/>
          </a:ln>
        </p:spPr>
        <p:txBody>
          <a:bodyPr lIns="91440" tIns="45720" rIns="91440" bIns="45720" anchor="t">
            <a:normAutofit fontScale="62500" lnSpcReduction="20000"/>
          </a:bodyPr>
          <a:lstStyle/>
          <a:p>
            <a:pPr indent="0" defTabSz="914400">
              <a:lnSpc>
                <a:spcPct val="90000"/>
              </a:lnSpc>
              <a:spcBef>
                <a:spcPts val="1001"/>
              </a:spcBef>
              <a:buNone/>
              <a:tabLst>
                <a:tab pos="0" algn="l"/>
              </a:tabLst>
            </a:pPr>
            <a:r>
              <a:rPr lang="fr-FR" sz="2800" b="1" u="none" strike="noStrike">
                <a:solidFill>
                  <a:schemeClr val="lt2"/>
                </a:solidFill>
                <a:effectLst/>
                <a:uFillTx/>
                <a:latin typeface="Arial"/>
              </a:rPr>
              <a:t>Bref portrait de territoire</a:t>
            </a:r>
            <a:endParaRPr lang="fr-FR" sz="2800" b="0" u="none" strike="noStrike">
              <a:solidFill>
                <a:schemeClr val="dk1"/>
              </a:solidFill>
              <a:effectLst/>
              <a:uFillTx/>
              <a:latin typeface="Arial"/>
            </a:endParaRPr>
          </a:p>
        </p:txBody>
      </p:sp>
      <p:sp>
        <p:nvSpPr>
          <p:cNvPr id="190" name="PlaceHolder 2"/>
          <p:cNvSpPr>
            <a:spLocks noGrp="1"/>
          </p:cNvSpPr>
          <p:nvPr>
            <p:ph/>
          </p:nvPr>
        </p:nvSpPr>
        <p:spPr>
          <a:xfrm>
            <a:off x="1897920" y="2552040"/>
            <a:ext cx="4087440" cy="876240"/>
          </a:xfrm>
          <a:prstGeom prst="rect">
            <a:avLst/>
          </a:prstGeom>
          <a:noFill/>
          <a:ln w="0">
            <a:noFill/>
          </a:ln>
        </p:spPr>
        <p:txBody>
          <a:bodyPr lIns="91440" tIns="45720" rIns="91440" bIns="45720" anchor="t">
            <a:normAutofit fontScale="92500" lnSpcReduction="20000"/>
          </a:bodyPr>
          <a:lstStyle/>
          <a:p>
            <a:pPr indent="0" defTabSz="914400">
              <a:lnSpc>
                <a:spcPct val="90000"/>
              </a:lnSpc>
              <a:spcBef>
                <a:spcPts val="1001"/>
              </a:spcBef>
              <a:buNone/>
              <a:tabLst>
                <a:tab pos="0" algn="l"/>
              </a:tabLst>
            </a:pPr>
            <a:r>
              <a:rPr lang="fr-FR" sz="1600" b="0" u="none" strike="noStrike">
                <a:solidFill>
                  <a:schemeClr val="dk2"/>
                </a:solidFill>
                <a:effectLst/>
                <a:uFillTx/>
                <a:latin typeface="Arial"/>
              </a:rPr>
              <a:t>1-1 Présentation du Grand Annecy</a:t>
            </a:r>
            <a:endParaRPr lang="fr-FR" sz="1600" b="0" u="none" strike="noStrike">
              <a:solidFill>
                <a:schemeClr val="dk1"/>
              </a:solidFill>
              <a:effectLst/>
              <a:uFillTx/>
              <a:latin typeface="Arial"/>
            </a:endParaRPr>
          </a:p>
          <a:p>
            <a:pPr indent="0" defTabSz="914400">
              <a:lnSpc>
                <a:spcPct val="90000"/>
              </a:lnSpc>
              <a:spcBef>
                <a:spcPts val="1001"/>
              </a:spcBef>
              <a:buNone/>
              <a:tabLst>
                <a:tab pos="0" algn="l"/>
              </a:tabLst>
            </a:pPr>
            <a:r>
              <a:rPr lang="fr-FR" sz="1600" b="0" u="none" strike="noStrike">
                <a:solidFill>
                  <a:schemeClr val="dk2"/>
                </a:solidFill>
                <a:effectLst/>
                <a:uFillTx/>
                <a:latin typeface="Arial"/>
              </a:rPr>
              <a:t>1-2 Présentation de la ville centre :</a:t>
            </a:r>
            <a:br>
              <a:rPr sz="1600"/>
            </a:br>
            <a:r>
              <a:rPr lang="fr-FR" sz="1600" b="0" u="none" strike="noStrike">
                <a:solidFill>
                  <a:schemeClr val="dk2"/>
                </a:solidFill>
                <a:effectLst/>
                <a:uFillTx/>
                <a:latin typeface="Arial"/>
              </a:rPr>
              <a:t>      Annecy</a:t>
            </a:r>
            <a:endParaRPr lang="fr-FR" sz="1600" b="0" u="none" strike="noStrike">
              <a:solidFill>
                <a:schemeClr val="dk1"/>
              </a:solidFill>
              <a:effectLst/>
              <a:uFillTx/>
              <a:latin typeface="Arial"/>
            </a:endParaRPr>
          </a:p>
          <a:p>
            <a:pPr indent="0" defTabSz="914400">
              <a:lnSpc>
                <a:spcPct val="90000"/>
              </a:lnSpc>
              <a:spcBef>
                <a:spcPts val="1001"/>
              </a:spcBef>
              <a:buNone/>
              <a:tabLst>
                <a:tab pos="0" algn="l"/>
              </a:tabLst>
            </a:pPr>
            <a:endParaRPr lang="fr-FR" sz="1600" b="0" u="none" strike="noStrike">
              <a:solidFill>
                <a:schemeClr val="dk1"/>
              </a:solidFill>
              <a:effectLst/>
              <a:uFillTx/>
              <a:latin typeface="Arial"/>
            </a:endParaRPr>
          </a:p>
        </p:txBody>
      </p:sp>
      <p:sp>
        <p:nvSpPr>
          <p:cNvPr id="191" name="PlaceHolder 3"/>
          <p:cNvSpPr>
            <a:spLocks noGrp="1"/>
          </p:cNvSpPr>
          <p:nvPr>
            <p:ph/>
          </p:nvPr>
        </p:nvSpPr>
        <p:spPr>
          <a:xfrm>
            <a:off x="971640" y="1878840"/>
            <a:ext cx="958320" cy="467280"/>
          </a:xfrm>
          <a:prstGeom prst="rect">
            <a:avLst/>
          </a:prstGeom>
          <a:noFill/>
          <a:ln w="0">
            <a:noFill/>
          </a:ln>
        </p:spPr>
        <p:txBody>
          <a:bodyPr lIns="91440" tIns="45720" rIns="91440" bIns="45720" anchor="t">
            <a:noAutofit/>
          </a:bodyPr>
          <a:lstStyle/>
          <a:p>
            <a:pPr indent="0">
              <a:lnSpc>
                <a:spcPct val="90000"/>
              </a:lnSpc>
              <a:spcBef>
                <a:spcPts val="1417"/>
              </a:spcBef>
              <a:buNone/>
            </a:pPr>
            <a:r>
              <a:rPr lang="fr-FR" sz="8000" b="1" u="none" strike="noStrike" dirty="0">
                <a:solidFill>
                  <a:schemeClr val="lt2"/>
                </a:solidFill>
                <a:effectLst/>
                <a:uFillTx/>
                <a:latin typeface="Arial"/>
              </a:rPr>
              <a:t>1</a:t>
            </a:r>
          </a:p>
        </p:txBody>
      </p:sp>
      <p:sp>
        <p:nvSpPr>
          <p:cNvPr id="192" name="PlaceHolder 4"/>
          <p:cNvSpPr>
            <a:spLocks noGrp="1"/>
          </p:cNvSpPr>
          <p:nvPr>
            <p:ph/>
          </p:nvPr>
        </p:nvSpPr>
        <p:spPr>
          <a:xfrm>
            <a:off x="1852200" y="3791880"/>
            <a:ext cx="4178880" cy="582840"/>
          </a:xfrm>
          <a:prstGeom prst="rect">
            <a:avLst/>
          </a:prstGeom>
          <a:noFill/>
          <a:ln w="0">
            <a:noFill/>
          </a:ln>
        </p:spPr>
        <p:txBody>
          <a:bodyPr lIns="91440" tIns="45720" rIns="91440" bIns="45720" anchor="t">
            <a:normAutofit fontScale="77500" lnSpcReduction="20000"/>
          </a:bodyPr>
          <a:lstStyle/>
          <a:p>
            <a:pPr indent="0" defTabSz="914400">
              <a:lnSpc>
                <a:spcPct val="90000"/>
              </a:lnSpc>
              <a:spcBef>
                <a:spcPts val="1001"/>
              </a:spcBef>
              <a:buNone/>
              <a:tabLst>
                <a:tab pos="0" algn="l"/>
              </a:tabLst>
            </a:pPr>
            <a:r>
              <a:rPr lang="fr-FR" sz="2800" b="1" u="none" strike="noStrike">
                <a:solidFill>
                  <a:schemeClr val="lt2"/>
                </a:solidFill>
                <a:effectLst/>
                <a:uFillTx/>
                <a:latin typeface="Arial"/>
              </a:rPr>
              <a:t>Logements – Chiffres clés</a:t>
            </a:r>
            <a:endParaRPr lang="fr-FR" sz="2800" b="0" u="none" strike="noStrike">
              <a:solidFill>
                <a:schemeClr val="dk1"/>
              </a:solidFill>
              <a:effectLst/>
              <a:uFillTx/>
              <a:latin typeface="Arial"/>
            </a:endParaRPr>
          </a:p>
        </p:txBody>
      </p:sp>
      <p:sp>
        <p:nvSpPr>
          <p:cNvPr id="193" name="PlaceHolder 5"/>
          <p:cNvSpPr>
            <a:spLocks noGrp="1"/>
          </p:cNvSpPr>
          <p:nvPr>
            <p:ph/>
          </p:nvPr>
        </p:nvSpPr>
        <p:spPr>
          <a:xfrm>
            <a:off x="1930680" y="4375080"/>
            <a:ext cx="3921840" cy="1053720"/>
          </a:xfrm>
          <a:prstGeom prst="rect">
            <a:avLst/>
          </a:prstGeom>
          <a:noFill/>
          <a:ln w="0">
            <a:noFill/>
          </a:ln>
        </p:spPr>
        <p:txBody>
          <a:bodyPr lIns="91440" tIns="45720" rIns="91440" bIns="45720" anchor="t">
            <a:normAutofit fontScale="77500" lnSpcReduction="20000"/>
          </a:bodyPr>
          <a:lstStyle/>
          <a:p>
            <a:pPr indent="0" defTabSz="914400">
              <a:lnSpc>
                <a:spcPct val="90000"/>
              </a:lnSpc>
              <a:spcBef>
                <a:spcPts val="1001"/>
              </a:spcBef>
              <a:buNone/>
              <a:tabLst>
                <a:tab pos="0" algn="l"/>
              </a:tabLst>
            </a:pPr>
            <a:r>
              <a:rPr lang="fr-FR" sz="1600" b="0" u="none" strike="noStrike">
                <a:solidFill>
                  <a:schemeClr val="dk2"/>
                </a:solidFill>
                <a:effectLst/>
                <a:uFillTx/>
                <a:latin typeface="Arial"/>
              </a:rPr>
              <a:t>2-1 Rappel chiffres clés – logements</a:t>
            </a:r>
            <a:endParaRPr lang="fr-FR" sz="1600" b="0" u="none" strike="noStrike">
              <a:solidFill>
                <a:schemeClr val="dk1"/>
              </a:solidFill>
              <a:effectLst/>
              <a:uFillTx/>
              <a:latin typeface="Arial"/>
            </a:endParaRPr>
          </a:p>
          <a:p>
            <a:pPr indent="0" defTabSz="914400">
              <a:lnSpc>
                <a:spcPct val="90000"/>
              </a:lnSpc>
              <a:spcBef>
                <a:spcPts val="1001"/>
              </a:spcBef>
              <a:buNone/>
              <a:tabLst>
                <a:tab pos="0" algn="l"/>
              </a:tabLst>
            </a:pPr>
            <a:r>
              <a:rPr lang="fr-FR" sz="1600" b="0" u="none" strike="noStrike">
                <a:solidFill>
                  <a:schemeClr val="dk2"/>
                </a:solidFill>
                <a:effectLst/>
                <a:uFillTx/>
                <a:latin typeface="Arial"/>
              </a:rPr>
              <a:t>2-2 Rappel chiffres clés – meublés de tourisme</a:t>
            </a:r>
            <a:endParaRPr lang="fr-FR" sz="1600" b="0" u="none" strike="noStrike">
              <a:solidFill>
                <a:schemeClr val="dk1"/>
              </a:solidFill>
              <a:effectLst/>
              <a:uFillTx/>
              <a:latin typeface="Arial"/>
            </a:endParaRPr>
          </a:p>
          <a:p>
            <a:pPr indent="0" defTabSz="914400">
              <a:lnSpc>
                <a:spcPct val="90000"/>
              </a:lnSpc>
              <a:spcBef>
                <a:spcPts val="1001"/>
              </a:spcBef>
              <a:buNone/>
              <a:tabLst>
                <a:tab pos="0" algn="l"/>
              </a:tabLst>
            </a:pPr>
            <a:r>
              <a:rPr lang="fr-FR" sz="1600" b="0" u="none" strike="noStrike">
                <a:solidFill>
                  <a:schemeClr val="dk2"/>
                </a:solidFill>
                <a:effectLst/>
                <a:uFillTx/>
                <a:latin typeface="Arial"/>
              </a:rPr>
              <a:t>2-3 Constat et points de vigilance</a:t>
            </a:r>
            <a:endParaRPr lang="fr-FR" sz="1600" b="0" u="none" strike="noStrike">
              <a:solidFill>
                <a:schemeClr val="dk1"/>
              </a:solidFill>
              <a:effectLst/>
              <a:uFillTx/>
              <a:latin typeface="Arial"/>
            </a:endParaRPr>
          </a:p>
          <a:p>
            <a:pPr indent="0" defTabSz="914400">
              <a:lnSpc>
                <a:spcPct val="90000"/>
              </a:lnSpc>
              <a:spcBef>
                <a:spcPts val="1001"/>
              </a:spcBef>
              <a:buNone/>
              <a:tabLst>
                <a:tab pos="0" algn="l"/>
              </a:tabLst>
            </a:pPr>
            <a:endParaRPr lang="fr-FR" sz="1600" b="0" u="none" strike="noStrike">
              <a:solidFill>
                <a:schemeClr val="dk1"/>
              </a:solidFill>
              <a:effectLst/>
              <a:uFillTx/>
              <a:latin typeface="Arial"/>
            </a:endParaRPr>
          </a:p>
          <a:p>
            <a:pPr indent="0" defTabSz="914400">
              <a:lnSpc>
                <a:spcPct val="90000"/>
              </a:lnSpc>
              <a:spcBef>
                <a:spcPts val="1001"/>
              </a:spcBef>
              <a:buNone/>
              <a:tabLst>
                <a:tab pos="0" algn="l"/>
              </a:tabLst>
            </a:pPr>
            <a:endParaRPr lang="fr-FR" sz="1600" b="0" u="none" strike="noStrike">
              <a:solidFill>
                <a:schemeClr val="dk1"/>
              </a:solidFill>
              <a:effectLst/>
              <a:uFillTx/>
              <a:latin typeface="Arial"/>
            </a:endParaRPr>
          </a:p>
        </p:txBody>
      </p:sp>
      <p:sp>
        <p:nvSpPr>
          <p:cNvPr id="194" name="PlaceHolder 6"/>
          <p:cNvSpPr>
            <a:spLocks noGrp="1"/>
          </p:cNvSpPr>
          <p:nvPr>
            <p:ph/>
          </p:nvPr>
        </p:nvSpPr>
        <p:spPr>
          <a:xfrm>
            <a:off x="964080" y="3686400"/>
            <a:ext cx="958320" cy="467280"/>
          </a:xfrm>
          <a:prstGeom prst="rect">
            <a:avLst/>
          </a:prstGeom>
          <a:noFill/>
          <a:ln w="0">
            <a:noFill/>
          </a:ln>
        </p:spPr>
        <p:txBody>
          <a:bodyPr lIns="91440" tIns="45720" rIns="91440" bIns="45720" anchor="t">
            <a:noAutofit/>
          </a:bodyPr>
          <a:lstStyle/>
          <a:p>
            <a:pPr indent="0">
              <a:lnSpc>
                <a:spcPct val="90000"/>
              </a:lnSpc>
              <a:spcBef>
                <a:spcPts val="1417"/>
              </a:spcBef>
              <a:buNone/>
            </a:pPr>
            <a:r>
              <a:rPr lang="fr-FR" sz="8000" b="1" u="none" strike="noStrike" dirty="0">
                <a:solidFill>
                  <a:schemeClr val="lt2"/>
                </a:solidFill>
                <a:effectLst/>
                <a:uFillTx/>
                <a:latin typeface="Arial"/>
              </a:rPr>
              <a:t>2</a:t>
            </a:r>
          </a:p>
        </p:txBody>
      </p:sp>
      <p:sp>
        <p:nvSpPr>
          <p:cNvPr id="195" name="PlaceHolder 7"/>
          <p:cNvSpPr>
            <a:spLocks noGrp="1"/>
          </p:cNvSpPr>
          <p:nvPr>
            <p:ph/>
          </p:nvPr>
        </p:nvSpPr>
        <p:spPr>
          <a:xfrm>
            <a:off x="7087680" y="3686400"/>
            <a:ext cx="4440960" cy="803880"/>
          </a:xfrm>
          <a:prstGeom prst="rect">
            <a:avLst/>
          </a:prstGeom>
          <a:noFill/>
          <a:ln w="0">
            <a:noFill/>
          </a:ln>
        </p:spPr>
        <p:txBody>
          <a:bodyPr lIns="91440" tIns="45720" rIns="91440" bIns="45720" anchor="t">
            <a:normAutofit fontScale="62500" lnSpcReduction="20000"/>
          </a:bodyPr>
          <a:lstStyle/>
          <a:p>
            <a:pPr indent="0" defTabSz="914400">
              <a:lnSpc>
                <a:spcPct val="90000"/>
              </a:lnSpc>
              <a:spcBef>
                <a:spcPts val="1001"/>
              </a:spcBef>
              <a:buNone/>
              <a:tabLst>
                <a:tab pos="0" algn="l"/>
              </a:tabLst>
            </a:pPr>
            <a:r>
              <a:rPr lang="fr-FR" sz="2800" b="1" u="none" strike="noStrike">
                <a:solidFill>
                  <a:schemeClr val="lt2"/>
                </a:solidFill>
                <a:effectLst/>
                <a:uFillTx/>
                <a:latin typeface="Arial"/>
              </a:rPr>
              <a:t>Réglementation prise par le Grand Annecy et Annecy et son application</a:t>
            </a:r>
            <a:endParaRPr lang="fr-FR" sz="2800" b="0" u="none" strike="noStrike">
              <a:solidFill>
                <a:schemeClr val="dk1"/>
              </a:solidFill>
              <a:effectLst/>
              <a:uFillTx/>
              <a:latin typeface="Arial"/>
            </a:endParaRPr>
          </a:p>
          <a:p>
            <a:pPr indent="0" defTabSz="914400">
              <a:lnSpc>
                <a:spcPct val="90000"/>
              </a:lnSpc>
              <a:spcBef>
                <a:spcPts val="1001"/>
              </a:spcBef>
              <a:buNone/>
              <a:tabLst>
                <a:tab pos="0" algn="l"/>
              </a:tabLst>
            </a:pPr>
            <a:endParaRPr lang="fr-FR" sz="2800" b="0" u="none" strike="noStrike">
              <a:solidFill>
                <a:schemeClr val="dk1"/>
              </a:solidFill>
              <a:effectLst/>
              <a:uFillTx/>
              <a:latin typeface="Arial"/>
            </a:endParaRPr>
          </a:p>
        </p:txBody>
      </p:sp>
      <p:sp>
        <p:nvSpPr>
          <p:cNvPr id="196" name="PlaceHolder 8"/>
          <p:cNvSpPr>
            <a:spLocks noGrp="1"/>
          </p:cNvSpPr>
          <p:nvPr>
            <p:ph/>
          </p:nvPr>
        </p:nvSpPr>
        <p:spPr>
          <a:xfrm>
            <a:off x="7087680" y="4586400"/>
            <a:ext cx="4087440" cy="881640"/>
          </a:xfrm>
          <a:prstGeom prst="rect">
            <a:avLst/>
          </a:prstGeom>
          <a:noFill/>
          <a:ln w="0">
            <a:noFill/>
          </a:ln>
        </p:spPr>
        <p:txBody>
          <a:bodyPr lIns="91440" tIns="45720" rIns="91440" bIns="45720" anchor="t">
            <a:normAutofit fontScale="77500" lnSpcReduction="20000"/>
          </a:bodyPr>
          <a:lstStyle/>
          <a:p>
            <a:pPr indent="0" defTabSz="914400">
              <a:lnSpc>
                <a:spcPct val="90000"/>
              </a:lnSpc>
              <a:spcBef>
                <a:spcPts val="1001"/>
              </a:spcBef>
              <a:buNone/>
              <a:tabLst>
                <a:tab pos="0" algn="l"/>
              </a:tabLst>
            </a:pPr>
            <a:r>
              <a:rPr lang="fr-FR" sz="1600" b="0" u="none" strike="noStrike">
                <a:solidFill>
                  <a:schemeClr val="dk2"/>
                </a:solidFill>
                <a:effectLst/>
                <a:uFillTx/>
                <a:latin typeface="Arial"/>
              </a:rPr>
              <a:t>4-1 Réglementation des meublés de tourisme : une difficile mise en œuvre</a:t>
            </a:r>
            <a:endParaRPr lang="fr-FR" sz="1600" b="0" u="none" strike="noStrike">
              <a:solidFill>
                <a:schemeClr val="dk1"/>
              </a:solidFill>
              <a:effectLst/>
              <a:uFillTx/>
              <a:latin typeface="Arial"/>
            </a:endParaRPr>
          </a:p>
          <a:p>
            <a:pPr indent="0" defTabSz="914400">
              <a:lnSpc>
                <a:spcPct val="90000"/>
              </a:lnSpc>
              <a:spcBef>
                <a:spcPts val="1001"/>
              </a:spcBef>
              <a:buNone/>
              <a:tabLst>
                <a:tab pos="0" algn="l"/>
              </a:tabLst>
            </a:pPr>
            <a:r>
              <a:rPr lang="fr-FR" sz="1600" b="0" u="none" strike="noStrike">
                <a:solidFill>
                  <a:schemeClr val="dk2"/>
                </a:solidFill>
                <a:effectLst/>
                <a:uFillTx/>
                <a:latin typeface="Arial"/>
              </a:rPr>
              <a:t>4-2 Application du règlement – ville d’Annecy</a:t>
            </a:r>
            <a:endParaRPr lang="fr-FR" sz="1600" b="0" u="none" strike="noStrike">
              <a:solidFill>
                <a:schemeClr val="dk1"/>
              </a:solidFill>
              <a:effectLst/>
              <a:uFillTx/>
              <a:latin typeface="Arial"/>
            </a:endParaRPr>
          </a:p>
          <a:p>
            <a:pPr indent="0" defTabSz="914400">
              <a:lnSpc>
                <a:spcPct val="90000"/>
              </a:lnSpc>
              <a:spcBef>
                <a:spcPts val="1001"/>
              </a:spcBef>
              <a:buNone/>
              <a:tabLst>
                <a:tab pos="0" algn="l"/>
              </a:tabLst>
            </a:pPr>
            <a:endParaRPr lang="fr-FR" sz="1600" b="0" u="none" strike="noStrike">
              <a:solidFill>
                <a:schemeClr val="dk1"/>
              </a:solidFill>
              <a:effectLst/>
              <a:uFillTx/>
              <a:latin typeface="Arial"/>
            </a:endParaRPr>
          </a:p>
          <a:p>
            <a:pPr indent="0" defTabSz="914400">
              <a:lnSpc>
                <a:spcPct val="90000"/>
              </a:lnSpc>
              <a:spcBef>
                <a:spcPts val="1001"/>
              </a:spcBef>
              <a:buNone/>
              <a:tabLst>
                <a:tab pos="0" algn="l"/>
              </a:tabLst>
            </a:pPr>
            <a:endParaRPr lang="fr-FR" sz="1600" b="0" u="none" strike="noStrike">
              <a:solidFill>
                <a:schemeClr val="dk1"/>
              </a:solidFill>
              <a:effectLst/>
              <a:uFillTx/>
              <a:latin typeface="Arial"/>
            </a:endParaRPr>
          </a:p>
        </p:txBody>
      </p:sp>
      <p:sp>
        <p:nvSpPr>
          <p:cNvPr id="197" name="PlaceHolder 9"/>
          <p:cNvSpPr>
            <a:spLocks noGrp="1"/>
          </p:cNvSpPr>
          <p:nvPr>
            <p:ph/>
          </p:nvPr>
        </p:nvSpPr>
        <p:spPr>
          <a:xfrm>
            <a:off x="6160680" y="3596400"/>
            <a:ext cx="926640" cy="467280"/>
          </a:xfrm>
          <a:prstGeom prst="rect">
            <a:avLst/>
          </a:prstGeom>
          <a:noFill/>
          <a:ln w="0">
            <a:noFill/>
          </a:ln>
        </p:spPr>
        <p:txBody>
          <a:bodyPr lIns="91440" tIns="45720" rIns="91440" bIns="45720" anchor="t">
            <a:noAutofit/>
          </a:bodyPr>
          <a:lstStyle/>
          <a:p>
            <a:pPr indent="0" algn="r" defTabSz="914400">
              <a:lnSpc>
                <a:spcPct val="90000"/>
              </a:lnSpc>
              <a:spcBef>
                <a:spcPts val="1001"/>
              </a:spcBef>
              <a:buNone/>
              <a:tabLst>
                <a:tab pos="0" algn="l"/>
              </a:tabLst>
            </a:pPr>
            <a:r>
              <a:rPr lang="fr-FR" sz="8000" b="1" u="none" strike="noStrike">
                <a:solidFill>
                  <a:schemeClr val="lt2"/>
                </a:solidFill>
                <a:effectLst/>
                <a:uFillTx/>
                <a:latin typeface="Arial"/>
              </a:rPr>
              <a:t>4</a:t>
            </a:r>
            <a:endParaRPr lang="fr-FR" sz="8000" b="0" u="none" strike="noStrike">
              <a:solidFill>
                <a:schemeClr val="dk1"/>
              </a:solidFill>
              <a:effectLst/>
              <a:uFillTx/>
              <a:latin typeface="Arial"/>
            </a:endParaRPr>
          </a:p>
        </p:txBody>
      </p:sp>
      <p:sp>
        <p:nvSpPr>
          <p:cNvPr id="198" name="PlaceHolder 10"/>
          <p:cNvSpPr>
            <a:spLocks noGrp="1"/>
          </p:cNvSpPr>
          <p:nvPr>
            <p:ph/>
          </p:nvPr>
        </p:nvSpPr>
        <p:spPr>
          <a:xfrm>
            <a:off x="7318440" y="2270160"/>
            <a:ext cx="4173120" cy="582840"/>
          </a:xfrm>
          <a:prstGeom prst="rect">
            <a:avLst/>
          </a:prstGeom>
          <a:noFill/>
          <a:ln w="0">
            <a:noFill/>
          </a:ln>
        </p:spPr>
        <p:txBody>
          <a:bodyPr lIns="91440" tIns="45720" rIns="91440" bIns="45720" anchor="t">
            <a:normAutofit fontScale="70000" lnSpcReduction="20000"/>
          </a:bodyPr>
          <a:lstStyle/>
          <a:p>
            <a:pPr indent="0" defTabSz="914400">
              <a:lnSpc>
                <a:spcPct val="90000"/>
              </a:lnSpc>
              <a:spcBef>
                <a:spcPts val="1001"/>
              </a:spcBef>
              <a:buNone/>
              <a:tabLst>
                <a:tab pos="0" algn="l"/>
              </a:tabLst>
            </a:pPr>
            <a:r>
              <a:rPr lang="fr-FR" sz="2800" b="1" u="none" strike="noStrike">
                <a:solidFill>
                  <a:schemeClr val="lt2"/>
                </a:solidFill>
                <a:effectLst/>
                <a:uFillTx/>
                <a:latin typeface="Arial"/>
              </a:rPr>
              <a:t>Liens avec les plateformes</a:t>
            </a:r>
            <a:endParaRPr lang="fr-FR" sz="2800" b="0" u="none" strike="noStrike">
              <a:solidFill>
                <a:schemeClr val="dk1"/>
              </a:solidFill>
              <a:effectLst/>
              <a:uFillTx/>
              <a:latin typeface="Arial"/>
            </a:endParaRPr>
          </a:p>
        </p:txBody>
      </p:sp>
      <p:sp>
        <p:nvSpPr>
          <p:cNvPr id="199" name="PlaceHolder 11"/>
          <p:cNvSpPr>
            <a:spLocks noGrp="1"/>
          </p:cNvSpPr>
          <p:nvPr>
            <p:ph/>
          </p:nvPr>
        </p:nvSpPr>
        <p:spPr>
          <a:xfrm>
            <a:off x="5945760" y="1825200"/>
            <a:ext cx="1174680" cy="467280"/>
          </a:xfrm>
          <a:prstGeom prst="rect">
            <a:avLst/>
          </a:prstGeom>
          <a:noFill/>
          <a:ln w="0">
            <a:noFill/>
          </a:ln>
        </p:spPr>
        <p:txBody>
          <a:bodyPr lIns="91440" tIns="45720" rIns="91440" bIns="45720" anchor="t">
            <a:noAutofit/>
          </a:bodyPr>
          <a:lstStyle/>
          <a:p>
            <a:pPr indent="0" algn="r" defTabSz="914400">
              <a:lnSpc>
                <a:spcPct val="90000"/>
              </a:lnSpc>
              <a:spcBef>
                <a:spcPts val="1001"/>
              </a:spcBef>
              <a:buNone/>
              <a:tabLst>
                <a:tab pos="0" algn="l"/>
              </a:tabLst>
            </a:pPr>
            <a:r>
              <a:rPr lang="fr-FR" sz="8000" b="1" u="none" strike="noStrike">
                <a:solidFill>
                  <a:schemeClr val="lt2"/>
                </a:solidFill>
                <a:effectLst/>
                <a:uFillTx/>
                <a:latin typeface="Arial"/>
              </a:rPr>
              <a:t>3</a:t>
            </a:r>
            <a:endParaRPr lang="fr-FR" sz="8000" b="0" u="none" strike="noStrike">
              <a:solidFill>
                <a:schemeClr val="dk1"/>
              </a:solidFill>
              <a:effectLst/>
              <a:uFillTx/>
              <a:latin typeface="Arial"/>
            </a:endParaRP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 name="PlaceHolder 1"/>
          <p:cNvSpPr>
            <a:spLocks noGrp="1"/>
          </p:cNvSpPr>
          <p:nvPr>
            <p:ph/>
          </p:nvPr>
        </p:nvSpPr>
        <p:spPr>
          <a:xfrm>
            <a:off x="1987560" y="2878920"/>
            <a:ext cx="5105520" cy="1295640"/>
          </a:xfrm>
          <a:prstGeom prst="rect">
            <a:avLst/>
          </a:prstGeom>
          <a:noFill/>
          <a:ln w="0">
            <a:noFill/>
          </a:ln>
        </p:spPr>
        <p:txBody>
          <a:bodyPr lIns="91440" tIns="45720" rIns="91440" bIns="45720" anchor="t">
            <a:normAutofit lnSpcReduction="10000"/>
          </a:bodyPr>
          <a:lstStyle/>
          <a:p>
            <a:pPr indent="0" defTabSz="914400">
              <a:lnSpc>
                <a:spcPct val="90000"/>
              </a:lnSpc>
              <a:spcBef>
                <a:spcPts val="1001"/>
              </a:spcBef>
              <a:buNone/>
              <a:tabLst>
                <a:tab pos="0" algn="l"/>
              </a:tabLst>
            </a:pPr>
            <a:r>
              <a:rPr lang="fr-FR" sz="4000" b="1" u="none" strike="noStrike">
                <a:solidFill>
                  <a:schemeClr val="lt2"/>
                </a:solidFill>
                <a:effectLst/>
                <a:uFillTx/>
                <a:latin typeface="Arial"/>
              </a:rPr>
              <a:t>BREF PORTRAIT DE TERRITOIRE</a:t>
            </a:r>
            <a:endParaRPr lang="fr-FR" sz="4000" b="0" u="none" strike="noStrike">
              <a:solidFill>
                <a:schemeClr val="dk1"/>
              </a:solidFill>
              <a:effectLst/>
              <a:uFillTx/>
              <a:latin typeface="Arial"/>
            </a:endParaRPr>
          </a:p>
        </p:txBody>
      </p:sp>
      <p:sp>
        <p:nvSpPr>
          <p:cNvPr id="201" name="PlaceHolder 2"/>
          <p:cNvSpPr>
            <a:spLocks noGrp="1"/>
          </p:cNvSpPr>
          <p:nvPr>
            <p:ph/>
          </p:nvPr>
        </p:nvSpPr>
        <p:spPr>
          <a:xfrm>
            <a:off x="387720" y="2971980"/>
            <a:ext cx="685440" cy="914040"/>
          </a:xfrm>
          <a:prstGeom prst="rect">
            <a:avLst/>
          </a:prstGeom>
          <a:noFill/>
          <a:ln w="0">
            <a:noFill/>
          </a:ln>
        </p:spPr>
        <p:txBody>
          <a:bodyPr lIns="91440" tIns="45720" rIns="91440" bIns="45720" anchor="b">
            <a:noAutofit/>
          </a:bodyPr>
          <a:lstStyle/>
          <a:p>
            <a:pPr indent="0">
              <a:lnSpc>
                <a:spcPct val="90000"/>
              </a:lnSpc>
              <a:spcBef>
                <a:spcPts val="1417"/>
              </a:spcBef>
              <a:buNone/>
            </a:pPr>
            <a:r>
              <a:rPr lang="fr-FR" sz="6000" b="1" u="none" strike="noStrike" dirty="0">
                <a:solidFill>
                  <a:schemeClr val="lt1"/>
                </a:solidFill>
                <a:effectLst/>
                <a:uFillTx/>
                <a:latin typeface="Arial"/>
              </a:rPr>
              <a:t>1</a:t>
            </a:r>
          </a:p>
        </p:txBody>
      </p:sp>
      <p:pic>
        <p:nvPicPr>
          <p:cNvPr id="202" name="Image 1"/>
          <p:cNvPicPr/>
          <p:nvPr/>
        </p:nvPicPr>
        <p:blipFill>
          <a:blip r:embed="rId2"/>
          <a:stretch/>
        </p:blipFill>
        <p:spPr>
          <a:xfrm>
            <a:off x="730440" y="5477040"/>
            <a:ext cx="2334600" cy="1207080"/>
          </a:xfrm>
          <a:prstGeom prst="rect">
            <a:avLst/>
          </a:prstGeom>
          <a:noFill/>
          <a:ln w="0">
            <a:noFill/>
          </a:ln>
        </p:spPr>
      </p:pic>
      <p:pic>
        <p:nvPicPr>
          <p:cNvPr id="203" name="Image 4"/>
          <p:cNvPicPr/>
          <p:nvPr/>
        </p:nvPicPr>
        <p:blipFill>
          <a:blip r:embed="rId3"/>
          <a:stretch/>
        </p:blipFill>
        <p:spPr>
          <a:xfrm>
            <a:off x="4043520" y="5677200"/>
            <a:ext cx="2863440" cy="942480"/>
          </a:xfrm>
          <a:prstGeom prst="rect">
            <a:avLst/>
          </a:prstGeom>
          <a:noFill/>
          <a:ln w="0">
            <a:noFill/>
          </a:ln>
        </p:spPr>
      </p:pic>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 name="Image 4"/>
          <p:cNvPicPr/>
          <p:nvPr/>
        </p:nvPicPr>
        <p:blipFill>
          <a:blip r:embed="rId2"/>
          <a:stretch/>
        </p:blipFill>
        <p:spPr>
          <a:xfrm>
            <a:off x="172440" y="1788840"/>
            <a:ext cx="4212000" cy="4577760"/>
          </a:xfrm>
          <a:prstGeom prst="rect">
            <a:avLst/>
          </a:prstGeom>
          <a:noFill/>
          <a:ln w="0">
            <a:noFill/>
          </a:ln>
        </p:spPr>
      </p:pic>
      <p:sp>
        <p:nvSpPr>
          <p:cNvPr id="205" name="PlaceHolder 1"/>
          <p:cNvSpPr>
            <a:spLocks noGrp="1"/>
          </p:cNvSpPr>
          <p:nvPr>
            <p:ph/>
          </p:nvPr>
        </p:nvSpPr>
        <p:spPr>
          <a:xfrm>
            <a:off x="501120" y="504000"/>
            <a:ext cx="9489960" cy="973800"/>
          </a:xfrm>
          <a:prstGeom prst="rect">
            <a:avLst/>
          </a:prstGeom>
          <a:noFill/>
          <a:ln w="0">
            <a:noFill/>
          </a:ln>
        </p:spPr>
        <p:txBody>
          <a:bodyPr lIns="91440" tIns="45720" rIns="91440" bIns="45720" anchor="t">
            <a:normAutofit lnSpcReduction="10000"/>
          </a:bodyPr>
          <a:lstStyle/>
          <a:p>
            <a:pPr indent="0" defTabSz="914400">
              <a:lnSpc>
                <a:spcPct val="90000"/>
              </a:lnSpc>
              <a:spcBef>
                <a:spcPts val="1001"/>
              </a:spcBef>
              <a:buNone/>
              <a:tabLst>
                <a:tab pos="0" algn="l"/>
              </a:tabLst>
            </a:pPr>
            <a:r>
              <a:rPr lang="fr-FR" sz="2800" b="1" u="none" strike="noStrike">
                <a:solidFill>
                  <a:schemeClr val="lt2"/>
                </a:solidFill>
                <a:effectLst/>
                <a:uFillTx/>
                <a:latin typeface="Arial"/>
              </a:rPr>
              <a:t>1-1 Présentation de l’agglomération du Grand Annecy</a:t>
            </a:r>
            <a:endParaRPr lang="fr-FR" sz="2800" b="0" u="none" strike="noStrike">
              <a:solidFill>
                <a:schemeClr val="dk1"/>
              </a:solidFill>
              <a:effectLst/>
              <a:uFillTx/>
              <a:latin typeface="Arial"/>
            </a:endParaRPr>
          </a:p>
        </p:txBody>
      </p:sp>
      <p:sp>
        <p:nvSpPr>
          <p:cNvPr id="206" name="PlaceHolder 2"/>
          <p:cNvSpPr>
            <a:spLocks noGrp="1"/>
          </p:cNvSpPr>
          <p:nvPr>
            <p:ph/>
          </p:nvPr>
        </p:nvSpPr>
        <p:spPr>
          <a:xfrm>
            <a:off x="9460080" y="360000"/>
            <a:ext cx="1972260" cy="538560"/>
          </a:xfrm>
          <a:prstGeom prst="rect">
            <a:avLst/>
          </a:prstGeom>
          <a:noFill/>
          <a:ln w="0">
            <a:noFill/>
          </a:ln>
        </p:spPr>
        <p:txBody>
          <a:bodyPr lIns="91440" tIns="45720" rIns="91440" bIns="45720" anchor="t">
            <a:noAutofit/>
          </a:bodyPr>
          <a:lstStyle/>
          <a:p>
            <a:pPr indent="0" algn="r" defTabSz="914400">
              <a:lnSpc>
                <a:spcPct val="90000"/>
              </a:lnSpc>
              <a:spcBef>
                <a:spcPts val="1001"/>
              </a:spcBef>
              <a:buNone/>
              <a:tabLst>
                <a:tab pos="0" algn="l"/>
              </a:tabLst>
            </a:pPr>
            <a:r>
              <a:rPr lang="fr-FR" sz="1800" b="1" u="none" strike="noStrike" dirty="0">
                <a:solidFill>
                  <a:schemeClr val="lt1"/>
                </a:solidFill>
                <a:effectLst/>
                <a:uFillTx/>
                <a:latin typeface="Arial"/>
              </a:rPr>
              <a:t>1-1</a:t>
            </a:r>
            <a:endParaRPr lang="fr-FR" sz="1800" b="0" u="none" strike="noStrike" dirty="0">
              <a:solidFill>
                <a:schemeClr val="dk1"/>
              </a:solidFill>
              <a:effectLst/>
              <a:uFillTx/>
              <a:latin typeface="Arial"/>
            </a:endParaRPr>
          </a:p>
        </p:txBody>
      </p:sp>
      <p:pic>
        <p:nvPicPr>
          <p:cNvPr id="207" name="Image 10" descr="Une image contenant carte&#10;&#10;Le contenu généré par l’IA peut être incorrect."/>
          <p:cNvPicPr/>
          <p:nvPr/>
        </p:nvPicPr>
        <p:blipFill>
          <a:blip r:embed="rId3"/>
          <a:stretch/>
        </p:blipFill>
        <p:spPr>
          <a:xfrm>
            <a:off x="5768280" y="1819440"/>
            <a:ext cx="3444840" cy="4059360"/>
          </a:xfrm>
          <a:prstGeom prst="rect">
            <a:avLst/>
          </a:prstGeom>
          <a:noFill/>
          <a:ln w="0">
            <a:noFill/>
          </a:ln>
        </p:spPr>
      </p:pic>
      <p:pic>
        <p:nvPicPr>
          <p:cNvPr id="208" name="Graphique 12" descr="Loupe avec un remplissage uni"/>
          <p:cNvPicPr/>
          <p:nvPr/>
        </p:nvPicPr>
        <p:blipFill>
          <a:blip r:embed="rId4">
            <a:extLst>
              <a:ext uri="{96DAC541-7B7A-43D3-8B79-37D633B846F1}">
                <asvg:svgBlip xmlns:asvg="http://schemas.microsoft.com/office/drawing/2016/SVG/main" r:embed="rId5"/>
              </a:ext>
            </a:extLst>
          </a:blip>
          <a:stretch/>
        </p:blipFill>
        <p:spPr>
          <a:xfrm>
            <a:off x="3269520" y="3997080"/>
            <a:ext cx="891000" cy="891000"/>
          </a:xfrm>
          <a:prstGeom prst="rect">
            <a:avLst/>
          </a:prstGeom>
          <a:noFill/>
          <a:ln w="0">
            <a:noFill/>
          </a:ln>
        </p:spPr>
      </p:pic>
      <p:sp>
        <p:nvSpPr>
          <p:cNvPr id="209" name="Organigramme : Connecteur 14"/>
          <p:cNvSpPr/>
          <p:nvPr/>
        </p:nvSpPr>
        <p:spPr>
          <a:xfrm>
            <a:off x="5246280" y="1680840"/>
            <a:ext cx="4581000" cy="4608720"/>
          </a:xfrm>
          <a:prstGeom prst="flowChartConnector">
            <a:avLst/>
          </a:prstGeom>
          <a:noFill/>
          <a:ln>
            <a:solidFill>
              <a:srgbClr val="000000">
                <a:lumMod val="95000"/>
                <a:lumOff val="5000"/>
              </a:srgbClr>
            </a:solidFill>
          </a:ln>
        </p:spPr>
        <p:style>
          <a:lnRef idx="2">
            <a:schemeClr val="accent1">
              <a:shade val="15000"/>
            </a:schemeClr>
          </a:lnRef>
          <a:fillRef idx="1">
            <a:schemeClr val="accent1"/>
          </a:fillRef>
          <a:effectRef idx="0">
            <a:schemeClr val="accent1"/>
          </a:effectRef>
          <a:fontRef idx="minor"/>
        </p:style>
        <p:txBody>
          <a:bodyPr lIns="90000" tIns="45000" rIns="90000" bIns="45000" anchor="ctr">
            <a:noAutofit/>
          </a:bodyPr>
          <a:lstStyle/>
          <a:p>
            <a:pPr algn="ctr" defTabSz="914400">
              <a:lnSpc>
                <a:spcPct val="100000"/>
              </a:lnSpc>
            </a:pPr>
            <a:endParaRPr lang="fr-FR" sz="1800" b="0" u="none" strike="noStrike">
              <a:solidFill>
                <a:schemeClr val="lt1"/>
              </a:solidFill>
              <a:effectLst/>
              <a:uFillTx/>
              <a:latin typeface="Arial"/>
            </a:endParaRPr>
          </a:p>
        </p:txBody>
      </p:sp>
      <p:pic>
        <p:nvPicPr>
          <p:cNvPr id="210" name="Image 16"/>
          <p:cNvPicPr/>
          <p:nvPr/>
        </p:nvPicPr>
        <p:blipFill>
          <a:blip r:embed="rId6"/>
          <a:stretch/>
        </p:blipFill>
        <p:spPr>
          <a:xfrm>
            <a:off x="9906120" y="3456000"/>
            <a:ext cx="1923840" cy="399600"/>
          </a:xfrm>
          <a:prstGeom prst="rect">
            <a:avLst/>
          </a:prstGeom>
          <a:noFill/>
          <a:ln w="0">
            <a:noFill/>
          </a:ln>
        </p:spPr>
      </p:pic>
      <p:pic>
        <p:nvPicPr>
          <p:cNvPr id="211" name="Image 18" descr="Une image contenant Police, Graphique, logo, texte&#10;&#10;Le contenu généré par l’IA peut être incorrect."/>
          <p:cNvPicPr/>
          <p:nvPr/>
        </p:nvPicPr>
        <p:blipFill>
          <a:blip r:embed="rId7"/>
          <a:stretch/>
        </p:blipFill>
        <p:spPr>
          <a:xfrm>
            <a:off x="9753480" y="2419920"/>
            <a:ext cx="2341080" cy="636840"/>
          </a:xfrm>
          <a:prstGeom prst="rect">
            <a:avLst/>
          </a:prstGeom>
          <a:noFill/>
          <a:ln w="0">
            <a:noFill/>
          </a:ln>
        </p:spPr>
      </p:pic>
      <p:cxnSp>
        <p:nvCxnSpPr>
          <p:cNvPr id="212" name="Connecteur droit 21"/>
          <p:cNvCxnSpPr>
            <a:stCxn id="209" idx="1"/>
          </p:cNvCxnSpPr>
          <p:nvPr/>
        </p:nvCxnSpPr>
        <p:spPr>
          <a:xfrm flipH="1">
            <a:off x="3620520" y="2355480"/>
            <a:ext cx="2296800" cy="1717920"/>
          </a:xfrm>
          <a:prstGeom prst="straightConnector1">
            <a:avLst/>
          </a:prstGeom>
          <a:ln>
            <a:solidFill>
              <a:srgbClr val="000000">
                <a:lumMod val="95000"/>
                <a:lumOff val="5000"/>
              </a:srgbClr>
            </a:solidFill>
          </a:ln>
        </p:spPr>
      </p:cxnSp>
      <p:cxnSp>
        <p:nvCxnSpPr>
          <p:cNvPr id="213" name="Connecteur droit 23"/>
          <p:cNvCxnSpPr/>
          <p:nvPr/>
        </p:nvCxnSpPr>
        <p:spPr>
          <a:xfrm flipH="1" flipV="1">
            <a:off x="3552840" y="4605480"/>
            <a:ext cx="2894400" cy="1404000"/>
          </a:xfrm>
          <a:prstGeom prst="straightConnector1">
            <a:avLst/>
          </a:prstGeom>
          <a:ln>
            <a:solidFill>
              <a:srgbClr val="000000">
                <a:lumMod val="95000"/>
                <a:lumOff val="5000"/>
              </a:srgbClr>
            </a:solidFill>
          </a:ln>
        </p:spPr>
      </p:cxnSp>
      <p:pic>
        <p:nvPicPr>
          <p:cNvPr id="214" name="Graphique 29" descr="Ville avec un remplissage uni"/>
          <p:cNvPicPr/>
          <p:nvPr/>
        </p:nvPicPr>
        <p:blipFill>
          <a:blip r:embed="rId8">
            <a:extLst>
              <a:ext uri="{96DAC541-7B7A-43D3-8B79-37D633B846F1}">
                <asvg:svgBlip xmlns:asvg="http://schemas.microsoft.com/office/drawing/2016/SVG/main" r:embed="rId9"/>
              </a:ext>
            </a:extLst>
          </a:blip>
          <a:stretch/>
        </p:blipFill>
        <p:spPr>
          <a:xfrm>
            <a:off x="3520080" y="4270680"/>
            <a:ext cx="183240" cy="183240"/>
          </a:xfrm>
          <a:prstGeom prst="rect">
            <a:avLst/>
          </a:prstGeom>
          <a:noFill/>
          <a:ln w="0">
            <a:noFill/>
          </a:ln>
        </p:spPr>
      </p:pic>
      <p:pic>
        <p:nvPicPr>
          <p:cNvPr id="215" name="Image 31"/>
          <p:cNvPicPr/>
          <p:nvPr/>
        </p:nvPicPr>
        <p:blipFill>
          <a:blip r:embed="rId10"/>
          <a:stretch/>
        </p:blipFill>
        <p:spPr>
          <a:xfrm>
            <a:off x="9931680" y="4151880"/>
            <a:ext cx="1898640" cy="420480"/>
          </a:xfrm>
          <a:prstGeom prst="rect">
            <a:avLst/>
          </a:prstGeom>
          <a:noFill/>
          <a:ln w="0">
            <a:noFill/>
          </a:ln>
        </p:spPr>
      </p:pic>
      <p:pic>
        <p:nvPicPr>
          <p:cNvPr id="216" name="Image 33"/>
          <p:cNvPicPr/>
          <p:nvPr/>
        </p:nvPicPr>
        <p:blipFill>
          <a:blip r:embed="rId11"/>
          <a:stretch/>
        </p:blipFill>
        <p:spPr>
          <a:xfrm>
            <a:off x="9931680" y="4637880"/>
            <a:ext cx="2232720" cy="273240"/>
          </a:xfrm>
          <a:prstGeom prst="rect">
            <a:avLst/>
          </a:prstGeom>
          <a:noFill/>
          <a:ln w="0">
            <a:noFill/>
          </a:ln>
        </p:spPr>
      </p:pic>
      <p:pic>
        <p:nvPicPr>
          <p:cNvPr id="217" name="Image 35"/>
          <p:cNvPicPr/>
          <p:nvPr/>
        </p:nvPicPr>
        <p:blipFill>
          <a:blip r:embed="rId12"/>
          <a:stretch/>
        </p:blipFill>
        <p:spPr>
          <a:xfrm>
            <a:off x="9931680" y="5081760"/>
            <a:ext cx="1752120" cy="495000"/>
          </a:xfrm>
          <a:prstGeom prst="rect">
            <a:avLst/>
          </a:prstGeom>
          <a:noFill/>
          <a:ln w="0">
            <a:noFill/>
          </a:ln>
        </p:spPr>
      </p:pic>
      <p:sp>
        <p:nvSpPr>
          <p:cNvPr id="218" name="Rectangle 7"/>
          <p:cNvSpPr/>
          <p:nvPr/>
        </p:nvSpPr>
        <p:spPr>
          <a:xfrm>
            <a:off x="73800" y="6289920"/>
            <a:ext cx="867960" cy="98280"/>
          </a:xfrm>
          <a:prstGeom prst="rect">
            <a:avLst/>
          </a:prstGeom>
          <a:solidFill>
            <a:schemeClr val="bg1"/>
          </a:solidFill>
          <a:ln>
            <a:solidFill>
              <a:srgbClr val="FFFFFF"/>
            </a:solidFill>
          </a:ln>
        </p:spPr>
        <p:style>
          <a:lnRef idx="2">
            <a:schemeClr val="accent1">
              <a:shade val="15000"/>
            </a:schemeClr>
          </a:lnRef>
          <a:fillRef idx="1">
            <a:schemeClr val="accent1"/>
          </a:fillRef>
          <a:effectRef idx="0">
            <a:schemeClr val="accent1"/>
          </a:effectRef>
          <a:fontRef idx="minor"/>
        </p:style>
        <p:txBody>
          <a:bodyPr lIns="90000" tIns="45000" rIns="90000" bIns="45000" anchor="ctr">
            <a:noAutofit/>
          </a:bodyPr>
          <a:lstStyle/>
          <a:p>
            <a:pPr algn="ctr" defTabSz="914400">
              <a:lnSpc>
                <a:spcPct val="100000"/>
              </a:lnSpc>
            </a:pPr>
            <a:endParaRPr lang="fr-FR" sz="1800" b="0" u="none" strike="noStrike">
              <a:solidFill>
                <a:schemeClr val="lt1"/>
              </a:solidFill>
              <a:effectLst/>
              <a:uFillTx/>
              <a:latin typeface="Arial"/>
            </a:endParaRP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9" name="Image 2"/>
          <p:cNvPicPr/>
          <p:nvPr/>
        </p:nvPicPr>
        <p:blipFill>
          <a:blip r:embed="rId2"/>
          <a:stretch/>
        </p:blipFill>
        <p:spPr>
          <a:xfrm>
            <a:off x="6120" y="1672560"/>
            <a:ext cx="4686480" cy="4800960"/>
          </a:xfrm>
          <a:prstGeom prst="rect">
            <a:avLst/>
          </a:prstGeom>
          <a:noFill/>
          <a:ln w="0">
            <a:noFill/>
          </a:ln>
        </p:spPr>
      </p:pic>
      <p:sp>
        <p:nvSpPr>
          <p:cNvPr id="220" name="PlaceHolder 1"/>
          <p:cNvSpPr>
            <a:spLocks noGrp="1"/>
          </p:cNvSpPr>
          <p:nvPr>
            <p:ph/>
          </p:nvPr>
        </p:nvSpPr>
        <p:spPr>
          <a:xfrm>
            <a:off x="441000" y="315720"/>
            <a:ext cx="9487800" cy="973800"/>
          </a:xfrm>
          <a:prstGeom prst="rect">
            <a:avLst/>
          </a:prstGeom>
          <a:noFill/>
          <a:ln w="0">
            <a:noFill/>
          </a:ln>
        </p:spPr>
        <p:txBody>
          <a:bodyPr lIns="91440" tIns="45720" rIns="91440" bIns="45720" anchor="t">
            <a:normAutofit fontScale="92500"/>
          </a:bodyPr>
          <a:lstStyle/>
          <a:p>
            <a:pPr indent="0" defTabSz="914400">
              <a:lnSpc>
                <a:spcPct val="90000"/>
              </a:lnSpc>
              <a:spcBef>
                <a:spcPts val="1001"/>
              </a:spcBef>
              <a:buNone/>
              <a:tabLst>
                <a:tab pos="0" algn="l"/>
              </a:tabLst>
            </a:pPr>
            <a:r>
              <a:rPr lang="fr-FR" sz="2800" b="1" u="none" strike="noStrike">
                <a:solidFill>
                  <a:schemeClr val="lt2"/>
                </a:solidFill>
                <a:effectLst/>
                <a:uFillTx/>
                <a:latin typeface="Arial"/>
              </a:rPr>
              <a:t>1-2 Présentation de l’agglomération de la ville centre :</a:t>
            </a:r>
            <a:br>
              <a:rPr sz="2800"/>
            </a:br>
            <a:r>
              <a:rPr lang="fr-FR" sz="2800" b="1" u="none" strike="noStrike">
                <a:solidFill>
                  <a:schemeClr val="lt2"/>
                </a:solidFill>
                <a:effectLst/>
                <a:uFillTx/>
                <a:latin typeface="Arial"/>
              </a:rPr>
              <a:t>      Annecy</a:t>
            </a:r>
            <a:endParaRPr lang="fr-FR" sz="2800" b="0" u="none" strike="noStrike">
              <a:solidFill>
                <a:schemeClr val="dk1"/>
              </a:solidFill>
              <a:effectLst/>
              <a:uFillTx/>
              <a:latin typeface="Arial"/>
            </a:endParaRPr>
          </a:p>
        </p:txBody>
      </p:sp>
      <p:sp>
        <p:nvSpPr>
          <p:cNvPr id="221" name="PlaceHolder 2"/>
          <p:cNvSpPr>
            <a:spLocks noGrp="1"/>
          </p:cNvSpPr>
          <p:nvPr>
            <p:ph/>
          </p:nvPr>
        </p:nvSpPr>
        <p:spPr>
          <a:xfrm>
            <a:off x="10246140" y="315720"/>
            <a:ext cx="1149300" cy="369000"/>
          </a:xfrm>
          <a:prstGeom prst="rect">
            <a:avLst/>
          </a:prstGeom>
          <a:noFill/>
          <a:ln w="0">
            <a:noFill/>
          </a:ln>
        </p:spPr>
        <p:txBody>
          <a:bodyPr lIns="91440" tIns="45720" rIns="91440" bIns="45720" anchor="t">
            <a:noAutofit/>
          </a:bodyPr>
          <a:lstStyle/>
          <a:p>
            <a:pPr indent="0" algn="r" defTabSz="914400">
              <a:lnSpc>
                <a:spcPct val="90000"/>
              </a:lnSpc>
              <a:spcBef>
                <a:spcPts val="1001"/>
              </a:spcBef>
              <a:buNone/>
              <a:tabLst>
                <a:tab pos="0" algn="l"/>
              </a:tabLst>
            </a:pPr>
            <a:r>
              <a:rPr lang="fr-FR" sz="1800" b="1" u="none" strike="noStrike" dirty="0">
                <a:solidFill>
                  <a:schemeClr val="lt1"/>
                </a:solidFill>
                <a:effectLst/>
                <a:uFillTx/>
                <a:latin typeface="Arial"/>
              </a:rPr>
              <a:t>1-2</a:t>
            </a:r>
            <a:endParaRPr lang="fr-FR" sz="1800" b="0" u="none" strike="noStrike" dirty="0">
              <a:solidFill>
                <a:schemeClr val="dk1"/>
              </a:solidFill>
              <a:effectLst/>
              <a:uFillTx/>
              <a:latin typeface="Arial"/>
            </a:endParaRPr>
          </a:p>
          <a:p>
            <a:pPr indent="0" algn="r" defTabSz="914400">
              <a:lnSpc>
                <a:spcPct val="90000"/>
              </a:lnSpc>
              <a:spcBef>
                <a:spcPts val="1001"/>
              </a:spcBef>
              <a:buNone/>
              <a:tabLst>
                <a:tab pos="0" algn="l"/>
              </a:tabLst>
            </a:pPr>
            <a:endParaRPr lang="fr-FR" sz="1800" b="0" u="none" strike="noStrike" dirty="0">
              <a:solidFill>
                <a:schemeClr val="dk1"/>
              </a:solidFill>
              <a:effectLst/>
              <a:uFillTx/>
              <a:latin typeface="Arial"/>
            </a:endParaRPr>
          </a:p>
        </p:txBody>
      </p:sp>
      <p:pic>
        <p:nvPicPr>
          <p:cNvPr id="222" name="Graphique 12" descr="Loupe avec un remplissage uni"/>
          <p:cNvPicPr/>
          <p:nvPr/>
        </p:nvPicPr>
        <p:blipFill>
          <a:blip r:embed="rId3">
            <a:extLst>
              <a:ext uri="{96DAC541-7B7A-43D3-8B79-37D633B846F1}">
                <asvg:svgBlip xmlns:asvg="http://schemas.microsoft.com/office/drawing/2016/SVG/main" r:embed="rId4"/>
              </a:ext>
            </a:extLst>
          </a:blip>
          <a:stretch/>
        </p:blipFill>
        <p:spPr>
          <a:xfrm>
            <a:off x="1669320" y="3731400"/>
            <a:ext cx="874080" cy="874080"/>
          </a:xfrm>
          <a:prstGeom prst="rect">
            <a:avLst/>
          </a:prstGeom>
          <a:noFill/>
          <a:ln w="0">
            <a:noFill/>
          </a:ln>
        </p:spPr>
      </p:pic>
      <p:cxnSp>
        <p:nvCxnSpPr>
          <p:cNvPr id="223" name="Connecteur droit 21"/>
          <p:cNvCxnSpPr>
            <a:stCxn id="224" idx="1"/>
          </p:cNvCxnSpPr>
          <p:nvPr/>
        </p:nvCxnSpPr>
        <p:spPr>
          <a:xfrm flipH="1">
            <a:off x="1994760" y="2332440"/>
            <a:ext cx="3604680" cy="1523880"/>
          </a:xfrm>
          <a:prstGeom prst="straightConnector1">
            <a:avLst/>
          </a:prstGeom>
          <a:ln>
            <a:solidFill>
              <a:srgbClr val="000000">
                <a:lumMod val="95000"/>
                <a:lumOff val="5000"/>
              </a:srgbClr>
            </a:solidFill>
          </a:ln>
        </p:spPr>
      </p:cxnSp>
      <p:cxnSp>
        <p:nvCxnSpPr>
          <p:cNvPr id="225" name="Connecteur droit 23"/>
          <p:cNvCxnSpPr/>
          <p:nvPr/>
        </p:nvCxnSpPr>
        <p:spPr>
          <a:xfrm flipH="1" flipV="1">
            <a:off x="1994760" y="4362120"/>
            <a:ext cx="4361760" cy="1668960"/>
          </a:xfrm>
          <a:prstGeom prst="straightConnector1">
            <a:avLst/>
          </a:prstGeom>
          <a:ln>
            <a:solidFill>
              <a:srgbClr val="000000">
                <a:lumMod val="95000"/>
                <a:lumOff val="5000"/>
              </a:srgbClr>
            </a:solidFill>
          </a:ln>
        </p:spPr>
      </p:cxnSp>
      <p:pic>
        <p:nvPicPr>
          <p:cNvPr id="226" name="Image 11"/>
          <p:cNvPicPr/>
          <p:nvPr/>
        </p:nvPicPr>
        <p:blipFill>
          <a:blip r:embed="rId5"/>
          <a:stretch/>
        </p:blipFill>
        <p:spPr>
          <a:xfrm>
            <a:off x="10137240" y="5098320"/>
            <a:ext cx="1258200" cy="1759320"/>
          </a:xfrm>
          <a:prstGeom prst="rect">
            <a:avLst/>
          </a:prstGeom>
          <a:noFill/>
          <a:ln w="0">
            <a:noFill/>
          </a:ln>
        </p:spPr>
      </p:pic>
      <p:pic>
        <p:nvPicPr>
          <p:cNvPr id="227" name="Image 19"/>
          <p:cNvPicPr/>
          <p:nvPr/>
        </p:nvPicPr>
        <p:blipFill>
          <a:blip r:embed="rId6"/>
          <a:stretch/>
        </p:blipFill>
        <p:spPr>
          <a:xfrm>
            <a:off x="5735880" y="2244600"/>
            <a:ext cx="3067200" cy="3342960"/>
          </a:xfrm>
          <a:prstGeom prst="rect">
            <a:avLst/>
          </a:prstGeom>
          <a:noFill/>
          <a:ln w="0">
            <a:noFill/>
          </a:ln>
        </p:spPr>
      </p:pic>
      <p:sp>
        <p:nvSpPr>
          <p:cNvPr id="224" name="Organigramme : Connecteur 14"/>
          <p:cNvSpPr/>
          <p:nvPr/>
        </p:nvSpPr>
        <p:spPr>
          <a:xfrm>
            <a:off x="4923000" y="1672560"/>
            <a:ext cx="4617720" cy="4506120"/>
          </a:xfrm>
          <a:prstGeom prst="flowChartConnector">
            <a:avLst/>
          </a:prstGeom>
          <a:noFill/>
          <a:ln>
            <a:solidFill>
              <a:srgbClr val="000000">
                <a:lumMod val="95000"/>
                <a:lumOff val="5000"/>
              </a:srgbClr>
            </a:solidFill>
          </a:ln>
        </p:spPr>
        <p:style>
          <a:lnRef idx="2">
            <a:schemeClr val="accent1">
              <a:shade val="15000"/>
            </a:schemeClr>
          </a:lnRef>
          <a:fillRef idx="1">
            <a:schemeClr val="accent1"/>
          </a:fillRef>
          <a:effectRef idx="0">
            <a:schemeClr val="accent1"/>
          </a:effectRef>
          <a:fontRef idx="minor"/>
        </p:style>
        <p:txBody>
          <a:bodyPr lIns="90000" tIns="45000" rIns="90000" bIns="45000" anchor="ctr">
            <a:noAutofit/>
          </a:bodyPr>
          <a:lstStyle/>
          <a:p>
            <a:pPr algn="ctr" defTabSz="914400">
              <a:lnSpc>
                <a:spcPct val="100000"/>
              </a:lnSpc>
            </a:pPr>
            <a:endParaRPr lang="fr-FR" sz="1800" b="0" u="none" strike="noStrike">
              <a:solidFill>
                <a:schemeClr val="lt1"/>
              </a:solidFill>
              <a:effectLst/>
              <a:uFillTx/>
              <a:latin typeface="Arial"/>
            </a:endParaRPr>
          </a:p>
        </p:txBody>
      </p:sp>
      <p:pic>
        <p:nvPicPr>
          <p:cNvPr id="228" name="Image 28"/>
          <p:cNvPicPr/>
          <p:nvPr/>
        </p:nvPicPr>
        <p:blipFill>
          <a:blip r:embed="rId7"/>
          <a:stretch/>
        </p:blipFill>
        <p:spPr>
          <a:xfrm>
            <a:off x="9541080" y="2457360"/>
            <a:ext cx="2450520" cy="590400"/>
          </a:xfrm>
          <a:prstGeom prst="rect">
            <a:avLst/>
          </a:prstGeom>
          <a:noFill/>
          <a:ln w="0">
            <a:noFill/>
          </a:ln>
        </p:spPr>
      </p:pic>
      <p:sp>
        <p:nvSpPr>
          <p:cNvPr id="229" name="ZoneTexte 30"/>
          <p:cNvSpPr/>
          <p:nvPr/>
        </p:nvSpPr>
        <p:spPr>
          <a:xfrm>
            <a:off x="9771120" y="3411360"/>
            <a:ext cx="2319120" cy="13230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defTabSz="914400">
              <a:lnSpc>
                <a:spcPct val="100000"/>
              </a:lnSpc>
            </a:pPr>
            <a:r>
              <a:rPr lang="fr-FR" sz="2400" b="1" i="1" u="none" strike="noStrike">
                <a:solidFill>
                  <a:schemeClr val="dk1"/>
                </a:solidFill>
                <a:effectLst/>
                <a:uFillTx/>
                <a:latin typeface="Myriad Pro Black"/>
              </a:rPr>
              <a:t>135 000 </a:t>
            </a:r>
            <a:r>
              <a:rPr lang="fr-FR" sz="2400" b="0" i="1" u="none" strike="noStrike">
                <a:solidFill>
                  <a:schemeClr val="dk1"/>
                </a:solidFill>
                <a:effectLst/>
                <a:uFillTx/>
                <a:latin typeface="Arial"/>
              </a:rPr>
              <a:t> </a:t>
            </a:r>
            <a:r>
              <a:rPr lang="fr-FR" sz="1100" b="1" i="1" u="none" strike="noStrike">
                <a:solidFill>
                  <a:schemeClr val="dk1"/>
                </a:solidFill>
                <a:effectLst/>
                <a:uFillTx/>
                <a:latin typeface="Arial"/>
              </a:rPr>
              <a:t>HABITANTS</a:t>
            </a:r>
            <a:endParaRPr lang="fr-FR" sz="1100" b="0" u="none" strike="noStrike">
              <a:solidFill>
                <a:srgbClr val="000000"/>
              </a:solidFill>
              <a:effectLst/>
              <a:uFillTx/>
              <a:latin typeface="Calibri"/>
            </a:endParaRPr>
          </a:p>
          <a:p>
            <a:pPr defTabSz="914400">
              <a:lnSpc>
                <a:spcPct val="100000"/>
              </a:lnSpc>
            </a:pPr>
            <a:endParaRPr lang="fr-FR" sz="400" b="0" u="none" strike="noStrike">
              <a:solidFill>
                <a:srgbClr val="000000"/>
              </a:solidFill>
              <a:effectLst/>
              <a:uFillTx/>
              <a:latin typeface="Calibri"/>
            </a:endParaRPr>
          </a:p>
          <a:p>
            <a:pPr defTabSz="914400">
              <a:lnSpc>
                <a:spcPct val="100000"/>
              </a:lnSpc>
            </a:pPr>
            <a:r>
              <a:rPr lang="fr-FR" sz="2400" b="1" u="none" strike="noStrike">
                <a:solidFill>
                  <a:schemeClr val="dk1"/>
                </a:solidFill>
                <a:effectLst/>
                <a:uFillTx/>
                <a:latin typeface="Myriad Pro Black"/>
              </a:rPr>
              <a:t>28</a:t>
            </a:r>
            <a:r>
              <a:rPr lang="fr-FR" sz="2400" b="1" u="none" strike="noStrike" baseline="30000">
                <a:solidFill>
                  <a:schemeClr val="dk1"/>
                </a:solidFill>
                <a:effectLst/>
                <a:uFillTx/>
                <a:latin typeface="Myriad Pro Black"/>
              </a:rPr>
              <a:t>ème</a:t>
            </a:r>
            <a:r>
              <a:rPr lang="fr-FR" sz="1200" b="0" u="none" strike="noStrike">
                <a:solidFill>
                  <a:schemeClr val="dk1"/>
                </a:solidFill>
                <a:effectLst/>
                <a:uFillTx/>
                <a:latin typeface="Arial"/>
              </a:rPr>
              <a:t> ville française</a:t>
            </a:r>
            <a:endParaRPr lang="fr-FR" sz="1200" b="0" u="none" strike="noStrike">
              <a:solidFill>
                <a:srgbClr val="000000"/>
              </a:solidFill>
              <a:effectLst/>
              <a:uFillTx/>
              <a:latin typeface="Calibri"/>
            </a:endParaRPr>
          </a:p>
          <a:p>
            <a:pPr defTabSz="914400">
              <a:lnSpc>
                <a:spcPct val="100000"/>
              </a:lnSpc>
            </a:pPr>
            <a:endParaRPr lang="fr-FR" sz="400" b="0" u="none" strike="noStrike">
              <a:solidFill>
                <a:srgbClr val="000000"/>
              </a:solidFill>
              <a:effectLst/>
              <a:uFillTx/>
              <a:latin typeface="Calibri"/>
            </a:endParaRPr>
          </a:p>
          <a:p>
            <a:pPr defTabSz="914400">
              <a:lnSpc>
                <a:spcPct val="100000"/>
              </a:lnSpc>
            </a:pPr>
            <a:r>
              <a:rPr lang="fr-FR" sz="2400" b="1" u="none" strike="noStrike">
                <a:solidFill>
                  <a:schemeClr val="dk1"/>
                </a:solidFill>
                <a:effectLst/>
                <a:uFillTx/>
                <a:latin typeface="Myriad Pro Black"/>
              </a:rPr>
              <a:t>75 000 </a:t>
            </a:r>
            <a:r>
              <a:rPr lang="fr-FR" sz="1200" b="0" u="none" strike="noStrike">
                <a:solidFill>
                  <a:schemeClr val="dk1"/>
                </a:solidFill>
                <a:effectLst/>
                <a:uFillTx/>
                <a:latin typeface="Arial"/>
              </a:rPr>
              <a:t>emplois</a:t>
            </a:r>
            <a:endParaRPr lang="fr-FR" sz="1200" b="0" u="none" strike="noStrike">
              <a:solidFill>
                <a:srgbClr val="000000"/>
              </a:solidFill>
              <a:effectLst/>
              <a:uFillTx/>
              <a:latin typeface="Calibri"/>
            </a:endParaRP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 name="PlaceHolder 1"/>
          <p:cNvSpPr>
            <a:spLocks noGrp="1"/>
          </p:cNvSpPr>
          <p:nvPr>
            <p:ph/>
          </p:nvPr>
        </p:nvSpPr>
        <p:spPr>
          <a:xfrm>
            <a:off x="2340540" y="3429000"/>
            <a:ext cx="4716000" cy="1199520"/>
          </a:xfrm>
          <a:prstGeom prst="rect">
            <a:avLst/>
          </a:prstGeom>
          <a:noFill/>
          <a:ln w="0">
            <a:noFill/>
          </a:ln>
        </p:spPr>
        <p:txBody>
          <a:bodyPr lIns="91440" tIns="45720" rIns="91440" bIns="45720" anchor="t">
            <a:normAutofit lnSpcReduction="9999"/>
          </a:bodyPr>
          <a:lstStyle/>
          <a:p>
            <a:pPr indent="0" defTabSz="914400">
              <a:lnSpc>
                <a:spcPct val="90000"/>
              </a:lnSpc>
              <a:spcBef>
                <a:spcPts val="1001"/>
              </a:spcBef>
              <a:buNone/>
              <a:tabLst>
                <a:tab pos="0" algn="l"/>
              </a:tabLst>
            </a:pPr>
            <a:r>
              <a:rPr lang="fr-FR" sz="4000" b="1" u="none" strike="noStrike" dirty="0">
                <a:solidFill>
                  <a:schemeClr val="lt2"/>
                </a:solidFill>
                <a:effectLst/>
                <a:uFillTx/>
                <a:latin typeface="Arial"/>
              </a:rPr>
              <a:t>LOGEMENTS -</a:t>
            </a:r>
            <a:endParaRPr lang="fr-FR" sz="4000" b="0" u="none" strike="noStrike" dirty="0">
              <a:solidFill>
                <a:schemeClr val="dk1"/>
              </a:solidFill>
              <a:effectLst/>
              <a:uFillTx/>
              <a:latin typeface="Arial"/>
            </a:endParaRPr>
          </a:p>
          <a:p>
            <a:pPr indent="0" defTabSz="914400">
              <a:lnSpc>
                <a:spcPct val="90000"/>
              </a:lnSpc>
              <a:spcBef>
                <a:spcPts val="1001"/>
              </a:spcBef>
              <a:buNone/>
              <a:tabLst>
                <a:tab pos="0" algn="l"/>
              </a:tabLst>
            </a:pPr>
            <a:r>
              <a:rPr lang="fr-FR" sz="4000" b="1" u="none" strike="noStrike" dirty="0">
                <a:solidFill>
                  <a:schemeClr val="lt2"/>
                </a:solidFill>
                <a:effectLst/>
                <a:uFillTx/>
                <a:latin typeface="Arial"/>
              </a:rPr>
              <a:t>CHIFFRES CLES</a:t>
            </a:r>
            <a:endParaRPr lang="fr-FR" sz="4000" b="0" u="none" strike="noStrike" dirty="0">
              <a:solidFill>
                <a:schemeClr val="dk1"/>
              </a:solidFill>
              <a:effectLst/>
              <a:uFillTx/>
              <a:latin typeface="Arial"/>
            </a:endParaRPr>
          </a:p>
        </p:txBody>
      </p:sp>
      <p:pic>
        <p:nvPicPr>
          <p:cNvPr id="232" name="Image 1"/>
          <p:cNvPicPr/>
          <p:nvPr/>
        </p:nvPicPr>
        <p:blipFill>
          <a:blip r:embed="rId2"/>
          <a:stretch/>
        </p:blipFill>
        <p:spPr>
          <a:xfrm>
            <a:off x="5745600" y="5532480"/>
            <a:ext cx="2334600" cy="1207080"/>
          </a:xfrm>
          <a:prstGeom prst="rect">
            <a:avLst/>
          </a:prstGeom>
          <a:noFill/>
          <a:ln w="0">
            <a:noFill/>
          </a:ln>
        </p:spPr>
      </p:pic>
      <p:pic>
        <p:nvPicPr>
          <p:cNvPr id="233" name="Image 4"/>
          <p:cNvPicPr/>
          <p:nvPr/>
        </p:nvPicPr>
        <p:blipFill>
          <a:blip r:embed="rId3"/>
          <a:stretch/>
        </p:blipFill>
        <p:spPr>
          <a:xfrm>
            <a:off x="9059040" y="5732640"/>
            <a:ext cx="2863440" cy="942480"/>
          </a:xfrm>
          <a:prstGeom prst="rect">
            <a:avLst/>
          </a:prstGeom>
          <a:noFill/>
          <a:ln w="0">
            <a:noFill/>
          </a:ln>
        </p:spPr>
      </p:pic>
      <p:sp>
        <p:nvSpPr>
          <p:cNvPr id="2" name="PlaceHolder 2">
            <a:extLst>
              <a:ext uri="{FF2B5EF4-FFF2-40B4-BE49-F238E27FC236}">
                <a16:creationId xmlns:a16="http://schemas.microsoft.com/office/drawing/2014/main" id="{F06EF5C2-F1A3-5315-5B5F-B9F326BCC59D}"/>
              </a:ext>
            </a:extLst>
          </p:cNvPr>
          <p:cNvSpPr txBox="1">
            <a:spLocks/>
          </p:cNvSpPr>
          <p:nvPr/>
        </p:nvSpPr>
        <p:spPr>
          <a:xfrm>
            <a:off x="477360" y="2950200"/>
            <a:ext cx="1260000" cy="914040"/>
          </a:xfrm>
          <a:prstGeom prst="rect">
            <a:avLst/>
          </a:prstGeom>
          <a:noFill/>
          <a:ln w="0">
            <a:noFill/>
          </a:ln>
        </p:spPr>
        <p:txBody>
          <a:bodyPr spcFirstLastPara="1" wrap="square" lIns="91440" tIns="45720" rIns="91440" bIns="45720" anchor="b" anchorCtr="0">
            <a:noAutofit/>
          </a:bodyPr>
          <a:lstStyle>
            <a:defPPr marR="0" lvl="0" algn="l" rtl="0">
              <a:lnSpc>
                <a:spcPct val="100000"/>
              </a:lnSpc>
              <a:spcBef>
                <a:spcPts val="0"/>
              </a:spcBef>
              <a:spcAft>
                <a:spcPts val="0"/>
              </a:spcAft>
            </a:defPPr>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pPr indent="0">
              <a:spcBef>
                <a:spcPts val="1001"/>
              </a:spcBef>
              <a:buFont typeface="Arial"/>
              <a:buNone/>
              <a:tabLst>
                <a:tab pos="0" algn="l"/>
              </a:tabLst>
            </a:pPr>
            <a:r>
              <a:rPr lang="fr-FR" sz="6000" b="1" dirty="0">
                <a:solidFill>
                  <a:schemeClr val="lt1"/>
                </a:solidFill>
              </a:rPr>
              <a:t>2</a:t>
            </a:r>
            <a:endParaRPr lang="fr-FR" sz="6000" dirty="0"/>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 name="PlaceHolder 1"/>
          <p:cNvSpPr>
            <a:spLocks noGrp="1"/>
          </p:cNvSpPr>
          <p:nvPr>
            <p:ph/>
          </p:nvPr>
        </p:nvSpPr>
        <p:spPr>
          <a:xfrm>
            <a:off x="388080" y="321120"/>
            <a:ext cx="7653600" cy="514800"/>
          </a:xfrm>
          <a:prstGeom prst="rect">
            <a:avLst/>
          </a:prstGeom>
          <a:noFill/>
          <a:ln w="0">
            <a:noFill/>
          </a:ln>
        </p:spPr>
        <p:txBody>
          <a:bodyPr lIns="91440" tIns="45720" rIns="91440" bIns="45720" anchor="t">
            <a:noAutofit/>
          </a:bodyPr>
          <a:lstStyle/>
          <a:p>
            <a:pPr indent="0" defTabSz="914400">
              <a:lnSpc>
                <a:spcPct val="90000"/>
              </a:lnSpc>
              <a:spcBef>
                <a:spcPts val="1001"/>
              </a:spcBef>
              <a:buNone/>
              <a:tabLst>
                <a:tab pos="0" algn="l"/>
              </a:tabLst>
            </a:pPr>
            <a:r>
              <a:rPr lang="fr-FR" sz="2800" b="1" u="none" strike="noStrike">
                <a:solidFill>
                  <a:schemeClr val="lt2"/>
                </a:solidFill>
                <a:effectLst/>
                <a:uFillTx/>
                <a:latin typeface="Arial"/>
              </a:rPr>
              <a:t>2-1 Rappel chiffres clés - logements</a:t>
            </a:r>
            <a:endParaRPr lang="fr-FR" sz="2800" b="0" u="none" strike="noStrike">
              <a:solidFill>
                <a:schemeClr val="dk1"/>
              </a:solidFill>
              <a:effectLst/>
              <a:uFillTx/>
              <a:latin typeface="Arial"/>
            </a:endParaRPr>
          </a:p>
        </p:txBody>
      </p:sp>
      <p:sp>
        <p:nvSpPr>
          <p:cNvPr id="235" name="PlaceHolder 2"/>
          <p:cNvSpPr>
            <a:spLocks noGrp="1"/>
          </p:cNvSpPr>
          <p:nvPr>
            <p:ph/>
          </p:nvPr>
        </p:nvSpPr>
        <p:spPr>
          <a:xfrm>
            <a:off x="10924200" y="545400"/>
            <a:ext cx="580680" cy="328320"/>
          </a:xfrm>
          <a:prstGeom prst="rect">
            <a:avLst/>
          </a:prstGeom>
          <a:noFill/>
          <a:ln w="0">
            <a:noFill/>
          </a:ln>
        </p:spPr>
        <p:txBody>
          <a:bodyPr lIns="91440" tIns="45720" rIns="91440" bIns="45720" anchor="t">
            <a:noAutofit/>
          </a:bodyPr>
          <a:lstStyle/>
          <a:p>
            <a:pPr indent="0" algn="r" defTabSz="914400">
              <a:lnSpc>
                <a:spcPct val="90000"/>
              </a:lnSpc>
              <a:spcBef>
                <a:spcPts val="1001"/>
              </a:spcBef>
              <a:buNone/>
              <a:tabLst>
                <a:tab pos="0" algn="l"/>
              </a:tabLst>
            </a:pPr>
            <a:r>
              <a:rPr lang="fr-FR" sz="1800" b="1" u="none" strike="noStrike">
                <a:solidFill>
                  <a:schemeClr val="lt1"/>
                </a:solidFill>
                <a:effectLst/>
                <a:uFillTx/>
                <a:latin typeface="Arial"/>
              </a:rPr>
              <a:t>2-1</a:t>
            </a:r>
            <a:endParaRPr lang="fr-FR" sz="1800" b="0" u="none" strike="noStrike">
              <a:solidFill>
                <a:schemeClr val="dk1"/>
              </a:solidFill>
              <a:effectLst/>
              <a:uFillTx/>
              <a:latin typeface="Arial"/>
            </a:endParaRPr>
          </a:p>
        </p:txBody>
      </p:sp>
      <p:sp>
        <p:nvSpPr>
          <p:cNvPr id="236" name="Titre 2"/>
          <p:cNvSpPr/>
          <p:nvPr/>
        </p:nvSpPr>
        <p:spPr>
          <a:xfrm>
            <a:off x="348120" y="1431360"/>
            <a:ext cx="5712480" cy="6386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rmAutofit/>
          </a:bodyPr>
          <a:lstStyle/>
          <a:p>
            <a:pPr defTabSz="914400">
              <a:lnSpc>
                <a:spcPct val="90000"/>
              </a:lnSpc>
            </a:pPr>
            <a:r>
              <a:rPr lang="fr-FR" sz="3200" b="1" u="none" strike="noStrike">
                <a:solidFill>
                  <a:schemeClr val="dk1"/>
                </a:solidFill>
                <a:effectLst/>
                <a:uFillTx/>
                <a:latin typeface="Arial"/>
              </a:rPr>
              <a:t>LE GRAND ANNECY</a:t>
            </a:r>
            <a:endParaRPr lang="fr-FR" sz="3200" b="0" u="none" strike="noStrike">
              <a:solidFill>
                <a:srgbClr val="000000"/>
              </a:solidFill>
              <a:effectLst/>
              <a:uFillTx/>
              <a:latin typeface="Calibri"/>
            </a:endParaRPr>
          </a:p>
        </p:txBody>
      </p:sp>
      <p:sp>
        <p:nvSpPr>
          <p:cNvPr id="237" name="Espace réservé du contenu 3"/>
          <p:cNvSpPr/>
          <p:nvPr/>
        </p:nvSpPr>
        <p:spPr>
          <a:xfrm>
            <a:off x="331200" y="1909440"/>
            <a:ext cx="3235320" cy="451800"/>
          </a:xfrm>
          <a:prstGeom prst="rect">
            <a:avLst/>
          </a:prstGeom>
          <a:noFill/>
          <a:ln w="0">
            <a:noFill/>
          </a:ln>
        </p:spPr>
        <p:style>
          <a:lnRef idx="0">
            <a:scrgbClr r="0" g="0" b="0"/>
          </a:lnRef>
          <a:fillRef idx="0">
            <a:scrgbClr r="0" g="0" b="0"/>
          </a:fillRef>
          <a:effectRef idx="0">
            <a:scrgbClr r="0" g="0" b="0"/>
          </a:effectRef>
          <a:fontRef idx="minor"/>
        </p:style>
        <p:txBody>
          <a:bodyPr anchor="t">
            <a:normAutofit/>
          </a:bodyPr>
          <a:lstStyle/>
          <a:p>
            <a:pPr defTabSz="914400">
              <a:lnSpc>
                <a:spcPct val="90000"/>
              </a:lnSpc>
              <a:spcBef>
                <a:spcPts val="1001"/>
              </a:spcBef>
              <a:tabLst>
                <a:tab pos="0" algn="l"/>
              </a:tabLst>
            </a:pPr>
            <a:r>
              <a:rPr lang="fr-FR" sz="2400" b="1" u="none" strike="noStrike">
                <a:solidFill>
                  <a:schemeClr val="dk1"/>
                </a:solidFill>
                <a:effectLst/>
                <a:uFillTx/>
                <a:latin typeface="Arial"/>
              </a:rPr>
              <a:t>116 322 logements</a:t>
            </a:r>
            <a:endParaRPr lang="fr-FR" sz="2400" b="0" u="none" strike="noStrike">
              <a:solidFill>
                <a:srgbClr val="000000"/>
              </a:solidFill>
              <a:effectLst/>
              <a:uFillTx/>
              <a:latin typeface="Calibri"/>
            </a:endParaRPr>
          </a:p>
          <a:p>
            <a:pPr defTabSz="914400">
              <a:lnSpc>
                <a:spcPct val="90000"/>
              </a:lnSpc>
              <a:spcBef>
                <a:spcPts val="1001"/>
              </a:spcBef>
              <a:tabLst>
                <a:tab pos="0" algn="l"/>
              </a:tabLst>
            </a:pPr>
            <a:endParaRPr lang="fr-FR" sz="2800" b="0" u="none" strike="noStrike">
              <a:solidFill>
                <a:srgbClr val="000000"/>
              </a:solidFill>
              <a:effectLst/>
              <a:uFillTx/>
              <a:latin typeface="Calibri"/>
            </a:endParaRPr>
          </a:p>
        </p:txBody>
      </p:sp>
      <p:graphicFrame>
        <p:nvGraphicFramePr>
          <p:cNvPr id="238" name="Graphique 7"/>
          <p:cNvGraphicFramePr/>
          <p:nvPr/>
        </p:nvGraphicFramePr>
        <p:xfrm>
          <a:off x="0" y="2629440"/>
          <a:ext cx="6308280" cy="4060800"/>
        </p:xfrm>
        <a:graphic>
          <a:graphicData uri="http://schemas.openxmlformats.org/drawingml/2006/chart">
            <c:chart xmlns:c="http://schemas.openxmlformats.org/drawingml/2006/chart" xmlns:r="http://schemas.openxmlformats.org/officeDocument/2006/relationships" r:id="rId2"/>
          </a:graphicData>
        </a:graphic>
      </p:graphicFrame>
      <p:pic>
        <p:nvPicPr>
          <p:cNvPr id="239" name="Image 8"/>
          <p:cNvPicPr/>
          <p:nvPr/>
        </p:nvPicPr>
        <p:blipFill>
          <a:blip r:embed="rId3"/>
          <a:stretch/>
        </p:blipFill>
        <p:spPr>
          <a:xfrm>
            <a:off x="5218200" y="1306080"/>
            <a:ext cx="897840" cy="731160"/>
          </a:xfrm>
          <a:prstGeom prst="rect">
            <a:avLst/>
          </a:prstGeom>
          <a:noFill/>
          <a:ln w="0">
            <a:noFill/>
          </a:ln>
        </p:spPr>
      </p:pic>
      <p:sp>
        <p:nvSpPr>
          <p:cNvPr id="240" name="ZoneTexte 9"/>
          <p:cNvSpPr/>
          <p:nvPr/>
        </p:nvSpPr>
        <p:spPr>
          <a:xfrm>
            <a:off x="5545800" y="2916360"/>
            <a:ext cx="494640" cy="2613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defTabSz="914400">
              <a:lnSpc>
                <a:spcPct val="100000"/>
              </a:lnSpc>
            </a:pPr>
            <a:r>
              <a:rPr lang="fr-FR" sz="1100" b="1" u="none" strike="noStrike">
                <a:solidFill>
                  <a:schemeClr val="accent1">
                    <a:lumMod val="50000"/>
                  </a:schemeClr>
                </a:solidFill>
                <a:effectLst/>
                <a:uFillTx/>
                <a:latin typeface="Arial"/>
              </a:rPr>
              <a:t>(RP)</a:t>
            </a:r>
            <a:endParaRPr lang="fr-FR" sz="1100" b="0" u="none" strike="noStrike">
              <a:solidFill>
                <a:srgbClr val="000000"/>
              </a:solidFill>
              <a:effectLst/>
              <a:uFillTx/>
              <a:latin typeface="Calibri"/>
            </a:endParaRPr>
          </a:p>
        </p:txBody>
      </p:sp>
      <p:sp>
        <p:nvSpPr>
          <p:cNvPr id="241" name="ZoneTexte 10"/>
          <p:cNvSpPr/>
          <p:nvPr/>
        </p:nvSpPr>
        <p:spPr>
          <a:xfrm>
            <a:off x="5542920" y="3511440"/>
            <a:ext cx="494640" cy="2613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defTabSz="914400">
              <a:lnSpc>
                <a:spcPct val="100000"/>
              </a:lnSpc>
            </a:pPr>
            <a:r>
              <a:rPr lang="fr-FR" sz="1100" b="1" u="none" strike="noStrike">
                <a:solidFill>
                  <a:schemeClr val="accent1">
                    <a:lumMod val="50000"/>
                  </a:schemeClr>
                </a:solidFill>
                <a:effectLst/>
                <a:uFillTx/>
                <a:latin typeface="Arial"/>
              </a:rPr>
              <a:t>(RS)</a:t>
            </a:r>
            <a:endParaRPr lang="fr-FR" sz="1100" b="0" u="none" strike="noStrike">
              <a:solidFill>
                <a:srgbClr val="000000"/>
              </a:solidFill>
              <a:effectLst/>
              <a:uFillTx/>
              <a:latin typeface="Calibri"/>
            </a:endParaRPr>
          </a:p>
        </p:txBody>
      </p:sp>
      <p:sp>
        <p:nvSpPr>
          <p:cNvPr id="242" name="Rectangle 11"/>
          <p:cNvSpPr/>
          <p:nvPr/>
        </p:nvSpPr>
        <p:spPr>
          <a:xfrm>
            <a:off x="5447160" y="6536880"/>
            <a:ext cx="3576240" cy="2764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defTabSz="914400">
              <a:lnSpc>
                <a:spcPct val="100000"/>
              </a:lnSpc>
            </a:pPr>
            <a:r>
              <a:rPr lang="fr-FR" sz="1200" b="0" u="none" strike="noStrike">
                <a:solidFill>
                  <a:schemeClr val="dk1"/>
                </a:solidFill>
                <a:effectLst/>
                <a:uFillTx/>
                <a:latin typeface="Arial"/>
              </a:rPr>
              <a:t>Source: Données INSEE - 2022</a:t>
            </a:r>
            <a:endParaRPr lang="fr-FR" sz="1200" b="0" u="none" strike="noStrike">
              <a:solidFill>
                <a:srgbClr val="000000"/>
              </a:solidFill>
              <a:effectLst/>
              <a:uFillTx/>
              <a:latin typeface="Calibri"/>
            </a:endParaRPr>
          </a:p>
        </p:txBody>
      </p:sp>
      <p:sp>
        <p:nvSpPr>
          <p:cNvPr id="243" name="Rectangle 12"/>
          <p:cNvSpPr/>
          <p:nvPr/>
        </p:nvSpPr>
        <p:spPr>
          <a:xfrm>
            <a:off x="6811200" y="1974600"/>
            <a:ext cx="4025880" cy="7074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defTabSz="914400">
              <a:lnSpc>
                <a:spcPct val="100000"/>
              </a:lnSpc>
            </a:pPr>
            <a:r>
              <a:rPr lang="fr-FR" sz="2400" b="1" u="none" strike="noStrike">
                <a:solidFill>
                  <a:srgbClr val="4781E9"/>
                </a:solidFill>
                <a:effectLst/>
                <a:uFillTx/>
                <a:latin typeface="Arial"/>
              </a:rPr>
              <a:t>75 914 logements</a:t>
            </a:r>
            <a:endParaRPr lang="fr-FR" sz="2400" b="0" u="none" strike="noStrike">
              <a:solidFill>
                <a:srgbClr val="000000"/>
              </a:solidFill>
              <a:effectLst/>
              <a:uFillTx/>
              <a:latin typeface="Calibri"/>
            </a:endParaRPr>
          </a:p>
          <a:p>
            <a:pPr defTabSz="914400">
              <a:lnSpc>
                <a:spcPct val="100000"/>
              </a:lnSpc>
            </a:pPr>
            <a:r>
              <a:rPr lang="fr-FR" sz="1600" b="0" u="none" strike="noStrike">
                <a:solidFill>
                  <a:srgbClr val="4781E9"/>
                </a:solidFill>
                <a:effectLst/>
                <a:uFillTx/>
                <a:latin typeface="Arial"/>
              </a:rPr>
              <a:t>(65% de l’offre logements du GA)</a:t>
            </a:r>
            <a:endParaRPr lang="fr-FR" sz="1600" b="0" u="none" strike="noStrike">
              <a:solidFill>
                <a:srgbClr val="000000"/>
              </a:solidFill>
              <a:effectLst/>
              <a:uFillTx/>
              <a:latin typeface="Calibri"/>
            </a:endParaRPr>
          </a:p>
        </p:txBody>
      </p:sp>
      <p:sp>
        <p:nvSpPr>
          <p:cNvPr id="244" name="Titre 2"/>
          <p:cNvSpPr/>
          <p:nvPr/>
        </p:nvSpPr>
        <p:spPr>
          <a:xfrm>
            <a:off x="4891680" y="1454760"/>
            <a:ext cx="5712480" cy="638640"/>
          </a:xfrm>
          <a:prstGeom prst="rect">
            <a:avLst/>
          </a:prstGeom>
          <a:noFill/>
          <a:ln w="0">
            <a:noFill/>
          </a:ln>
        </p:spPr>
        <p:style>
          <a:lnRef idx="0">
            <a:scrgbClr r="0" g="0" b="0"/>
          </a:lnRef>
          <a:fillRef idx="0">
            <a:scrgbClr r="0" g="0" b="0"/>
          </a:fillRef>
          <a:effectRef idx="0">
            <a:scrgbClr r="0" g="0" b="0"/>
          </a:effectRef>
          <a:fontRef idx="minor"/>
        </p:style>
        <p:txBody>
          <a:bodyPr anchor="ctr">
            <a:normAutofit/>
          </a:bodyPr>
          <a:lstStyle/>
          <a:p>
            <a:pPr algn="ctr" defTabSz="914400">
              <a:lnSpc>
                <a:spcPct val="90000"/>
              </a:lnSpc>
            </a:pPr>
            <a:r>
              <a:rPr lang="fr-FR" sz="3200" b="1" u="none" strike="noStrike">
                <a:solidFill>
                  <a:srgbClr val="4781E9"/>
                </a:solidFill>
                <a:effectLst/>
                <a:uFillTx/>
                <a:latin typeface="Arial"/>
              </a:rPr>
              <a:t>ANNECY</a:t>
            </a:r>
            <a:endParaRPr lang="fr-FR" sz="3200" b="0" u="none" strike="noStrike">
              <a:solidFill>
                <a:srgbClr val="000000"/>
              </a:solidFill>
              <a:effectLst/>
              <a:uFillTx/>
              <a:latin typeface="Calibri"/>
            </a:endParaRPr>
          </a:p>
        </p:txBody>
      </p:sp>
      <p:graphicFrame>
        <p:nvGraphicFramePr>
          <p:cNvPr id="245" name="Graphique 14"/>
          <p:cNvGraphicFramePr/>
          <p:nvPr/>
        </p:nvGraphicFramePr>
        <p:xfrm>
          <a:off x="6744960" y="2796840"/>
          <a:ext cx="5601960" cy="4060800"/>
        </p:xfrm>
        <a:graphic>
          <a:graphicData uri="http://schemas.openxmlformats.org/drawingml/2006/chart">
            <c:chart xmlns:c="http://schemas.openxmlformats.org/drawingml/2006/chart" xmlns:r="http://schemas.openxmlformats.org/officeDocument/2006/relationships" r:id="rId4"/>
          </a:graphicData>
        </a:graphic>
      </p:graphicFrame>
      <p:pic>
        <p:nvPicPr>
          <p:cNvPr id="248" name="Image 15"/>
          <p:cNvPicPr/>
          <p:nvPr/>
        </p:nvPicPr>
        <p:blipFill>
          <a:blip r:embed="rId3"/>
          <a:stretch/>
        </p:blipFill>
        <p:spPr>
          <a:xfrm>
            <a:off x="10733760" y="1393920"/>
            <a:ext cx="997560" cy="812520"/>
          </a:xfrm>
          <a:prstGeom prst="rect">
            <a:avLst/>
          </a:prstGeom>
          <a:noFill/>
          <a:ln w="0">
            <a:noFill/>
          </a:ln>
        </p:spPr>
      </p:pic>
      <p:cxnSp>
        <p:nvCxnSpPr>
          <p:cNvPr id="249" name="Connecteur droit 16"/>
          <p:cNvCxnSpPr/>
          <p:nvPr/>
        </p:nvCxnSpPr>
        <p:spPr>
          <a:xfrm>
            <a:off x="6689160" y="1519560"/>
            <a:ext cx="55800" cy="4995720"/>
          </a:xfrm>
          <a:prstGeom prst="straightConnector1">
            <a:avLst/>
          </a:prstGeom>
          <a:ln w="25400">
            <a:solidFill>
              <a:srgbClr val="FACDB0"/>
            </a:solidFill>
          </a:ln>
        </p:spPr>
      </p:cxn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 name="PlaceHolder 1"/>
          <p:cNvSpPr>
            <a:spLocks noGrp="1"/>
          </p:cNvSpPr>
          <p:nvPr>
            <p:ph/>
          </p:nvPr>
        </p:nvSpPr>
        <p:spPr>
          <a:xfrm>
            <a:off x="388080" y="321120"/>
            <a:ext cx="7653600" cy="514800"/>
          </a:xfrm>
          <a:prstGeom prst="rect">
            <a:avLst/>
          </a:prstGeom>
          <a:noFill/>
          <a:ln w="0">
            <a:noFill/>
          </a:ln>
        </p:spPr>
        <p:txBody>
          <a:bodyPr lIns="91440" tIns="45720" rIns="91440" bIns="45720" anchor="t">
            <a:normAutofit fontScale="85000" lnSpcReduction="9999"/>
          </a:bodyPr>
          <a:lstStyle/>
          <a:p>
            <a:pPr indent="0" defTabSz="914400">
              <a:lnSpc>
                <a:spcPct val="90000"/>
              </a:lnSpc>
              <a:spcBef>
                <a:spcPts val="1001"/>
              </a:spcBef>
              <a:buNone/>
              <a:tabLst>
                <a:tab pos="0" algn="l"/>
              </a:tabLst>
            </a:pPr>
            <a:r>
              <a:rPr lang="fr-FR" sz="2800" b="1" u="none" strike="noStrike">
                <a:solidFill>
                  <a:schemeClr val="lt2"/>
                </a:solidFill>
                <a:effectLst/>
                <a:uFillTx/>
                <a:latin typeface="Arial"/>
              </a:rPr>
              <a:t>2-2 Rappel chiffres clés – meublés de tourisme</a:t>
            </a:r>
            <a:endParaRPr lang="fr-FR" sz="2800" b="0" u="none" strike="noStrike">
              <a:solidFill>
                <a:schemeClr val="dk1"/>
              </a:solidFill>
              <a:effectLst/>
              <a:uFillTx/>
              <a:latin typeface="Arial"/>
            </a:endParaRPr>
          </a:p>
        </p:txBody>
      </p:sp>
      <p:sp>
        <p:nvSpPr>
          <p:cNvPr id="251" name="PlaceHolder 2"/>
          <p:cNvSpPr>
            <a:spLocks noGrp="1"/>
          </p:cNvSpPr>
          <p:nvPr>
            <p:ph/>
          </p:nvPr>
        </p:nvSpPr>
        <p:spPr>
          <a:xfrm>
            <a:off x="10924200" y="545400"/>
            <a:ext cx="580680" cy="328320"/>
          </a:xfrm>
          <a:prstGeom prst="rect">
            <a:avLst/>
          </a:prstGeom>
          <a:noFill/>
          <a:ln w="0">
            <a:noFill/>
          </a:ln>
        </p:spPr>
        <p:txBody>
          <a:bodyPr lIns="91440" tIns="45720" rIns="91440" bIns="45720" anchor="t">
            <a:noAutofit/>
          </a:bodyPr>
          <a:lstStyle/>
          <a:p>
            <a:pPr indent="0" algn="r" defTabSz="914400">
              <a:lnSpc>
                <a:spcPct val="90000"/>
              </a:lnSpc>
              <a:spcBef>
                <a:spcPts val="1001"/>
              </a:spcBef>
              <a:buNone/>
              <a:tabLst>
                <a:tab pos="0" algn="l"/>
              </a:tabLst>
            </a:pPr>
            <a:r>
              <a:rPr lang="fr-FR" sz="1800" b="1" u="none" strike="noStrike">
                <a:solidFill>
                  <a:schemeClr val="lt1"/>
                </a:solidFill>
                <a:effectLst/>
                <a:uFillTx/>
                <a:latin typeface="Arial"/>
              </a:rPr>
              <a:t>2-2</a:t>
            </a:r>
            <a:endParaRPr lang="fr-FR" sz="1800" b="0" u="none" strike="noStrike">
              <a:solidFill>
                <a:schemeClr val="dk1"/>
              </a:solidFill>
              <a:effectLst/>
              <a:uFillTx/>
              <a:latin typeface="Arial"/>
            </a:endParaRPr>
          </a:p>
        </p:txBody>
      </p:sp>
      <p:sp>
        <p:nvSpPr>
          <p:cNvPr id="252" name="Titre 2"/>
          <p:cNvSpPr/>
          <p:nvPr/>
        </p:nvSpPr>
        <p:spPr>
          <a:xfrm>
            <a:off x="348120" y="1431360"/>
            <a:ext cx="5712480" cy="6386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rmAutofit/>
          </a:bodyPr>
          <a:lstStyle/>
          <a:p>
            <a:pPr defTabSz="914400">
              <a:lnSpc>
                <a:spcPct val="90000"/>
              </a:lnSpc>
            </a:pPr>
            <a:r>
              <a:rPr lang="fr-FR" sz="3200" b="1" u="none" strike="noStrike">
                <a:solidFill>
                  <a:schemeClr val="dk1"/>
                </a:solidFill>
                <a:effectLst/>
                <a:uFillTx/>
                <a:latin typeface="Arial"/>
              </a:rPr>
              <a:t>LE GRAND ANNECY</a:t>
            </a:r>
            <a:endParaRPr lang="fr-FR" sz="3200" b="0" u="none" strike="noStrike">
              <a:solidFill>
                <a:srgbClr val="000000"/>
              </a:solidFill>
              <a:effectLst/>
              <a:uFillTx/>
              <a:latin typeface="Calibri"/>
            </a:endParaRPr>
          </a:p>
        </p:txBody>
      </p:sp>
      <p:pic>
        <p:nvPicPr>
          <p:cNvPr id="253" name="Image 8"/>
          <p:cNvPicPr/>
          <p:nvPr/>
        </p:nvPicPr>
        <p:blipFill>
          <a:blip r:embed="rId2"/>
          <a:stretch/>
        </p:blipFill>
        <p:spPr>
          <a:xfrm>
            <a:off x="5031000" y="1338840"/>
            <a:ext cx="897840" cy="731160"/>
          </a:xfrm>
          <a:prstGeom prst="rect">
            <a:avLst/>
          </a:prstGeom>
          <a:noFill/>
          <a:ln w="0">
            <a:noFill/>
          </a:ln>
        </p:spPr>
      </p:pic>
      <p:sp>
        <p:nvSpPr>
          <p:cNvPr id="254" name="Titre 2"/>
          <p:cNvSpPr/>
          <p:nvPr/>
        </p:nvSpPr>
        <p:spPr>
          <a:xfrm>
            <a:off x="6249960" y="1483920"/>
            <a:ext cx="2806560" cy="638640"/>
          </a:xfrm>
          <a:prstGeom prst="rect">
            <a:avLst/>
          </a:prstGeom>
          <a:noFill/>
          <a:ln w="0">
            <a:noFill/>
          </a:ln>
        </p:spPr>
        <p:style>
          <a:lnRef idx="0">
            <a:scrgbClr r="0" g="0" b="0"/>
          </a:lnRef>
          <a:fillRef idx="0">
            <a:scrgbClr r="0" g="0" b="0"/>
          </a:fillRef>
          <a:effectRef idx="0">
            <a:scrgbClr r="0" g="0" b="0"/>
          </a:effectRef>
          <a:fontRef idx="minor"/>
        </p:style>
        <p:txBody>
          <a:bodyPr anchor="ctr">
            <a:normAutofit/>
          </a:bodyPr>
          <a:lstStyle/>
          <a:p>
            <a:pPr algn="ctr" defTabSz="914400">
              <a:lnSpc>
                <a:spcPct val="90000"/>
              </a:lnSpc>
            </a:pPr>
            <a:r>
              <a:rPr lang="fr-FR" sz="3200" b="1" u="none" strike="noStrike">
                <a:solidFill>
                  <a:schemeClr val="dk1"/>
                </a:solidFill>
                <a:effectLst/>
                <a:uFillTx/>
                <a:latin typeface="Arial"/>
              </a:rPr>
              <a:t>ANNECY</a:t>
            </a:r>
            <a:endParaRPr lang="fr-FR" sz="3200" b="0" u="none" strike="noStrike">
              <a:solidFill>
                <a:srgbClr val="000000"/>
              </a:solidFill>
              <a:effectLst/>
              <a:uFillTx/>
              <a:latin typeface="Calibri"/>
            </a:endParaRPr>
          </a:p>
        </p:txBody>
      </p:sp>
      <p:pic>
        <p:nvPicPr>
          <p:cNvPr id="255" name="Image 15"/>
          <p:cNvPicPr/>
          <p:nvPr/>
        </p:nvPicPr>
        <p:blipFill>
          <a:blip r:embed="rId2"/>
          <a:stretch/>
        </p:blipFill>
        <p:spPr>
          <a:xfrm>
            <a:off x="10425240" y="1328760"/>
            <a:ext cx="997560" cy="812520"/>
          </a:xfrm>
          <a:prstGeom prst="rect">
            <a:avLst/>
          </a:prstGeom>
          <a:noFill/>
          <a:ln w="0">
            <a:noFill/>
          </a:ln>
        </p:spPr>
      </p:pic>
      <p:cxnSp>
        <p:nvCxnSpPr>
          <p:cNvPr id="256" name="Connecteur droit 16"/>
          <p:cNvCxnSpPr/>
          <p:nvPr/>
        </p:nvCxnSpPr>
        <p:spPr>
          <a:xfrm>
            <a:off x="6442560" y="1541160"/>
            <a:ext cx="55800" cy="4995720"/>
          </a:xfrm>
          <a:prstGeom prst="straightConnector1">
            <a:avLst/>
          </a:prstGeom>
          <a:ln w="25400">
            <a:solidFill>
              <a:srgbClr val="FACDB0"/>
            </a:solidFill>
          </a:ln>
        </p:spPr>
      </p:cxnSp>
      <p:sp>
        <p:nvSpPr>
          <p:cNvPr id="257" name="Rectangle 2"/>
          <p:cNvSpPr/>
          <p:nvPr/>
        </p:nvSpPr>
        <p:spPr>
          <a:xfrm>
            <a:off x="9720" y="687240"/>
            <a:ext cx="6034680" cy="6170400"/>
          </a:xfrm>
          <a:prstGeom prst="rect">
            <a:avLst/>
          </a:prstGeom>
          <a:no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defTabSz="914400">
              <a:lnSpc>
                <a:spcPct val="100000"/>
              </a:lnSpc>
            </a:pPr>
            <a:endParaRPr lang="fr-FR" sz="1800" b="0" u="none" strike="noStrike">
              <a:solidFill>
                <a:schemeClr val="lt1"/>
              </a:solidFill>
              <a:effectLst/>
              <a:uFillTx/>
              <a:latin typeface="Arial"/>
            </a:endParaRPr>
          </a:p>
        </p:txBody>
      </p:sp>
      <p:sp>
        <p:nvSpPr>
          <p:cNvPr id="258" name="Rectangle 3"/>
          <p:cNvSpPr/>
          <p:nvPr/>
        </p:nvSpPr>
        <p:spPr>
          <a:xfrm>
            <a:off x="388080" y="2013120"/>
            <a:ext cx="3802320" cy="6768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defTabSz="914400">
              <a:lnSpc>
                <a:spcPct val="100000"/>
              </a:lnSpc>
            </a:pPr>
            <a:r>
              <a:rPr lang="fr-FR" sz="2000" b="1" u="none" strike="noStrike">
                <a:solidFill>
                  <a:schemeClr val="accent6">
                    <a:lumMod val="50000"/>
                  </a:schemeClr>
                </a:solidFill>
                <a:effectLst/>
                <a:uFillTx/>
                <a:latin typeface="Arial"/>
              </a:rPr>
              <a:t>8 550 meublés de tourisme</a:t>
            </a:r>
            <a:r>
              <a:rPr lang="fr-FR" sz="2000" b="0" i="1" u="none" strike="noStrike">
                <a:solidFill>
                  <a:schemeClr val="accent6">
                    <a:lumMod val="50000"/>
                  </a:schemeClr>
                </a:solidFill>
                <a:effectLst/>
                <a:uFillTx/>
                <a:latin typeface="Arial"/>
              </a:rPr>
              <a:t>* </a:t>
            </a:r>
            <a:endParaRPr lang="fr-FR" sz="2000" b="0" u="none" strike="noStrike">
              <a:solidFill>
                <a:srgbClr val="000000"/>
              </a:solidFill>
              <a:effectLst/>
              <a:uFillTx/>
              <a:latin typeface="Calibri"/>
            </a:endParaRPr>
          </a:p>
          <a:p>
            <a:pPr defTabSz="914400">
              <a:lnSpc>
                <a:spcPct val="100000"/>
              </a:lnSpc>
            </a:pPr>
            <a:r>
              <a:rPr lang="fr-FR" sz="1800" b="0" u="none" strike="noStrike">
                <a:solidFill>
                  <a:schemeClr val="accent6">
                    <a:lumMod val="50000"/>
                  </a:schemeClr>
                </a:solidFill>
                <a:effectLst/>
                <a:uFillTx/>
                <a:latin typeface="Arial"/>
              </a:rPr>
              <a:t>(7,5% du parc de logements)</a:t>
            </a:r>
            <a:endParaRPr lang="fr-FR" sz="1800" b="0" u="none" strike="noStrike">
              <a:solidFill>
                <a:srgbClr val="000000"/>
              </a:solidFill>
              <a:effectLst/>
              <a:uFillTx/>
              <a:latin typeface="Calibri"/>
            </a:endParaRPr>
          </a:p>
        </p:txBody>
      </p:sp>
      <p:sp>
        <p:nvSpPr>
          <p:cNvPr id="259" name="ZoneTexte 17"/>
          <p:cNvSpPr/>
          <p:nvPr/>
        </p:nvSpPr>
        <p:spPr>
          <a:xfrm>
            <a:off x="4191120" y="6552360"/>
            <a:ext cx="4622760" cy="3074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defTabSz="914400">
              <a:lnSpc>
                <a:spcPct val="100000"/>
              </a:lnSpc>
            </a:pPr>
            <a:r>
              <a:rPr lang="fr-FR" sz="1400" b="0" i="1" u="none" strike="noStrike">
                <a:solidFill>
                  <a:schemeClr val="accent1">
                    <a:lumMod val="75000"/>
                  </a:schemeClr>
                </a:solidFill>
                <a:effectLst/>
                <a:uFillTx/>
                <a:latin typeface="Arial"/>
              </a:rPr>
              <a:t>*Données extraites du site de Declaloc- décembre 2024</a:t>
            </a:r>
            <a:endParaRPr lang="fr-FR" sz="1400" b="0" u="none" strike="noStrike">
              <a:solidFill>
                <a:srgbClr val="000000"/>
              </a:solidFill>
              <a:effectLst/>
              <a:uFillTx/>
              <a:latin typeface="Calibri"/>
            </a:endParaRPr>
          </a:p>
        </p:txBody>
      </p:sp>
      <p:sp>
        <p:nvSpPr>
          <p:cNvPr id="260" name="Rectangle 18"/>
          <p:cNvSpPr/>
          <p:nvPr/>
        </p:nvSpPr>
        <p:spPr>
          <a:xfrm>
            <a:off x="6703560" y="2116800"/>
            <a:ext cx="3884040" cy="9846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defTabSz="914400">
              <a:lnSpc>
                <a:spcPct val="100000"/>
              </a:lnSpc>
            </a:pPr>
            <a:r>
              <a:rPr lang="fr-FR" sz="2000" b="1" u="none" strike="noStrike">
                <a:solidFill>
                  <a:schemeClr val="accent6">
                    <a:lumMod val="50000"/>
                  </a:schemeClr>
                </a:solidFill>
                <a:effectLst/>
                <a:uFillTx/>
                <a:latin typeface="Arial"/>
              </a:rPr>
              <a:t>6 266 meublés de tourisme</a:t>
            </a:r>
            <a:r>
              <a:rPr lang="fr-FR" sz="2000" b="0" i="1" u="none" strike="noStrike">
                <a:solidFill>
                  <a:schemeClr val="accent6">
                    <a:lumMod val="50000"/>
                  </a:schemeClr>
                </a:solidFill>
                <a:effectLst/>
                <a:uFillTx/>
                <a:latin typeface="Arial"/>
              </a:rPr>
              <a:t>*</a:t>
            </a:r>
            <a:r>
              <a:rPr lang="fr-FR" sz="2000" b="1" u="none" strike="noStrike">
                <a:solidFill>
                  <a:schemeClr val="accent6">
                    <a:lumMod val="50000"/>
                  </a:schemeClr>
                </a:solidFill>
                <a:effectLst/>
                <a:uFillTx/>
                <a:latin typeface="Arial"/>
              </a:rPr>
              <a:t> </a:t>
            </a:r>
            <a:r>
              <a:rPr lang="fr-FR" sz="1800" b="0" u="none" strike="noStrike">
                <a:solidFill>
                  <a:schemeClr val="accent6">
                    <a:lumMod val="50000"/>
                  </a:schemeClr>
                </a:solidFill>
                <a:effectLst/>
                <a:uFillTx/>
                <a:latin typeface="Arial"/>
              </a:rPr>
              <a:t>(8,6% du parc de logements)</a:t>
            </a:r>
            <a:endParaRPr lang="fr-FR" sz="1800" b="0" u="none" strike="noStrike">
              <a:solidFill>
                <a:srgbClr val="000000"/>
              </a:solidFill>
              <a:effectLst/>
              <a:uFillTx/>
              <a:latin typeface="Calibri"/>
            </a:endParaRPr>
          </a:p>
          <a:p>
            <a:pPr defTabSz="914400">
              <a:lnSpc>
                <a:spcPct val="100000"/>
              </a:lnSpc>
            </a:pPr>
            <a:endParaRPr lang="fr-FR" sz="2000" b="0" u="none" strike="noStrike">
              <a:solidFill>
                <a:srgbClr val="000000"/>
              </a:solidFill>
              <a:effectLst/>
              <a:uFillTx/>
              <a:latin typeface="Calibri"/>
            </a:endParaRPr>
          </a:p>
        </p:txBody>
      </p:sp>
      <p:graphicFrame>
        <p:nvGraphicFramePr>
          <p:cNvPr id="261" name="Graphique 19"/>
          <p:cNvGraphicFramePr/>
          <p:nvPr/>
        </p:nvGraphicFramePr>
        <p:xfrm>
          <a:off x="757800" y="3029040"/>
          <a:ext cx="4893480" cy="34866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64" name="Graphique 20"/>
          <p:cNvGraphicFramePr/>
          <p:nvPr/>
        </p:nvGraphicFramePr>
        <p:xfrm>
          <a:off x="6982560" y="3276000"/>
          <a:ext cx="5052240" cy="3581640"/>
        </p:xfrm>
        <a:graphic>
          <a:graphicData uri="http://schemas.openxmlformats.org/drawingml/2006/chart">
            <c:chart xmlns:c="http://schemas.openxmlformats.org/drawingml/2006/chart" xmlns:r="http://schemas.openxmlformats.org/officeDocument/2006/relationships" r:id="rId4"/>
          </a:graphicData>
        </a:graphic>
      </p:graphicFrame>
      <p:sp>
        <p:nvSpPr>
          <p:cNvPr id="266" name="ZoneTexte 22"/>
          <p:cNvSpPr/>
          <p:nvPr/>
        </p:nvSpPr>
        <p:spPr>
          <a:xfrm>
            <a:off x="1604880" y="3823200"/>
            <a:ext cx="779760" cy="3690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defTabSz="914400">
              <a:lnSpc>
                <a:spcPct val="100000"/>
              </a:lnSpc>
            </a:pPr>
            <a:r>
              <a:rPr lang="en-US" sz="1800" b="1" u="none" strike="noStrike">
                <a:solidFill>
                  <a:schemeClr val="dk1"/>
                </a:solidFill>
                <a:effectLst/>
                <a:uFillTx/>
                <a:latin typeface="Arial"/>
              </a:rPr>
              <a:t>4473</a:t>
            </a:r>
            <a:endParaRPr lang="fr-FR" sz="1800" b="0" u="none" strike="noStrike">
              <a:solidFill>
                <a:srgbClr val="000000"/>
              </a:solidFill>
              <a:effectLst/>
              <a:uFillTx/>
              <a:latin typeface="Calibri"/>
            </a:endParaRPr>
          </a:p>
        </p:txBody>
      </p:sp>
      <p:sp>
        <p:nvSpPr>
          <p:cNvPr id="267" name="ZoneTexte 24"/>
          <p:cNvSpPr/>
          <p:nvPr/>
        </p:nvSpPr>
        <p:spPr>
          <a:xfrm>
            <a:off x="3716280" y="3805920"/>
            <a:ext cx="949320" cy="3690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defTabSz="914400">
              <a:lnSpc>
                <a:spcPct val="100000"/>
              </a:lnSpc>
            </a:pPr>
            <a:r>
              <a:rPr lang="en-US" sz="1800" b="1" u="none" strike="noStrike">
                <a:solidFill>
                  <a:schemeClr val="dk1"/>
                </a:solidFill>
                <a:effectLst/>
                <a:uFillTx/>
                <a:latin typeface="Arial"/>
              </a:rPr>
              <a:t>4077</a:t>
            </a:r>
            <a:endParaRPr lang="fr-FR" sz="1800" b="0" u="none" strike="noStrike">
              <a:solidFill>
                <a:srgbClr val="000000"/>
              </a:solidFill>
              <a:effectLst/>
              <a:uFillTx/>
              <a:latin typeface="Calibri"/>
            </a:endParaRPr>
          </a:p>
        </p:txBody>
      </p:sp>
      <p:sp>
        <p:nvSpPr>
          <p:cNvPr id="268" name="ZoneTexte 29"/>
          <p:cNvSpPr/>
          <p:nvPr/>
        </p:nvSpPr>
        <p:spPr>
          <a:xfrm>
            <a:off x="7447320" y="5680080"/>
            <a:ext cx="2073960" cy="5227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defTabSz="914400">
              <a:lnSpc>
                <a:spcPct val="100000"/>
              </a:lnSpc>
            </a:pPr>
            <a:r>
              <a:rPr lang="en-US" sz="1400" b="0" u="none" strike="noStrike">
                <a:solidFill>
                  <a:srgbClr val="60C2D2"/>
                </a:solidFill>
                <a:effectLst/>
                <a:uFillTx/>
                <a:latin typeface="Arial"/>
              </a:rPr>
              <a:t>Résidences secondaires</a:t>
            </a:r>
            <a:endParaRPr lang="fr-FR" sz="1400" b="0" u="none" strike="noStrike">
              <a:solidFill>
                <a:srgbClr val="000000"/>
              </a:solidFill>
              <a:effectLst/>
              <a:uFillTx/>
              <a:latin typeface="Calibri"/>
            </a:endParaRPr>
          </a:p>
        </p:txBody>
      </p:sp>
    </p:spTree>
  </p:cSld>
  <p:clrMapOvr>
    <a:masterClrMapping/>
  </p:clrMapOvr>
</p:sld>
</file>

<file path=ppt/theme/theme1.xml><?xml version="1.0" encoding="utf-8"?>
<a:theme xmlns:a="http://schemas.openxmlformats.org/drawingml/2006/main" name="Thème Office">
  <a:themeElements>
    <a:clrScheme name="Personnalisé 3">
      <a:dk1>
        <a:srgbClr val="000000"/>
      </a:dk1>
      <a:lt1>
        <a:srgbClr val="FFFFFF"/>
      </a:lt1>
      <a:dk2>
        <a:srgbClr val="FF5D6B"/>
      </a:dk2>
      <a:lt2>
        <a:srgbClr val="07008D"/>
      </a:lt2>
      <a:accent1>
        <a:srgbClr val="FACDB0"/>
      </a:accent1>
      <a:accent2>
        <a:srgbClr val="FBEA39"/>
      </a:accent2>
      <a:accent3>
        <a:srgbClr val="FFB1FD"/>
      </a:accent3>
      <a:accent4>
        <a:srgbClr val="7A00D4"/>
      </a:accent4>
      <a:accent5>
        <a:srgbClr val="007DFF"/>
      </a:accent5>
      <a:accent6>
        <a:srgbClr val="00AFAD"/>
      </a:accent6>
      <a:hlink>
        <a:srgbClr val="7DF3C9"/>
      </a:hlink>
      <a:folHlink>
        <a:srgbClr val="4F00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hème Office">
  <a:themeElements>
    <a:clrScheme name="Office">
      <a:dk1>
        <a:srgbClr val="000000"/>
      </a:dk1>
      <a:lt1>
        <a:srgbClr val="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明朝"/>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otalTime>161</TotalTime>
  <Words>10989</Words>
  <Application>Microsoft Office PowerPoint</Application>
  <PresentationFormat>Grand écran</PresentationFormat>
  <Paragraphs>1152</Paragraphs>
  <Slides>112</Slides>
  <Notes>60</Notes>
  <HiddenSlides>0</HiddenSlides>
  <MMClips>0</MMClips>
  <ScaleCrop>false</ScaleCrop>
  <HeadingPairs>
    <vt:vector size="6" baseType="variant">
      <vt:variant>
        <vt:lpstr>Polices utilisées</vt:lpstr>
      </vt:variant>
      <vt:variant>
        <vt:i4>12</vt:i4>
      </vt:variant>
      <vt:variant>
        <vt:lpstr>Thème</vt:lpstr>
      </vt:variant>
      <vt:variant>
        <vt:i4>1</vt:i4>
      </vt:variant>
      <vt:variant>
        <vt:lpstr>Titres des diapositives</vt:lpstr>
      </vt:variant>
      <vt:variant>
        <vt:i4>112</vt:i4>
      </vt:variant>
    </vt:vector>
  </HeadingPairs>
  <TitlesOfParts>
    <vt:vector size="125" baseType="lpstr">
      <vt:lpstr>Aptos</vt:lpstr>
      <vt:lpstr>Arial</vt:lpstr>
      <vt:lpstr>Arial Black</vt:lpstr>
      <vt:lpstr>Calibri</vt:lpstr>
      <vt:lpstr>Courier New</vt:lpstr>
      <vt:lpstr>DINPro-Bold</vt:lpstr>
      <vt:lpstr>DINPro-Light</vt:lpstr>
      <vt:lpstr>DINPro-RegularItalic</vt:lpstr>
      <vt:lpstr>Myriad Pro Black</vt:lpstr>
      <vt:lpstr>Noto Sans Symbols</vt:lpstr>
      <vt:lpstr>Times New Roman</vt:lpstr>
      <vt:lpstr>Wingdings</vt:lpstr>
      <vt:lpstr>Thème Office</vt:lpstr>
      <vt:lpstr>La lutte contre l'habitat dégradé au regard des enjeux d'attractivité touristique et de transition écologique .</vt:lpstr>
      <vt:lpstr>Présentation PowerPoint</vt:lpstr>
      <vt:lpstr>Présentation PowerPoint</vt:lpstr>
      <vt:lpstr>Présentation PowerPoint</vt:lpstr>
      <vt:lpstr>Présentation PowerPoint</vt:lpstr>
      <vt:lpstr>Meublés de tourisme et habitat dégradé : actualité juridique</vt:lpstr>
      <vt:lpstr>Présentation PowerPoint</vt:lpstr>
      <vt:lpstr>Cadre juridique relatif aux meublés de tourisme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Les apports de la loi “LE MEUR”</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Les premiers retours du juge</vt:lpstr>
      <vt:lpstr>Présentation PowerPoint</vt:lpstr>
      <vt:lpstr>Présentation PowerPoint</vt:lpstr>
      <vt:lpstr>Présentation PowerPoint</vt:lpstr>
      <vt:lpstr>Présentation PowerPoint</vt:lpstr>
      <vt:lpstr>Présentation PowerPoint</vt:lpstr>
      <vt:lpstr>Présentation PowerPoint</vt:lpstr>
      <vt:lpstr>Cadre juridique relatif à l’habitat dégradé</vt:lpstr>
      <vt:lpstr>Présentation PowerPoint</vt:lpstr>
      <vt:lpstr>Présentation PowerPoint</vt:lpstr>
      <vt:lpstr>Présentation PowerPoint</vt:lpstr>
      <vt:lpstr>Présentation PowerPoint</vt:lpstr>
      <vt:lpstr>Présentation PowerPoint</vt:lpstr>
      <vt:lpstr>Les apports de la loi habitat dégradé</vt:lpstr>
      <vt:lpstr>Présentation PowerPoint</vt:lpstr>
      <vt:lpstr>Présentation PowerPoint</vt:lpstr>
      <vt:lpstr>Présentation PowerPoint</vt:lpstr>
      <vt:lpstr>Présentation PowerPoint</vt:lpstr>
      <vt:lpstr>Présentation PowerPoint</vt:lpstr>
      <vt:lpstr>Présentation PowerPoint</vt:lpstr>
      <vt:lpstr>Résidences secondaires et meublés de tourisme : évolutions et impacts sur l’accès au logement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Nouveaux outils</vt:lpstr>
      <vt:lpstr>Présentation PowerPoint</vt:lpstr>
      <vt:lpstr>Présentation PowerPoint</vt:lpstr>
      <vt:lpstr>Présentation PowerPoint</vt:lpstr>
      <vt:lpstr>Présentation PowerPoint</vt:lpstr>
      <vt:lpstr>Retour sur une étude sur les meublés touristiques</vt:lpstr>
      <vt:lpstr>Qui sont les propriétaires des logements Airbnb ?</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La règlementation adoptée par le Grand Annecy et la ville centre d’Annecy REGULATIONS DES LOCATIONS SAISONNIERES TOURISTIQUES </vt:lpstr>
      <vt:lpstr>REGULATIONS DES LOCATIONS SAISONNIERES TOURISTIQUES</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Bon appétit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KOBAYASHI-TISSOT Aya</dc:creator>
  <cp:lastModifiedBy>COUPIGNY Chantal</cp:lastModifiedBy>
  <cp:revision>5</cp:revision>
  <dcterms:created xsi:type="dcterms:W3CDTF">2024-07-28T23:48:48Z</dcterms:created>
  <dcterms:modified xsi:type="dcterms:W3CDTF">2026-04-16T14:47:02Z</dcterms:modified>
</cp:coreProperties>
</file>