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1" r:id="rId4"/>
    <p:sldId id="262" r:id="rId5"/>
    <p:sldId id="259" r:id="rId6"/>
    <p:sldId id="268" r:id="rId7"/>
    <p:sldId id="269" r:id="rId8"/>
    <p:sldId id="264" r:id="rId9"/>
    <p:sldId id="265" r:id="rId10"/>
    <p:sldId id="257" r:id="rId11"/>
    <p:sldId id="266" r:id="rId12"/>
    <p:sldId id="267" r:id="rId13"/>
    <p:sldId id="260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55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93FA-C4D4-45CC-AC9F-84A444BEBF64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9141-2F75-47B7-9AE6-BACDC2324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9B86-2770-483C-B5ED-EC9665063C1D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F8B17-4B4D-4E6B-978B-F9E51CC0F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87FD-CA5D-4A82-92AF-283981D3D77E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3E556-36A8-475F-A3CC-6808057BE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40552-F1B7-497A-A840-CA886DB74E96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7122-3B64-4D2D-96CB-3ABFEE089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37D20-5CBF-4B98-8C48-D6283EC515CD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7881B-EE9D-4343-9733-E8D38DF4D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C2908-AD8E-4874-B2A5-0FE3529C396F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F7665-F9D9-4DD1-AAD3-D5DEB7E95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5C888-6CC1-4B94-8DDB-91100C39214F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778C-44BE-4EEE-B23A-76C68B2D2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2D48-7AB1-4078-82D9-7011DE79E675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53B9-EA17-4364-AC95-8F77B2EB6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8360-F3D0-4997-997B-2ED126F69E1B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1040-4CF0-43B5-B96A-5309A4049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92E00-E05D-44F8-8AAE-B24D462171B9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D411E-CEB0-4994-B20B-38A5CF659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A605-27C6-4FFF-B04C-480D6D0136CF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6B396-E043-4340-B7C9-D9E7BEBE8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AD16A5-6C0B-4EAA-88A2-F0636CACFC00}" type="datetimeFigureOut">
              <a:rPr lang="ru-RU"/>
              <a:pPr>
                <a:defRPr/>
              </a:pPr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AEEED6-1D61-443C-B1DD-7D1555F31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  <a:ln w="215900" cmpd="thickThin">
            <a:solidFill>
              <a:srgbClr val="00660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5843_04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4581525"/>
            <a:ext cx="186213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5810_03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950" y="4365625"/>
            <a:ext cx="20510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0"/>
            <a:ext cx="18351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75402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latin typeface="Monotype Corsiva" pitchFamily="66" charset="0"/>
              </a:rPr>
              <a:t>Народная игра </a:t>
            </a:r>
          </a:p>
          <a:p>
            <a:pPr>
              <a:defRPr/>
            </a:pPr>
            <a:r>
              <a:rPr lang="ru-RU" sz="6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latin typeface="Monotype Corsiva" pitchFamily="66" charset="0"/>
              </a:rPr>
              <a:t>в физическом развитии </a:t>
            </a:r>
          </a:p>
          <a:p>
            <a:pPr>
              <a:defRPr/>
            </a:pPr>
            <a:r>
              <a:rPr lang="ru-RU" sz="6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latin typeface="Monotype Corsiva" pitchFamily="66" charset="0"/>
              </a:rPr>
              <a:t>дошкольников</a:t>
            </a:r>
            <a:endParaRPr lang="ru-RU" sz="6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4653136"/>
            <a:ext cx="6015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Автор: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Хилинская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Ирина Владимировна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Воспитатель МДОАУ «Детский сад № 107 «Маячок» г. Орска»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188640"/>
            <a:ext cx="55446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</a:t>
            </a: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 </a:t>
            </a: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</a:rPr>
              <a:t>прогулке с детьми проводим сезонные народные </a:t>
            </a:r>
            <a:r>
              <a:rPr lang="ru-RU" b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подвижные игры: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dirty="0" smtClean="0">
                <a:effectLst/>
                <a:latin typeface="Times New Roman"/>
                <a:ea typeface="Times New Roman"/>
              </a:rPr>
              <a:t>«Солнышко и дождик»;</a:t>
            </a:r>
          </a:p>
          <a:p>
            <a:pPr marL="285750" lvl="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/>
              </a:rPr>
              <a:t>«Изображаем животных»;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</a:rPr>
              <a:t>«У медведя во бору»;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</a:rPr>
              <a:t>«Снежки»;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/>
              </a:rPr>
              <a:t>«Снеговик</a:t>
            </a:r>
            <a:r>
              <a:rPr lang="ru-RU" dirty="0" smtClean="0">
                <a:latin typeface="Times New Roman"/>
              </a:rPr>
              <a:t>»;</a:t>
            </a:r>
            <a:endParaRPr lang="ru-RU" dirty="0" smtClean="0">
              <a:latin typeface="Times New Roman"/>
              <a:ea typeface="Times New Roman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/>
              </a:rPr>
              <a:t>«Два Мороза»;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/>
              </a:rPr>
              <a:t>«Льдинки, ветер и мороз</a:t>
            </a:r>
            <a:r>
              <a:rPr lang="ru-RU" dirty="0" smtClean="0">
                <a:latin typeface="Times New Roman"/>
              </a:rPr>
              <a:t>»;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/>
              </a:rPr>
              <a:t>«Мы веселые ребята»;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/>
              </a:rPr>
              <a:t>«Бабка </a:t>
            </a:r>
            <a:r>
              <a:rPr lang="ru-RU" dirty="0" err="1">
                <a:latin typeface="Times New Roman"/>
              </a:rPr>
              <a:t>Ёжка</a:t>
            </a:r>
            <a:r>
              <a:rPr lang="ru-RU" dirty="0" smtClean="0">
                <a:latin typeface="Times New Roman"/>
              </a:rPr>
              <a:t>»;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/>
              </a:rPr>
              <a:t>«Золотые ворота</a:t>
            </a:r>
            <a:r>
              <a:rPr lang="ru-RU" dirty="0" smtClean="0">
                <a:latin typeface="Times New Roman"/>
              </a:rPr>
              <a:t>»;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/>
              </a:rPr>
              <a:t>«Море </a:t>
            </a:r>
            <a:r>
              <a:rPr lang="ru-RU" dirty="0">
                <a:latin typeface="Times New Roman"/>
              </a:rPr>
              <a:t>волнуется раз</a:t>
            </a:r>
            <a:r>
              <a:rPr lang="ru-RU" dirty="0" smtClean="0">
                <a:latin typeface="Times New Roman"/>
              </a:rPr>
              <a:t>...»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</a:rPr>
              <a:t>        Народная игра помогает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</a:rPr>
              <a:t> закреплять основные виды движения: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прыжки, бег, метание, лазание и др.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ru-RU" dirty="0" smtClean="0">
              <a:latin typeface="Times New Roman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ru-RU" dirty="0" smtClean="0">
              <a:solidFill>
                <a:srgbClr val="52596F"/>
              </a:solidFill>
              <a:latin typeface="Times New Roman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Объект 5" descr="https://nsportal.ru/sites/default/files/2020/08/25/dscn014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32" y="836712"/>
            <a:ext cx="3204356" cy="215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Сергей\Desktop\Фото ИГРЫ детей\IMG_20220217_112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2283718" cy="304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57809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</a:rPr>
              <a:t>В утренней </a:t>
            </a:r>
            <a:r>
              <a:rPr lang="ru-RU" b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гимнастики: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81818"/>
                </a:solidFill>
                <a:latin typeface="Times New Roman"/>
              </a:rPr>
              <a:t>- «</a:t>
            </a:r>
            <a:r>
              <a:rPr lang="ru-RU" dirty="0">
                <a:solidFill>
                  <a:srgbClr val="181818"/>
                </a:solidFill>
                <a:latin typeface="Times New Roman"/>
              </a:rPr>
              <a:t>Мой веселый звонкий мяч</a:t>
            </a:r>
            <a:r>
              <a:rPr lang="ru-RU" dirty="0" smtClean="0">
                <a:solidFill>
                  <a:srgbClr val="181818"/>
                </a:solidFill>
                <a:latin typeface="Times New Roman"/>
              </a:rPr>
              <a:t>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«Пузырь»;</a:t>
            </a:r>
          </a:p>
          <a:p>
            <a:r>
              <a:rPr lang="ru-RU" dirty="0" smtClean="0">
                <a:solidFill>
                  <a:srgbClr val="181818"/>
                </a:solidFill>
                <a:latin typeface="Times New Roman"/>
              </a:rPr>
              <a:t>- «</a:t>
            </a:r>
            <a:r>
              <a:rPr lang="ru-RU" dirty="0">
                <a:solidFill>
                  <a:srgbClr val="181818"/>
                </a:solidFill>
                <a:latin typeface="Times New Roman"/>
              </a:rPr>
              <a:t>Ровным кругом</a:t>
            </a:r>
            <a:r>
              <a:rPr lang="ru-RU" dirty="0" smtClean="0">
                <a:solidFill>
                  <a:srgbClr val="181818"/>
                </a:solidFill>
                <a:latin typeface="Times New Roman"/>
              </a:rPr>
              <a:t>»;</a:t>
            </a:r>
          </a:p>
          <a:p>
            <a:r>
              <a:rPr lang="ru-RU" dirty="0" smtClean="0">
                <a:solidFill>
                  <a:srgbClr val="181818"/>
                </a:solidFill>
                <a:latin typeface="Times New Roman"/>
              </a:rPr>
              <a:t>- «</a:t>
            </a:r>
            <a:r>
              <a:rPr lang="ru-RU" dirty="0">
                <a:solidFill>
                  <a:srgbClr val="181818"/>
                </a:solidFill>
                <a:latin typeface="Times New Roman"/>
              </a:rPr>
              <a:t>Наседка и цыплята</a:t>
            </a:r>
            <a:r>
              <a:rPr lang="ru-RU" dirty="0" smtClean="0">
                <a:solidFill>
                  <a:srgbClr val="181818"/>
                </a:solidFill>
                <a:latin typeface="Times New Roman"/>
              </a:rPr>
              <a:t>»;</a:t>
            </a:r>
          </a:p>
          <a:p>
            <a:r>
              <a:rPr lang="ru-RU" dirty="0" smtClean="0">
                <a:solidFill>
                  <a:srgbClr val="181818"/>
                </a:solidFill>
                <a:latin typeface="Times New Roman"/>
              </a:rPr>
              <a:t>- «</a:t>
            </a:r>
            <a:r>
              <a:rPr lang="ru-RU" dirty="0">
                <a:solidFill>
                  <a:srgbClr val="181818"/>
                </a:solidFill>
                <a:latin typeface="Times New Roman"/>
              </a:rPr>
              <a:t>Весенние цветочки</a:t>
            </a:r>
            <a:r>
              <a:rPr lang="ru-RU" dirty="0" smtClean="0">
                <a:solidFill>
                  <a:srgbClr val="181818"/>
                </a:solidFill>
                <a:latin typeface="Times New Roman"/>
              </a:rPr>
              <a:t>»;</a:t>
            </a:r>
          </a:p>
          <a:p>
            <a:r>
              <a:rPr lang="ru-RU" dirty="0" smtClean="0">
                <a:solidFill>
                  <a:srgbClr val="181818"/>
                </a:solidFill>
                <a:latin typeface="Times New Roman"/>
              </a:rPr>
              <a:t>- «</a:t>
            </a:r>
            <a:r>
              <a:rPr lang="ru-RU" dirty="0">
                <a:solidFill>
                  <a:srgbClr val="181818"/>
                </a:solidFill>
                <a:latin typeface="Times New Roman"/>
              </a:rPr>
              <a:t>Маленькие зайки</a:t>
            </a:r>
            <a:r>
              <a:rPr lang="ru-RU" dirty="0" smtClean="0">
                <a:solidFill>
                  <a:srgbClr val="181818"/>
                </a:solidFill>
                <a:latin typeface="Times New Roman"/>
              </a:rPr>
              <a:t>»;</a:t>
            </a:r>
          </a:p>
          <a:p>
            <a:r>
              <a:rPr lang="ru-RU" dirty="0" smtClean="0">
                <a:solidFill>
                  <a:srgbClr val="181818"/>
                </a:solidFill>
                <a:latin typeface="Times New Roman"/>
              </a:rPr>
              <a:t>- «</a:t>
            </a:r>
            <a:r>
              <a:rPr lang="ru-RU" dirty="0">
                <a:solidFill>
                  <a:srgbClr val="181818"/>
                </a:solidFill>
                <a:latin typeface="Times New Roman"/>
              </a:rPr>
              <a:t>Поезд</a:t>
            </a:r>
            <a:r>
              <a:rPr lang="ru-RU" dirty="0" smtClean="0">
                <a:solidFill>
                  <a:srgbClr val="181818"/>
                </a:solidFill>
                <a:latin typeface="Times New Roman"/>
              </a:rPr>
              <a:t>» и др.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ергей\Desktop\Фото ИГРЫ детей\IMG_20220221_080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53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ргей\Desktop\Фото ИГРЫ детей\IMG_20220221_080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2583733"/>
            <a:ext cx="3888432" cy="38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Georgia" panose="02040502050405020303" pitchFamily="18" charset="0"/>
                <a:ea typeface="Calibri"/>
                <a:cs typeface="Times New Roman"/>
              </a:rPr>
              <a:t>Игра </a:t>
            </a:r>
            <a:r>
              <a:rPr lang="ru-RU" b="1" i="1" dirty="0" smtClean="0">
                <a:latin typeface="Georgia" panose="02040502050405020303" pitchFamily="18" charset="0"/>
                <a:ea typeface="Calibri"/>
                <a:cs typeface="Times New Roman"/>
              </a:rPr>
              <a:t>«Жили-были зайчики»</a:t>
            </a:r>
            <a:endParaRPr lang="ru-RU" b="1" i="1" dirty="0">
              <a:effectLst/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929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48702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</a:rPr>
              <a:t>После </a:t>
            </a:r>
            <a:r>
              <a:rPr lang="ru-RU" b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сна</a:t>
            </a: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 повседневной деятельности народные игры малой подвижности для развития </a:t>
            </a:r>
            <a:r>
              <a:rPr lang="ru-RU" b="1" u="sng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креактивности</a:t>
            </a:r>
            <a:r>
              <a:rPr lang="ru-RU" b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и доброжелательности: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 «Ладошки»;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 «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Ау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!»;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«Змейка»;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Летает – не летает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Угадай, чей голосок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Тишина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«Каравай»;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Жили-были зайчики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др.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Сергей\Desktop\Фото ИГРЫ детей\IMG_20220218_103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27003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1340768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510" algn="just"/>
            <a:r>
              <a:rPr lang="ru-RU" b="1" i="1" dirty="0">
                <a:solidFill>
                  <a:prstClr val="black"/>
                </a:solidFill>
                <a:latin typeface="Georgia"/>
                <a:cs typeface="Times New Roman"/>
              </a:rPr>
              <a:t>Игра </a:t>
            </a:r>
            <a:r>
              <a:rPr lang="ru-RU" b="1" i="1" dirty="0" smtClean="0">
                <a:solidFill>
                  <a:prstClr val="black"/>
                </a:solidFill>
                <a:latin typeface="Georgia"/>
                <a:cs typeface="Times New Roman"/>
              </a:rPr>
              <a:t>«Каравай»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6" name="Picture 4" descr="C:\Users\Сергей\Desktop\Фото ИГРЫ детей\IMG_20220218_103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17385"/>
            <a:ext cx="273376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076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288" y="332656"/>
            <a:ext cx="7272585" cy="5202957"/>
            <a:chOff x="395288" y="332656"/>
            <a:chExt cx="7272585" cy="5202957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395288" y="333375"/>
              <a:ext cx="7272337" cy="209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268538" y="5013325"/>
              <a:ext cx="374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800" dirty="0">
                <a:latin typeface="Monotype Corsiva" pitchFamily="66" charset="0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5536" y="332656"/>
              <a:ext cx="7272337" cy="1661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latin typeface="Monotype Corsiva" pitchFamily="66" charset="0"/>
                <a:cs typeface="+mn-c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55576" y="1052736"/>
              <a:ext cx="6336704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sz="3200" b="1" i="1" dirty="0" smtClean="0">
                <a:latin typeface="Georgia" panose="02040502050405020303" pitchFamily="18" charset="0"/>
              </a:endParaRPr>
            </a:p>
            <a:p>
              <a:endParaRPr lang="ru-RU" sz="3200" b="1" i="1" dirty="0">
                <a:latin typeface="Georgia" panose="02040502050405020303" pitchFamily="18" charset="0"/>
              </a:endParaRPr>
            </a:p>
            <a:p>
              <a:endParaRPr lang="ru-RU" sz="3200" b="1" i="1" dirty="0" smtClean="0">
                <a:latin typeface="Georgia" panose="02040502050405020303" pitchFamily="18" charset="0"/>
              </a:endParaRPr>
            </a:p>
          </p:txBody>
        </p:sp>
      </p:grpSp>
      <p:pic>
        <p:nvPicPr>
          <p:cNvPr id="2050" name="Picture 2" descr="C:\Users\Сергей\Desktop\Фото ИГРЫ детей\IMG_20220221_080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99" y="795247"/>
            <a:ext cx="5527897" cy="414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15816" y="3244334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</a:p>
          <a:p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Игра «Змейка»</a:t>
            </a:r>
            <a:endParaRPr lang="ru-RU" b="1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287" y="332656"/>
            <a:ext cx="7272586" cy="5202957"/>
            <a:chOff x="395287" y="332656"/>
            <a:chExt cx="7272586" cy="5202957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395288" y="333375"/>
              <a:ext cx="7272337" cy="209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268538" y="5013325"/>
              <a:ext cx="374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800" dirty="0">
                <a:latin typeface="Monotype Corsiva" pitchFamily="66" charset="0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5536" y="332656"/>
              <a:ext cx="7272337" cy="1661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latin typeface="Monotype Corsiva" pitchFamily="66" charset="0"/>
                <a:cs typeface="+mn-c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5287" y="1052736"/>
              <a:ext cx="7272337" cy="224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sz="3200" b="1" i="1" dirty="0" smtClean="0">
                <a:latin typeface="Georgia" panose="02040502050405020303" pitchFamily="18" charset="0"/>
              </a:endParaRPr>
            </a:p>
            <a:p>
              <a:endParaRPr lang="ru-RU" sz="3200" b="1" i="1" dirty="0">
                <a:latin typeface="Georgia" panose="02040502050405020303" pitchFamily="18" charset="0"/>
              </a:endParaRPr>
            </a:p>
            <a:p>
              <a:endParaRPr lang="ru-RU" sz="3200" b="1" i="1" dirty="0" smtClean="0">
                <a:latin typeface="Georgia" panose="02040502050405020303" pitchFamily="18" charset="0"/>
              </a:endParaRPr>
            </a:p>
            <a:p>
              <a:pPr algn="ctr"/>
              <a:r>
                <a:rPr lang="ru-RU" sz="4400" b="1" i="1" dirty="0" smtClean="0">
                  <a:solidFill>
                    <a:srgbClr val="00B050"/>
                  </a:solidFill>
                  <a:latin typeface="Georgia" panose="02040502050405020303" pitchFamily="18" charset="0"/>
                </a:rPr>
                <a:t>  Спасибо </a:t>
              </a:r>
              <a:r>
                <a:rPr lang="ru-RU" sz="4400" b="1" i="1" dirty="0" smtClean="0">
                  <a:solidFill>
                    <a:srgbClr val="00B050"/>
                  </a:solidFill>
                  <a:latin typeface="Georgia" panose="02040502050405020303" pitchFamily="18" charset="0"/>
                </a:rPr>
                <a:t>за внимание!</a:t>
              </a:r>
              <a:endParaRPr lang="ru-RU" sz="4400" i="1" dirty="0">
                <a:solidFill>
                  <a:srgbClr val="00B050"/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1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7416824" cy="631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Народная игра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– это игра, которая устойчиво характерна,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типична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данного народа и признается таковым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национальным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сознанием.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Народная игра:</a:t>
            </a:r>
            <a:endParaRPr lang="ru-RU" b="1" u="sng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укрепляет здоровье, развивает сообразительность, ловкость, творчество;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знакомит с окружающей жизнью, развивает любознательность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способствует развитию речи, расширению словарного запаса, накоплению речевых оборотов;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формирует нравственных качеств, закрепляет полезные навыки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 организованной дружной жизни в коллективе и учит детей помогать друг другу;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развивает эмоциональную сферу, так как во время игры возникают сложные и многообразные чувства, которые ребенок учится выражать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мимикой, жестами, словами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развивает эмпатичные способности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формирует чувства принадлежности к своему народу.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480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704856" cy="3744416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Актуальность</a:t>
            </a:r>
            <a:r>
              <a:rPr lang="ru-RU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 smtClean="0">
                <a:ea typeface="Calibri"/>
                <a:cs typeface="Times New Roman"/>
              </a:rPr>
              <a:t>             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Народные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игры являются эффективным средством всестороннего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развития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детей, формируют у них положительное отношение к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физической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культуре и спорту, способствуют развитию двигательных умений и качеств.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24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Цель</a:t>
            </a:r>
            <a:r>
              <a:rPr lang="ru-RU" sz="2400" b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Укрепление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здоровья воспитанников, активация и развитие двигательной деятельности детей при тесной взаимосвязи с их познавательной и мыслительной деятельностью средствами народной игры.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2220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920880" cy="3888432"/>
          </a:xfrm>
        </p:spPr>
        <p:txBody>
          <a:bodyPr/>
          <a:lstStyle/>
          <a:p>
            <a:pPr indent="450850" algn="l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Народные игры </a:t>
            </a:r>
            <a:b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позволяют решать следующие </a:t>
            </a:r>
            <a:r>
              <a:rPr lang="ru-RU" sz="2400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задачи:</a:t>
            </a:r>
            <a:r>
              <a:rPr lang="ru-RU" sz="1800" dirty="0" smtClean="0">
                <a:ea typeface="Calibri"/>
                <a:cs typeface="Times New Roman"/>
              </a:rPr>
              <a:t/>
            </a:r>
            <a:br>
              <a:rPr lang="ru-RU" sz="1800" dirty="0" smtClean="0">
                <a:ea typeface="Calibri"/>
                <a:cs typeface="Times New Roman"/>
              </a:rPr>
            </a:br>
            <a:r>
              <a:rPr lang="ru-RU" sz="1800" dirty="0" smtClean="0">
                <a:ea typeface="Calibri"/>
                <a:cs typeface="Times New Roman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умений выполнять игровые образы;</a:t>
            </a:r>
            <a:r>
              <a:rPr lang="ru-RU" sz="1800" dirty="0" smtClean="0">
                <a:ea typeface="Calibri"/>
                <a:cs typeface="Times New Roman"/>
              </a:rPr>
              <a:t/>
            </a:r>
            <a:br>
              <a:rPr lang="ru-RU" sz="1800" dirty="0" smtClean="0">
                <a:ea typeface="Calibri"/>
                <a:cs typeface="Times New Roman"/>
              </a:rPr>
            </a:br>
            <a:r>
              <a:rPr lang="ru-RU" sz="1800" dirty="0" smtClean="0">
                <a:ea typeface="Calibri"/>
                <a:cs typeface="Times New Roman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творческой индивидуальности;</a:t>
            </a:r>
            <a:r>
              <a:rPr lang="ru-RU" sz="1800" dirty="0" smtClean="0">
                <a:ea typeface="Calibri"/>
                <a:cs typeface="Times New Roman"/>
              </a:rPr>
              <a:t/>
            </a:r>
            <a:br>
              <a:rPr lang="ru-RU" sz="1800" dirty="0" smtClean="0">
                <a:ea typeface="Calibri"/>
                <a:cs typeface="Times New Roman"/>
              </a:rPr>
            </a:br>
            <a:r>
              <a:rPr lang="ru-RU" sz="1800" dirty="0" smtClean="0">
                <a:ea typeface="Calibri"/>
                <a:cs typeface="Times New Roman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музыкального и эстетического вкуса;</a:t>
            </a:r>
            <a:r>
              <a:rPr lang="ru-RU" sz="1800" dirty="0" smtClean="0">
                <a:ea typeface="Calibri"/>
                <a:cs typeface="Times New Roman"/>
              </a:rPr>
              <a:t/>
            </a:r>
            <a:br>
              <a:rPr lang="ru-RU" sz="1800" dirty="0" smtClean="0">
                <a:ea typeface="Calibri"/>
                <a:cs typeface="Times New Roman"/>
              </a:rPr>
            </a:br>
            <a:r>
              <a:rPr lang="ru-RU" sz="1800" dirty="0" smtClean="0">
                <a:ea typeface="Calibri"/>
                <a:cs typeface="Times New Roman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всех психических процессов;</a:t>
            </a:r>
            <a:r>
              <a:rPr lang="ru-RU" sz="1800" dirty="0" smtClean="0">
                <a:ea typeface="Calibri"/>
                <a:cs typeface="Times New Roman"/>
              </a:rPr>
              <a:t/>
            </a:r>
            <a:br>
              <a:rPr lang="ru-RU" sz="1800" dirty="0" smtClean="0">
                <a:ea typeface="Calibri"/>
                <a:cs typeface="Times New Roman"/>
              </a:rPr>
            </a:br>
            <a:r>
              <a:rPr lang="ru-RU" sz="1800" dirty="0" smtClean="0">
                <a:ea typeface="Calibri"/>
                <a:cs typeface="Times New Roman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формирование понимания красоты речи;</a:t>
            </a:r>
            <a:r>
              <a:rPr lang="ru-RU" sz="1800" dirty="0" smtClean="0">
                <a:ea typeface="Calibri"/>
                <a:cs typeface="Times New Roman"/>
              </a:rPr>
              <a:t/>
            </a:r>
            <a:br>
              <a:rPr lang="ru-RU" sz="1800" dirty="0" smtClean="0">
                <a:ea typeface="Calibri"/>
                <a:cs typeface="Times New Roman"/>
              </a:rPr>
            </a:br>
            <a:r>
              <a:rPr lang="ru-RU" sz="1800" dirty="0" smtClean="0">
                <a:ea typeface="Calibri"/>
                <a:cs typeface="Times New Roman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формирование духовной сферы, патриотических чувств;</a:t>
            </a:r>
            <a:r>
              <a:rPr lang="ru-RU" sz="1800" dirty="0" smtClean="0">
                <a:ea typeface="Calibri"/>
                <a:cs typeface="Times New Roman"/>
              </a:rPr>
              <a:t/>
            </a:r>
            <a:br>
              <a:rPr lang="ru-RU" sz="1800" dirty="0" smtClean="0">
                <a:ea typeface="Calibri"/>
                <a:cs typeface="Times New Roman"/>
              </a:rPr>
            </a:br>
            <a:r>
              <a:rPr lang="ru-RU" sz="1800" dirty="0" smtClean="0">
                <a:ea typeface="Calibri"/>
                <a:cs typeface="Times New Roman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эмоциональной сферы;</a:t>
            </a:r>
            <a:r>
              <a:rPr lang="ru-RU" sz="1800" dirty="0" smtClean="0">
                <a:ea typeface="Calibri"/>
                <a:cs typeface="Times New Roman"/>
              </a:rPr>
              <a:t/>
            </a:r>
            <a:br>
              <a:rPr lang="ru-RU" sz="1800" dirty="0" smtClean="0">
                <a:ea typeface="Calibri"/>
                <a:cs typeface="Times New Roman"/>
              </a:rPr>
            </a:br>
            <a:r>
              <a:rPr lang="ru-RU" sz="1800" dirty="0" smtClean="0">
                <a:ea typeface="Calibri"/>
                <a:cs typeface="Times New Roman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формирование физических качеств, здоровья;</a:t>
            </a:r>
            <a:r>
              <a:rPr lang="ru-RU" sz="1800" dirty="0" smtClean="0">
                <a:ea typeface="Calibri"/>
                <a:cs typeface="Times New Roman"/>
              </a:rPr>
              <a:t/>
            </a:r>
            <a:br>
              <a:rPr lang="ru-RU" sz="1800" dirty="0" smtClean="0">
                <a:ea typeface="Calibri"/>
                <a:cs typeface="Times New Roman"/>
              </a:rPr>
            </a:br>
            <a:r>
              <a:rPr lang="ru-RU" sz="1800" dirty="0" smtClean="0">
                <a:ea typeface="Calibri"/>
                <a:cs typeface="Times New Roman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формирование коммуникативных качеств;</a:t>
            </a:r>
            <a:r>
              <a:rPr lang="ru-RU" sz="1800" dirty="0" smtClean="0">
                <a:ea typeface="Calibri"/>
                <a:cs typeface="Times New Roman"/>
              </a:rPr>
              <a:t/>
            </a:r>
            <a:br>
              <a:rPr lang="ru-RU" sz="1800" dirty="0" smtClean="0">
                <a:ea typeface="Calibri"/>
                <a:cs typeface="Times New Roman"/>
              </a:rPr>
            </a:br>
            <a:r>
              <a:rPr lang="ru-RU" sz="1800" dirty="0" smtClean="0">
                <a:ea typeface="Calibri"/>
                <a:cs typeface="Times New Roman"/>
              </a:rPr>
              <a:t>*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приобщение к народной культуре, традициям.</a:t>
            </a:r>
            <a:r>
              <a:rPr lang="ru-RU" sz="1800" dirty="0" smtClean="0">
                <a:ea typeface="Calibri"/>
                <a:cs typeface="Times New Roman"/>
              </a:rPr>
              <a:t/>
            </a:r>
            <a:br>
              <a:rPr lang="ru-RU" sz="1800" dirty="0" smtClean="0"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308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2345145"/>
            <a:ext cx="8280920" cy="8847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spcBef>
                <a:spcPts val="0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Классификация народных подвижных игр: </a:t>
            </a:r>
            <a:endParaRPr lang="ru-RU" sz="1200" b="1" u="sng" dirty="0">
              <a:latin typeface="Calibri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характеру использования фольклорного подкрепления:</a:t>
            </a:r>
            <a:endParaRPr lang="ru-RU" sz="1200" b="1" u="sng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народные игры с речевым сопровождением (миниатюрами устного народного творчества);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народные игры без речевого сопровождения;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способу распределения на роль:</a:t>
            </a:r>
            <a:endParaRPr lang="ru-RU" sz="1200" b="1" u="sng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игры с выбором водящего при помощи считалок;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игры с делением на группы при помощи скороговорок и жеребьёвок;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преимущественным проявлением двигательных качеств:</a:t>
            </a:r>
            <a:endParaRPr lang="ru-RU" sz="1200" u="sng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игры на развитие ловкости и точности движений;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игры на развитие быстроты реакции;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игры на развитие меткости глазомера;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игры на развитие ритмичности и пластики движений;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игры на ориентировку в пространстве;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</a:t>
            </a:r>
            <a:r>
              <a:rPr lang="ru-RU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</a:t>
            </a: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преимущественным проявлением психических качеств:</a:t>
            </a:r>
            <a:endParaRPr lang="ru-RU" sz="1200" u="sng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игры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развитие концентрации и устойчивости внимания;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игры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развитие зрительной, слуховой, моторной памяти;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игры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развитие творческого воображения;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игры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развитие наглядно-образного мышления;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игры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на развитие связанной речи.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67687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/>
              </a:rPr>
              <a:t>          </a:t>
            </a:r>
            <a:r>
              <a:rPr lang="ru-RU" b="1" u="sng" dirty="0" smtClean="0">
                <a:latin typeface="Times New Roman"/>
              </a:rPr>
              <a:t>Для </a:t>
            </a:r>
            <a:r>
              <a:rPr lang="ru-RU" b="1" u="sng" dirty="0">
                <a:latin typeface="Times New Roman"/>
              </a:rPr>
              <a:t>развития физических качеств детей на физкультурных занятиях</a:t>
            </a:r>
            <a:r>
              <a:rPr lang="ru-RU" dirty="0">
                <a:latin typeface="Times New Roman"/>
              </a:rPr>
              <a:t> мы используем с детьми младшего дошкольного возраста следующие народные игры:</a:t>
            </a:r>
            <a:endParaRPr lang="ru-RU" dirty="0"/>
          </a:p>
          <a:p>
            <a:pPr algn="just"/>
            <a:r>
              <a:rPr lang="ru-RU" dirty="0">
                <a:latin typeface="Times New Roman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«У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медведя во бору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»;</a:t>
            </a:r>
            <a:endParaRPr lang="ru-RU" dirty="0"/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«Гуси-лебеди»;</a:t>
            </a:r>
            <a:endParaRPr lang="ru-RU" dirty="0"/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«Зайка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беленький сидит и ушами шевелит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…»;</a:t>
            </a:r>
            <a:endParaRPr lang="ru-RU" dirty="0"/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- «Мыши и кот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»;</a:t>
            </a:r>
            <a:endParaRPr lang="ru-RU" dirty="0"/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 «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По ровненькой дорожке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»;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«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Мыши в кладовой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»;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«Гуси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 и другие.</a:t>
            </a:r>
            <a:endParaRPr lang="ru-RU" sz="1600" dirty="0">
              <a:latin typeface="Times New Roman"/>
              <a:ea typeface="Times New Roman"/>
            </a:endParaRPr>
          </a:p>
          <a:p>
            <a:pPr marL="285750" indent="-285750" algn="just">
              <a:buFontTx/>
              <a:buChar char="-"/>
            </a:pP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817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/>
              </a:rPr>
              <a:t>          </a:t>
            </a:r>
            <a:endParaRPr lang="ru-RU" dirty="0">
              <a:effectLst/>
            </a:endParaRPr>
          </a:p>
        </p:txBody>
      </p:sp>
      <p:pic>
        <p:nvPicPr>
          <p:cNvPr id="1026" name="Picture 2" descr="C:\Users\Сергей\Desktop\Фото ИГРЫ детей\IMG-20220217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08" y="548680"/>
            <a:ext cx="3078088" cy="23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ргей\Desktop\Фото ИГРЫ детей\IMG-20220217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3304054" cy="247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1628800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Игра «Мыши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в кладовой»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206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936300"/>
            <a:ext cx="432048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27" name="Picture 3" descr="C:\Users\Сергей\Desktop\Фото ИГРЫ детей\IMG_20220131_090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2527552" cy="337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ергей\Desktop\Фото ИГРЫ детей\IMG_20220131_091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527554" cy="337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60648"/>
            <a:ext cx="28803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музыкальных занятиях для организации двигательной активности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следующие народные игры: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 и дождик»;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 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«Петушок-петушок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«Солнышко-ведрышко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«Дубок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«Репка –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репонька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»;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Снежок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«Заинька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» и др.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3789040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510" algn="ctr"/>
            <a:endParaRPr lang="ru-RU" b="1" i="1" dirty="0">
              <a:solidFill>
                <a:prstClr val="black"/>
              </a:solidFill>
              <a:latin typeface="Georgia"/>
              <a:cs typeface="Times New Roman"/>
            </a:endParaRPr>
          </a:p>
          <a:p>
            <a:pPr lvl="0" indent="270510" algn="ctr"/>
            <a:r>
              <a:rPr lang="ru-RU" b="1" i="1" dirty="0" smtClean="0">
                <a:solidFill>
                  <a:prstClr val="black"/>
                </a:solidFill>
                <a:latin typeface="Georgia"/>
                <a:cs typeface="Times New Roman"/>
              </a:rPr>
              <a:t>Игра </a:t>
            </a:r>
            <a:r>
              <a:rPr lang="ru-RU" b="1" i="1" dirty="0">
                <a:solidFill>
                  <a:prstClr val="black"/>
                </a:solidFill>
                <a:latin typeface="Georgia"/>
                <a:cs typeface="Times New Roman"/>
              </a:rPr>
              <a:t>«Репка-</a:t>
            </a:r>
            <a:r>
              <a:rPr lang="ru-RU" b="1" i="1" dirty="0" err="1">
                <a:solidFill>
                  <a:prstClr val="black"/>
                </a:solidFill>
                <a:latin typeface="Georgia"/>
                <a:cs typeface="Times New Roman"/>
              </a:rPr>
              <a:t>репонька</a:t>
            </a:r>
            <a:r>
              <a:rPr lang="ru-RU" b="1" i="1" dirty="0">
                <a:solidFill>
                  <a:prstClr val="black"/>
                </a:solidFill>
                <a:latin typeface="Georgia"/>
                <a:cs typeface="Times New Roman"/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2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936300"/>
            <a:ext cx="432048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/>
            <a:r>
              <a:rPr lang="ru-RU" b="1" i="1" dirty="0" smtClean="0">
                <a:latin typeface="Georgia"/>
                <a:cs typeface="Times New Roman"/>
              </a:rPr>
              <a:t>        </a:t>
            </a:r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3459805"/>
            <a:ext cx="3942184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i="1" dirty="0" smtClean="0">
              <a:solidFill>
                <a:srgbClr val="000000"/>
              </a:solidFill>
              <a:latin typeface="Georgi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i="1" dirty="0">
              <a:solidFill>
                <a:srgbClr val="000000"/>
              </a:solidFill>
              <a:latin typeface="Georgia"/>
              <a:ea typeface="Times New Roman"/>
              <a:cs typeface="Times New Roman"/>
            </a:endParaRPr>
          </a:p>
        </p:txBody>
      </p:sp>
      <p:pic>
        <p:nvPicPr>
          <p:cNvPr id="2050" name="Picture 2" descr="C:\Users\Сергей\Desktop\Фото ИГРЫ детей\IMG_20220131_091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066135" cy="275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ергей\Desktop\Фото ИГРЫ детей\IMG_20220131_091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828543"/>
            <a:ext cx="2295073" cy="306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ергей\Desktop\Фото ИГРЫ детей\IMG_20220131_091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2304256" cy="30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ергей\Desktop\Фото ИГРЫ детей\IMG_20220131_0916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1305"/>
            <a:ext cx="2304257" cy="30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260648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/>
            <a:r>
              <a:rPr lang="ru-RU" b="1" i="1" dirty="0">
                <a:latin typeface="Georgia"/>
                <a:cs typeface="Times New Roman"/>
              </a:rPr>
              <a:t>Игра «Солнышко-ведрышко</a:t>
            </a:r>
            <a:r>
              <a:rPr lang="ru-RU" b="1" i="1" dirty="0">
                <a:latin typeface="Times New Roman"/>
              </a:rPr>
              <a:t>»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9749235"/>
      </p:ext>
    </p:extLst>
  </p:cSld>
  <p:clrMapOvr>
    <a:masterClrMapping/>
  </p:clrMapOvr>
</p:sld>
</file>

<file path=ppt/theme/theme1.xml><?xml version="1.0" encoding="utf-8"?>
<a:theme xmlns:a="http://schemas.openxmlformats.org/drawingml/2006/main" name="Фокина Л. П. Шаблон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3</Template>
  <TotalTime>705</TotalTime>
  <Words>495</Words>
  <Application>Microsoft Office PowerPoint</Application>
  <PresentationFormat>Экран (4:3)</PresentationFormat>
  <Paragraphs>145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Фокина Л. П. Шаблон 3</vt:lpstr>
      <vt:lpstr>Презентация PowerPoint</vt:lpstr>
      <vt:lpstr>Презентация PowerPoint</vt:lpstr>
      <vt:lpstr>Актуальность:               Народные игры являются эффективным средством всестороннего  развития детей, формируют у них положительное отношение к  физической культуре и спорту, способствуют развитию двигательных умений и качеств. Цель:            Укрепление здоровья воспитанников, активация и развитие двигательной деятельности детей при тесной взаимосвязи с их познавательной и мыслительной деятельностью средствами народной игры.   </vt:lpstr>
      <vt:lpstr>       Народные игры  позволяют решать следующие задачи: * развитие умений выполнять игровые образы; * развитие творческой индивидуальности; * развитие музыкального и эстетического вкуса; * развитие всех психических процессов; * формирование понимания красоты речи; * формирование духовной сферы, патриотических чувств; * развитие эмоциональной сферы; * формирование физических качеств, здоровья; * формирование коммуникативных качеств; * приобщение к народной культуре, традициям.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33</cp:revision>
  <dcterms:created xsi:type="dcterms:W3CDTF">2022-01-04T10:01:29Z</dcterms:created>
  <dcterms:modified xsi:type="dcterms:W3CDTF">2022-02-23T17:50:02Z</dcterms:modified>
</cp:coreProperties>
</file>