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6" r:id="rId3"/>
    <p:sldId id="259" r:id="rId4"/>
    <p:sldId id="258" r:id="rId5"/>
    <p:sldId id="279" r:id="rId6"/>
    <p:sldId id="261" r:id="rId7"/>
    <p:sldId id="271" r:id="rId8"/>
    <p:sldId id="272" r:id="rId9"/>
    <p:sldId id="273" r:id="rId10"/>
    <p:sldId id="276" r:id="rId11"/>
    <p:sldId id="274" r:id="rId12"/>
    <p:sldId id="277" r:id="rId13"/>
    <p:sldId id="282" r:id="rId14"/>
    <p:sldId id="283" r:id="rId15"/>
    <p:sldId id="278" r:id="rId16"/>
    <p:sldId id="280" r:id="rId17"/>
    <p:sldId id="281" r:id="rId18"/>
    <p:sldId id="284" r:id="rId19"/>
    <p:sldId id="275" r:id="rId20"/>
    <p:sldId id="28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3300"/>
    <a:srgbClr val="CC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анкетирования </a:t>
            </a:r>
            <a:r>
              <a:rPr lang="ru-RU" sz="18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</a:t>
            </a:r>
          </a:p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грамотность»</a:t>
            </a:r>
            <a:endParaRPr lang="ru-RU" sz="18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0784201939889455"/>
          <c:y val="1.470588235294118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cat>
            <c:strRef>
              <c:f>Лист1!$A$2:$A$12</c:f>
              <c:strCache>
                <c:ptCount val="11"/>
                <c:pt idx="0">
                  <c:v>Нужно ли детям рассказывать о деньгах?</c:v>
                </c:pt>
                <c:pt idx="1">
                  <c:v>Нужно ли детей знакомить с экономикой?</c:v>
                </c:pt>
                <c:pt idx="2">
                  <c:v>Как Вы относитесь к желанию детей иметь копилку?</c:v>
                </c:pt>
                <c:pt idx="3">
                  <c:v>Должны ли дошкольники иметь карманные деньги?</c:v>
                </c:pt>
                <c:pt idx="4">
                  <c:v>Замечаете ли вы интерес у ребенка к домашней работе?</c:v>
                </c:pt>
                <c:pt idx="5">
                  <c:v>Как ребенок относится к труду?</c:v>
                </c:pt>
                <c:pt idx="6">
                  <c:v>Имеет ли ребенок постоянные обязанности дома?</c:v>
                </c:pt>
                <c:pt idx="7">
                  <c:v>Участвует ли ребенок в процессе планирования предстоящих покупок</c:v>
                </c:pt>
                <c:pt idx="8">
                  <c:v>Знают ли дети профессии родителей?</c:v>
                </c:pt>
                <c:pt idx="9">
                  <c:v>Знает ли ребенок на, что тратятся деньги?</c:v>
                </c:pt>
                <c:pt idx="10">
                  <c:v>Рассказываете ли вы ребенку, откуда берутся деньги?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58</c:v>
                </c:pt>
                <c:pt idx="1">
                  <c:v>37</c:v>
                </c:pt>
                <c:pt idx="2">
                  <c:v>52</c:v>
                </c:pt>
                <c:pt idx="3">
                  <c:v>25</c:v>
                </c:pt>
                <c:pt idx="4">
                  <c:v>58</c:v>
                </c:pt>
                <c:pt idx="5">
                  <c:v>58</c:v>
                </c:pt>
                <c:pt idx="6">
                  <c:v>35</c:v>
                </c:pt>
                <c:pt idx="7">
                  <c:v>30</c:v>
                </c:pt>
                <c:pt idx="8">
                  <c:v>60</c:v>
                </c:pt>
                <c:pt idx="9">
                  <c:v>30</c:v>
                </c:pt>
                <c:pt idx="10">
                  <c:v>60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cat>
            <c:strRef>
              <c:f>Лист1!$A$2:$A$12</c:f>
              <c:strCache>
                <c:ptCount val="11"/>
                <c:pt idx="0">
                  <c:v>Нужно ли детям рассказывать о деньгах?</c:v>
                </c:pt>
                <c:pt idx="1">
                  <c:v>Нужно ли детей знакомить с экономикой?</c:v>
                </c:pt>
                <c:pt idx="2">
                  <c:v>Как Вы относитесь к желанию детей иметь копилку?</c:v>
                </c:pt>
                <c:pt idx="3">
                  <c:v>Должны ли дошкольники иметь карманные деньги?</c:v>
                </c:pt>
                <c:pt idx="4">
                  <c:v>Замечаете ли вы интерес у ребенка к домашней работе?</c:v>
                </c:pt>
                <c:pt idx="5">
                  <c:v>Как ребенок относится к труду?</c:v>
                </c:pt>
                <c:pt idx="6">
                  <c:v>Имеет ли ребенок постоянные обязанности дома?</c:v>
                </c:pt>
                <c:pt idx="7">
                  <c:v>Участвует ли ребенок в процессе планирования предстоящих покупок</c:v>
                </c:pt>
                <c:pt idx="8">
                  <c:v>Знают ли дети профессии родителей?</c:v>
                </c:pt>
                <c:pt idx="9">
                  <c:v>Знает ли ребенок на, что тратятся деньги?</c:v>
                </c:pt>
                <c:pt idx="10">
                  <c:v>Рассказываете ли вы ребенку, откуда берутся деньги?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2</c:v>
                </c:pt>
                <c:pt idx="1">
                  <c:v>23</c:v>
                </c:pt>
                <c:pt idx="2">
                  <c:v>8</c:v>
                </c:pt>
                <c:pt idx="3">
                  <c:v>35</c:v>
                </c:pt>
                <c:pt idx="4">
                  <c:v>2</c:v>
                </c:pt>
                <c:pt idx="5">
                  <c:v>2</c:v>
                </c:pt>
                <c:pt idx="6">
                  <c:v>25</c:v>
                </c:pt>
                <c:pt idx="7">
                  <c:v>30</c:v>
                </c:pt>
                <c:pt idx="8">
                  <c:v>0</c:v>
                </c:pt>
                <c:pt idx="9">
                  <c:v>30</c:v>
                </c:pt>
                <c:pt idx="10">
                  <c:v>0</c:v>
                </c:pt>
              </c:numCache>
            </c:numRef>
          </c:val>
        </c:ser>
        <c:axId val="69046656"/>
        <c:axId val="69048192"/>
      </c:barChart>
      <c:catAx>
        <c:axId val="6904665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9048192"/>
        <c:crosses val="autoZero"/>
        <c:auto val="1"/>
        <c:lblAlgn val="ctr"/>
        <c:lblOffset val="100"/>
      </c:catAx>
      <c:valAx>
        <c:axId val="6904819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046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BB17-1B6D-40DF-A963-3C63764AAA1E}" type="datetimeFigureOut">
              <a:rPr lang="ru-RU" smtClean="0"/>
              <a:pPr/>
              <a:t>03.05.2021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B10D-6073-4FD8-AAE0-EC4CC92A18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BB17-1B6D-40DF-A963-3C63764AAA1E}" type="datetimeFigureOut">
              <a:rPr lang="ru-RU" smtClean="0"/>
              <a:pPr/>
              <a:t>03.05.2021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B10D-6073-4FD8-AAE0-EC4CC92A18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BB17-1B6D-40DF-A963-3C63764AAA1E}" type="datetimeFigureOut">
              <a:rPr lang="ru-RU" smtClean="0"/>
              <a:pPr/>
              <a:t>03.05.2021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B10D-6073-4FD8-AAE0-EC4CC92A18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BB17-1B6D-40DF-A963-3C63764AAA1E}" type="datetimeFigureOut">
              <a:rPr lang="ru-RU" smtClean="0"/>
              <a:pPr/>
              <a:t>03.05.2021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B10D-6073-4FD8-AAE0-EC4CC92A18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BB17-1B6D-40DF-A963-3C63764AAA1E}" type="datetimeFigureOut">
              <a:rPr lang="ru-RU" smtClean="0"/>
              <a:pPr/>
              <a:t>03.05.2021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B10D-6073-4FD8-AAE0-EC4CC92A18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BB17-1B6D-40DF-A963-3C63764AAA1E}" type="datetimeFigureOut">
              <a:rPr lang="ru-RU" smtClean="0"/>
              <a:pPr/>
              <a:t>03.05.2021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B10D-6073-4FD8-AAE0-EC4CC92A18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BB17-1B6D-40DF-A963-3C63764AAA1E}" type="datetimeFigureOut">
              <a:rPr lang="ru-RU" smtClean="0"/>
              <a:pPr/>
              <a:t>03.05.2021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B10D-6073-4FD8-AAE0-EC4CC92A18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BB17-1B6D-40DF-A963-3C63764AAA1E}" type="datetimeFigureOut">
              <a:rPr lang="ru-RU" smtClean="0"/>
              <a:pPr/>
              <a:t>03.05.2021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B10D-6073-4FD8-AAE0-EC4CC92A18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BB17-1B6D-40DF-A963-3C63764AAA1E}" type="datetimeFigureOut">
              <a:rPr lang="ru-RU" smtClean="0"/>
              <a:pPr/>
              <a:t>03.05.2021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B10D-6073-4FD8-AAE0-EC4CC92A18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BB17-1B6D-40DF-A963-3C63764AAA1E}" type="datetimeFigureOut">
              <a:rPr lang="ru-RU" smtClean="0"/>
              <a:pPr/>
              <a:t>03.05.2021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B10D-6073-4FD8-AAE0-EC4CC92A18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BB17-1B6D-40DF-A963-3C63764AAA1E}" type="datetimeFigureOut">
              <a:rPr lang="ru-RU" smtClean="0"/>
              <a:pPr/>
              <a:t>03.05.2021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B10D-6073-4FD8-AAE0-EC4CC92A18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DBB17-1B6D-40DF-A963-3C63764AAA1E}" type="datetimeFigureOut">
              <a:rPr lang="ru-RU" smtClean="0"/>
              <a:pPr/>
              <a:t>03.05.2021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1B10D-6073-4FD8-AAE0-EC4CC92A188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м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" y="0"/>
            <a:ext cx="914111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Анна\Desktop\Снимок2.JPG"/>
          <p:cNvPicPr/>
          <p:nvPr/>
        </p:nvPicPr>
        <p:blipFill>
          <a:blip r:embed="rId2"/>
          <a:srcRect r="-1"/>
          <a:stretch>
            <a:fillRect/>
          </a:stretch>
        </p:blipFill>
        <p:spPr bwMode="auto">
          <a:xfrm>
            <a:off x="-64" y="0"/>
            <a:ext cx="91440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нна\Desktop\Снимок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на\Desktop\Снимок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3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thumbs.dreamstime.com/z/%D1%80%D0%B0%D0%BC%D0%BA%D0%B0-%D0%B5%D0%B2%D1%80%D0%BE-31477933.jpg"/>
          <p:cNvPicPr/>
          <p:nvPr/>
        </p:nvPicPr>
        <p:blipFill>
          <a:blip r:embed="rId2">
            <a:lum bright="20000" contrast="-40000"/>
          </a:blip>
          <a:srcRect b="93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164502774"/>
              </p:ext>
            </p:extLst>
          </p:nvPr>
        </p:nvGraphicFramePr>
        <p:xfrm>
          <a:off x="428596" y="642918"/>
          <a:ext cx="8072494" cy="5643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2583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thumbs.dreamstime.com/z/%D1%80%D0%B0%D0%BC%D0%BA%D0%B0-%D0%B5%D0%B2%D1%80%D0%BE-31477933.jpg"/>
          <p:cNvPicPr/>
          <p:nvPr/>
        </p:nvPicPr>
        <p:blipFill>
          <a:blip r:embed="rId2">
            <a:lum bright="20000" contrast="-40000"/>
          </a:blip>
          <a:srcRect b="93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Анна\Desktop\Снимок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" y="561975"/>
            <a:ext cx="9105900" cy="5734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9401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thumbs.dreamstime.com/z/%D1%80%D0%B0%D0%BC%D0%BA%D0%B0-%D0%B5%D0%B2%D1%80%D0%BE-31477933.jpg"/>
          <p:cNvPicPr/>
          <p:nvPr/>
        </p:nvPicPr>
        <p:blipFill>
          <a:blip r:embed="rId2">
            <a:lum bright="20000" contrast="-40000"/>
          </a:blip>
          <a:srcRect b="93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Анна\Desktop\изображение_viber_2020-11-06_09-49-23.jpg"/>
          <p:cNvPicPr/>
          <p:nvPr/>
        </p:nvPicPr>
        <p:blipFill>
          <a:blip r:embed="rId3"/>
          <a:srcRect t="17185"/>
          <a:stretch>
            <a:fillRect/>
          </a:stretch>
        </p:blipFill>
        <p:spPr bwMode="auto">
          <a:xfrm>
            <a:off x="1571604" y="285728"/>
            <a:ext cx="6143668" cy="6286544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s://thumbs.dreamstime.com/z/%D1%80%D0%B0%D0%BC%D0%BA%D0%B0-%D0%B5%D0%B2%D1%80%D0%BE-31477933.jpg"/>
          <p:cNvPicPr/>
          <p:nvPr/>
        </p:nvPicPr>
        <p:blipFill>
          <a:blip r:embed="rId2">
            <a:lum bright="20000" contrast="-40000"/>
          </a:blip>
          <a:srcRect b="93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на\Desktop\НОВАЯ АТТЕСТАЦИЯ МОЯ\Детские грамоты 2017-2019\изображение_viber_2020-10-09_20-13-14.jpg"/>
          <p:cNvPicPr/>
          <p:nvPr/>
        </p:nvPicPr>
        <p:blipFill>
          <a:blip r:embed="rId3" cstate="print"/>
          <a:srcRect l="37798" t="3081" r="37676" b="56863"/>
          <a:stretch>
            <a:fillRect/>
          </a:stretch>
        </p:blipFill>
        <p:spPr bwMode="auto">
          <a:xfrm>
            <a:off x="6858016" y="4071942"/>
            <a:ext cx="1785950" cy="2500330"/>
          </a:xfrm>
          <a:prstGeom prst="rect">
            <a:avLst/>
          </a:prstGeom>
          <a:noFill/>
          <a:ln w="762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0"/>
            <a:ext cx="8143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B0F0"/>
                </a:solidFill>
              </a:rPr>
              <a:t>Достижения детей</a:t>
            </a:r>
            <a:endParaRPr lang="ru-RU" sz="5400" b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00B0F0"/>
              </a:solidFill>
            </a:endParaRPr>
          </a:p>
        </p:txBody>
      </p:sp>
      <p:pic>
        <p:nvPicPr>
          <p:cNvPr id="8" name="Рисунок 7" descr="C:\Users\Анна\AppData\Local\Microsoft\Windows\Temporary Internet Files\Content.Word\SAM_5680.jpg"/>
          <p:cNvPicPr/>
          <p:nvPr/>
        </p:nvPicPr>
        <p:blipFill>
          <a:blip r:embed="rId4" cstate="print"/>
          <a:srcRect l="25165" t="20000" r="21716" b="10582"/>
          <a:stretch>
            <a:fillRect/>
          </a:stretch>
        </p:blipFill>
        <p:spPr bwMode="auto">
          <a:xfrm rot="20620681">
            <a:off x="2006470" y="1241334"/>
            <a:ext cx="2576071" cy="244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Picture 2" descr="C:\Users\Анна\Desktop\НОВАЯ АТТЕСТАЦИЯ МОЯ\Детские грамоты 2017-2019\SAM_5864.JPG"/>
          <p:cNvPicPr>
            <a:picLocks noChangeAspect="1" noChangeArrowheads="1"/>
          </p:cNvPicPr>
          <p:nvPr/>
        </p:nvPicPr>
        <p:blipFill>
          <a:blip r:embed="rId5" cstate="print"/>
          <a:srcRect l="3125" t="54167" r="78906" b="12499"/>
          <a:stretch>
            <a:fillRect/>
          </a:stretch>
        </p:blipFill>
        <p:spPr bwMode="auto">
          <a:xfrm>
            <a:off x="214282" y="4000504"/>
            <a:ext cx="1877480" cy="2612146"/>
          </a:xfrm>
          <a:prstGeom prst="rect">
            <a:avLst/>
          </a:prstGeom>
          <a:noFill/>
        </p:spPr>
      </p:pic>
      <p:pic>
        <p:nvPicPr>
          <p:cNvPr id="12" name="Picture 2" descr="C:\Users\Анна\Desktop\НОВАЯ АТТЕСТАЦИЯ МОЯ\Детские грамоты 2017-2019\SAM_5864.JPG"/>
          <p:cNvPicPr>
            <a:picLocks noChangeAspect="1" noChangeArrowheads="1"/>
          </p:cNvPicPr>
          <p:nvPr/>
        </p:nvPicPr>
        <p:blipFill>
          <a:blip r:embed="rId6" cstate="print"/>
          <a:srcRect l="52344" t="11458" r="28124" b="53125"/>
          <a:stretch>
            <a:fillRect/>
          </a:stretch>
        </p:blipFill>
        <p:spPr bwMode="auto">
          <a:xfrm>
            <a:off x="4572000" y="3643314"/>
            <a:ext cx="1928826" cy="2623203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 l="6470" t="1572" r="4636" b="1573"/>
          <a:stretch>
            <a:fillRect/>
          </a:stretch>
        </p:blipFill>
        <p:spPr bwMode="auto">
          <a:xfrm rot="668711">
            <a:off x="4229113" y="1210690"/>
            <a:ext cx="2814839" cy="224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Рисунок 2" descr="C:\Users\Анна\Desktop\НОВАЯ АТТЕСТАЦИЯ МОЯ\Детские грамоты 2017-2019\изображение_viber_2020-10-09_20-13-13.jpg"/>
          <p:cNvPicPr/>
          <p:nvPr/>
        </p:nvPicPr>
        <p:blipFill>
          <a:blip r:embed="rId8"/>
          <a:srcRect l="53923" t="51580" r="6345" b="6818"/>
          <a:stretch>
            <a:fillRect/>
          </a:stretch>
        </p:blipFill>
        <p:spPr bwMode="auto">
          <a:xfrm>
            <a:off x="357158" y="1214422"/>
            <a:ext cx="1714512" cy="2357454"/>
          </a:xfrm>
          <a:prstGeom prst="rect">
            <a:avLst/>
          </a:prstGeom>
          <a:noFill/>
          <a:ln w="762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Анна\Desktop\НОВАЯ АТТЕСТАЦИЯ МОЯ\Детские грамоты 2017-2019\SAM_5864.JPG"/>
          <p:cNvPicPr>
            <a:picLocks noChangeAspect="1" noChangeArrowheads="1"/>
          </p:cNvPicPr>
          <p:nvPr/>
        </p:nvPicPr>
        <p:blipFill>
          <a:blip r:embed="rId9" cstate="print"/>
          <a:srcRect l="47657" t="53125" r="33593" b="12499"/>
          <a:stretch>
            <a:fillRect/>
          </a:stretch>
        </p:blipFill>
        <p:spPr bwMode="auto">
          <a:xfrm>
            <a:off x="6858016" y="1000108"/>
            <a:ext cx="1948308" cy="267892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60" y="3857628"/>
            <a:ext cx="1749088" cy="2468387"/>
          </a:xfrm>
          <a:prstGeom prst="rect">
            <a:avLst/>
          </a:prstGeom>
          <a:ln w="76200">
            <a:solidFill>
              <a:schemeClr val="bg2">
                <a:lumMod val="2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thumbs.dreamstime.com/z/%D1%80%D0%B0%D0%BC%D0%BA%D0%B0-%D0%B5%D0%B2%D1%80%D0%BE-31477933.jpg"/>
          <p:cNvPicPr/>
          <p:nvPr/>
        </p:nvPicPr>
        <p:blipFill>
          <a:blip r:embed="rId2">
            <a:lum bright="20000" contrast="-40000"/>
          </a:blip>
          <a:srcRect b="93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на\Desktop\НОВАЯ АТТЕСТАЦИЯ МОЯ\Мои грамоты новые\Белышева С.А.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1" y="1643050"/>
            <a:ext cx="252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на\Desktop\НОВАЯ АТТЕСТАЦИЯ МОЯ\Мои грамоты новые\Свидетельство проекта infourok.ru №УЩ834040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1142984"/>
            <a:ext cx="3492000" cy="25200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pic>
        <p:nvPicPr>
          <p:cNvPr id="6" name="Рисунок 5" descr="C:\Users\Анна\Desktop\НОВАЯ АТТЕСТАЦИЯ МОЯ\Мои грамоты новые\Снимок 1..JPG"/>
          <p:cNvPicPr/>
          <p:nvPr/>
        </p:nvPicPr>
        <p:blipFill>
          <a:blip r:embed="rId5"/>
          <a:srcRect r="781" b="781"/>
          <a:stretch>
            <a:fillRect/>
          </a:stretch>
        </p:blipFill>
        <p:spPr bwMode="auto">
          <a:xfrm>
            <a:off x="6500826" y="1571612"/>
            <a:ext cx="2500330" cy="35719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B0F0"/>
                </a:solidFill>
              </a:rPr>
              <a:t>Инновационная деятельность педагогов</a:t>
            </a:r>
            <a:endParaRPr lang="ru-RU" sz="3600" b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00B0F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50" y="3857628"/>
            <a:ext cx="3708000" cy="2615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thumbs.dreamstime.com/z/%D1%80%D0%B0%D0%BC%D0%BA%D0%B0-%D0%B5%D0%B2%D1%80%D0%BE-31477933.jpg"/>
          <p:cNvPicPr/>
          <p:nvPr/>
        </p:nvPicPr>
        <p:blipFill>
          <a:blip r:embed="rId2">
            <a:lum bright="20000" contrast="-40000"/>
          </a:blip>
          <a:srcRect b="93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Анна\Desktop\Снимок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500042"/>
            <a:ext cx="8929718" cy="561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нна\Desktop\Снимок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cdn.hipwallpaper.com/m/92/61/ou16m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3679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71538" y="642918"/>
            <a:ext cx="671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28728" y="1357298"/>
            <a:ext cx="62865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Экономическое воспитание детей дошкольного возраста–сравнительно новое направление в дошкольной педагогике. Радикальные преобразования в сфере экономики России показали большую потребность в повышении финансовой грамотности всего населения страны. Это является социальной проблемой не только взрослых, но и детей с раннего возраста. С малых лет ребенок видит, как родители приобретают товары и платят за них деньги, обсуждают зарплаты, платежи за коммунальные услуги, транспорт. Часто малыш не понимает, почему мама с папой не могут купить ему понравившеюся дорогую игрушку. Таким образом дети входят в мир финансов, получают первые  экономические знания только ещё на житейском уровне. 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714612" y="357166"/>
            <a:ext cx="428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Актуальность</a:t>
            </a:r>
            <a:endParaRPr lang="ru-RU" sz="3600" b="1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thumbs.dreamstime.com/z/%D1%80%D0%B0%D0%BC%D0%BA%D0%B0-%D0%B5%D0%B2%D1%80%D0%BE-31477933.jpg"/>
          <p:cNvPicPr/>
          <p:nvPr/>
        </p:nvPicPr>
        <p:blipFill>
          <a:blip r:embed="rId2">
            <a:lum bright="20000" contrast="-40000"/>
          </a:blip>
          <a:srcRect b="93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Анна\Desktop\1528514857_2545-gifka-spasibo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214422"/>
            <a:ext cx="7996885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cdn.hipwallpaper.com/m/92/61/ou16m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36790" cy="6858000"/>
          </a:xfrm>
          <a:prstGeom prst="rect">
            <a:avLst/>
          </a:prstGeom>
          <a:noFill/>
        </p:spPr>
      </p:pic>
      <p:pic>
        <p:nvPicPr>
          <p:cNvPr id="5" name="Picture 4" descr="http://top-money-game.ru/wp-content/uploads/2016/12/Zarabotat-dengi-na-onlayn-igrah-bez-vlozheniy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857364"/>
            <a:ext cx="2744900" cy="2624125"/>
          </a:xfrm>
          <a:prstGeom prst="rect">
            <a:avLst/>
          </a:prstGeom>
          <a:noFill/>
        </p:spPr>
      </p:pic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3500430" y="2000240"/>
            <a:ext cx="542928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Ц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ель проекта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по экономическому воспитанию  – </a:t>
            </a:r>
            <a:r>
              <a:rPr lang="ru-RU" sz="2000" b="1" dirty="0" smtClean="0"/>
              <a:t>раскрыть ребенку окружающий его предметный мир как мир духовных и материальных ценностей, как часть общечеловеческой культуры. Сформировать экономические компетенции и финансовую грамотность детей старшего дошкольного возраста</a:t>
            </a:r>
            <a:r>
              <a:rPr lang="ru-RU" sz="2000" dirty="0" smtClean="0"/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4414" y="714356"/>
            <a:ext cx="692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Цель экономического воспитания</a:t>
            </a:r>
            <a:endParaRPr lang="ru-RU" sz="3600" b="1" dirty="0"/>
          </a:p>
        </p:txBody>
      </p:sp>
      <p:pic>
        <p:nvPicPr>
          <p:cNvPr id="12298" name="Рисунок 10" descr="0_10ac22_9e8862ba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4191398"/>
            <a:ext cx="2143140" cy="196867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dn.hipwallpaper.com/m/92/61/ou16m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36790" cy="6858000"/>
          </a:xfrm>
          <a:prstGeom prst="rect">
            <a:avLst/>
          </a:prstGeom>
          <a:noFill/>
        </p:spPr>
      </p:pic>
      <p:pic>
        <p:nvPicPr>
          <p:cNvPr id="4" name="Рисунок 1" descr="http://www.playcast.ru/uploads/2016/05/19/187074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1500174"/>
            <a:ext cx="2643174" cy="307898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0" y="881516"/>
            <a:ext cx="928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3214678" y="928670"/>
            <a:ext cx="592932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2000" b="1" dirty="0" smtClean="0"/>
              <a:t>Познакомить детей старшего дошкольного возраста с основными экономическими понятиями, ввести в словарь детей экономические термины.</a:t>
            </a:r>
          </a:p>
          <a:p>
            <a:pPr lvl="0">
              <a:buFont typeface="Wingdings" pitchFamily="2" charset="2"/>
              <a:buChar char="Ø"/>
            </a:pPr>
            <a:r>
              <a:rPr lang="ru-RU" sz="2000" b="1" dirty="0" smtClean="0"/>
              <a:t>Формировать знания детей о том, чтобы заработать деньги нужно трудиться.</a:t>
            </a:r>
          </a:p>
          <a:p>
            <a:pPr lvl="0">
              <a:buFont typeface="Wingdings" pitchFamily="2" charset="2"/>
              <a:buChar char="Ø"/>
            </a:pPr>
            <a:r>
              <a:rPr lang="ru-RU" sz="2000" b="1" dirty="0" smtClean="0"/>
              <a:t>Учить детей считать деньги, разумно их тратить. </a:t>
            </a:r>
          </a:p>
          <a:p>
            <a:pPr lvl="0">
              <a:buFont typeface="Wingdings" pitchFamily="2" charset="2"/>
              <a:buChar char="Ø"/>
            </a:pPr>
            <a:r>
              <a:rPr lang="ru-RU" sz="2000" b="1" dirty="0" smtClean="0"/>
              <a:t>Познакомить с валютой - национальной, иностранной, международной.</a:t>
            </a:r>
          </a:p>
          <a:p>
            <a:pPr lvl="0">
              <a:buFont typeface="Wingdings" pitchFamily="2" charset="2"/>
              <a:buChar char="Ø"/>
            </a:pPr>
            <a:r>
              <a:rPr lang="ru-RU" sz="2000" b="1" dirty="0" smtClean="0"/>
              <a:t>Учить пользоваться банковскими продуктами и услугами.</a:t>
            </a:r>
          </a:p>
          <a:p>
            <a:pPr lvl="0">
              <a:buFont typeface="Wingdings" pitchFamily="2" charset="2"/>
              <a:buChar char="Ø"/>
            </a:pPr>
            <a:r>
              <a:rPr lang="ru-RU" sz="2000" b="1" dirty="0" smtClean="0"/>
              <a:t>Научить создавать рекламу-двигатель торговли.</a:t>
            </a:r>
          </a:p>
          <a:p>
            <a:pPr lvl="0">
              <a:buFont typeface="Wingdings" pitchFamily="2" charset="2"/>
              <a:buChar char="Ø"/>
            </a:pPr>
            <a:r>
              <a:rPr lang="ru-RU" sz="2000" b="1" dirty="0" smtClean="0"/>
              <a:t>Показать как взаимосвязаны экономические(труд, деньги, товар, стоимость) и нравственные(обман, щедрость, скупость, благотворительность) понятия.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/>
              <a:t>Развивать умение детей применять полученные знания  в реальных жизненных ситуациях.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2844" y="285728"/>
            <a:ext cx="900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Задачи экономического воспитания</a:t>
            </a:r>
            <a:endParaRPr lang="ru-RU" sz="3600" b="1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dn.hipwallpaper.com/m/92/61/ou16m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3679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142852"/>
            <a:ext cx="864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Формы и методы работы</a:t>
            </a:r>
            <a:endParaRPr lang="ru-RU" sz="3600" b="1" dirty="0"/>
          </a:p>
        </p:txBody>
      </p:sp>
      <p:sp>
        <p:nvSpPr>
          <p:cNvPr id="4" name="Овал 3"/>
          <p:cNvSpPr/>
          <p:nvPr/>
        </p:nvSpPr>
        <p:spPr>
          <a:xfrm>
            <a:off x="3786182" y="2928934"/>
            <a:ext cx="1800000" cy="180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 rot="16200000">
            <a:off x="3640496" y="1217232"/>
            <a:ext cx="1980000" cy="1260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 rot="16200000">
            <a:off x="3711934" y="5146322"/>
            <a:ext cx="1980000" cy="1260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715008" y="3143248"/>
            <a:ext cx="1980000" cy="1260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714480" y="3143248"/>
            <a:ext cx="1980000" cy="1260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 rot="19530238">
            <a:off x="5183352" y="1807208"/>
            <a:ext cx="1980000" cy="1260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 rot="1868425">
            <a:off x="5183768" y="4493126"/>
            <a:ext cx="1980000" cy="1260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 rot="1756195">
            <a:off x="2110419" y="1760899"/>
            <a:ext cx="1980000" cy="1260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 rot="19985915">
            <a:off x="2178150" y="4451701"/>
            <a:ext cx="1980000" cy="1260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3929058" y="1357298"/>
            <a:ext cx="142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НОД интегрированная с другими видами</a:t>
            </a:r>
          </a:p>
          <a:p>
            <a:pPr algn="ctr"/>
            <a:r>
              <a:rPr lang="ru-RU" sz="1200" b="1" dirty="0" smtClean="0"/>
              <a:t>деятельности </a:t>
            </a:r>
            <a:endParaRPr lang="ru-RU" sz="1200" b="1" dirty="0"/>
          </a:p>
        </p:txBody>
      </p:sp>
      <p:sp>
        <p:nvSpPr>
          <p:cNvPr id="26" name="TextBox 25"/>
          <p:cNvSpPr txBox="1"/>
          <p:nvPr/>
        </p:nvSpPr>
        <p:spPr>
          <a:xfrm rot="2263042">
            <a:off x="2390196" y="2128004"/>
            <a:ext cx="1439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Дидактические игры</a:t>
            </a:r>
            <a:endParaRPr lang="ru-RU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785918" y="3500438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Сюжетно-ролевые </a:t>
            </a:r>
          </a:p>
          <a:p>
            <a:pPr algn="ctr"/>
            <a:r>
              <a:rPr lang="ru-RU" sz="1200" b="1" dirty="0" smtClean="0"/>
              <a:t>игры</a:t>
            </a:r>
            <a:endParaRPr lang="ru-RU" sz="1200" b="1" dirty="0"/>
          </a:p>
        </p:txBody>
      </p:sp>
      <p:sp>
        <p:nvSpPr>
          <p:cNvPr id="28" name="TextBox 27"/>
          <p:cNvSpPr txBox="1"/>
          <p:nvPr/>
        </p:nvSpPr>
        <p:spPr>
          <a:xfrm rot="19497251">
            <a:off x="2231070" y="4835303"/>
            <a:ext cx="1871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Продуктивная </a:t>
            </a:r>
          </a:p>
          <a:p>
            <a:pPr algn="ctr"/>
            <a:r>
              <a:rPr lang="ru-RU" sz="1200" b="1" dirty="0" smtClean="0"/>
              <a:t>деятельность</a:t>
            </a:r>
            <a:endParaRPr lang="ru-RU" sz="1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071934" y="5429264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Решение</a:t>
            </a:r>
          </a:p>
          <a:p>
            <a:pPr algn="ctr"/>
            <a:r>
              <a:rPr lang="ru-RU" sz="1200" b="1" dirty="0" smtClean="0"/>
              <a:t>проблемных</a:t>
            </a:r>
          </a:p>
          <a:p>
            <a:pPr algn="ctr"/>
            <a:r>
              <a:rPr lang="ru-RU" sz="1200" b="1" dirty="0" smtClean="0"/>
              <a:t>ситуаций</a:t>
            </a:r>
            <a:endParaRPr lang="ru-RU" sz="1200" b="1" dirty="0"/>
          </a:p>
        </p:txBody>
      </p:sp>
      <p:sp>
        <p:nvSpPr>
          <p:cNvPr id="30" name="TextBox 29"/>
          <p:cNvSpPr txBox="1"/>
          <p:nvPr/>
        </p:nvSpPr>
        <p:spPr>
          <a:xfrm rot="19232603">
            <a:off x="5259440" y="2218020"/>
            <a:ext cx="1728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Экскурсии</a:t>
            </a:r>
            <a:endParaRPr lang="ru-RU" sz="1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770600" y="3500438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Индивидуальная </a:t>
            </a:r>
          </a:p>
          <a:p>
            <a:pPr algn="ctr"/>
            <a:r>
              <a:rPr lang="ru-RU" sz="1200" b="1" dirty="0" smtClean="0"/>
              <a:t>работа с детьми</a:t>
            </a:r>
            <a:endParaRPr lang="ru-RU" sz="1200" b="1" dirty="0"/>
          </a:p>
        </p:txBody>
      </p:sp>
      <p:sp>
        <p:nvSpPr>
          <p:cNvPr id="32" name="TextBox 31"/>
          <p:cNvSpPr txBox="1"/>
          <p:nvPr/>
        </p:nvSpPr>
        <p:spPr>
          <a:xfrm rot="2328091">
            <a:off x="5304820" y="4727476"/>
            <a:ext cx="177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Чтение </a:t>
            </a:r>
          </a:p>
          <a:p>
            <a:pPr algn="ctr"/>
            <a:r>
              <a:rPr lang="ru-RU" sz="1200" b="1" dirty="0" smtClean="0"/>
              <a:t>художественной</a:t>
            </a:r>
          </a:p>
          <a:p>
            <a:pPr algn="ctr"/>
            <a:r>
              <a:rPr lang="ru-RU" sz="1200" b="1" dirty="0" smtClean="0"/>
              <a:t>литературы</a:t>
            </a:r>
            <a:endParaRPr lang="ru-RU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4000496" y="3214686"/>
            <a:ext cx="1428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Формы </a:t>
            </a:r>
          </a:p>
          <a:p>
            <a:pPr algn="ctr"/>
            <a:r>
              <a:rPr lang="ru-RU" sz="2400" b="1" dirty="0" smtClean="0"/>
              <a:t>работы</a:t>
            </a:r>
          </a:p>
          <a:p>
            <a:pPr algn="ctr"/>
            <a:r>
              <a:rPr lang="ru-RU" sz="2400" b="1" dirty="0" smtClean="0"/>
              <a:t>с детьми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dn.hipwallpaper.com/m/92/61/ou16m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36790" cy="6858000"/>
          </a:xfrm>
          <a:prstGeom prst="rect">
            <a:avLst/>
          </a:prstGeom>
          <a:noFill/>
        </p:spPr>
      </p:pic>
      <p:pic>
        <p:nvPicPr>
          <p:cNvPr id="3" name="Picture 21"/>
          <p:cNvPicPr/>
          <p:nvPr/>
        </p:nvPicPr>
        <p:blipFill>
          <a:blip r:embed="rId3">
            <a:extLst/>
          </a:blip>
          <a:srcRect r="98" b="3807"/>
          <a:stretch>
            <a:fillRect/>
          </a:stretch>
        </p:blipFill>
        <p:spPr bwMode="auto">
          <a:xfrm>
            <a:off x="3286116" y="1571612"/>
            <a:ext cx="4857784" cy="457203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72000" y="3071810"/>
            <a:ext cx="2357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Проект </a:t>
            </a:r>
          </a:p>
          <a:p>
            <a:pPr algn="ctr"/>
            <a:r>
              <a:rPr lang="ru-RU" sz="2400" b="1" dirty="0" smtClean="0"/>
              <a:t>«Экономика для дошколят»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86380" y="1500174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01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2330" y="2714620"/>
            <a:ext cx="57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02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9124" y="5214950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Семейный бюджет (доходы и расходы)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29256" y="4857760"/>
            <a:ext cx="64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03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8992" y="3143248"/>
            <a:ext cx="1285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Потребности и возможности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29058" y="2714620"/>
            <a:ext cx="57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04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Работа с дошкольниками строится по четырём направлениям, связанных между собой задачами и содержанием.</a:t>
            </a:r>
          </a:p>
        </p:txBody>
      </p:sp>
      <p:pic>
        <p:nvPicPr>
          <p:cNvPr id="10241" name="Picture 1" descr="l8WLoXI2NtQiXGIr2jhWM5BF_H-FWfvxIguEpOIjeF5OW6HR2Oov8gjyD_4Ni2WE0b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357430"/>
            <a:ext cx="2124075" cy="212407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000628" y="1785926"/>
            <a:ext cx="1643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Труд.</a:t>
            </a:r>
          </a:p>
          <a:p>
            <a:pPr algn="ctr"/>
            <a:r>
              <a:rPr lang="ru-RU" b="1" dirty="0" smtClean="0"/>
              <a:t>Профессии.</a:t>
            </a:r>
          </a:p>
          <a:p>
            <a:pPr algn="ctr"/>
            <a:r>
              <a:rPr lang="ru-RU" b="1" dirty="0" smtClean="0"/>
              <a:t>Реклама.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14348" y="1785926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Деньги </a:t>
            </a:r>
          </a:p>
          <a:p>
            <a:pPr algn="ctr"/>
            <a:r>
              <a:rPr lang="ru-RU" b="1" dirty="0" smtClean="0"/>
              <a:t>(цена, стоимость)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715140" y="3214686"/>
            <a:ext cx="1285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Деньги </a:t>
            </a:r>
          </a:p>
          <a:p>
            <a:pPr algn="ctr"/>
            <a:r>
              <a:rPr lang="ru-RU" b="1" dirty="0" smtClean="0"/>
              <a:t>(цена, стоимость)</a:t>
            </a:r>
            <a:endParaRPr lang="ru-RU" b="1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2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Анна\Desktop\Снимок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thumbs.dreamstime.com/z/%D1%80%D0%B0%D0%BC%D0%BA%D0%B0-%D0%B5%D0%B2%D1%80%D0%BE-31477933.jpg"/>
          <p:cNvPicPr/>
          <p:nvPr/>
        </p:nvPicPr>
        <p:blipFill>
          <a:blip r:embed="rId2">
            <a:lum bright="20000" contrast="-40000"/>
          </a:blip>
          <a:srcRect b="93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на\Desktop\Снимок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71546"/>
            <a:ext cx="9144000" cy="5500702"/>
          </a:xfrm>
          <a:prstGeom prst="rect">
            <a:avLst/>
          </a:prstGeom>
          <a:noFill/>
          <a:ln w="76200">
            <a:noFill/>
          </a:ln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142844" y="142852"/>
            <a:ext cx="9001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B0F0"/>
                </a:solidFill>
              </a:rPr>
              <a:t>Рекламное агентство «Теремок»</a:t>
            </a:r>
            <a:endParaRPr lang="ru-RU" sz="4800" b="1" dirty="0"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нна\Desktop\Снимок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1667</TotalTime>
  <Words>341</Words>
  <Application>Microsoft Office PowerPoint</Application>
  <PresentationFormat>Экран (4:3)</PresentationFormat>
  <Paragraphs>54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Анна</dc:creator>
  <cp:lastModifiedBy>Анна</cp:lastModifiedBy>
  <cp:revision>165</cp:revision>
  <dcterms:created xsi:type="dcterms:W3CDTF">2019-10-19T13:31:26Z</dcterms:created>
  <dcterms:modified xsi:type="dcterms:W3CDTF">2021-05-03T11:59:59Z</dcterms:modified>
</cp:coreProperties>
</file>