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57" r:id="rId4"/>
    <p:sldId id="258" r:id="rId5"/>
    <p:sldId id="276" r:id="rId6"/>
    <p:sldId id="281" r:id="rId7"/>
    <p:sldId id="262" r:id="rId8"/>
    <p:sldId id="259" r:id="rId9"/>
    <p:sldId id="260" r:id="rId10"/>
    <p:sldId id="278" r:id="rId11"/>
    <p:sldId id="264" r:id="rId12"/>
    <p:sldId id="277" r:id="rId13"/>
    <p:sldId id="279" r:id="rId14"/>
    <p:sldId id="265" r:id="rId15"/>
    <p:sldId id="266" r:id="rId16"/>
    <p:sldId id="267" r:id="rId17"/>
    <p:sldId id="274" r:id="rId18"/>
    <p:sldId id="263" r:id="rId19"/>
    <p:sldId id="280" r:id="rId20"/>
    <p:sldId id="272" r:id="rId21"/>
    <p:sldId id="268" r:id="rId22"/>
    <p:sldId id="26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анкетирования </a:t>
            </a:r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грамотность»</a:t>
            </a:r>
            <a:endPara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784201939889527"/>
          <c:y val="1.470588235294118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Лист1!$A$2:$A$12</c:f>
              <c:strCache>
                <c:ptCount val="11"/>
                <c:pt idx="0">
                  <c:v>Нужно ли детям рассказывать о деньгах?</c:v>
                </c:pt>
                <c:pt idx="1">
                  <c:v>Нужно ли детей знакомить с экономикой?</c:v>
                </c:pt>
                <c:pt idx="2">
                  <c:v>Как Вы относитесь к желанию детей иметь копилку?</c:v>
                </c:pt>
                <c:pt idx="3">
                  <c:v>Должны ли дошкольники иметь карманные деньги?</c:v>
                </c:pt>
                <c:pt idx="4">
                  <c:v>Замечаете ли вы интерес у ребенка к домашней работе?</c:v>
                </c:pt>
                <c:pt idx="5">
                  <c:v>Как ребенок относится к труду?</c:v>
                </c:pt>
                <c:pt idx="6">
                  <c:v>Имеет ли ребенок постоянные обязанности дома?</c:v>
                </c:pt>
                <c:pt idx="7">
                  <c:v>Участвует ли ребенок в процессе планирования предстоящих покупок</c:v>
                </c:pt>
                <c:pt idx="8">
                  <c:v>Знают ли дети профессии родителей?</c:v>
                </c:pt>
                <c:pt idx="9">
                  <c:v>Знает ли ребенок на, что тратятся деньги?</c:v>
                </c:pt>
                <c:pt idx="10">
                  <c:v>Рассказываете ли вы ребенку, откуда берутся деньги?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58</c:v>
                </c:pt>
                <c:pt idx="1">
                  <c:v>37</c:v>
                </c:pt>
                <c:pt idx="2">
                  <c:v>52</c:v>
                </c:pt>
                <c:pt idx="3">
                  <c:v>25</c:v>
                </c:pt>
                <c:pt idx="4">
                  <c:v>58</c:v>
                </c:pt>
                <c:pt idx="5">
                  <c:v>58</c:v>
                </c:pt>
                <c:pt idx="6">
                  <c:v>35</c:v>
                </c:pt>
                <c:pt idx="7">
                  <c:v>30</c:v>
                </c:pt>
                <c:pt idx="8">
                  <c:v>60</c:v>
                </c:pt>
                <c:pt idx="9">
                  <c:v>30</c:v>
                </c:pt>
                <c:pt idx="1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Лист1!$A$2:$A$12</c:f>
              <c:strCache>
                <c:ptCount val="11"/>
                <c:pt idx="0">
                  <c:v>Нужно ли детям рассказывать о деньгах?</c:v>
                </c:pt>
                <c:pt idx="1">
                  <c:v>Нужно ли детей знакомить с экономикой?</c:v>
                </c:pt>
                <c:pt idx="2">
                  <c:v>Как Вы относитесь к желанию детей иметь копилку?</c:v>
                </c:pt>
                <c:pt idx="3">
                  <c:v>Должны ли дошкольники иметь карманные деньги?</c:v>
                </c:pt>
                <c:pt idx="4">
                  <c:v>Замечаете ли вы интерес у ребенка к домашней работе?</c:v>
                </c:pt>
                <c:pt idx="5">
                  <c:v>Как ребенок относится к труду?</c:v>
                </c:pt>
                <c:pt idx="6">
                  <c:v>Имеет ли ребенок постоянные обязанности дома?</c:v>
                </c:pt>
                <c:pt idx="7">
                  <c:v>Участвует ли ребенок в процессе планирования предстоящих покупок</c:v>
                </c:pt>
                <c:pt idx="8">
                  <c:v>Знают ли дети профессии родителей?</c:v>
                </c:pt>
                <c:pt idx="9">
                  <c:v>Знает ли ребенок на, что тратятся деньги?</c:v>
                </c:pt>
                <c:pt idx="10">
                  <c:v>Рассказываете ли вы ребенку, откуда берутся деньги?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</c:v>
                </c:pt>
                <c:pt idx="1">
                  <c:v>23</c:v>
                </c:pt>
                <c:pt idx="2">
                  <c:v>8</c:v>
                </c:pt>
                <c:pt idx="3">
                  <c:v>35</c:v>
                </c:pt>
                <c:pt idx="4">
                  <c:v>2</c:v>
                </c:pt>
                <c:pt idx="5">
                  <c:v>2</c:v>
                </c:pt>
                <c:pt idx="6">
                  <c:v>25</c:v>
                </c:pt>
                <c:pt idx="7">
                  <c:v>30</c:v>
                </c:pt>
                <c:pt idx="8">
                  <c:v>0</c:v>
                </c:pt>
                <c:pt idx="9">
                  <c:v>30</c:v>
                </c:pt>
                <c:pt idx="10">
                  <c:v>0</c:v>
                </c:pt>
              </c:numCache>
            </c:numRef>
          </c:val>
        </c:ser>
        <c:axId val="72438528"/>
        <c:axId val="72440064"/>
      </c:barChart>
      <c:catAx>
        <c:axId val="72438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440064"/>
        <c:crosses val="autoZero"/>
        <c:auto val="1"/>
        <c:lblAlgn val="ctr"/>
        <c:lblOffset val="100"/>
      </c:catAx>
      <c:valAx>
        <c:axId val="72440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4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70E2-DA5C-4BB4-8D90-30AF0338590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8E7C-322F-434E-AFEA-B780A43D5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нимок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" y="0"/>
            <a:ext cx="91353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Анна\Desktop\Снимок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4143404" cy="2609131"/>
          </a:xfrm>
          <a:prstGeom prst="rect">
            <a:avLst/>
          </a:prstGeom>
          <a:noFill/>
        </p:spPr>
      </p:pic>
      <p:pic>
        <p:nvPicPr>
          <p:cNvPr id="5" name="Рисунок 4" descr="C:\Users\Анна\Desktop\Экономика ВСЯ\ЭКОНомиКА вся\SAM_66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3514725" cy="26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 из задач ранней финансовой грамотности – знакомство дошкольников с деньгами.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 cstate="print"/>
          <a:srcRect r="30" b="28"/>
          <a:stretch>
            <a:fillRect/>
          </a:stretch>
        </p:blipFill>
        <p:spPr bwMode="auto">
          <a:xfrm>
            <a:off x="5786446" y="500042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r="71" b="71"/>
          <a:stretch>
            <a:fillRect/>
          </a:stretch>
        </p:blipFill>
        <p:spPr bwMode="auto">
          <a:xfrm>
            <a:off x="3714744" y="3286124"/>
            <a:ext cx="2428892" cy="23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детей старшей и подготовительной групп были организованы ряд экскурсий в отделение Сбербанка России, в супермаркеты микрорайона Волжанка, на Кинешемский Хлебокомбинат.</a:t>
            </a:r>
          </a:p>
          <a:p>
            <a:endParaRPr lang="ru-RU" dirty="0"/>
          </a:p>
        </p:txBody>
      </p:sp>
      <p:pic>
        <p:nvPicPr>
          <p:cNvPr id="4" name="Рисунок 3" descr="изображение_viber_2020-10-16_12-40-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4095747" cy="3071810"/>
          </a:xfrm>
          <a:prstGeom prst="rect">
            <a:avLst/>
          </a:prstGeom>
        </p:spPr>
      </p:pic>
      <p:pic>
        <p:nvPicPr>
          <p:cNvPr id="5" name="Рисунок 4" descr="SAM_6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3" y="1000108"/>
            <a:ext cx="4524375" cy="3393281"/>
          </a:xfrm>
          <a:prstGeom prst="rect">
            <a:avLst/>
          </a:prstGeom>
        </p:spPr>
      </p:pic>
      <p:pic>
        <p:nvPicPr>
          <p:cNvPr id="6" name="Рисунок 5" descr="SAM_6795.JPG"/>
          <p:cNvPicPr>
            <a:picLocks noChangeAspect="1"/>
          </p:cNvPicPr>
          <p:nvPr/>
        </p:nvPicPr>
        <p:blipFill>
          <a:blip r:embed="rId5" cstate="print"/>
          <a:srcRect r="53" b="54"/>
          <a:stretch>
            <a:fillRect/>
          </a:stretch>
        </p:blipFill>
        <p:spPr>
          <a:xfrm>
            <a:off x="428596" y="4000504"/>
            <a:ext cx="285752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Анна\Desktop\Экономика ВСЯ\ЭКОНомиКА вся\SAM_6693.JPG"/>
          <p:cNvPicPr/>
          <p:nvPr/>
        </p:nvPicPr>
        <p:blipFill>
          <a:blip r:embed="rId3" cstate="print"/>
          <a:srcRect r="22" b="21"/>
          <a:stretch>
            <a:fillRect/>
          </a:stretch>
        </p:blipFill>
        <p:spPr bwMode="auto">
          <a:xfrm>
            <a:off x="0" y="3071810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профессиями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нимок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504682"/>
            <a:ext cx="4778267" cy="3377365"/>
          </a:xfrm>
          <a:prstGeom prst="rect">
            <a:avLst/>
          </a:prstGeom>
        </p:spPr>
      </p:pic>
      <p:pic>
        <p:nvPicPr>
          <p:cNvPr id="6" name="Рисунок 5" descr="image-2019-07-28 20_25_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00042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4143404" cy="30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.JPG"/>
          <p:cNvPicPr>
            <a:picLocks noChangeAspect="1"/>
          </p:cNvPicPr>
          <p:nvPr/>
        </p:nvPicPr>
        <p:blipFill>
          <a:blip r:embed="rId5"/>
          <a:srcRect r="-5"/>
          <a:stretch>
            <a:fillRect/>
          </a:stretch>
        </p:blipFill>
        <p:spPr>
          <a:xfrm>
            <a:off x="500034" y="0"/>
            <a:ext cx="3684489" cy="2700336"/>
          </a:xfrm>
          <a:prstGeom prst="rect">
            <a:avLst/>
          </a:prstGeom>
        </p:spPr>
      </p:pic>
      <p:pic>
        <p:nvPicPr>
          <p:cNvPr id="8" name="Рисунок 7" descr="image-2019-10-16 20_25_55.jpg"/>
          <p:cNvPicPr>
            <a:picLocks noChangeAspect="1"/>
          </p:cNvPicPr>
          <p:nvPr/>
        </p:nvPicPr>
        <p:blipFill>
          <a:blip r:embed="rId6"/>
          <a:srcRect b="-46"/>
          <a:stretch>
            <a:fillRect/>
          </a:stretch>
        </p:blipFill>
        <p:spPr>
          <a:xfrm>
            <a:off x="4572000" y="2357430"/>
            <a:ext cx="2357436" cy="275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нашем детском саду открыто рекламное агентство «Теремок».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рекламу создаём, от страны не отстаём. Экономику родную никогда не подведё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AM_6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4095747" cy="3071810"/>
          </a:xfrm>
          <a:prstGeom prst="rect">
            <a:avLst/>
          </a:prstGeom>
        </p:spPr>
      </p:pic>
      <p:pic>
        <p:nvPicPr>
          <p:cNvPr id="5" name="Рисунок 4" descr="Сним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071546"/>
            <a:ext cx="5203952" cy="2941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1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организации воспитательно-образовательного процесса по экономическому воспитанию в детском саду создана соответствующая предметно-развивающая среда. В игротеках представлен необходимый комплекс дидактических материалов, игр и пособий, атрибутов через которые происходит закрепление, уточнение, углубление, систематизация полученных экономических представлений в трудовой, игровой, познавательной деятельности; формируются умения детей применять их в самостоятельной и продуктивной деятельности.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_viber_2020-11-06_09-49-23.jpg"/>
          <p:cNvPicPr>
            <a:picLocks noChangeAspect="1"/>
          </p:cNvPicPr>
          <p:nvPr/>
        </p:nvPicPr>
        <p:blipFill>
          <a:blip r:embed="rId3" cstate="print"/>
          <a:srcRect r="-75"/>
          <a:stretch>
            <a:fillRect/>
          </a:stretch>
        </p:blipFill>
        <p:spPr>
          <a:xfrm>
            <a:off x="142844" y="1785926"/>
            <a:ext cx="2751702" cy="3143248"/>
          </a:xfrm>
          <a:prstGeom prst="rect">
            <a:avLst/>
          </a:prstGeom>
        </p:spPr>
      </p:pic>
      <p:pic>
        <p:nvPicPr>
          <p:cNvPr id="5" name="Рисунок 4" descr="изображение_viber_2021-04-15_14-50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714488"/>
            <a:ext cx="3571868" cy="2678901"/>
          </a:xfrm>
          <a:prstGeom prst="rect">
            <a:avLst/>
          </a:prstGeom>
        </p:spPr>
      </p:pic>
      <p:pic>
        <p:nvPicPr>
          <p:cNvPr id="6" name="Рисунок 5" descr="изображение_viber_2021-04-15_22-10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428868"/>
            <a:ext cx="2357437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изображение_viber_2021-04-15_22-14-21.jpg"/>
          <p:cNvPicPr>
            <a:picLocks noChangeAspect="1"/>
          </p:cNvPicPr>
          <p:nvPr/>
        </p:nvPicPr>
        <p:blipFill>
          <a:blip r:embed="rId3"/>
          <a:srcRect r="-1" b="21"/>
          <a:stretch>
            <a:fillRect/>
          </a:stretch>
        </p:blipFill>
        <p:spPr>
          <a:xfrm>
            <a:off x="142844" y="142851"/>
            <a:ext cx="5976000" cy="2841730"/>
          </a:xfrm>
          <a:prstGeom prst="rect">
            <a:avLst/>
          </a:prstGeom>
        </p:spPr>
      </p:pic>
      <p:pic>
        <p:nvPicPr>
          <p:cNvPr id="5" name="Рисунок 4" descr="изображение_viber_2021-04-25_14-38-1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5" y="3000372"/>
            <a:ext cx="4042105" cy="3024000"/>
          </a:xfrm>
          <a:prstGeom prst="rect">
            <a:avLst/>
          </a:prstGeom>
        </p:spPr>
      </p:pic>
      <p:pic>
        <p:nvPicPr>
          <p:cNvPr id="6" name="Рисунок 5" descr="изображение_viber_2021-04-25_14-38-18.jpg"/>
          <p:cNvPicPr>
            <a:picLocks noChangeAspect="1"/>
          </p:cNvPicPr>
          <p:nvPr/>
        </p:nvPicPr>
        <p:blipFill>
          <a:blip r:embed="rId5" cstate="print"/>
          <a:srcRect r="-1" b="-60"/>
          <a:stretch>
            <a:fillRect/>
          </a:stretch>
        </p:blipFill>
        <p:spPr>
          <a:xfrm>
            <a:off x="4357686" y="3071810"/>
            <a:ext cx="2893239" cy="1928826"/>
          </a:xfrm>
          <a:prstGeom prst="rect">
            <a:avLst/>
          </a:prstGeom>
        </p:spPr>
      </p:pic>
      <p:pic>
        <p:nvPicPr>
          <p:cNvPr id="7" name="Рисунок 6" descr="изображение_viber_2021-04-25_14-38-161.jpg"/>
          <p:cNvPicPr>
            <a:picLocks noChangeAspect="1"/>
          </p:cNvPicPr>
          <p:nvPr/>
        </p:nvPicPr>
        <p:blipFill>
          <a:blip r:embed="rId6" cstate="print"/>
          <a:srcRect r="26" b="-67"/>
          <a:stretch>
            <a:fillRect/>
          </a:stretch>
        </p:blipFill>
        <p:spPr>
          <a:xfrm>
            <a:off x="5072066" y="142852"/>
            <a:ext cx="3910500" cy="28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Лэпбук «Копейка-рубль бережёт!». Финансовая грамотность для детей старшего дошкольного возраста"/>
          <p:cNvPicPr/>
          <p:nvPr/>
        </p:nvPicPr>
        <p:blipFill>
          <a:blip r:embed="rId3" cstate="print"/>
          <a:srcRect r="44" b="-3"/>
          <a:stretch>
            <a:fillRect/>
          </a:stretch>
        </p:blipFill>
        <p:spPr bwMode="auto">
          <a:xfrm>
            <a:off x="5000628" y="292893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Наши лэпбуки: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«Копейка-рубль бережёт»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«Банкомат»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«Поговорим о деньгах»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28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428868"/>
            <a:ext cx="45910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 дошкольного детства, огромную роль играет семья, и работа 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ормированию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 финансовой грамотности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невозможна без участия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заинтересованности,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понимания важности проблемы. Только взаимодействуя с родителями, мы можем добиться результатов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успешном решении проблемы в области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воспитания и развития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_viber_2020-11-06_17-19-38.jpg"/>
          <p:cNvPicPr>
            <a:picLocks noChangeAspect="1"/>
          </p:cNvPicPr>
          <p:nvPr/>
        </p:nvPicPr>
        <p:blipFill>
          <a:blip r:embed="rId3"/>
          <a:srcRect r="-39" b="19"/>
          <a:stretch>
            <a:fillRect/>
          </a:stretch>
        </p:blipFill>
        <p:spPr>
          <a:xfrm>
            <a:off x="285720" y="1285860"/>
            <a:ext cx="2357454" cy="3445510"/>
          </a:xfrm>
          <a:prstGeom prst="rect">
            <a:avLst/>
          </a:prstGeom>
        </p:spPr>
      </p:pic>
      <p:pic>
        <p:nvPicPr>
          <p:cNvPr id="6" name="Рисунок 5" descr="изображение_viber_2021-04-25_14-38-163.jpg"/>
          <p:cNvPicPr>
            <a:picLocks noChangeAspect="1"/>
          </p:cNvPicPr>
          <p:nvPr/>
        </p:nvPicPr>
        <p:blipFill>
          <a:blip r:embed="rId4"/>
          <a:srcRect r="-31" b="4"/>
          <a:stretch>
            <a:fillRect/>
          </a:stretch>
        </p:blipFill>
        <p:spPr>
          <a:xfrm>
            <a:off x="3214678" y="1357298"/>
            <a:ext cx="5546187" cy="3000396"/>
          </a:xfrm>
          <a:prstGeom prst="rect">
            <a:avLst/>
          </a:prstGeom>
        </p:spPr>
      </p:pic>
      <p:pic>
        <p:nvPicPr>
          <p:cNvPr id="7" name="Рисунок 6" descr="изображение_viber_2021-04-25_14-38-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429132"/>
            <a:ext cx="2571736" cy="1923980"/>
          </a:xfrm>
          <a:prstGeom prst="rect">
            <a:avLst/>
          </a:prstGeom>
        </p:spPr>
      </p:pic>
      <p:pic>
        <p:nvPicPr>
          <p:cNvPr id="8" name="Рисунок 7" descr="изображение_viber_2021-04-15_22-09-31.jpg"/>
          <p:cNvPicPr>
            <a:picLocks noChangeAspect="1"/>
          </p:cNvPicPr>
          <p:nvPr/>
        </p:nvPicPr>
        <p:blipFill>
          <a:blip r:embed="rId6" cstate="print"/>
          <a:srcRect r="-95" b="55"/>
          <a:stretch>
            <a:fillRect/>
          </a:stretch>
        </p:blipFill>
        <p:spPr>
          <a:xfrm>
            <a:off x="2857488" y="3857628"/>
            <a:ext cx="1857388" cy="199809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7" y="1357298"/>
            <a:ext cx="285752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4502774"/>
              </p:ext>
            </p:extLst>
          </p:nvPr>
        </p:nvGraphicFramePr>
        <p:xfrm>
          <a:off x="0" y="0"/>
          <a:ext cx="778674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Снимок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5163" y="4143380"/>
            <a:ext cx="2878838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71414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октября 2019г. МБДОУ детский сад №46 является стажировочной площадкой по теме «Формирование финансовой грамотности у детей дошкольного возраста».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s3.eu-north-1.amazonaws.com/edu-sites.ru/kindetsad46_519/fm/%D0%98%D0%B7%D0%BE%D0%B1%D1%80%D0%B0%D0%B6%D0%B5%D0%BD%D0%B8%D1%8F/%D0%98%D0%BD%D0%BD%D0%BE%D0%B2%D0%B0%D1%86%D0%B8%D0%BE%D0%BD%D0%BD%D0%B0%D1%8F%20%D0%B4%D0%B5%D1%8F%D1%82%D0%B5%D0%BB%D1%8C%D0%BD%D0%BE%D1%81%D1%82%D1%8C/%D1%81%D0%B2%D0%B8%D0%B4%D0%B5%D1%82%D0%B5%D0%BB%D1%8C%D1%81%D1%82%D0%B2%D0%BE022.jpg"/>
          <p:cNvPicPr>
            <a:picLocks noChangeAspect="1" noChangeArrowheads="1"/>
          </p:cNvPicPr>
          <p:nvPr/>
        </p:nvPicPr>
        <p:blipFill>
          <a:blip r:embed="rId3"/>
          <a:srcRect r="80"/>
          <a:stretch>
            <a:fillRect/>
          </a:stretch>
        </p:blipFill>
        <p:spPr bwMode="auto">
          <a:xfrm>
            <a:off x="1571604" y="785794"/>
            <a:ext cx="592935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rcRect r="50" b="-53"/>
          <a:stretch>
            <a:fillRect/>
          </a:stretch>
        </p:blipFill>
        <p:spPr bwMode="auto">
          <a:xfrm>
            <a:off x="5143504" y="714356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4214842" cy="313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зображение_viber_2021-09-06_17-28-51-081.jpg"/>
          <p:cNvPicPr>
            <a:picLocks noChangeAspect="1"/>
          </p:cNvPicPr>
          <p:nvPr/>
        </p:nvPicPr>
        <p:blipFill>
          <a:blip r:embed="rId5"/>
          <a:srcRect r="40" b="-2"/>
          <a:stretch>
            <a:fillRect/>
          </a:stretch>
        </p:blipFill>
        <p:spPr>
          <a:xfrm>
            <a:off x="500034" y="3813416"/>
            <a:ext cx="3786214" cy="3044584"/>
          </a:xfrm>
          <a:prstGeom prst="rect">
            <a:avLst/>
          </a:prstGeom>
        </p:spPr>
      </p:pic>
      <p:pic>
        <p:nvPicPr>
          <p:cNvPr id="7" name="Рисунок 6" descr="Снимок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143356"/>
            <a:ext cx="4331031" cy="2714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0"/>
            <a:ext cx="88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Были созданы электронные образовательные ресурсы по экономическому воспитанию и формированию основ финансовой грамотности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нимок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143404" cy="3108563"/>
          </a:xfrm>
          <a:prstGeom prst="rect">
            <a:avLst/>
          </a:prstGeom>
        </p:spPr>
      </p:pic>
      <p:pic>
        <p:nvPicPr>
          <p:cNvPr id="7" name="Рисунок 6" descr="Сним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4143404" cy="309034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/>
          <a:srcRect r="16" b="30"/>
          <a:stretch>
            <a:fillRect/>
          </a:stretch>
        </p:blipFill>
        <p:spPr bwMode="auto">
          <a:xfrm>
            <a:off x="4572000" y="285728"/>
            <a:ext cx="4483799" cy="29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857628"/>
            <a:ext cx="35004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Приобщение детей к экономике – это эффективный путь подготовки ребенка к жизни, его социальной адаптации в обществе, к формированию с детского возраста образа своей будущей семьи. Необходимо так же помнить, что сегодняшние дети – это будущие участники финансового рынка, вкладчики, заемщики, налогоплательщики. Именно поэтому обучение основам финансовой грамотности целесообразно начинать в дошкольном возрасте, когда у ребенка формируется внутренняя социальная позиция.</a:t>
            </a:r>
          </a:p>
          <a:p>
            <a:endParaRPr lang="ru-RU" dirty="0"/>
          </a:p>
        </p:txBody>
      </p:sp>
      <p:pic>
        <p:nvPicPr>
          <p:cNvPr id="5" name="Рисунок 4" descr="C:\Users\Анна\Desktop\Экономика ВСЯ\ЭКОНомиКА вся\SAM_68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5184791" cy="365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%D0%BA%D0%BE%D0%BF%D0%B8_%D0%B1%D0%B0%D0%BB%D0%BB%D1%8B-fitto-300x3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65" y="1428736"/>
            <a:ext cx="3590935" cy="351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C:\Users\Анна\Desktop\1528514857_2545-gifka-spasib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99688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Современный мир требуют от человека особых качеств, особой экономической культуры.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элементы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финансовой грамотности в МБДОУ детский сад №46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вводятся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уже со 2 младшей группы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инансовая грамотность дошкольника не только приближает ребенка к реальной жизни,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обучая его ориентироваться в происходящем в стране, но и формирует деловые качества личности, что обеспечивает преемственность в обучении между детским садом и школой.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715766704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3429024" cy="2473184"/>
          </a:xfrm>
          <a:prstGeom prst="rect">
            <a:avLst/>
          </a:prstGeom>
        </p:spPr>
      </p:pic>
      <p:pic>
        <p:nvPicPr>
          <p:cNvPr id="7" name="Рисунок 6" descr="14913841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571612"/>
            <a:ext cx="3214710" cy="2411033"/>
          </a:xfrm>
          <a:prstGeom prst="rect">
            <a:avLst/>
          </a:prstGeom>
        </p:spPr>
      </p:pic>
      <p:pic>
        <p:nvPicPr>
          <p:cNvPr id="9" name="Рисунок 8" descr="http://uzlovaya6.russia-sad.ru/upload/photo/12-08-15/308_13_34_55_54lM-1.jpg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1509" r="4500" b="14151"/>
          <a:stretch>
            <a:fillRect/>
          </a:stretch>
        </p:blipFill>
        <p:spPr bwMode="auto">
          <a:xfrm>
            <a:off x="428596" y="1714488"/>
            <a:ext cx="328614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ch1.gancevichi.edu.by/sm_full.aspx?guid=935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602" t="24038" b="29808"/>
          <a:stretch>
            <a:fillRect/>
          </a:stretch>
        </p:blipFill>
        <p:spPr bwMode="auto">
          <a:xfrm>
            <a:off x="5786446" y="4000504"/>
            <a:ext cx="2654055" cy="88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avatars.mds.yandex.net/get-zen_doc/164147/pub_5e60d18cee97541f751b0645_5e60d334b86afa74c58d50bb/scale_12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7675">
            <a:off x="3499471" y="3176914"/>
            <a:ext cx="2113666" cy="268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опытно-инновационной деятельности по созданию системы в работе педагогического коллектива по организации экономического образования детей дошкольного возраста подключены все педагоги МБДОУ детский сад №46.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Анна\Desktop\Экономика ВСЯ\Сним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285925" cy="2643206"/>
          </a:xfrm>
          <a:prstGeom prst="rect">
            <a:avLst/>
          </a:prstGeom>
          <a:noFill/>
        </p:spPr>
      </p:pic>
      <p:pic>
        <p:nvPicPr>
          <p:cNvPr id="13" name="Рисунок 12" descr="Снимокм.JPG"/>
          <p:cNvPicPr>
            <a:picLocks noChangeAspect="1"/>
          </p:cNvPicPr>
          <p:nvPr/>
        </p:nvPicPr>
        <p:blipFill>
          <a:blip r:embed="rId4"/>
          <a:srcRect r="55"/>
          <a:stretch>
            <a:fillRect/>
          </a:stretch>
        </p:blipFill>
        <p:spPr>
          <a:xfrm>
            <a:off x="142844" y="1142984"/>
            <a:ext cx="2143140" cy="2371719"/>
          </a:xfrm>
          <a:prstGeom prst="rect">
            <a:avLst/>
          </a:prstGeom>
        </p:spPr>
      </p:pic>
      <p:pic>
        <p:nvPicPr>
          <p:cNvPr id="14" name="Рисунок 13" descr="Снимокть.JPG"/>
          <p:cNvPicPr>
            <a:picLocks noChangeAspect="1"/>
          </p:cNvPicPr>
          <p:nvPr/>
        </p:nvPicPr>
        <p:blipFill>
          <a:blip r:embed="rId5"/>
          <a:srcRect r="-23" b="-31"/>
          <a:stretch>
            <a:fillRect/>
          </a:stretch>
        </p:blipFill>
        <p:spPr>
          <a:xfrm>
            <a:off x="2428860" y="1142984"/>
            <a:ext cx="2286016" cy="2356792"/>
          </a:xfrm>
          <a:prstGeom prst="rect">
            <a:avLst/>
          </a:prstGeom>
        </p:spPr>
      </p:pic>
      <p:pic>
        <p:nvPicPr>
          <p:cNvPr id="8" name="Рисунок 7" descr="Снимо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714752"/>
            <a:ext cx="3650643" cy="2264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 нашего сада  повышают уровень своей финансовой грамотности, педагогическую компетентность в этой области.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нна\Desktop\НОВАЯ АТТЕСТАЦИЯ МОЯ\Мои грамоты новые\Белышева С.А.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25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на\Desktop\НОВАЯ АТТЕСТАЦИЯ МОЯ\Мои грамоты новые\Свидетельство проекта infourok.ru №УЩ834040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642918"/>
            <a:ext cx="3357586" cy="237712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3071810"/>
            <a:ext cx="3357586" cy="2368429"/>
          </a:xfrm>
          <a:prstGeom prst="rect">
            <a:avLst/>
          </a:prstGeom>
        </p:spPr>
      </p:pic>
      <p:pic>
        <p:nvPicPr>
          <p:cNvPr id="8" name="Рисунок 7" descr="C:\Users\Анна\Desktop\НОВАЯ АТТЕСТАЦИЯ МОЯ\Мои грамоты новые\Снимок 1..JPG"/>
          <p:cNvPicPr/>
          <p:nvPr/>
        </p:nvPicPr>
        <p:blipFill>
          <a:blip r:embed="rId6"/>
          <a:srcRect r="-61" b="-52"/>
          <a:stretch>
            <a:fillRect/>
          </a:stretch>
        </p:blipFill>
        <p:spPr bwMode="auto">
          <a:xfrm>
            <a:off x="6500826" y="857232"/>
            <a:ext cx="2500330" cy="35719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643306" y="2500306"/>
            <a:ext cx="1800000" cy="180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6200000">
            <a:off x="3569058" y="788604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9530238">
            <a:off x="5040475" y="1450017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2132" y="2786058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868425">
            <a:off x="5040892" y="4064498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6200000">
            <a:off x="3569058" y="4789132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985915">
            <a:off x="2106711" y="4094510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1604" y="2786058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756195">
            <a:off x="2038982" y="1475146"/>
            <a:ext cx="1980000" cy="126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282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и методы работы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328091">
            <a:off x="5149804" y="4414880"/>
            <a:ext cx="177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художественной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314324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232603">
            <a:off x="5177384" y="1946548"/>
            <a:ext cx="172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92867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НОД интегрированная с другими видами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263042">
            <a:off x="2282340" y="1853123"/>
            <a:ext cx="147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042" y="321468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Сюжетно-ролевые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497251">
            <a:off x="2177440" y="4495988"/>
            <a:ext cx="187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Продуктивная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9058" y="507207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проблемных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ситуаций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4744" y="2643182"/>
            <a:ext cx="171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Педагоги с большим удовольствием проводят с детьми занятия, помогают создать у дошкольников правильное представление о деньгах, семейном бюджете, производстве, потреблении и прочих важных экономических понятиях.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имоу.JPG"/>
          <p:cNvPicPr>
            <a:picLocks noChangeAspect="1"/>
          </p:cNvPicPr>
          <p:nvPr/>
        </p:nvPicPr>
        <p:blipFill>
          <a:blip r:embed="rId3"/>
          <a:srcRect r="-50"/>
          <a:stretch>
            <a:fillRect/>
          </a:stretch>
        </p:blipFill>
        <p:spPr>
          <a:xfrm>
            <a:off x="142844" y="3286124"/>
            <a:ext cx="2643206" cy="2871310"/>
          </a:xfrm>
          <a:prstGeom prst="rect">
            <a:avLst/>
          </a:prstGeom>
        </p:spPr>
      </p:pic>
      <p:pic>
        <p:nvPicPr>
          <p:cNvPr id="6" name="Рисунок 5" descr="Снимок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142984"/>
            <a:ext cx="6072230" cy="3246025"/>
          </a:xfrm>
          <a:prstGeom prst="rect">
            <a:avLst/>
          </a:prstGeom>
        </p:spPr>
      </p:pic>
      <p:pic>
        <p:nvPicPr>
          <p:cNvPr id="8" name="Рисунок 7" descr="изображение_viber_2021-04-15_14-49-572.jpg"/>
          <p:cNvPicPr>
            <a:picLocks noChangeAspect="1"/>
          </p:cNvPicPr>
          <p:nvPr/>
        </p:nvPicPr>
        <p:blipFill>
          <a:blip r:embed="rId5" cstate="print"/>
          <a:srcRect r="-66"/>
          <a:stretch>
            <a:fillRect/>
          </a:stretch>
        </p:blipFill>
        <p:spPr>
          <a:xfrm>
            <a:off x="142844" y="1142984"/>
            <a:ext cx="2661973" cy="210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Компоненты экономического воспитания и формирование основ финансовой грамотности в детском саду присутствуют во всех видах детской деятельности.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Сделать экономику доступной помогает сюжетно-ролевая игра.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нна\Desktop\Экономика ВСЯ\ЭКОНомиКА вся\image-2019-09-30 15_28_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нна\Desktop\Экономика ВСЯ\ЭКОНомиКА вся\Для ВИДЕО\Снимок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318328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изображение_viber_2021-04-26_22-10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928802"/>
            <a:ext cx="2178841" cy="2905122"/>
          </a:xfrm>
          <a:prstGeom prst="rect">
            <a:avLst/>
          </a:prstGeom>
        </p:spPr>
      </p:pic>
      <p:pic>
        <p:nvPicPr>
          <p:cNvPr id="11" name="Рисунок 10" descr="image-2019-10-16 20_25_49.jpg"/>
          <p:cNvPicPr>
            <a:picLocks noChangeAspect="1"/>
          </p:cNvPicPr>
          <p:nvPr/>
        </p:nvPicPr>
        <p:blipFill>
          <a:blip r:embed="rId6"/>
          <a:srcRect r="-1" b="-1"/>
          <a:stretch>
            <a:fillRect/>
          </a:stretch>
        </p:blipFill>
        <p:spPr>
          <a:xfrm>
            <a:off x="500034" y="3429000"/>
            <a:ext cx="2786082" cy="280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nen-powerpoint-dep-ve-kinh-t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Дидактические, настольные игры помогают закрепить экономические термины и понятия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старшего дошкольного возраста.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_viber_2021-04-15_14-49-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2857488" cy="2143116"/>
          </a:xfrm>
          <a:prstGeom prst="rect">
            <a:avLst/>
          </a:prstGeom>
        </p:spPr>
      </p:pic>
      <p:pic>
        <p:nvPicPr>
          <p:cNvPr id="5" name="Рисунок 4" descr="изображение_viber_2021-04-15_14-49-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39" y="1142984"/>
            <a:ext cx="2762237" cy="2071678"/>
          </a:xfrm>
          <a:prstGeom prst="rect">
            <a:avLst/>
          </a:prstGeom>
        </p:spPr>
      </p:pic>
      <p:pic>
        <p:nvPicPr>
          <p:cNvPr id="6" name="Рисунок 5" descr="изображение_viber_2021-04-15_14-49-571.jpg"/>
          <p:cNvPicPr>
            <a:picLocks noChangeAspect="1"/>
          </p:cNvPicPr>
          <p:nvPr/>
        </p:nvPicPr>
        <p:blipFill>
          <a:blip r:embed="rId5" cstate="print"/>
          <a:srcRect r="-13"/>
          <a:stretch>
            <a:fillRect/>
          </a:stretch>
        </p:blipFill>
        <p:spPr>
          <a:xfrm>
            <a:off x="6072198" y="1500174"/>
            <a:ext cx="2893206" cy="2571744"/>
          </a:xfrm>
          <a:prstGeom prst="rect">
            <a:avLst/>
          </a:prstGeom>
        </p:spPr>
      </p:pic>
      <p:pic>
        <p:nvPicPr>
          <p:cNvPr id="7" name="Рисунок 6" descr="изображение_viber_2021-04-25_14-44-041.jpg"/>
          <p:cNvPicPr>
            <a:picLocks noChangeAspect="1"/>
          </p:cNvPicPr>
          <p:nvPr/>
        </p:nvPicPr>
        <p:blipFill>
          <a:blip r:embed="rId6"/>
          <a:srcRect r="12"/>
          <a:stretch>
            <a:fillRect/>
          </a:stretch>
        </p:blipFill>
        <p:spPr>
          <a:xfrm>
            <a:off x="142844" y="3571876"/>
            <a:ext cx="2905145" cy="2339571"/>
          </a:xfrm>
          <a:prstGeom prst="rect">
            <a:avLst/>
          </a:prstGeom>
        </p:spPr>
      </p:pic>
      <p:pic>
        <p:nvPicPr>
          <p:cNvPr id="8" name="Рисунок 7" descr="изображение_viber_2021-04-25_14-44-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3286124"/>
            <a:ext cx="276223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481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124</cp:revision>
  <dcterms:created xsi:type="dcterms:W3CDTF">2021-04-25T11:54:08Z</dcterms:created>
  <dcterms:modified xsi:type="dcterms:W3CDTF">2022-02-09T16:24:48Z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3891764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