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58" r:id="rId5"/>
    <p:sldId id="260" r:id="rId6"/>
    <p:sldId id="263" r:id="rId7"/>
    <p:sldId id="262" r:id="rId8"/>
    <p:sldId id="265" r:id="rId9"/>
    <p:sldId id="264" r:id="rId10"/>
    <p:sldId id="261" r:id="rId11"/>
    <p:sldId id="266" r:id="rId12"/>
    <p:sldId id="269" r:id="rId13"/>
    <p:sldId id="268" r:id="rId14"/>
    <p:sldId id="267" r:id="rId15"/>
    <p:sldId id="274" r:id="rId16"/>
    <p:sldId id="273" r:id="rId17"/>
    <p:sldId id="272" r:id="rId18"/>
    <p:sldId id="271" r:id="rId19"/>
    <p:sldId id="270" r:id="rId20"/>
    <p:sldId id="277" r:id="rId21"/>
    <p:sldId id="275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2098" y="4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AD0BB-CD24-4A26-B3C5-BF2A31128091}" type="datetimeFigureOut">
              <a:rPr lang="ru-RU" smtClean="0"/>
              <a:t>22.01.2025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14159-7F90-4A98-80D8-ACC2AACE6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4052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AD0BB-CD24-4A26-B3C5-BF2A31128091}" type="datetimeFigureOut">
              <a:rPr lang="ru-RU" smtClean="0"/>
              <a:t>22.01.2025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14159-7F90-4A98-80D8-ACC2AACE6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1495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AD0BB-CD24-4A26-B3C5-BF2A31128091}" type="datetimeFigureOut">
              <a:rPr lang="ru-RU" smtClean="0"/>
              <a:t>22.01.2025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14159-7F90-4A98-80D8-ACC2AACE6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1410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AD0BB-CD24-4A26-B3C5-BF2A31128091}" type="datetimeFigureOut">
              <a:rPr lang="ru-RU" smtClean="0"/>
              <a:t>22.01.2025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14159-7F90-4A98-80D8-ACC2AACE6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9418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AD0BB-CD24-4A26-B3C5-BF2A31128091}" type="datetimeFigureOut">
              <a:rPr lang="ru-RU" smtClean="0"/>
              <a:t>22.01.2025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14159-7F90-4A98-80D8-ACC2AACE6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7176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AD0BB-CD24-4A26-B3C5-BF2A31128091}" type="datetimeFigureOut">
              <a:rPr lang="ru-RU" smtClean="0"/>
              <a:t>22.01.2025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14159-7F90-4A98-80D8-ACC2AACE6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1507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AD0BB-CD24-4A26-B3C5-BF2A31128091}" type="datetimeFigureOut">
              <a:rPr lang="ru-RU" smtClean="0"/>
              <a:t>22.01.2025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14159-7F90-4A98-80D8-ACC2AACE6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427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AD0BB-CD24-4A26-B3C5-BF2A31128091}" type="datetimeFigureOut">
              <a:rPr lang="ru-RU" smtClean="0"/>
              <a:t>22.01.2025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14159-7F90-4A98-80D8-ACC2AACE6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8809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AD0BB-CD24-4A26-B3C5-BF2A31128091}" type="datetimeFigureOut">
              <a:rPr lang="ru-RU" smtClean="0"/>
              <a:t>22.01.2025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14159-7F90-4A98-80D8-ACC2AACE6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1699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AD0BB-CD24-4A26-B3C5-BF2A31128091}" type="datetimeFigureOut">
              <a:rPr lang="ru-RU" smtClean="0"/>
              <a:t>22.01.2025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14159-7F90-4A98-80D8-ACC2AACE6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1824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AD0BB-CD24-4A26-B3C5-BF2A31128091}" type="datetimeFigureOut">
              <a:rPr lang="ru-RU" smtClean="0"/>
              <a:t>22.01.2025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14159-7F90-4A98-80D8-ACC2AACE6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0762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AD0BB-CD24-4A26-B3C5-BF2A31128091}" type="datetimeFigureOut">
              <a:rPr lang="ru-RU" smtClean="0"/>
              <a:t>22.01.2025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614159-7F90-4A98-80D8-ACC2AACE6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5411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4.jpeg"/><Relationship Id="rId2" Type="http://schemas.openxmlformats.org/officeDocument/2006/relationships/hyperlink" Target="https://doligra.ru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fincult.info/upload/iblock/f20/puteshestvie_v_mir_finansov_web.pdf" TargetMode="External"/><Relationship Id="rId5" Type="http://schemas.openxmlformats.org/officeDocument/2006/relationships/image" Target="../media/image3.jpeg"/><Relationship Id="rId4" Type="http://schemas.openxmlformats.org/officeDocument/2006/relationships/hyperlink" Target="https://www.fingram39.ru/upload/iblock/577/577b7ecfd5c888ebb4d28cf990734404.pd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hyperlink" Target="https://detsad238.ru/doc/2020/fg_jekonomicheskie_skazki.pdf" TargetMode="Externa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E386E90-2325-8ABE-C792-297387DFDB26}"/>
              </a:ext>
            </a:extLst>
          </p:cNvPr>
          <p:cNvSpPr txBox="1"/>
          <p:nvPr/>
        </p:nvSpPr>
        <p:spPr>
          <a:xfrm>
            <a:off x="1204452" y="1780089"/>
            <a:ext cx="7241458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Современные педагогические технологии и формы работы по финансовой грамотности с детьми дошкольного возраста</a:t>
            </a:r>
          </a:p>
        </p:txBody>
      </p:sp>
    </p:spTree>
    <p:extLst>
      <p:ext uri="{BB962C8B-B14F-4D97-AF65-F5344CB8AC3E}">
        <p14:creationId xmlns:p14="http://schemas.microsoft.com/office/powerpoint/2010/main" val="24455125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A52B78-2088-38C1-9E1E-890E2DA485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D072DA2-1B14-DADB-0590-5AD28A5C7F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544" y="1417146"/>
            <a:ext cx="7641306" cy="337116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E7AAE2D-6CF8-CD33-EFFC-6CCCEAF1FFD1}"/>
              </a:ext>
            </a:extLst>
          </p:cNvPr>
          <p:cNvSpPr txBox="1"/>
          <p:nvPr/>
        </p:nvSpPr>
        <p:spPr>
          <a:xfrm>
            <a:off x="2824864" y="602672"/>
            <a:ext cx="349427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проекта:</a:t>
            </a:r>
          </a:p>
          <a:p>
            <a:pPr algn="ctr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60636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3C6FD3-6ACB-1DC2-DAB6-AD5421962F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4428D68-B27F-7FD6-D3CF-FC18F0F4967C}"/>
              </a:ext>
            </a:extLst>
          </p:cNvPr>
          <p:cNvSpPr txBox="1"/>
          <p:nvPr/>
        </p:nvSpPr>
        <p:spPr>
          <a:xfrm>
            <a:off x="630493" y="556846"/>
            <a:ext cx="7471287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>
              <a:buAutoNum type="arabicPlain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этап: Мотивационный</a:t>
            </a:r>
          </a:p>
          <a:p>
            <a:pPr algn="ctr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Ситуации взаимодействия: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	Заинтересовать темой;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	Проблемная ситуация;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	Обеспечение понимания темы;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	Обсуждение предстоящей деятельности;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	Планирование;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	Подведение к формулированию выводов.</a:t>
            </a:r>
          </a:p>
        </p:txBody>
      </p:sp>
    </p:spTree>
    <p:extLst>
      <p:ext uri="{BB962C8B-B14F-4D97-AF65-F5344CB8AC3E}">
        <p14:creationId xmlns:p14="http://schemas.microsoft.com/office/powerpoint/2010/main" val="33394514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8363B4-0E2F-4930-5D00-D7A7C8F6E2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EC6EE2A-180F-A946-9C01-358A97D7DFC8}"/>
              </a:ext>
            </a:extLst>
          </p:cNvPr>
          <p:cNvSpPr txBox="1"/>
          <p:nvPr/>
        </p:nvSpPr>
        <p:spPr>
          <a:xfrm>
            <a:off x="909484" y="729477"/>
            <a:ext cx="6563032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>
              <a:buAutoNum type="arabicPlain" startAt="2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этап: Проблемно-деятельностный.</a:t>
            </a:r>
          </a:p>
          <a:p>
            <a:pPr algn="ctr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Поиск информации;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Беседа;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Игра;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Опыты и эксперименты;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Конструирование;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Рассматривание иллюстраций;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Рисование;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Творческая мастерская.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54124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220571-8508-08CC-7D3B-5E316FF21E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89D51DD-301B-86EB-C9A9-6DA608B69072}"/>
              </a:ext>
            </a:extLst>
          </p:cNvPr>
          <p:cNvSpPr txBox="1"/>
          <p:nvPr/>
        </p:nvSpPr>
        <p:spPr>
          <a:xfrm>
            <a:off x="1273277" y="742702"/>
            <a:ext cx="62484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этап: Творческий.</a:t>
            </a:r>
          </a:p>
          <a:p>
            <a:pPr algn="ctr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Творческий досуг, концерт и т.д.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Оформление выставки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Презентации продукта, пресс-конференции и т.д.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Конкурсы.</a:t>
            </a:r>
          </a:p>
        </p:txBody>
      </p:sp>
    </p:spTree>
    <p:extLst>
      <p:ext uri="{BB962C8B-B14F-4D97-AF65-F5344CB8AC3E}">
        <p14:creationId xmlns:p14="http://schemas.microsoft.com/office/powerpoint/2010/main" val="29137903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B00F41-386E-F4AE-5F2C-0D98B1F3EB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01C1402-A10F-2DAE-0436-7C8507C7D81B}"/>
              </a:ext>
            </a:extLst>
          </p:cNvPr>
          <p:cNvSpPr txBox="1"/>
          <p:nvPr/>
        </p:nvSpPr>
        <p:spPr>
          <a:xfrm>
            <a:off x="702128" y="704706"/>
            <a:ext cx="8278586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для организации проектной деятельности: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✓	Создать условия для успешного выполнения проектов;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✓	Вести подготовку детей к выполнению проектов;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✓	Обеспечить руководство проектом со стороны педагога;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✓	Каждый участник проекта вносит свой вклад в проект;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✓	Обязательная презентация результатов работы по проекту</a:t>
            </a:r>
          </a:p>
          <a:p>
            <a:pPr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взаимодействия педагога и ребенка: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✓	эмоциональная вовлеченность;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✓	стимуляция любознательности ребенка;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✓	передача инициативы от взрослого к ребенку;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✓	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безоценочность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✓	поддержка детской активности.</a:t>
            </a: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решения проблемы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	Поиск средств анализа условий проблемы = актуализация прежних знаний.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	Процесс решения проблемы (гипотеза).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	Доказательство и проверка гипотезы.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2852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F356EF-9306-9831-0C96-E788872F82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00CF06A-4E69-C493-AA46-E86853458585}"/>
              </a:ext>
            </a:extLst>
          </p:cNvPr>
          <p:cNvSpPr txBox="1"/>
          <p:nvPr/>
        </p:nvSpPr>
        <p:spPr>
          <a:xfrm>
            <a:off x="629265" y="583950"/>
            <a:ext cx="804278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	Проблемная ситуация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интеллектуальное затруднение человека, когда он не находит объяснения какому-то факту, явлению, процессу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Выход из проблемной ситуации: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F6605EB-60C5-7877-AA61-A2CEE72774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5406" y="2422955"/>
            <a:ext cx="6157415" cy="37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3864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94BE23-34C3-765B-5BBE-A0B54D8F4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94DCA44-BCF4-A945-A4DF-165E33D39902}"/>
              </a:ext>
            </a:extLst>
          </p:cNvPr>
          <p:cNvSpPr txBox="1"/>
          <p:nvPr/>
        </p:nvSpPr>
        <p:spPr>
          <a:xfrm>
            <a:off x="1111044" y="362635"/>
            <a:ext cx="635163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 технологии. Ситуация месяца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57684E-FA1F-EEAE-FD64-C1CC46B1070D}"/>
              </a:ext>
            </a:extLst>
          </p:cNvPr>
          <p:cNvSpPr txBox="1"/>
          <p:nvPr/>
        </p:nvSpPr>
        <p:spPr>
          <a:xfrm>
            <a:off x="310243" y="863054"/>
            <a:ext cx="8523514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Структура технологии «Ситуация месяца» обязательно включает диагностику знаний и умений детей в начале ситуации, привлечение на занятиях наглядного материала (видео, иллюстрации, репродукции, экскурсии и т.д.), активизацию прошлого опыта детей в различной форме; беседы, драматизация,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изодеятельность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создание коллективных проектов, подготовка социальных акций, использование темы ситуации в работе всех специалистов дошкольной организации. 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Обязательно участие родителей; беседы с детьми дома, запись сказок, высказываний детей, рисование, пение, создание костюмов, подарков, приготовление угощений, совместное участие в написании сценариев праздников и в самом празднике. Выходная диагностика в различных формах: «Волшебный телефон», анкетирование, наблюдение, опрос родителей и т.д. Каждую ситуацию дети всех возрастных групп проживают в течение одного месяца, иногда и более в зависимости от её сложности и интереса к ней детей и педагогов. По завершении каждой ситуации проводится заключительный праздник.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590254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274574-D0C3-E651-B622-CCE717EE42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4A7CED6-4459-8181-B9AF-4430D68F9D87}"/>
              </a:ext>
            </a:extLst>
          </p:cNvPr>
          <p:cNvSpPr txBox="1"/>
          <p:nvPr/>
        </p:nvSpPr>
        <p:spPr>
          <a:xfrm>
            <a:off x="2020002" y="506929"/>
            <a:ext cx="592446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 технологии. Мастерская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CD0D6F-02C4-0F05-AAC2-22BE0478CE44}"/>
              </a:ext>
            </a:extLst>
          </p:cNvPr>
          <p:cNvSpPr txBox="1"/>
          <p:nvPr/>
        </p:nvSpPr>
        <p:spPr>
          <a:xfrm>
            <a:off x="535682" y="1634894"/>
            <a:ext cx="821327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Мастерская в первую очередь является формой организации продуктивной деятельности, однако в силу ярко выраженного интегративного характера позволяет развивать двигательную (мелкую моторику), социально-коммуникативную, познавательно-исследовательскую, трудовую деятельность, речевое и физическое развитие</a:t>
            </a:r>
          </a:p>
        </p:txBody>
      </p:sp>
    </p:spTree>
    <p:extLst>
      <p:ext uri="{BB962C8B-B14F-4D97-AF65-F5344CB8AC3E}">
        <p14:creationId xmlns:p14="http://schemas.microsoft.com/office/powerpoint/2010/main" val="25841126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44664C-605A-3275-38EE-91D7FD5E97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CCDA0BD-E3F5-E8D9-AF04-B1A7B4DA48FE}"/>
              </a:ext>
            </a:extLst>
          </p:cNvPr>
          <p:cNvSpPr txBox="1"/>
          <p:nvPr/>
        </p:nvSpPr>
        <p:spPr>
          <a:xfrm>
            <a:off x="1199535" y="427949"/>
            <a:ext cx="682358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 технологии. 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Кейс - технология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28ED1E-D509-84F8-D846-E639DD9D8E72}"/>
              </a:ext>
            </a:extLst>
          </p:cNvPr>
          <p:cNvSpPr txBox="1"/>
          <p:nvPr/>
        </p:nvSpPr>
        <p:spPr>
          <a:xfrm>
            <a:off x="411023" y="1470169"/>
            <a:ext cx="8605157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- развитие способности находить решение проблемы и учиться работать с информацией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marL="228600" indent="-228600">
              <a:buAutoNum type="arabicParenR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навыки структурирования информации; 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	осваивать технологию выработки управленческих решений;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	актуализировать накопленный опыт;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	тренировать эффективную коммуникацию;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	разрушать стереотипы и штампы;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6)	стимулировать инновации;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7)	повышать мотивацию.</a:t>
            </a:r>
          </a:p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 воспитанников: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этап — знакомство с ситуацией, её особенностями;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этап — выделение основной проблемы (проблем),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этап — предложение концепций или тем для «мозгового штурма»;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этап — анализ последствий принятия того или иного решения; 5 этап — решение кейса — предложение одного или нескольких вариантов последовательности действий.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Ситуация: Одна девочка очень любила конфеты. Она мечтала, что когда-нибудь попробует все конфеты, которые есть на нашей планете. Однажды ей приснился сон, что с неба вместо дождя стали капать разные сладости.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Момент проблемного включения детей: Представьте себе, что сон девочки сбудется. Будет ли это хорошо?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Ход обсуждения: Педагог по ходу рассказа использует возможный тон, чтобы мнение детей разделились. Пофантазировав с детьми о том, как это с здорово, воспитатель побуждает серьезно задуматься о последствиях и опасности такой ситуации.</a:t>
            </a:r>
          </a:p>
        </p:txBody>
      </p:sp>
    </p:spTree>
    <p:extLst>
      <p:ext uri="{BB962C8B-B14F-4D97-AF65-F5344CB8AC3E}">
        <p14:creationId xmlns:p14="http://schemas.microsoft.com/office/powerpoint/2010/main" val="8086793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94710B-C00F-CD43-09BD-19BADD26FF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E315423-3103-6D2B-D400-C17ED73C8821}"/>
              </a:ext>
            </a:extLst>
          </p:cNvPr>
          <p:cNvSpPr txBox="1"/>
          <p:nvPr/>
        </p:nvSpPr>
        <p:spPr>
          <a:xfrm>
            <a:off x="355600" y="722342"/>
            <a:ext cx="878840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Кейс – неоднозначная ситуация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Направленность: способность сопереживать, анализировать, строить гипотезы, предполагать.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кого: дети старшего возраста.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Ситуация: просмотр м/ф «Вини-Пух и день забот». 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Момент проблемного включения детей: Почему мультфильм так назвали?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Кейс – проблемная ситуация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 на: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воспитанников видеть возможный парадокс;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 формулировать проблему;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анализировать, строить гипотезы, предполагать;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 коллективно решать сложные задачи.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Кому адресован: Дети подготовительной к школе группы.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Ситуация: Просмотр выпуска журнала «Ералаш». Купите собачку! 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Момент проблемного включения детей: Какой не должны быть реклама?</a:t>
            </a:r>
          </a:p>
        </p:txBody>
      </p:sp>
    </p:spTree>
    <p:extLst>
      <p:ext uri="{BB962C8B-B14F-4D97-AF65-F5344CB8AC3E}">
        <p14:creationId xmlns:p14="http://schemas.microsoft.com/office/powerpoint/2010/main" val="2193156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EAD3D5-5A58-E5BF-600B-36057A1380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F163048-2BD6-0633-E705-8704884F31DC}"/>
              </a:ext>
            </a:extLst>
          </p:cNvPr>
          <p:cNvSpPr txBox="1"/>
          <p:nvPr/>
        </p:nvSpPr>
        <p:spPr>
          <a:xfrm>
            <a:off x="1175657" y="689206"/>
            <a:ext cx="672737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Включение финансовой грамотности в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образовательный процесс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4B62D0-8371-C40D-9B8B-AB14530AABD2}"/>
              </a:ext>
            </a:extLst>
          </p:cNvPr>
          <p:cNvSpPr txBox="1"/>
          <p:nvPr/>
        </p:nvSpPr>
        <p:spPr>
          <a:xfrm>
            <a:off x="825910" y="2198476"/>
            <a:ext cx="727587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включает две основные составляющие: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arenR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совместная непринужденная партнерская деятельность взрослого с детьми;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	свободная самостоятельная деятельность самих детей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9988942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6FE5A7-6476-7CE5-0FDD-E4D9B7CB95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BDAB638-41C0-6406-8D1F-CB50064CAF2C}"/>
              </a:ext>
            </a:extLst>
          </p:cNvPr>
          <p:cNvSpPr txBox="1"/>
          <p:nvPr/>
        </p:nvSpPr>
        <p:spPr>
          <a:xfrm>
            <a:off x="609600" y="947847"/>
            <a:ext cx="839470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Кейс – диспут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 на: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Умение воспитанников аргументированно отстаивать свое мнение;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Способность вести конструктивный диалог;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Умение анализировать, видеть ситуацию с разных сторон.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Кому адресован: Дети старшей и подготовительной к школе группы. Ситуация: Просмотр выпуска «Ералаш» № 262 Получилось!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Момент проблемного включения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дете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Педагог предлагает детям игру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«Прокурор и адвокат».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детей разбиться на пары. Участники каждой пары берут на себя роль прокурора и адвоката. Цель – привести как можно больше аргументов в защиту кого-нибудь или чего-нибудь. Например: «Я обвиняю девочку, она специально заставила маму отдать ей подарок раньше срока…» и «Я встаю на защиту девочки, она настойчивая и умеет добиваться своего ….»</a:t>
            </a:r>
          </a:p>
        </p:txBody>
      </p:sp>
    </p:spTree>
    <p:extLst>
      <p:ext uri="{BB962C8B-B14F-4D97-AF65-F5344CB8AC3E}">
        <p14:creationId xmlns:p14="http://schemas.microsoft.com/office/powerpoint/2010/main" val="25641174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80EAB6-8A5A-616D-EB8A-EC841D4487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1218574-DDFA-B684-8E98-61CFBF7E623D}"/>
              </a:ext>
            </a:extLst>
          </p:cNvPr>
          <p:cNvSpPr txBox="1"/>
          <p:nvPr/>
        </p:nvSpPr>
        <p:spPr>
          <a:xfrm>
            <a:off x="697506" y="855110"/>
            <a:ext cx="8128994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Театрализованные интерактивные мини-постановки (обучающие сказки) имеют особое значение для социализации и развития дошкольника. Эта форма может успешно использоваться для закрепления пройденных понятий: работать и зарабатывать, деньги, желания и потребности, тратить, расходовать, экономить, беречь, откладывать, копить, сберегать, план, планировать, занимать, долг и пр. Участие детей в театрализованных постановках позволяет осуществлять образование и развитие по всем направлениям: социально-коммуникативное, познавательное, речевое, художественно-эстетическое и физическое.</a:t>
            </a:r>
          </a:p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Театрализованное представление «Муха – Цокотуха» на новый лад (проект по финансовой грамотности)</a:t>
            </a:r>
          </a:p>
        </p:txBody>
      </p:sp>
    </p:spTree>
    <p:extLst>
      <p:ext uri="{BB962C8B-B14F-4D97-AF65-F5344CB8AC3E}">
        <p14:creationId xmlns:p14="http://schemas.microsoft.com/office/powerpoint/2010/main" val="1570590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688EED-3EAE-05D6-1A09-453613F644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1FAAAD8-1241-935A-9035-7367FADCE5EA}"/>
              </a:ext>
            </a:extLst>
          </p:cNvPr>
          <p:cNvSpPr txBox="1"/>
          <p:nvPr/>
        </p:nvSpPr>
        <p:spPr>
          <a:xfrm>
            <a:off x="609599" y="753802"/>
            <a:ext cx="8042787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Развивающие задачи самого широкого плана:</a:t>
            </a:r>
          </a:p>
          <a:p>
            <a:pPr algn="ctr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развитие инициативности детей во всех сферах деятельности, развитие общих познавательных способностей (в т. ч. сенсорики, символического мышления);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развитие культуры чувств и переживаний, способности к планированию собственной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и произвольному усилию, направленному на достижение результата;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освоение ребенком мироустройства в его природных и рукотворных аспектах (построение цельной картины мира)</a:t>
            </a:r>
          </a:p>
        </p:txBody>
      </p:sp>
    </p:spTree>
    <p:extLst>
      <p:ext uri="{BB962C8B-B14F-4D97-AF65-F5344CB8AC3E}">
        <p14:creationId xmlns:p14="http://schemas.microsoft.com/office/powerpoint/2010/main" val="1262344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4472F9-6C48-7460-651C-3387845933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607C125-7DCD-58D8-D2AE-E273C17BF46E}"/>
              </a:ext>
            </a:extLst>
          </p:cNvPr>
          <p:cNvSpPr txBox="1"/>
          <p:nvPr/>
        </p:nvSpPr>
        <p:spPr>
          <a:xfrm>
            <a:off x="2612572" y="419491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работы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F5B202-D03B-688E-7E0E-F28D9FAC35AB}"/>
              </a:ext>
            </a:extLst>
          </p:cNvPr>
          <p:cNvSpPr txBox="1"/>
          <p:nvPr/>
        </p:nvSpPr>
        <p:spPr>
          <a:xfrm>
            <a:off x="440871" y="1365498"/>
            <a:ext cx="8490857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	Формы совместной деятельности взрослого и детей 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	Применение сюжетно-ролевых игр как эффективная форма работы с детьми в сфере экономического воспитания. 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	Совместный просмотр и обсуждение с детьми мультфильмов, слайдов по финансовой грамотности, подготовленных исходя из возрастных ограничений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	Специально организованное обучение в форме «учебных» занятий с функцией (позицией) взрослого как учителя —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регламентатора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содержания и формы детской 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2693308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6096FA-65D9-1691-9822-F2983998A0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3D8ACDC-8D93-AF9F-8C70-EB6FE7D148FE}"/>
              </a:ext>
            </a:extLst>
          </p:cNvPr>
          <p:cNvSpPr txBox="1"/>
          <p:nvPr/>
        </p:nvSpPr>
        <p:spPr>
          <a:xfrm>
            <a:off x="1169701" y="352652"/>
            <a:ext cx="654845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 технологии. Игра.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A3F359-F970-BAF2-96E7-B4A39BF3EFE1}"/>
              </a:ext>
            </a:extLst>
          </p:cNvPr>
          <p:cNvSpPr txBox="1"/>
          <p:nvPr/>
        </p:nvSpPr>
        <p:spPr>
          <a:xfrm>
            <a:off x="601252" y="896770"/>
            <a:ext cx="812187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Ведущим видом деятельности дошкольников является игра. Использование игры эффективно при организации коммуникативной, познавательной, двигательной деятельности. Это одна из самых предпочтительных форм для формирования основ финансовой грамотности.</a:t>
            </a:r>
          </a:p>
        </p:txBody>
      </p:sp>
      <p:pic>
        <p:nvPicPr>
          <p:cNvPr id="2051" name="Image 12">
            <a:hlinkClick r:id="rId2"/>
            <a:extLst>
              <a:ext uri="{FF2B5EF4-FFF2-40B4-BE49-F238E27FC236}">
                <a16:creationId xmlns:a16="http://schemas.microsoft.com/office/drawing/2014/main" id="{66B828B6-7D01-D01A-B7F0-6683B60C0525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04" y="2179552"/>
            <a:ext cx="3086100" cy="1961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Image 13">
            <a:hlinkClick r:id="rId4"/>
            <a:extLst>
              <a:ext uri="{FF2B5EF4-FFF2-40B4-BE49-F238E27FC236}">
                <a16:creationId xmlns:a16="http://schemas.microsoft.com/office/drawing/2014/main" id="{32D77E3B-C931-D4A0-189C-0985A6CD61EC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0768" y="2361577"/>
            <a:ext cx="2742142" cy="2134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Image 14">
            <a:hlinkClick r:id="rId6"/>
            <a:extLst>
              <a:ext uri="{FF2B5EF4-FFF2-40B4-BE49-F238E27FC236}">
                <a16:creationId xmlns:a16="http://schemas.microsoft.com/office/drawing/2014/main" id="{C142B659-4045-ABEC-13F0-252F71301C6A}"/>
              </a:ext>
            </a:extLst>
          </p:cNvPr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674" y="3319452"/>
            <a:ext cx="2046288" cy="288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4">
            <a:extLst>
              <a:ext uri="{FF2B5EF4-FFF2-40B4-BE49-F238E27FC236}">
                <a16:creationId xmlns:a16="http://schemas.microsoft.com/office/drawing/2014/main" id="{4F8D4FCE-6087-4B50-6264-0D68D4837A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3573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689525-C95A-22F3-9E72-833B4671AE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46AF303-46CA-C0A9-F617-57A6A370D36B}"/>
              </a:ext>
            </a:extLst>
          </p:cNvPr>
          <p:cNvSpPr txBox="1"/>
          <p:nvPr/>
        </p:nvSpPr>
        <p:spPr>
          <a:xfrm>
            <a:off x="1165093" y="275940"/>
            <a:ext cx="711855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 технологии. Беседы, обсуждения,  чтение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718CE6-E536-43E2-6CF0-0ABBA1EB2C62}"/>
              </a:ext>
            </a:extLst>
          </p:cNvPr>
          <p:cNvSpPr txBox="1"/>
          <p:nvPr/>
        </p:nvSpPr>
        <p:spPr>
          <a:xfrm>
            <a:off x="653142" y="1106937"/>
            <a:ext cx="783771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Беседы-обсуждения, чтение (художественная литература, пословицы),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художественные приемы (загадки) могут быть использованы при реализации всех образовательных областей. Чтение – является основной формой восприятия художественной литературы. Беседы-обсуждения – одна из форм работы с детьми, которая помогает детям закрепить знания по разным темам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3DA5DDA-AD64-1A1A-249A-5F95876012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5909" y="2811463"/>
            <a:ext cx="1798476" cy="224352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68227F0-5C46-4A77-50A5-64A7B28FFA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545" y="2811463"/>
            <a:ext cx="1585097" cy="226181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C5FE755-D5C1-4E02-6B82-162E70EBDC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2488" y="2830486"/>
            <a:ext cx="3218967" cy="3310415"/>
          </a:xfrm>
          <a:prstGeom prst="rect">
            <a:avLst/>
          </a:prstGeom>
        </p:spPr>
      </p:pic>
      <p:pic>
        <p:nvPicPr>
          <p:cNvPr id="9" name="Image 19">
            <a:hlinkClick r:id="rId5"/>
            <a:extLst>
              <a:ext uri="{FF2B5EF4-FFF2-40B4-BE49-F238E27FC236}">
                <a16:creationId xmlns:a16="http://schemas.microsoft.com/office/drawing/2014/main" id="{97FD09EB-B739-1157-7961-C5660CFB3ACE}"/>
              </a:ext>
            </a:extLst>
          </p:cNvPr>
          <p:cNvPicPr>
            <a:picLocks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37639" y="4422544"/>
            <a:ext cx="1635125" cy="197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1517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F964CF-94DE-1087-E04A-4068D8B53B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A517270-2A1A-AC72-97C1-ECED6815F319}"/>
              </a:ext>
            </a:extLst>
          </p:cNvPr>
          <p:cNvSpPr txBox="1"/>
          <p:nvPr/>
        </p:nvSpPr>
        <p:spPr>
          <a:xfrm>
            <a:off x="2385377" y="635098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 технологии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6263C2-BC74-789F-A751-10B7431ACDC7}"/>
              </a:ext>
            </a:extLst>
          </p:cNvPr>
          <p:cNvSpPr txBox="1"/>
          <p:nvPr/>
        </p:nvSpPr>
        <p:spPr>
          <a:xfrm>
            <a:off x="715295" y="1368310"/>
            <a:ext cx="814795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Тематические стенды, фотовыставки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наглядным и консультативным материалом по различным вопросам.</a:t>
            </a:r>
          </a:p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Анкетирование, опрос дошкольников и родителей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позволяют воспитателю получить необходимую информацию для размышления.</a:t>
            </a:r>
          </a:p>
        </p:txBody>
      </p:sp>
    </p:spTree>
    <p:extLst>
      <p:ext uri="{BB962C8B-B14F-4D97-AF65-F5344CB8AC3E}">
        <p14:creationId xmlns:p14="http://schemas.microsoft.com/office/powerpoint/2010/main" val="15811465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97EDBD-E76E-1896-4F75-B1184636AA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2C831D1-285D-6C1D-BEFF-258A24D2B5F8}"/>
              </a:ext>
            </a:extLst>
          </p:cNvPr>
          <p:cNvSpPr txBox="1"/>
          <p:nvPr/>
        </p:nvSpPr>
        <p:spPr>
          <a:xfrm>
            <a:off x="529507" y="384249"/>
            <a:ext cx="808498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 технологии. Проектная деятельность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DA9159-57D3-D369-65DA-A5D997299E7A}"/>
              </a:ext>
            </a:extLst>
          </p:cNvPr>
          <p:cNvSpPr txBox="1"/>
          <p:nvPr/>
        </p:nvSpPr>
        <p:spPr>
          <a:xfrm>
            <a:off x="302078" y="991233"/>
            <a:ext cx="853984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Проектная деятельность позволяет детям самостоятельно или совместно с взрослыми открывать новый практический опыт, добывать его экспериментальным, поисковым путем, анализировать его и преобразовывать. С помощью проектов дошкольники осваивают новые понятия и представления о мире личных и семейных финансов.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989883-2793-08B7-77FC-844E259DCAB8}"/>
              </a:ext>
            </a:extLst>
          </p:cNvPr>
          <p:cNvSpPr txBox="1"/>
          <p:nvPr/>
        </p:nvSpPr>
        <p:spPr>
          <a:xfrm>
            <a:off x="302078" y="2613880"/>
            <a:ext cx="8539843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Цель проектной деятельности: понимание и применение воспитанниками знаний, умений и навыков, приобретенных в процессе планирования и выполнение постепенно усложняющихся практических заданий – проектов.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проектной деятельности в старшем дошкольном возрасте: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✓	формирование предпосылок поисковой деятельности, интеллектуальной инициативы;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✓	развитие умения определять возможные методы решения проблемы;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✓	формирование умения применять методы, способствующие решению поставленной задачи;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✓	развитие активного и пассивного словаря.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Проект: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✓	педагогически организованное взаимодействие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✓	материальный результат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✓	проблемная ситуация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✓	сбор и обработка информации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✓	практические навыки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✓	исследовательские умения.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76434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D046B1-CBAC-CA6B-9064-E118721A19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Image 36">
            <a:extLst>
              <a:ext uri="{FF2B5EF4-FFF2-40B4-BE49-F238E27FC236}">
                <a16:creationId xmlns:a16="http://schemas.microsoft.com/office/drawing/2014/main" id="{600382F3-BEA2-96C3-A0BC-0EDC0CB3766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84" y="3579444"/>
            <a:ext cx="8170606" cy="2890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EA5517D-08BD-B8EC-1D7C-4365DCA81758}"/>
              </a:ext>
            </a:extLst>
          </p:cNvPr>
          <p:cNvSpPr txBox="1"/>
          <p:nvPr/>
        </p:nvSpPr>
        <p:spPr>
          <a:xfrm>
            <a:off x="629264" y="600901"/>
            <a:ext cx="8278761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актуальных проектов для дошкольников:</a:t>
            </a: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«Копейка рубль бережет?: история одной копилки»</a:t>
            </a: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«Орел и решка: почему так названы?»</a:t>
            </a: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 чем рассказывают российские купюры?»</a:t>
            </a: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«Покупка без кошелька – это возможно?</a:t>
            </a:r>
          </a:p>
        </p:txBody>
      </p:sp>
    </p:spTree>
    <p:extLst>
      <p:ext uri="{BB962C8B-B14F-4D97-AF65-F5344CB8AC3E}">
        <p14:creationId xmlns:p14="http://schemas.microsoft.com/office/powerpoint/2010/main" val="313252102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75</TotalTime>
  <Words>1539</Words>
  <Application>Microsoft Office PowerPoint</Application>
  <PresentationFormat>Экран (4:3)</PresentationFormat>
  <Paragraphs>150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ф</dc:creator>
  <cp:lastModifiedBy>ф</cp:lastModifiedBy>
  <cp:revision>1</cp:revision>
  <dcterms:created xsi:type="dcterms:W3CDTF">2025-01-22T17:38:45Z</dcterms:created>
  <dcterms:modified xsi:type="dcterms:W3CDTF">2025-01-22T18:54:14Z</dcterms:modified>
</cp:coreProperties>
</file>