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257" r:id="rId2"/>
    <p:sldId id="283" r:id="rId3"/>
    <p:sldId id="261" r:id="rId4"/>
    <p:sldId id="286" r:id="rId5"/>
    <p:sldId id="284" r:id="rId6"/>
    <p:sldId id="280" r:id="rId7"/>
    <p:sldId id="285" r:id="rId8"/>
    <p:sldId id="281" r:id="rId9"/>
    <p:sldId id="288" r:id="rId10"/>
    <p:sldId id="275" r:id="rId11"/>
    <p:sldId id="303" r:id="rId12"/>
    <p:sldId id="304" r:id="rId13"/>
    <p:sldId id="291" r:id="rId14"/>
    <p:sldId id="292" r:id="rId15"/>
    <p:sldId id="293" r:id="rId16"/>
    <p:sldId id="294" r:id="rId17"/>
    <p:sldId id="295" r:id="rId18"/>
    <p:sldId id="296" r:id="rId19"/>
    <p:sldId id="297" r:id="rId20"/>
    <p:sldId id="298" r:id="rId21"/>
    <p:sldId id="299" r:id="rId22"/>
    <p:sldId id="300" r:id="rId23"/>
    <p:sldId id="301" r:id="rId24"/>
    <p:sldId id="269" r:id="rId25"/>
    <p:sldId id="305" r:id="rId26"/>
    <p:sldId id="306" r:id="rId27"/>
    <p:sldId id="307" r:id="rId28"/>
    <p:sldId id="308" r:id="rId29"/>
    <p:sldId id="262" r:id="rId3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996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4C54B-FF11-46F7-8A88-8F875AF92568}" type="datetimeFigureOut">
              <a:rPr lang="ru-RU" smtClean="0"/>
              <a:t>10.09.2023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B5F24-386D-47D2-9E5B-AC2223FCAA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9295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4C54B-FF11-46F7-8A88-8F875AF92568}" type="datetimeFigureOut">
              <a:rPr lang="ru-RU" smtClean="0"/>
              <a:t>10.09.2023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B5F24-386D-47D2-9E5B-AC2223FCAA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2578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4C54B-FF11-46F7-8A88-8F875AF92568}" type="datetimeFigureOut">
              <a:rPr lang="ru-RU" smtClean="0"/>
              <a:t>10.09.2023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B5F24-386D-47D2-9E5B-AC2223FCAABE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10854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4C54B-FF11-46F7-8A88-8F875AF92568}" type="datetimeFigureOut">
              <a:rPr lang="ru-RU" smtClean="0"/>
              <a:t>10.09.2023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B5F24-386D-47D2-9E5B-AC2223FCAA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24602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4C54B-FF11-46F7-8A88-8F875AF92568}" type="datetimeFigureOut">
              <a:rPr lang="ru-RU" smtClean="0"/>
              <a:t>10.09.2023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B5F24-386D-47D2-9E5B-AC2223FCAABE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647132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4C54B-FF11-46F7-8A88-8F875AF92568}" type="datetimeFigureOut">
              <a:rPr lang="ru-RU" smtClean="0"/>
              <a:t>10.09.2023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B5F24-386D-47D2-9E5B-AC2223FCAA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6427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4C54B-FF11-46F7-8A88-8F875AF92568}" type="datetimeFigureOut">
              <a:rPr lang="ru-RU" smtClean="0"/>
              <a:t>10.09.2023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B5F24-386D-47D2-9E5B-AC2223FCAA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81659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4C54B-FF11-46F7-8A88-8F875AF92568}" type="datetimeFigureOut">
              <a:rPr lang="ru-RU" smtClean="0"/>
              <a:t>10.09.2023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B5F24-386D-47D2-9E5B-AC2223FCAA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2786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4C54B-FF11-46F7-8A88-8F875AF92568}" type="datetimeFigureOut">
              <a:rPr lang="ru-RU" smtClean="0"/>
              <a:t>10.09.2023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B5F24-386D-47D2-9E5B-AC2223FCAA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2180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4C54B-FF11-46F7-8A88-8F875AF92568}" type="datetimeFigureOut">
              <a:rPr lang="ru-RU" smtClean="0"/>
              <a:t>10.09.2023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B5F24-386D-47D2-9E5B-AC2223FCAA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3410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4C54B-FF11-46F7-8A88-8F875AF92568}" type="datetimeFigureOut">
              <a:rPr lang="ru-RU" smtClean="0"/>
              <a:t>10.09.2023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B5F24-386D-47D2-9E5B-AC2223FCAA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6328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4C54B-FF11-46F7-8A88-8F875AF92568}" type="datetimeFigureOut">
              <a:rPr lang="ru-RU" smtClean="0"/>
              <a:t>10.09.2023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B5F24-386D-47D2-9E5B-AC2223FCAA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3145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4C54B-FF11-46F7-8A88-8F875AF92568}" type="datetimeFigureOut">
              <a:rPr lang="ru-RU" smtClean="0"/>
              <a:t>10.09.2023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B5F24-386D-47D2-9E5B-AC2223FCAA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0614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4C54B-FF11-46F7-8A88-8F875AF92568}" type="datetimeFigureOut">
              <a:rPr lang="ru-RU" smtClean="0"/>
              <a:t>10.09.2023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B5F24-386D-47D2-9E5B-AC2223FCAA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8843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4C54B-FF11-46F7-8A88-8F875AF92568}" type="datetimeFigureOut">
              <a:rPr lang="ru-RU" smtClean="0"/>
              <a:t>10.09.2023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B5F24-386D-47D2-9E5B-AC2223FCAA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3364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4C54B-FF11-46F7-8A88-8F875AF92568}" type="datetimeFigureOut">
              <a:rPr lang="ru-RU" smtClean="0"/>
              <a:t>10.09.2023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B5F24-386D-47D2-9E5B-AC2223FCAA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2267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F4C54B-FF11-46F7-8A88-8F875AF92568}" type="datetimeFigureOut">
              <a:rPr lang="ru-RU" smtClean="0"/>
              <a:t>10.09.2023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C3B5F24-386D-47D2-9E5B-AC2223FCAA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2146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  <p:sldLayoutId id="2147483761" r:id="rId12"/>
    <p:sldLayoutId id="2147483762" r:id="rId13"/>
    <p:sldLayoutId id="2147483763" r:id="rId14"/>
    <p:sldLayoutId id="2147483764" r:id="rId15"/>
    <p:sldLayoutId id="214748376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rossinka91.netboard.me/ke0jzqfkykwtqqm/?tab=718572" TargetMode="Externa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e.profkiosk.ru/eServices/service_content/file/e1ca43b2-58e5-4636-a141-5707c37052c0.docx;02-03%20Planiruemye%20rezultaty%20v%20rannem%20vozraste.docx" TargetMode="External"/><Relationship Id="rId7" Type="http://schemas.openxmlformats.org/officeDocument/2006/relationships/hyperlink" Target="https://e.profkiosk.ru/eServices/service_content/file/f648e6d5-9949-4caa-985c-4e411f57a314.docx;07%20Planiruemye%20rezultaty%20na%20ehtape%20zaversheniya%20osvoeniya%20FOP.docx" TargetMode="External"/><Relationship Id="rId2" Type="http://schemas.openxmlformats.org/officeDocument/2006/relationships/hyperlink" Target="https://e.profkiosk.ru/eServices/service_content/file/0231c7b1-c7f4-477f-9778-9377084193c0.docx;01%20Planiruemye%20rezultaty%20v%20mladencheskom%20vozraste.docx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e.profkiosk.ru/eServices/service_content/file/5612df24-424f-4b44-85b8-74ccc6cd021d.docx;06%20Planiruemye%20rezultaty%20k%20shesti%20godam.docx" TargetMode="External"/><Relationship Id="rId5" Type="http://schemas.openxmlformats.org/officeDocument/2006/relationships/hyperlink" Target="https://e.profkiosk.ru/eServices/service_content/file/003f6bc6-3c6a-4b20-b549-57d55c12492a.docx;05%20Planiruemye%20rezultaty%20k%20pyati%20godam.docx" TargetMode="External"/><Relationship Id="rId4" Type="http://schemas.openxmlformats.org/officeDocument/2006/relationships/hyperlink" Target="https://e.profkiosk.ru/eServices/service_content/file/0b71f799-d463-41e7-918e-c9705bc2183f.docx;04%20Planiruemye%20rezultaty%20k%20chetyrem%20godam.docx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e.profkiosk.ru/eServices/service_content/file/e1ca43b2-58e5-4636-a141-5707c37052c0.docx;02-03%20Planiruemye%20rezultaty%20v%20rannem%20vozraste.docx" TargetMode="External"/><Relationship Id="rId7" Type="http://schemas.openxmlformats.org/officeDocument/2006/relationships/hyperlink" Target="https://e.profkiosk.ru/eServices/service_content/file/f648e6d5-9949-4caa-985c-4e411f57a314.docx;07%20Planiruemye%20rezultaty%20na%20ehtape%20zaversheniya%20osvoeniya%20FOP.docx" TargetMode="External"/><Relationship Id="rId2" Type="http://schemas.openxmlformats.org/officeDocument/2006/relationships/hyperlink" Target="https://e.profkiosk.ru/eServices/service_content/file/0231c7b1-c7f4-477f-9778-9377084193c0.docx;01%20Planiruemye%20rezultaty%20v%20mladencheskom%20vozraste.docx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e.profkiosk.ru/eServices/service_content/file/5612df24-424f-4b44-85b8-74ccc6cd021d.docx;06%20Planiruemye%20rezultaty%20k%20shesti%20godam.docx" TargetMode="External"/><Relationship Id="rId5" Type="http://schemas.openxmlformats.org/officeDocument/2006/relationships/hyperlink" Target="https://e.profkiosk.ru/eServices/service_content/file/003f6bc6-3c6a-4b20-b549-57d55c12492a.docx;05%20Planiruemye%20rezultaty%20k%20pyati%20godam.docx" TargetMode="External"/><Relationship Id="rId4" Type="http://schemas.openxmlformats.org/officeDocument/2006/relationships/hyperlink" Target="https://e.profkiosk.ru/eServices/service_content/file/0b71f799-d463-41e7-918e-c9705bc2183f.docx;04%20Planiruemye%20rezultaty%20k%20chetyrem%20godam.docx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69816" y="3159267"/>
            <a:ext cx="10584873" cy="10144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NewRoman"/>
                <a:cs typeface="Times New Roman" panose="02020603050405020304" pitchFamily="18" charset="0"/>
              </a:rPr>
              <a:t>АВГУСТОВСКОЕ СОВЕЩАНИЕ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ТЕРРИТОРИЯ ПСИХОЛОГИЧЕСКОГО КОМФОРТА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6307" y="492072"/>
            <a:ext cx="12011892" cy="7180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NewRoman"/>
                <a:cs typeface="Times New Roman" panose="02020603050405020304" pitchFamily="18" charset="0"/>
              </a:rPr>
              <a:t>МЕТОДИЧЕСКОЕ ОБЪЕДИНЕНИЕ ПЕДАГОГОВ-ПСИХОЛОГОВ г. ОРСКА</a:t>
            </a:r>
            <a:endParaRPr lang="ru-RU" sz="2000" b="1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NewRoman"/>
                <a:cs typeface="Times New Roman" panose="02020603050405020304" pitchFamily="18" charset="0"/>
              </a:rPr>
              <a:t> 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971801" y="4908262"/>
            <a:ext cx="9053946" cy="374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07000"/>
              </a:lnSpc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Руководитель: педагог-психолог ВКК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Л.П.Федосеева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486122" y="6282652"/>
            <a:ext cx="1247457" cy="3740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Орск 2023</a:t>
            </a:r>
            <a:endParaRPr lang="ru-RU" sz="1400" b="1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59852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0"/>
            <a:ext cx="78028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ФГОС ДО КЛЮЧЕВЫЕ ИЗМЕНЕНИЯ </a:t>
            </a:r>
            <a:endParaRPr lang="ru-RU" sz="32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9080" y="616357"/>
            <a:ext cx="1193292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FF0000"/>
                </a:solidFill>
              </a:rPr>
              <a:t>Приказ Министерства образования и науки РФ от 17 октября 2013 г. N 1155 "Об утверждении федерального государственного образовательного стандарта дошкольного образования" (с изменениями и дополнениями) С изменениями и дополнениями от:  </a:t>
            </a:r>
            <a:r>
              <a:rPr lang="ru-RU" sz="3200" b="1" dirty="0" smtClean="0">
                <a:solidFill>
                  <a:srgbClr val="FF0000"/>
                </a:solidFill>
              </a:rPr>
              <a:t>8 </a:t>
            </a:r>
            <a:r>
              <a:rPr lang="ru-RU" sz="3200" b="1" dirty="0">
                <a:solidFill>
                  <a:srgbClr val="FF0000"/>
                </a:solidFill>
              </a:rPr>
              <a:t>ноября 2022 г.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044663"/>
            <a:ext cx="11382218" cy="749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09677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6304" y="0"/>
            <a:ext cx="112449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ru-RU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ФГОС ДО КЛЮЧЕВЫЕ </a:t>
            </a: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ИЗМЕНЕНИЯ 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orbel" panose="020B0503020204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48047" y="523220"/>
            <a:ext cx="11841480" cy="26407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п. 2.6: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перечень образовательных областей не изменился, однако расширено и конкретизировано содержание образовательных областей 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u-RU" sz="2400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п. 2.7: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частично изменен перечень детских видов деятельности на этапах младенчества, раннего и дошкольного детства 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u-RU" sz="2400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п. 2.10: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уточнено, что содержание и планируемые результаты ООП должны быть не ниже содержания и планируемых результатов ФОП ДО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u-RU" sz="2400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8047" y="3163943"/>
            <a:ext cx="11943953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0" cap="none" spc="0" normalizeH="0" baseline="0" noProof="0" dirty="0" smtClean="0">
                <a:ln w="3175" cmpd="sng"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п. 2.11: </a:t>
            </a:r>
            <a:r>
              <a:rPr kumimoji="0" lang="ru-RU" sz="2400" b="1" i="0" u="none" strike="noStrike" kern="0" cap="none" spc="0" normalizeH="0" baseline="0" noProof="0" dirty="0" smtClean="0">
                <a:ln w="3175" cmpd="sng"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уточнено, что содержательный раздел Программы должен включать описание образовательной деятельности в соответствии с направлениями развития ребенка, представленными в пяти образовательных областях, Федеральной образовательной программой и с учетом используемых методических пособий, обеспечивающих реализацию данного содержания;</a:t>
            </a:r>
            <a:br>
              <a:rPr kumimoji="0" lang="ru-RU" sz="2400" b="1" i="0" u="none" strike="noStrike" kern="0" cap="none" spc="0" normalizeH="0" baseline="0" noProof="0" dirty="0" smtClean="0">
                <a:ln w="3175" cmpd="sng"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ru-RU" sz="2400" b="1" i="0" u="none" strike="noStrike" kern="0" cap="none" spc="0" normalizeH="0" baseline="0" noProof="0" dirty="0" smtClean="0">
                <a:ln w="3175" cmpd="sng"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п. 2.12: </a:t>
            </a:r>
            <a:r>
              <a:rPr kumimoji="0" lang="ru-RU" sz="2400" b="1" i="0" u="none" strike="noStrike" kern="0" cap="none" spc="0" normalizeH="0" baseline="0" noProof="0" dirty="0" smtClean="0">
                <a:ln w="3175" cmpd="sng"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указано, что обязательная часть программы должна соответствовать ФОП ДО, и может оформляться в виде ссылки на ФОП; </a:t>
            </a:r>
            <a:br>
              <a:rPr kumimoji="0" lang="ru-RU" sz="2400" b="1" i="0" u="none" strike="noStrike" kern="0" cap="none" spc="0" normalizeH="0" baseline="0" noProof="0" dirty="0" smtClean="0">
                <a:ln w="3175" cmpd="sng"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ru-RU" sz="2400" b="1" i="0" u="none" strike="noStrike" kern="0" cap="none" spc="0" normalizeH="0" baseline="0" noProof="0" dirty="0" smtClean="0">
                <a:ln w="3175" cmpd="sng"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п. 2.13: </a:t>
            </a:r>
            <a:r>
              <a:rPr kumimoji="0" lang="ru-RU" sz="2400" b="1" i="0" u="none" strike="noStrike" kern="0" cap="none" spc="0" normalizeH="0" baseline="0" noProof="0" dirty="0" smtClean="0">
                <a:ln w="3175" cmpd="sng"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указано, что в краткой презентации ООП ДО, помимо прочего (см. ФГОС ДО), должна быть представлена ссылка на ФОП ДО; </a:t>
            </a:r>
            <a:endParaRPr kumimoji="0" lang="ru-RU" sz="2400" b="1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7926169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6304" y="0"/>
            <a:ext cx="112449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ru-RU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ФГОС ДО КЛЮЧЕВЫЕ </a:t>
            </a: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ИЗМЕНЕНИЯ 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orbel" panose="020B0503020204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887998"/>
            <a:ext cx="11791270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п. 3.2.9: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максимально допустимый объем образовательной нагрузки приведен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соответствие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 действующими СанПиН; 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п. 4.6: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включены целевые ориентиры образования в младенческом возрасте, а также расширены целевые ориентиры в раннем возрасте и на этапе завершения дошкольного образования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Федеральная образовательная программа</a:t>
            </a:r>
            <a:r>
              <a:rPr lang="ru-RU" sz="2800" b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 соответствует ФГОС ДО</a:t>
            </a:r>
            <a:r>
              <a:rPr lang="ru-RU" sz="2800" b="1" dirty="0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.</a:t>
            </a:r>
          </a:p>
          <a:p>
            <a:pPr algn="just"/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Ссылка на ФГОС ДО (действующая редакция)</a:t>
            </a: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https://rossinka91.netboard.me/ke0jzqfkykwtqqm/?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tab=718572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31671202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6304" y="0"/>
            <a:ext cx="112449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ПРИНЦИПЫ ФОП ДО</a:t>
            </a:r>
            <a:endParaRPr lang="ru-RU" sz="32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0040" y="659011"/>
            <a:ext cx="11597640" cy="71711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kumimoji="0" lang="en-US" sz="2400" b="1" i="0" u="none" strike="noStrike" kern="0" cap="none" spc="0" normalizeH="0" baseline="0" noProof="0" dirty="0" smtClean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1</a:t>
            </a:r>
            <a:r>
              <a:rPr kumimoji="0" lang="ru-RU" sz="2400" b="1" i="0" u="none" strike="noStrike" kern="0" cap="none" spc="0" normalizeH="0" baseline="0" noProof="0" dirty="0" smtClean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 </a:t>
            </a:r>
            <a:r>
              <a:rPr lang="ru-RU" b="1" dirty="0">
                <a:ln w="3175" cmpd="sng">
                  <a:noFill/>
                </a:ln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Ребенок </a:t>
            </a:r>
            <a:r>
              <a:rPr lang="ru-RU" dirty="0">
                <a:ln w="3175" cmpd="sng">
                  <a:noFill/>
                </a:ln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– участник образовательных отношений, который полноценно проживает все этапы детства</a:t>
            </a:r>
            <a:r>
              <a:rPr lang="ru-RU" dirty="0" smtClean="0">
                <a:ln w="3175" cmpd="sng">
                  <a:noFill/>
                </a:ln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.</a:t>
            </a:r>
            <a:r>
              <a:rPr kumimoji="0" lang="ru-RU" sz="2400" b="1" i="0" u="none" strike="noStrike" kern="0" cap="none" spc="0" normalizeH="0" baseline="0" noProof="0" dirty="0" smtClean="0">
                <a:ln w="3175" cmpd="sng"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/>
            </a:r>
            <a:br>
              <a:rPr kumimoji="0" lang="ru-RU" sz="2400" b="1" i="0" u="none" strike="noStrike" kern="0" cap="none" spc="0" normalizeH="0" baseline="0" noProof="0" dirty="0" smtClean="0">
                <a:ln w="3175" cmpd="sng"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kumimoji="0" lang="ru-RU" sz="2400" b="1" i="0" u="none" strike="noStrike" kern="0" cap="none" spc="0" normalizeH="0" baseline="0" noProof="0" dirty="0" smtClean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2. </a:t>
            </a:r>
            <a:r>
              <a:rPr lang="ru-RU" b="1" dirty="0">
                <a:ln w="3175" cmpd="sng">
                  <a:noFill/>
                </a:ln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Педагоги должны:</a:t>
            </a:r>
            <a:r>
              <a:rPr lang="ru-RU" dirty="0">
                <a:ln w="3175" cmpd="sng">
                  <a:noFill/>
                </a:ln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lang="ru-RU" dirty="0">
                <a:ln w="3175" cmpd="sng">
                  <a:noFill/>
                </a:ln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ru-RU" dirty="0">
                <a:ln w="3175" cmpd="sng">
                  <a:noFill/>
                </a:ln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- выстраивать образовательную деятельность на основе индивидуальных особенностей каждого ребенка; </a:t>
            </a:r>
            <a:br>
              <a:rPr lang="ru-RU" dirty="0">
                <a:ln w="3175" cmpd="sng">
                  <a:noFill/>
                </a:ln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ru-RU" dirty="0">
                <a:ln w="3175" cmpd="sng">
                  <a:noFill/>
                </a:ln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- обеспечивать сотрудничество родителей и детей, совершеннолетних членов семьи, которые принимают участие в их воспитании; </a:t>
            </a:r>
            <a:br>
              <a:rPr lang="ru-RU" dirty="0">
                <a:ln w="3175" cmpd="sng">
                  <a:noFill/>
                </a:ln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ru-RU" dirty="0">
                <a:ln w="3175" cmpd="sng">
                  <a:noFill/>
                </a:ln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- поддерживать инициативу детей в различных видах деятельности</a:t>
            </a:r>
            <a:br>
              <a:rPr lang="ru-RU" dirty="0">
                <a:ln w="3175" cmpd="sng">
                  <a:noFill/>
                </a:ln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ru-RU" dirty="0">
                <a:ln w="3175" cmpd="sng">
                  <a:noFill/>
                </a:ln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приобщать их к социокультурным нормам, традициям семьи, общества и государства; </a:t>
            </a:r>
            <a:br>
              <a:rPr lang="ru-RU" dirty="0">
                <a:ln w="3175" cmpd="sng">
                  <a:noFill/>
                </a:ln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ru-RU" dirty="0">
                <a:ln w="3175" cmpd="sng">
                  <a:noFill/>
                </a:ln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- формировать познавательные интересы и  познавательные действия в различных видах деятельности; </a:t>
            </a:r>
            <a:br>
              <a:rPr lang="ru-RU" dirty="0">
                <a:ln w="3175" cmpd="sng">
                  <a:noFill/>
                </a:ln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ru-RU" dirty="0">
                <a:ln w="3175" cmpd="sng">
                  <a:noFill/>
                </a:ln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- учитывать этнокультурную ситуацию развития детей; </a:t>
            </a:r>
            <a:br>
              <a:rPr lang="ru-RU" dirty="0">
                <a:ln w="3175" cmpd="sng">
                  <a:noFill/>
                </a:ln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ru-RU" dirty="0">
                <a:ln w="3175" cmpd="sng">
                  <a:noFill/>
                </a:ln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- обеспечивать возрастную адекватность дошкольного образования, когда условия, требования, методы соответствуют возрасту и особенностям развития детей; </a:t>
            </a:r>
            <a:br>
              <a:rPr lang="ru-RU" dirty="0">
                <a:ln w="3175" cmpd="sng">
                  <a:noFill/>
                </a:ln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ru-RU" dirty="0">
                <a:ln w="3175" cmpd="sng">
                  <a:noFill/>
                </a:ln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- организовывать сотрудничество ДОО с </a:t>
            </a:r>
            <a:r>
              <a:rPr lang="ru-RU" dirty="0" smtClean="0">
                <a:ln w="3175" cmpd="sng">
                  <a:noFill/>
                </a:ln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семьей</a:t>
            </a:r>
            <a:r>
              <a:rPr kumimoji="0" lang="ru-RU" sz="2400" b="1" i="0" u="none" strike="noStrike" kern="0" cap="none" spc="0" normalizeH="0" baseline="0" noProof="0" dirty="0" smtClean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/>
            </a:r>
            <a:br>
              <a:rPr kumimoji="0" lang="ru-RU" sz="2400" b="1" i="0" u="none" strike="noStrike" kern="0" cap="none" spc="0" normalizeH="0" baseline="0" noProof="0" dirty="0" smtClean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kumimoji="0" lang="ru-RU" sz="2400" b="1" i="0" u="none" strike="noStrike" kern="0" cap="none" spc="0" normalizeH="0" baseline="0" noProof="0" dirty="0" smtClean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3. </a:t>
            </a:r>
            <a:r>
              <a:rPr lang="ru-RU" sz="2000" b="1" dirty="0" smtClean="0">
                <a:ln w="3175" cmpd="sng">
                  <a:noFill/>
                </a:ln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Планируемые </a:t>
            </a:r>
            <a:r>
              <a:rPr lang="ru-RU" sz="2000" b="1" dirty="0">
                <a:ln w="3175" cmpd="sng">
                  <a:noFill/>
                </a:ln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результаты</a:t>
            </a:r>
            <a:r>
              <a:rPr lang="ru-RU" sz="2000" dirty="0">
                <a:ln w="3175" cmpd="sng">
                  <a:noFill/>
                </a:ln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lang="ru-RU" sz="2000" dirty="0">
                <a:ln w="3175" cmpd="sng">
                  <a:noFill/>
                </a:ln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ru-RU" sz="2000" b="1" dirty="0">
                <a:ln w="3175" cmpd="sng">
                  <a:noFill/>
                </a:ln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Характеристики возможных достижений ребенка*  даны детально.</a:t>
            </a:r>
            <a:r>
              <a:rPr lang="ru-RU" sz="2000" dirty="0">
                <a:ln w="3175" cmpd="sng">
                  <a:noFill/>
                </a:ln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lang="ru-RU" sz="2000" dirty="0">
                <a:ln w="3175" cmpd="sng">
                  <a:noFill/>
                </a:ln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ru-RU" sz="2000" dirty="0">
                <a:ln w="3175" cmpd="sng">
                  <a:noFill/>
                </a:ln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В младенческом возрасте – </a:t>
            </a:r>
            <a:r>
              <a:rPr lang="ru-RU" sz="2000" u="sng" dirty="0">
                <a:ln w="3175" cmpd="sng">
                  <a:noFill/>
                </a:ln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  <a:hlinkClick r:id="rId2"/>
              </a:rPr>
              <a:t>к одному году</a:t>
            </a:r>
            <a:r>
              <a:rPr lang="ru-RU" sz="2000" dirty="0">
                <a:ln w="3175" cmpd="sng">
                  <a:noFill/>
                </a:ln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lang="ru-RU" sz="2000" dirty="0">
                <a:ln w="3175" cmpd="sng">
                  <a:noFill/>
                </a:ln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ru-RU" sz="2000" dirty="0">
                <a:ln w="3175" cmpd="sng">
                  <a:noFill/>
                </a:ln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В раннем возрасте – </a:t>
            </a:r>
            <a:r>
              <a:rPr lang="ru-RU" sz="2000" u="sng" dirty="0">
                <a:ln w="3175" cmpd="sng">
                  <a:noFill/>
                </a:ln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  <a:hlinkClick r:id="rId3"/>
              </a:rPr>
              <a:t>к трем годам</a:t>
            </a:r>
            <a:r>
              <a:rPr lang="ru-RU" sz="2000" dirty="0">
                <a:ln w="3175" cmpd="sng">
                  <a:noFill/>
                </a:ln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lang="ru-RU" sz="2000" dirty="0">
                <a:ln w="3175" cmpd="sng">
                  <a:noFill/>
                </a:ln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ru-RU" sz="2000" dirty="0">
                <a:ln w="3175" cmpd="sng">
                  <a:noFill/>
                </a:ln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В дошкольном возрасте: к </a:t>
            </a:r>
            <a:r>
              <a:rPr lang="ru-RU" sz="2000" u="sng" dirty="0">
                <a:ln w="3175" cmpd="sng">
                  <a:noFill/>
                </a:ln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  <a:hlinkClick r:id="rId4"/>
              </a:rPr>
              <a:t>четырем годам</a:t>
            </a:r>
            <a:r>
              <a:rPr lang="ru-RU" sz="2000" dirty="0">
                <a:ln w="3175" cmpd="sng">
                  <a:noFill/>
                </a:ln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, </a:t>
            </a:r>
            <a:r>
              <a:rPr lang="ru-RU" sz="2000" u="sng" dirty="0">
                <a:ln w="3175" cmpd="sng">
                  <a:noFill/>
                </a:ln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  <a:hlinkClick r:id="rId5"/>
              </a:rPr>
              <a:t>пяти годам</a:t>
            </a:r>
            <a:r>
              <a:rPr lang="ru-RU" sz="2000" dirty="0">
                <a:ln w="3175" cmpd="sng">
                  <a:noFill/>
                </a:ln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, </a:t>
            </a:r>
            <a:r>
              <a:rPr lang="ru-RU" sz="2000" u="sng" dirty="0">
                <a:ln w="3175" cmpd="sng">
                  <a:noFill/>
                </a:ln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  <a:hlinkClick r:id="rId6"/>
              </a:rPr>
              <a:t>шести годам</a:t>
            </a:r>
            <a:r>
              <a:rPr lang="ru-RU" sz="2000" dirty="0">
                <a:ln w="3175" cmpd="sng">
                  <a:noFill/>
                </a:ln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lang="ru-RU" sz="2000" dirty="0">
                <a:ln w="3175" cmpd="sng">
                  <a:noFill/>
                </a:ln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ru-RU" sz="2000" dirty="0">
                <a:ln w="3175" cmpd="sng">
                  <a:noFill/>
                </a:ln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К концу дошкольного возраста – </a:t>
            </a:r>
            <a:r>
              <a:rPr lang="ru-RU" sz="2000" u="sng" dirty="0">
                <a:ln w="3175" cmpd="sng">
                  <a:noFill/>
                </a:ln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  <a:hlinkClick r:id="rId7"/>
              </a:rPr>
              <a:t>на этапе завершения освоения</a:t>
            </a:r>
            <a:r>
              <a:rPr lang="ru-RU" sz="2000" u="sng" dirty="0">
                <a:ln w="3175" cmpd="sng">
                  <a:noFill/>
                </a:ln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lang="ru-RU" sz="2000" u="sng" dirty="0">
                <a:ln w="3175" cmpd="sng">
                  <a:noFill/>
                </a:ln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ru-RU" sz="2000" dirty="0">
                <a:ln w="3175" cmpd="sng">
                  <a:noFill/>
                </a:ln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Планируемые результаты в младенческом, раннем, дошкольном возрасте (к 4-м, к 5- </a:t>
            </a:r>
            <a:r>
              <a:rPr lang="ru-RU" sz="2000" dirty="0" err="1">
                <a:ln w="3175" cmpd="sng">
                  <a:noFill/>
                </a:ln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ти</a:t>
            </a:r>
            <a:r>
              <a:rPr lang="ru-RU" sz="2000" dirty="0">
                <a:ln w="3175" cmpd="sng">
                  <a:noFill/>
                </a:ln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, к 6-ти годам) и к моменту завершения освоения ФОП </a:t>
            </a:r>
            <a:r>
              <a:rPr lang="ru-RU" sz="2000" b="1" dirty="0">
                <a:ln w="3175" cmpd="sng">
                  <a:noFill/>
                </a:ln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представлены, дополнены и конкретизированы,</a:t>
            </a:r>
            <a:r>
              <a:rPr lang="ru-RU" sz="2000" dirty="0">
                <a:ln w="3175" cmpd="sng">
                  <a:noFill/>
                </a:ln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с учетом цели и задач дошкольного образования;</a:t>
            </a:r>
            <a:r>
              <a:rPr kumimoji="0" lang="ru-RU" sz="2400" b="1" i="0" u="none" strike="noStrike" kern="0" cap="none" spc="0" normalizeH="0" baseline="0" noProof="0" dirty="0" smtClean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/>
            </a:r>
            <a:br>
              <a:rPr kumimoji="0" lang="ru-RU" sz="2400" b="1" i="0" u="none" strike="noStrike" kern="0" cap="none" spc="0" normalizeH="0" baseline="0" noProof="0" dirty="0" smtClean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kumimoji="0" lang="ru-RU" sz="2400" b="1" i="0" u="none" strike="noStrike" kern="0" cap="none" spc="0" normalizeH="0" baseline="0" noProof="0" dirty="0" smtClean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/>
            </a:r>
            <a:br>
              <a:rPr kumimoji="0" lang="ru-RU" sz="2400" b="1" i="0" u="none" strike="noStrike" kern="0" cap="none" spc="0" normalizeH="0" baseline="0" noProof="0" dirty="0" smtClean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endParaRPr kumimoji="0" lang="ru-RU" sz="2400" b="1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220128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6304" y="0"/>
            <a:ext cx="112449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ПЛАНИРУЕМЫЕ РЕЗУЛЬТАТЫ</a:t>
            </a:r>
            <a:endParaRPr lang="ru-RU" sz="32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0040" y="659011"/>
            <a:ext cx="11597640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kumimoji="0" lang="ru-RU" sz="2400" b="1" i="0" u="none" strike="noStrike" kern="0" cap="none" spc="0" normalizeH="0" baseline="0" noProof="0" dirty="0" smtClean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/>
            </a:r>
            <a:br>
              <a:rPr kumimoji="0" lang="ru-RU" sz="2400" b="1" i="0" u="none" strike="noStrike" kern="0" cap="none" spc="0" normalizeH="0" baseline="0" noProof="0" dirty="0" smtClean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2400" b="1" kern="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2000" dirty="0">
                <a:ln w="3175" cmpd="sng">
                  <a:noFill/>
                </a:ln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lang="ru-RU" sz="2000" dirty="0">
                <a:ln w="3175" cmpd="sng">
                  <a:noFill/>
                </a:ln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ru-RU" sz="2000" b="1" dirty="0">
                <a:ln w="3175" cmpd="sng">
                  <a:noFill/>
                </a:ln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Характеристики возможных достижений ребенка*  даны детально.</a:t>
            </a:r>
            <a:r>
              <a:rPr lang="ru-RU" sz="2000" dirty="0">
                <a:ln w="3175" cmpd="sng">
                  <a:noFill/>
                </a:ln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lang="ru-RU" sz="2000" dirty="0">
                <a:ln w="3175" cmpd="sng">
                  <a:noFill/>
                </a:ln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ru-RU" sz="2000" dirty="0">
                <a:ln w="3175" cmpd="sng">
                  <a:noFill/>
                </a:ln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В младенческом возрасте </a:t>
            </a:r>
            <a:r>
              <a:rPr lang="ru-RU" sz="2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– </a:t>
            </a:r>
            <a:r>
              <a:rPr lang="ru-RU" sz="2000" b="1" u="sng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  <a:hlinkClick r:id="rId2"/>
              </a:rPr>
              <a:t>к одному году</a:t>
            </a:r>
            <a:r>
              <a:rPr lang="ru-RU" sz="2000" dirty="0">
                <a:ln w="3175" cmpd="sng">
                  <a:noFill/>
                </a:ln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lang="ru-RU" sz="2000" dirty="0">
                <a:ln w="3175" cmpd="sng">
                  <a:noFill/>
                </a:ln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ru-RU" sz="2000" dirty="0">
                <a:ln w="3175" cmpd="sng">
                  <a:noFill/>
                </a:ln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В раннем возрасте – </a:t>
            </a:r>
            <a:r>
              <a:rPr lang="ru-RU" sz="2000" b="1" u="sng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  <a:hlinkClick r:id="rId3"/>
              </a:rPr>
              <a:t>к трем годам</a:t>
            </a:r>
            <a:r>
              <a:rPr lang="ru-RU" sz="2000" dirty="0">
                <a:ln w="3175" cmpd="sng">
                  <a:noFill/>
                </a:ln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lang="ru-RU" sz="2000" dirty="0">
                <a:ln w="3175" cmpd="sng">
                  <a:noFill/>
                </a:ln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ru-RU" sz="2000" dirty="0">
                <a:ln w="3175" cmpd="sng">
                  <a:noFill/>
                </a:ln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В дошкольном возрасте: </a:t>
            </a:r>
            <a:r>
              <a:rPr lang="ru-RU" sz="2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к </a:t>
            </a:r>
            <a:r>
              <a:rPr lang="ru-RU" sz="2000" b="1" u="sng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  <a:hlinkClick r:id="rId4"/>
              </a:rPr>
              <a:t>четырем годам</a:t>
            </a:r>
            <a:r>
              <a:rPr lang="ru-RU" sz="2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, </a:t>
            </a:r>
            <a:r>
              <a:rPr lang="ru-RU" sz="2000" b="1" u="sng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  <a:hlinkClick r:id="rId5"/>
              </a:rPr>
              <a:t>пяти годам</a:t>
            </a:r>
            <a:r>
              <a:rPr lang="ru-RU" sz="2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, </a:t>
            </a:r>
            <a:r>
              <a:rPr lang="ru-RU" sz="2000" b="1" u="sng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  <a:hlinkClick r:id="rId6"/>
              </a:rPr>
              <a:t>шести годам</a:t>
            </a:r>
            <a:r>
              <a:rPr lang="ru-RU" sz="2000" dirty="0">
                <a:ln w="3175" cmpd="sng">
                  <a:noFill/>
                </a:ln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lang="ru-RU" sz="2000" dirty="0">
                <a:ln w="3175" cmpd="sng">
                  <a:noFill/>
                </a:ln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ru-RU" sz="2000" dirty="0">
                <a:ln w="3175" cmpd="sng">
                  <a:noFill/>
                </a:ln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К концу дошкольного возраста – </a:t>
            </a:r>
            <a:r>
              <a:rPr lang="ru-RU" sz="2000" b="1" u="sng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  <a:hlinkClick r:id="rId7"/>
              </a:rPr>
              <a:t>на этапе завершения освоения</a:t>
            </a:r>
            <a:r>
              <a:rPr lang="ru-RU" sz="2000" u="sng" dirty="0">
                <a:ln w="3175" cmpd="sng">
                  <a:noFill/>
                </a:ln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lang="ru-RU" sz="2000" u="sng" dirty="0">
                <a:ln w="3175" cmpd="sng">
                  <a:noFill/>
                </a:ln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ru-RU" sz="2000" dirty="0">
                <a:ln w="3175" cmpd="sng">
                  <a:noFill/>
                </a:ln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Планируемые результаты в младенческом, раннем, дошкольном возрасте (к 4-м, к 5- </a:t>
            </a:r>
            <a:r>
              <a:rPr lang="ru-RU" sz="2000" dirty="0" err="1">
                <a:ln w="3175" cmpd="sng">
                  <a:noFill/>
                </a:ln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ти</a:t>
            </a:r>
            <a:r>
              <a:rPr lang="ru-RU" sz="2000" dirty="0">
                <a:ln w="3175" cmpd="sng">
                  <a:noFill/>
                </a:ln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, к 6-ти годам) и к моменту завершения освоения ФОП </a:t>
            </a:r>
            <a:r>
              <a:rPr lang="ru-RU" sz="2000" b="1" dirty="0">
                <a:ln w="3175" cmpd="sng">
                  <a:noFill/>
                </a:ln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представлены, дополнены и конкретизированы,</a:t>
            </a:r>
            <a:r>
              <a:rPr lang="ru-RU" sz="2000" dirty="0">
                <a:ln w="3175" cmpd="sng">
                  <a:noFill/>
                </a:ln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с учетом цели и задач дошкольного образования;</a:t>
            </a:r>
            <a:r>
              <a:rPr kumimoji="0" lang="ru-RU" sz="2400" b="1" i="0" u="none" strike="noStrike" kern="0" cap="none" spc="0" normalizeH="0" baseline="0" noProof="0" dirty="0" smtClean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/>
            </a:r>
            <a:br>
              <a:rPr kumimoji="0" lang="ru-RU" sz="2400" b="1" i="0" u="none" strike="noStrike" kern="0" cap="none" spc="0" normalizeH="0" baseline="0" noProof="0" dirty="0" smtClean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2000" dirty="0">
                <a:ln w="3175" cmpd="sng">
                  <a:noFill/>
                </a:ln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Содержание и планируемые результаты в ДОО должны быть не ниже прописанных в ФОП ДО!</a:t>
            </a:r>
            <a:br>
              <a:rPr lang="ru-RU" sz="2000" dirty="0">
                <a:ln w="3175" cmpd="sng">
                  <a:noFill/>
                </a:ln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ru-RU" dirty="0">
                <a:ln w="3175" cmpd="sng">
                  <a:noFill/>
                </a:ln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lang="ru-RU" dirty="0">
                <a:ln w="3175" cmpd="sng">
                  <a:noFill/>
                </a:ln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ru-RU" sz="2000" dirty="0">
                <a:ln w="3175" cmpd="sng">
                  <a:noFill/>
                </a:ln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Планируемые результаты должны быть по каждой возрастной группе. Подбор соответствующих диагностических методик – на усмотрение организации! Главное – </a:t>
            </a:r>
            <a:r>
              <a:rPr lang="ru-RU" sz="2000" b="1" u="sng" dirty="0">
                <a:ln w="3175" cmpd="sng">
                  <a:noFill/>
                </a:ln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наблюдение.</a:t>
            </a:r>
            <a:br>
              <a:rPr lang="ru-RU" sz="2000" b="1" u="sng" dirty="0">
                <a:ln w="3175" cmpd="sng">
                  <a:noFill/>
                </a:ln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ru-RU" b="1" u="sng" dirty="0">
                <a:ln w="3175" cmpd="sng">
                  <a:noFill/>
                </a:ln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lang="ru-RU" b="1" u="sng" dirty="0">
                <a:ln w="3175" cmpd="sng">
                  <a:noFill/>
                </a:ln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ru-RU" sz="2000" dirty="0">
                <a:ln w="3175" cmpd="sng">
                  <a:noFill/>
                </a:ln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Количество диагностики и время проведения </a:t>
            </a:r>
            <a:r>
              <a:rPr lang="ru-RU" sz="2000" b="1" dirty="0">
                <a:ln w="3175" cmpd="sng">
                  <a:noFill/>
                </a:ln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определяет сама организация.</a:t>
            </a:r>
            <a:r>
              <a:rPr lang="en-US" sz="2000" b="1" dirty="0">
                <a:ln w="3175" cmpd="sng">
                  <a:noFill/>
                </a:ln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lang="en-US" sz="2000" b="1" dirty="0">
                <a:ln w="3175" cmpd="sng">
                  <a:noFill/>
                </a:ln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ru-RU" sz="2000" b="1" dirty="0">
                <a:ln w="3175" cmpd="sng">
                  <a:noFill/>
                </a:ln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lang="ru-RU" sz="2000" b="1" dirty="0">
                <a:ln w="3175" cmpd="sng">
                  <a:noFill/>
                </a:ln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ru-RU" sz="2000" b="1" dirty="0">
                <a:ln w="3175" cmpd="sng">
                  <a:noFill/>
                </a:ln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По новым требованиям – отсутствует диагностика целевых ориентиров и педагога-психолога</a:t>
            </a:r>
            <a:r>
              <a:rPr kumimoji="0" lang="ru-RU" sz="2400" b="1" i="0" u="none" strike="noStrike" kern="0" cap="none" spc="0" normalizeH="0" baseline="0" noProof="0" dirty="0" smtClean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/>
            </a:r>
            <a:br>
              <a:rPr kumimoji="0" lang="ru-RU" sz="2400" b="1" i="0" u="none" strike="noStrike" kern="0" cap="none" spc="0" normalizeH="0" baseline="0" noProof="0" dirty="0" smtClean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endParaRPr kumimoji="0" lang="ru-RU" sz="2400" b="1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493325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6304" y="-15240"/>
            <a:ext cx="112449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СОДЕРЖАТЕЛЬНЫЙ РАЗДЕЛ</a:t>
            </a:r>
            <a:endParaRPr lang="ru-RU" sz="32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0040" y="659011"/>
            <a:ext cx="1159764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kumimoji="0" lang="ru-RU" sz="2400" b="1" i="0" u="none" strike="noStrike" kern="0" cap="none" spc="0" normalizeH="0" baseline="0" noProof="0" dirty="0" smtClean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/>
            </a:r>
            <a:br>
              <a:rPr kumimoji="0" lang="ru-RU" sz="2400" b="1" i="0" u="none" strike="noStrike" kern="0" cap="none" spc="0" normalizeH="0" baseline="0" noProof="0" dirty="0" smtClean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2400" b="1" kern="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2000" dirty="0">
                <a:ln w="3175" cmpd="sng">
                  <a:noFill/>
                </a:ln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lang="ru-RU" sz="2000" dirty="0">
                <a:ln w="3175" cmpd="sng">
                  <a:noFill/>
                </a:ln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ru-RU" sz="2400" b="1" i="0" u="none" strike="noStrike" kern="0" cap="none" spc="0" normalizeH="0" baseline="0" noProof="0" dirty="0" smtClean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/>
            </a:r>
            <a:br>
              <a:rPr kumimoji="0" lang="ru-RU" sz="2400" b="1" i="0" u="none" strike="noStrike" kern="0" cap="none" spc="0" normalizeH="0" baseline="0" noProof="0" dirty="0" smtClean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endParaRPr kumimoji="0" lang="ru-RU" sz="2400" b="1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98120" y="1045476"/>
            <a:ext cx="11719560" cy="40072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457200"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</a:pPr>
            <a:r>
              <a:rPr lang="ru-RU" sz="19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Представлены задачи и содержание образовательной деятельности с детьми всех возрастных групп по всем образовательным областям </a:t>
            </a:r>
          </a:p>
          <a:p>
            <a:pPr marL="285750" lvl="0" indent="-285750" defTabSz="457200"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Char char="•"/>
            </a:pPr>
            <a:r>
              <a:rPr lang="ru-RU" sz="19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19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Содержание образовательной деятельности в каждой образовательной области </a:t>
            </a:r>
            <a:r>
              <a:rPr lang="ru-RU" sz="19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дополнено и расширено</a:t>
            </a:r>
            <a:r>
              <a:rPr lang="ru-RU" sz="19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с учетом цели, задач, планируемых результатов </a:t>
            </a:r>
          </a:p>
          <a:p>
            <a:pPr marL="285750" lvl="0" indent="-285750" defTabSz="457200"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Char char="•"/>
            </a:pPr>
            <a:r>
              <a:rPr lang="ru-RU" sz="19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19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Содержание образовательных областей </a:t>
            </a:r>
            <a:r>
              <a:rPr lang="ru-RU" sz="19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дополнено задачами воспитания, отражающими направленность на приобщение детей к ценностям: «Родина», «Природа», «Семья», «Человек», «Жизнь», «Милосердие», «Добро», «Дружба», «Сотрудничество», «Труд», «Познание», «Культура», «Красота», «Здоровье»</a:t>
            </a:r>
            <a:r>
              <a:rPr lang="ru-RU" sz="19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285750" lvl="0" indent="-285750" defTabSz="457200"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Char char="•"/>
            </a:pPr>
            <a:r>
              <a:rPr lang="ru-RU" sz="19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19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Вариативность форм, способов, методов и средств реализации ФОП ДО. Выбор зависит не только от возрастных и индивидуальных особенностей детей, учета их особых образовательных потребностей, но и от личных интересов, мотивов, ожиданий, желаний детей. </a:t>
            </a:r>
            <a:r>
              <a:rPr lang="ru-RU" sz="19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Важно признание приоритетности субъектной позиции ребенка в образовательном процессе </a:t>
            </a:r>
            <a:endParaRPr lang="ru-RU" sz="19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39641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6304" y="-15240"/>
            <a:ext cx="112449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СОДЕРЖАТЕЛЬНЫЙ РАЗДЕЛ</a:t>
            </a:r>
            <a:endParaRPr lang="ru-RU" sz="32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0040" y="659011"/>
            <a:ext cx="1159764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ru-RU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24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Могут использоваться различные образовательные технологии, в том числе </a:t>
            </a:r>
            <a:r>
              <a:rPr lang="ru-RU" sz="24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дистанционные образовательные технологии, дистанционное обучение, за исключением тех, которые могут нанести вред здоровью детей</a:t>
            </a:r>
            <a:r>
              <a:rPr lang="ru-RU" sz="24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24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sz="24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Педагог самостоятельно определяет формы, способы, методы реализации ФОП ДО, в соответствии с задачами воспитания и обучения, возрастными и индивидуальными особенностями детей, спецификой их образовательных потребностей и интересов. При выборе форм реализации образовательного содержания, необходимо ориентироваться на виды детской деятельности, определенные во ФГОС ДО для каждого возрастного этапа (младенческий, ранний, дошкольный возраст) </a:t>
            </a:r>
            <a:br>
              <a:rPr lang="ru-RU" sz="24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6. Уточнены методы реализации задач воспитания, методы реализации задач обучения дошкольников.</a:t>
            </a:r>
            <a:r>
              <a:rPr lang="ru-RU" sz="24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7. </a:t>
            </a:r>
            <a:r>
              <a:rPr lang="ru-RU" sz="24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Представлены варианты </a:t>
            </a:r>
            <a:r>
              <a:rPr lang="ru-RU" sz="24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организации совместной деятельности</a:t>
            </a:r>
            <a:r>
              <a:rPr lang="ru-RU" sz="24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детей с педагогом и другими детьми</a:t>
            </a:r>
            <a:r>
              <a:rPr lang="ru-RU" sz="24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уточнены возможные варианты позиции педагога </a:t>
            </a:r>
            <a:r>
              <a:rPr lang="ru-RU" sz="24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 основе его функции: обучает чему-то новому, равноправный партнер, направляет совместную деятельность детской группы, организует деятельность детей друг с другом, наблюдает самостоятельную деятельность детей </a:t>
            </a:r>
            <a:br>
              <a:rPr lang="ru-RU" sz="24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8. </a:t>
            </a:r>
            <a:r>
              <a:rPr lang="ru-RU" sz="24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Уточнено особое место </a:t>
            </a:r>
            <a:r>
              <a:rPr lang="ru-RU" sz="24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 роль игры в образовательной деятельности</a:t>
            </a:r>
            <a:r>
              <a:rPr lang="ru-RU" sz="24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и в развитии детей</a:t>
            </a:r>
            <a:endParaRPr kumimoji="0" lang="ru-RU" sz="2400" b="1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219683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6304" y="-15240"/>
            <a:ext cx="112449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СОДЕРЖАТЕЛЬНЫЙ РАЗДЕЛ</a:t>
            </a:r>
            <a:endParaRPr lang="ru-RU" sz="32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46304" y="751344"/>
            <a:ext cx="1153901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9.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Уточнены возможные формы организации образовательной деятельности по Программе в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первой половине дня, на прогулке, во второй половине дня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b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10.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Развернуто представлена информация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 занятии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как организационной форме, не означающей обязательную </a:t>
            </a:r>
            <a:r>
              <a:rPr lang="ru-RU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регламентированность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процесса, и предполагающей выбор педагогом содержания и педагогически обоснованных методов образовательной деятельности </a:t>
            </a:r>
            <a:b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11.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Выделены способы, направления и условия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поддержки детской инициативы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на разных возрастных этапах </a:t>
            </a:r>
            <a:b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12.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Представлено направление взаимодействия педагогического коллектива с семьями воспитанников: цель, задачи, принципы, направления, возможные формы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(расширено)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13.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Представлено направление коррекционно-развивающей работы с детьми и/или инклюзивного образования: задачи, содержание, формы организации и др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(расширено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b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14.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Отдельным блоком (п. 29)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включена Федеральная программа воспитания.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488541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6304" y="-15240"/>
            <a:ext cx="112449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ОРГАНИЗАЦИОННЫЙ РАЗДЕЛ</a:t>
            </a:r>
            <a:endParaRPr lang="ru-RU" sz="32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75360" y="1166843"/>
            <a:ext cx="1054608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Психолого-педагогические условия дополнены </a:t>
            </a:r>
            <a:r>
              <a:rPr lang="ru-RU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(например, </a:t>
            </a: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уточнено, что образовательные задачи могут решаться как с помощью новых форм организации процесса образования (проектная деятельность, образовательная ситуация, обогащенные игры детей в центрах детской активности, проблемно-обучающие ситуации в рамках интеграции образовательных областей)</a:t>
            </a:r>
            <a:r>
              <a:rPr lang="ru-RU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так и традиционных (фронтальные, групповые, индивидуальные занятия)</a:t>
            </a:r>
            <a:r>
              <a:rPr lang="ru-RU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блоке, посвященном РППС,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уточнено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что ФОП ДО не выдвигает жестких требований к организации РППС, и оставляет за ДОО право самостоятельно проектировать предметно-пространственную среду в соответствии с ФГОС ДО и с учетом целей и принципов Программы, а также ряда требований* 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09413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6304" y="-15240"/>
            <a:ext cx="112449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ОРГАНИЗАЦИОННЫЙ РАЗДЕЛ</a:t>
            </a:r>
            <a:endParaRPr lang="ru-RU" sz="32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77240" y="782122"/>
            <a:ext cx="1101403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0" cap="none" spc="0" normalizeH="0" baseline="0" noProof="0" dirty="0" smtClean="0">
                <a:ln w="3175" cmpd="sng"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3.</a:t>
            </a:r>
            <a:r>
              <a:rPr kumimoji="0" lang="ru-RU" sz="2400" b="0" i="0" u="none" strike="noStrike" kern="0" cap="none" spc="0" normalizeH="0" baseline="0" noProof="0" dirty="0" smtClean="0">
                <a:ln w="3175" cmpd="sng"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Блок, посвященный материально-техническому обеспечению Программы, обеспеченности методическими материалами и средствами обучения и воспитания, наполнен обобщенными требованиями</a:t>
            </a:r>
            <a:br>
              <a:rPr kumimoji="0" lang="ru-RU" sz="2400" b="0" i="0" u="none" strike="noStrike" kern="0" cap="none" spc="0" normalizeH="0" baseline="0" noProof="0" dirty="0" smtClean="0">
                <a:ln w="3175" cmpd="sng"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ru-RU" sz="2400" b="0" i="0" u="none" strike="noStrike" kern="0" cap="none" spc="0" normalizeH="0" baseline="0" noProof="0" dirty="0" smtClean="0">
                <a:ln w="3175" cmpd="sng"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 </a:t>
            </a:r>
            <a:br>
              <a:rPr kumimoji="0" lang="ru-RU" sz="2400" b="0" i="0" u="none" strike="noStrike" kern="0" cap="none" spc="0" normalizeH="0" baseline="0" noProof="0" dirty="0" smtClean="0">
                <a:ln w="3175" cmpd="sng"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ru-RU" sz="2400" b="1" i="0" u="none" strike="noStrike" kern="0" cap="none" spc="0" normalizeH="0" baseline="0" noProof="0" dirty="0" smtClean="0">
                <a:ln w="3175" cmpd="sng"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4. </a:t>
            </a:r>
            <a:r>
              <a:rPr kumimoji="0" lang="ru-RU" sz="2400" b="0" i="0" u="none" strike="noStrike" kern="0" cap="none" spc="0" normalizeH="0" baseline="0" noProof="0" dirty="0" smtClean="0">
                <a:ln w="3175" cmpd="sng"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Представлен </a:t>
            </a:r>
            <a:r>
              <a:rPr kumimoji="0" lang="ru-RU" sz="2400" b="1" i="0" u="none" strike="noStrike" kern="0" cap="none" spc="0" normalizeH="0" baseline="0" noProof="0" dirty="0" smtClean="0">
                <a:ln w="3175" cmpd="sng"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развернутый примерный перечень</a:t>
            </a:r>
            <a:r>
              <a:rPr kumimoji="0" lang="ru-RU" sz="2400" b="0" i="0" u="none" strike="noStrike" kern="0" cap="none" spc="0" normalizeH="0" baseline="0" noProof="0" dirty="0" smtClean="0">
                <a:ln w="3175" cmpd="sng"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художественной литературы (для каждой группы детей от 1 года до 7 лет), музыкальных произведений, игр, упражнений и т.п. (для всех возрастных групп от 2 мес. до 7 лет), произведений изобразительного искусства (для каждой возрастной группы от 2 до 7 лет), а также </a:t>
            </a:r>
            <a:r>
              <a:rPr kumimoji="0" lang="ru-RU" sz="2400" b="1" i="0" u="none" strike="noStrike" kern="0" cap="none" spc="0" normalizeH="0" baseline="0" noProof="0" dirty="0" smtClean="0">
                <a:ln w="3175" cmpd="sng"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анимационных произведений</a:t>
            </a:r>
            <a:r>
              <a:rPr kumimoji="0" lang="ru-RU" sz="2400" b="0" i="0" u="none" strike="noStrike" kern="0" cap="none" spc="0" normalizeH="0" baseline="0" noProof="0" dirty="0" smtClean="0">
                <a:ln w="3175" cmpd="sng"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, которые рекомендуются для семейного просмотра и могут быть использованы в образовательном процессе ДОО (преимущественно отечественные мультипликационные фильмы и сериалы для детей 5-6 и 6-7 лет);</a:t>
            </a:r>
            <a:endParaRPr kumimoji="0" lang="ru-RU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8143031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07127" y="1240045"/>
            <a:ext cx="10584873" cy="5420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07000"/>
              </a:lnSpc>
              <a:spcAft>
                <a:spcPts val="0"/>
              </a:spcAft>
            </a:pPr>
            <a:r>
              <a:rPr lang="ru-RU" sz="1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NewRoman"/>
                <a:cs typeface="Times New Roman" panose="02020603050405020304" pitchFamily="18" charset="0"/>
              </a:rPr>
              <a:t>АВГУСТОВСКОЕ СОВЕЩАНИЕ</a:t>
            </a:r>
          </a:p>
          <a:p>
            <a:pPr algn="r">
              <a:lnSpc>
                <a:spcPct val="107000"/>
              </a:lnSpc>
              <a:spcAft>
                <a:spcPts val="0"/>
              </a:spcAft>
            </a:pPr>
            <a:r>
              <a:rPr lang="ru-RU" sz="1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ТЕРРИТОРИЯ ПСИХОЛОГИЧЕСКОГО КОМФОРТА</a:t>
            </a:r>
            <a:endParaRPr lang="ru-RU" sz="1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89559" y="563880"/>
            <a:ext cx="11978639" cy="7180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NewRoman"/>
                <a:cs typeface="Times New Roman" panose="02020603050405020304" pitchFamily="18" charset="0"/>
              </a:rPr>
              <a:t>МЕТОДИЧЕСКОЕ ОБЪЕДИНЕНИЕ ПЕДАГОГОВ-ПСИХОЛОГОВ г. ОРСКА</a:t>
            </a:r>
            <a:endParaRPr lang="ru-RU" sz="2000" b="1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NewRoman"/>
                <a:cs typeface="Times New Roman" panose="02020603050405020304" pitchFamily="18" charset="0"/>
              </a:rPr>
              <a:t> 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509365" y="6282652"/>
            <a:ext cx="1200971" cy="3740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Орск 2023</a:t>
            </a:r>
            <a:endParaRPr lang="ru-RU" sz="14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2462796"/>
            <a:ext cx="12191999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0" cap="none" spc="0" normalizeH="0" baseline="0" noProof="0" dirty="0" smtClean="0">
                <a:ln w="3175" cmpd="sng"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В соответствии с Приказом Министерства просвещения Российской Федерации от 25.11.2022 № 1028 утверждена «Федеральная образовательная программа дошкольного образования».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0" cap="none" spc="0" normalizeH="0" baseline="0" noProof="0" dirty="0" smtClean="0">
                <a:ln w="3175" cmpd="sng"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Действовать данный документ начал</a:t>
            </a:r>
            <a:r>
              <a:rPr kumimoji="0" lang="ru-RU" sz="2800" b="1" i="0" u="none" strike="noStrike" kern="0" cap="none" spc="0" normalizeH="0" noProof="0" dirty="0" smtClean="0">
                <a:ln w="3175" cmpd="sng"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ru-RU" sz="2800" b="1" i="0" u="none" strike="noStrike" kern="0" cap="none" spc="0" normalizeH="0" baseline="0" noProof="0" dirty="0" smtClean="0">
                <a:ln w="3175" cmpd="sng"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 января 2023 года, но </a:t>
            </a:r>
            <a:r>
              <a:rPr lang="ru-RU" sz="2800" b="1" kern="0" dirty="0" smtClean="0">
                <a:ln w="3175" cmpd="sng">
                  <a:noFill/>
                </a:ln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ДОО </a:t>
            </a:r>
            <a:r>
              <a:rPr kumimoji="0" lang="ru-RU" sz="2800" b="1" i="0" u="none" strike="noStrike" kern="0" cap="none" spc="0" normalizeH="0" baseline="0" noProof="0" dirty="0" smtClean="0">
                <a:ln w="3175" cmpd="sng"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полностью перейдут к его реализации с</a:t>
            </a:r>
            <a:r>
              <a:rPr kumimoji="0" lang="ru-RU" sz="2800" b="1" i="0" u="none" strike="noStrike" kern="0" cap="none" spc="0" normalizeH="0" noProof="0" dirty="0" smtClean="0">
                <a:ln w="3175" cmpd="sng"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ru-RU" sz="2800" b="1" i="0" u="none" strike="noStrike" kern="0" cap="none" spc="0" normalizeH="0" baseline="0" noProof="0" dirty="0" smtClean="0">
                <a:ln w="3175" cmpd="sng"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1 сентября 2023 года.</a:t>
            </a:r>
            <a:endParaRPr kumimoji="0" lang="ru-RU" sz="1800" b="1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3404649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6304" y="-15240"/>
            <a:ext cx="112449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ОРГАНИЗАЦИОННЫЙ РАЗДЕЛ</a:t>
            </a:r>
            <a:endParaRPr lang="ru-RU" sz="32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9447" y="1880384"/>
            <a:ext cx="1229868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0" cap="none" spc="0" normalizeH="0" baseline="0" noProof="0" dirty="0" smtClean="0">
                <a:ln w="3175" cmpd="sng"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	</a:t>
            </a:r>
            <a:r>
              <a:rPr kumimoji="0" lang="ru-RU" sz="2800" b="0" i="0" u="none" strike="noStrike" kern="0" cap="none" spc="0" normalizeH="0" baseline="0" noProof="0" dirty="0" smtClean="0">
                <a:ln w="3175" cmpd="sng"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5. Примерный режим и распорядок дня опирается на действующие СанПиН, </a:t>
            </a:r>
            <a:r>
              <a:rPr kumimoji="0" lang="ru-RU" sz="2800" b="1" i="0" u="none" strike="noStrike" kern="0" cap="none" spc="0" normalizeH="0" baseline="0" noProof="0" dirty="0" smtClean="0">
                <a:ln w="3175" cmpd="sng"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даны как четкие требования, обязательные для соблюдения, так и рамочные ориентиры для изменения режима и распорядка дня</a:t>
            </a:r>
            <a:r>
              <a:rPr kumimoji="0" lang="ru-RU" sz="2800" b="0" i="0" u="none" strike="noStrike" kern="0" cap="none" spc="0" normalizeH="0" baseline="0" noProof="0" dirty="0" smtClean="0">
                <a:ln w="3175" cmpd="sng"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br>
              <a:rPr kumimoji="0" lang="ru-RU" sz="2800" b="0" i="0" u="none" strike="noStrike" kern="0" cap="none" spc="0" normalizeH="0" baseline="0" noProof="0" dirty="0" smtClean="0">
                <a:ln w="3175" cmpd="sng"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ru-RU" sz="2800" b="1" i="0" u="none" strike="noStrike" kern="0" cap="none" spc="0" normalizeH="0" baseline="0" noProof="0" dirty="0" smtClean="0">
                <a:ln w="3175" cmpd="sng"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детей.</a:t>
            </a:r>
            <a:endParaRPr kumimoji="0" lang="ru-RU" sz="2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42220961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6304" y="-15240"/>
            <a:ext cx="112449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ОРГАНИЗАЦИОННЫЙ РАЗДЕЛ</a:t>
            </a:r>
            <a:endParaRPr lang="ru-RU" sz="32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159"/>
          <p:cNvPicPr/>
          <p:nvPr/>
        </p:nvPicPr>
        <p:blipFill>
          <a:blip r:embed="rId2"/>
          <a:stretch>
            <a:fillRect/>
          </a:stretch>
        </p:blipFill>
        <p:spPr>
          <a:xfrm>
            <a:off x="546304" y="663341"/>
            <a:ext cx="11393119" cy="58441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756302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6304" y="-15240"/>
            <a:ext cx="112449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ОРГАНИЗАЦИОННЫЙ РАЗДЕЛ</a:t>
            </a:r>
            <a:endParaRPr lang="ru-RU" sz="32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55320" y="1859340"/>
            <a:ext cx="1124712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блоке «Федеральный календарный план воспитательной работы» дан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перечень основных государственных и народных праздников, памятных дат, и уточнено, что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b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план является единым для ДОО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• ДОО вправе наряду с указанными в плане, проводить иные мероприятия, согласно ключевым направлениям воспитания и дополнительного образования детей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• все мероприятия плана должны проводиться с учетом особенностей Программы, а также возрастных, физиологических, психоэмоциональных особенностей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детей.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90326462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6304" y="-15240"/>
            <a:ext cx="112449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ВАЖНО:</a:t>
            </a:r>
            <a:endParaRPr lang="ru-RU" sz="36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98096009"/>
              </p:ext>
            </p:extLst>
          </p:nvPr>
        </p:nvGraphicFramePr>
        <p:xfrm>
          <a:off x="1295400" y="685800"/>
          <a:ext cx="10495870" cy="5562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1861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09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30921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ООП ДО должны быть приведены в соответствие с ФОП ДО к 01.09.2023</a:t>
                      </a:r>
                      <a:endParaRPr lang="ru-RU" sz="1400" b="1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 31.08.2023 ДОО имеют право работать по утвержденным ранее ООП ДО Крайний срок утверждения ООП ДО на основе ФОП ДО – 31.08.2023</a:t>
                      </a:r>
                      <a:endParaRPr lang="ru-RU" sz="1400" b="1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4417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 ПООП ДО завершили свое действие</a:t>
                      </a:r>
                      <a:endParaRPr lang="ru-RU" sz="1400" b="1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 01.09.2023 ООП ДО должны соответствовать ФОП ДО Все группы ДОО должны перейти на ООП ДО на основе ФОП ДО с 01.09.2023</a:t>
                      </a:r>
                      <a:endParaRPr lang="en-US" sz="1400" b="1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9129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ФОП ДО включает в себя программу образования и программу воспитания детей дошкольного возраста</a:t>
                      </a:r>
                      <a:endParaRPr lang="en-US" sz="1400" b="1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Отдельная Рабочая программа воспитания в ДОО не требуется с 01.09.2023</a:t>
                      </a:r>
                      <a:endParaRPr lang="ru-RU" sz="1400" b="1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1791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Содержание и планируемые результаты ООП ДО НЕ ДОЛЖНЫ БЫТЬ НИЖЕ содержания и планируемых результатов ФОП ДО</a:t>
                      </a:r>
                      <a:endParaRPr lang="ru-RU" sz="1400" b="1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Могут быть выше</a:t>
                      </a:r>
                      <a:endParaRPr lang="ru-RU" sz="1400" b="1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628938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89613" y="0"/>
            <a:ext cx="20962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ФОП </a:t>
            </a:r>
            <a:r>
              <a:rPr lang="ru-RU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</a:t>
            </a:r>
            <a:endParaRPr lang="ru-RU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9640" y="1508760"/>
            <a:ext cx="10317480" cy="3977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321144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7525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РАБОТА ПЕДАГОГА-ПСИХОЛОГА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696575"/>
            <a:ext cx="1103376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2040"/>
              </a:spcAft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 мой взгляд, больших изменений не предвидится, но документацию придётся привести в соответствии с ФОП ДО.</a:t>
            </a: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2057400"/>
            <a:ext cx="1046988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В 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ФОП ДО прописаны 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целевые группы, 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которым педагог-психолог будет оказывать адресную психологическую помощь.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901446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906000" cy="5927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07000"/>
              </a:lnSpc>
              <a:spcAft>
                <a:spcPts val="2040"/>
              </a:spcAft>
            </a:pPr>
            <a:r>
              <a:rPr lang="ru-RU" sz="3200" b="1" dirty="0">
                <a:solidFill>
                  <a:srgbClr val="C00000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Организационно-методическая </a:t>
            </a:r>
            <a:r>
              <a:rPr lang="ru-RU" sz="3200" b="1" dirty="0" smtClean="0">
                <a:solidFill>
                  <a:srgbClr val="C00000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документация</a:t>
            </a:r>
            <a:endParaRPr lang="ru-RU" sz="32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1294323"/>
            <a:ext cx="11917680" cy="4737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2040"/>
              </a:spcAft>
            </a:pPr>
            <a:r>
              <a:rPr lang="ru-RU" b="1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b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профессиональном стандарте «Педагог-психолог» (психолог в сфере образования) говорится о том, что педагог-психолог в своей деятельности должен вести следующую документацию: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Bef>
                <a:spcPts val="840"/>
              </a:spcBef>
              <a:spcAft>
                <a:spcPts val="84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b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Планы работы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(годовой план работы педагога-психолога, план работы на лето, план работы по самообразованию).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Bef>
                <a:spcPts val="840"/>
              </a:spcBef>
              <a:spcAft>
                <a:spcPts val="84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b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Журналы учёта видов работ педагога-психолога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(журнал учёта индивидуальных форм работы, журнал учёта групповых форм работы, журнал консультаций). Журналы можно вести, как по отдельности, так и один на все виды работы.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Bef>
                <a:spcPts val="840"/>
              </a:spcBef>
              <a:spcAft>
                <a:spcPts val="84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b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Отчёты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(аналитический отчёт о проделанной работе за год, аналитические справки по итогам адаптации, аналитические справки по результатам диагностики готовности к школе, статистический отчёт и т.д.).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Bef>
                <a:spcPts val="840"/>
              </a:spcBef>
              <a:spcAft>
                <a:spcPts val="84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b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Циклограмма работы педагога-психолога.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Bef>
                <a:spcPts val="840"/>
              </a:spcBef>
              <a:spcAft>
                <a:spcPts val="84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b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График работы педагога-психолога.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Bef>
                <a:spcPts val="840"/>
              </a:spcBef>
              <a:spcAft>
                <a:spcPts val="84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b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Программы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728461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9672"/>
            <a:ext cx="9906000" cy="619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07000"/>
              </a:lnSpc>
              <a:spcAft>
                <a:spcPts val="2040"/>
              </a:spcAft>
            </a:pPr>
            <a:r>
              <a:rPr lang="ru-RU" sz="3200" b="1" dirty="0" smtClean="0">
                <a:solidFill>
                  <a:srgbClr val="C00000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Специальная документация</a:t>
            </a:r>
            <a:endParaRPr lang="ru-RU" sz="32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43840" y="1020379"/>
            <a:ext cx="11049000" cy="54457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2040"/>
              </a:spcAft>
            </a:pPr>
            <a:r>
              <a:rPr lang="ru-RU" sz="2400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Данный 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вид документов обеспечивает содержательную и процессуальною сторону деятельности педагога-психолога и является закрытым. Специальная документация хранится в месте, не доступном для общего обозрения (сейфе, закрытом шкафу и т.п.) и может быть предъявлена по запросу профильных специалистов системы образования.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2040"/>
              </a:spcAft>
            </a:pPr>
            <a:r>
              <a:rPr lang="ru-RU" sz="2400" b="1" dirty="0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Специальная документация педагога-психолога включает в себя: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Bef>
                <a:spcPts val="840"/>
              </a:spcBef>
              <a:spcAft>
                <a:spcPts val="84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Индивидуальная карта психического развития ребёнка, получающего психологическую помощь (заводится только на тех детей, которым такая помощь оказывается).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Bef>
                <a:spcPts val="840"/>
              </a:spcBef>
              <a:spcAft>
                <a:spcPts val="84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Психологические заключения.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Bef>
                <a:spcPts val="840"/>
              </a:spcBef>
              <a:spcAft>
                <a:spcPts val="84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Протоколы обследования.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846815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9672"/>
            <a:ext cx="9906000" cy="5927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07000"/>
              </a:lnSpc>
              <a:spcAft>
                <a:spcPts val="2040"/>
              </a:spcAft>
            </a:pPr>
            <a:r>
              <a:rPr lang="ru-RU" sz="3200" b="1" dirty="0" smtClean="0">
                <a:solidFill>
                  <a:srgbClr val="C00000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Когда брать детей педагогу-психологу…..</a:t>
            </a:r>
            <a:endParaRPr lang="ru-RU" sz="32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4800" y="1592600"/>
            <a:ext cx="9829800" cy="40421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2040"/>
              </a:spcAft>
            </a:pP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Возникает вопрос. Когда же тогда брать детей на занятия? В соответствии с новыми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СанПинами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самим продуктивным </a:t>
            </a:r>
            <a:r>
              <a:rPr lang="ru-RU" sz="2400" b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временем для нас в работе с детьми являются следующие промежутки времени: с 8:00 до 9:00 и с 11:00 до 12:00, а также вторая половина дня, когда образовательной деятельности нет.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2040"/>
              </a:spcAft>
            </a:pP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противном случае за реализацию ООП не в полном объёме может быть наложен штраф на должностных лиц в размере от тридцати до пятидесяти тысяч рублей. </a:t>
            </a:r>
            <a:r>
              <a:rPr lang="ru-RU" sz="2400" i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(КоАП РФ от 30.12.2001 г. № 195 — ФЗ Статья 19.30. «Нарушение требований к ведению образовательной деятельности и организации образовательного процесса»)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351895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35375" y="2027043"/>
            <a:ext cx="1067977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</a:p>
          <a:p>
            <a:pPr algn="ctr"/>
            <a:endParaRPr lang="ru-RU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02540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117912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НОРМАТИВНАЯ БАЗА ПЕРЕХОДА НА ФОП ДО НА ФЕДЕРАЛЬНОМ УРОВНЕ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876800" y="561804"/>
            <a:ext cx="7315200" cy="12777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Bef>
                <a:spcPts val="960"/>
              </a:spcBef>
              <a:spcAft>
                <a:spcPts val="3000"/>
              </a:spcAft>
            </a:pPr>
            <a:r>
              <a:rPr lang="ru-RU" b="1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 1 сентября 2023 года все детские сады начинают работать по Федеральной образовательной программе дошкольного образования (ФОП ДО). В связи с этим сегодня мы постараемся понять, что измениться в работе педагога-психолога. 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0520" y="2001284"/>
            <a:ext cx="118414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C00000"/>
                </a:solidFill>
              </a:rPr>
              <a:t>Федеральный закон №371-ФЗ от 24 сентября 2022 г. «О внесении изменений в Федеральный закон «Об образовании в Российской Федерации» и статью 1 Федерального закона «Об обязательных требованиях в Российской Федерации»: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50520" y="3197163"/>
            <a:ext cx="1156716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- «Образовательные программы дошкольного образования разрабатываются и утверждаются организацией, осуществляющей образовательную деятельность, в соответствии с федеральным государственным образовательным стандартом дошкольного образования </a:t>
            </a:r>
            <a:r>
              <a:rPr lang="ru-RU" sz="2400" b="1" dirty="0">
                <a:solidFill>
                  <a:srgbClr val="FF0000"/>
                </a:solidFill>
              </a:rPr>
              <a:t>и соответствующей федеральной образовательной программой дошкольного образования. Содержание и планируемые результаты разработанных образовательными организациями образовательных программ должны быть не ниже соответствующих содержания и планируемых результатов федеральной программы дошкольного образования»</a:t>
            </a:r>
          </a:p>
        </p:txBody>
      </p:sp>
    </p:spTree>
    <p:extLst>
      <p:ext uri="{BB962C8B-B14F-4D97-AF65-F5344CB8AC3E}">
        <p14:creationId xmlns:p14="http://schemas.microsoft.com/office/powerpoint/2010/main" val="19452849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2880" y="0"/>
            <a:ext cx="116083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НОРМАТИВНАЯ БАЗА ПЕРЕХОДА НА ФОП ДО НА ФЕДЕРАЛЬНОМ УРОВНЕ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orbel" panose="020B0503020204020204" pitchFamily="34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0076610"/>
              </p:ext>
            </p:extLst>
          </p:nvPr>
        </p:nvGraphicFramePr>
        <p:xfrm>
          <a:off x="501752" y="701041"/>
          <a:ext cx="11334070" cy="58472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107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71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521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6267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solidFill>
                            <a:srgbClr val="C00000"/>
                          </a:solidFill>
                          <a:effectLst/>
                        </a:rPr>
                        <a:t>Было</a:t>
                      </a:r>
                      <a:endParaRPr lang="ru-RU" sz="3200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solidFill>
                            <a:srgbClr val="C00000"/>
                          </a:solidFill>
                          <a:effectLst/>
                        </a:rPr>
                        <a:t>Стало</a:t>
                      </a:r>
                      <a:endParaRPr lang="ru-RU" sz="3200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0146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п 1.7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ФГОС ДО является основой для разработки вариативных примерных образовательных программ дошкольного образования</a:t>
                      </a:r>
                      <a:endParaRPr lang="ru-RU" sz="1600" b="1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ФГОС ДО является основой для разработки </a:t>
                      </a:r>
                      <a:r>
                        <a:rPr lang="ru-RU" sz="1600" b="1" u="sng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федеральной образовательной программы дошкольного образования</a:t>
                      </a:r>
                      <a:endParaRPr lang="ru-RU" sz="1600" b="1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0146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п 2.5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Программа разрабатывается и утверждается Организацией самостоятельно в соответствии с ФГОС ДО и с учетом Примерных программ</a:t>
                      </a:r>
                      <a:endParaRPr lang="ru-RU" sz="1600" b="1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Программа разрабатывается и утверждается Организацией самостоятельно в соответствии с ФГОС ДО и </a:t>
                      </a:r>
                      <a:r>
                        <a:rPr lang="ru-RU" sz="1600" b="1" u="sng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ФОП ДО</a:t>
                      </a:r>
                      <a:endParaRPr lang="ru-RU" sz="1600" b="1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2560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п 2.6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Содержание Программы должно обеспечивать развитие личности, мотивации и способностей детей в различных видах деятельности и охватывать следующие структурные единицы, представляющие определенные направления развития и образования детей (далее - образовательные области)</a:t>
                      </a:r>
                      <a:endParaRPr lang="ru-RU" sz="1600" b="1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8575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Содержание ООП ДО должно обеспечивать </a:t>
                      </a:r>
                      <a:r>
                        <a:rPr lang="ru-RU" sz="1600" b="1" u="sng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физическое и психическое развитие ребенка в различных видах деятельности </a:t>
                      </a: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 охватывать следующие структурные единицы, представляющие </a:t>
                      </a:r>
                      <a:r>
                        <a:rPr lang="ru-RU" sz="1600" b="1" u="sng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определенные направления обучения</a:t>
                      </a: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и </a:t>
                      </a:r>
                      <a:r>
                        <a:rPr lang="ru-RU" sz="1600" b="1" u="sng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воспитания</a:t>
                      </a: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(далее – образовательные области)</a:t>
                      </a:r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28575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Перечень образовательных областей не изменился, однако расширено и конкретизировано содержание образовательных областей; </a:t>
                      </a:r>
                      <a:endParaRPr lang="ru-RU" sz="1600" b="1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56141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720" y="564996"/>
            <a:ext cx="11353799" cy="1263804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NewRoman"/>
                <a:cs typeface="Times New Roman" panose="02020603050405020304" pitchFamily="18" charset="0"/>
              </a:rPr>
              <a:t/>
            </a:r>
            <a:br>
              <a:rPr lang="ru-RU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NewRoman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NewRoman"/>
                <a:cs typeface="Times New Roman" panose="02020603050405020304" pitchFamily="18" charset="0"/>
              </a:rPr>
              <a:t/>
            </a:r>
            <a:br>
              <a:rPr lang="ru-RU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NewRoman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NewRoman"/>
                <a:cs typeface="Times New Roman" panose="02020603050405020304" pitchFamily="18" charset="0"/>
              </a:rPr>
              <a:t/>
            </a:r>
            <a:br>
              <a:rPr lang="ru-RU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NewRoman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NewRoman"/>
                <a:cs typeface="Times New Roman" panose="02020603050405020304" pitchFamily="18" charset="0"/>
              </a:rPr>
              <a:t/>
            </a:r>
            <a:br>
              <a:rPr lang="ru-RU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NewRoman"/>
                <a:cs typeface="Times New Roman" panose="02020603050405020304" pitchFamily="18" charset="0"/>
              </a:rPr>
            </a:br>
            <a:r>
              <a:rPr lang="ru-RU" sz="2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NewRoman"/>
                <a:cs typeface="Times New Roman" panose="02020603050405020304" pitchFamily="18" charset="0"/>
              </a:rPr>
              <a:t>АВГУСТОВСКОЕ </a:t>
            </a:r>
            <a:r>
              <a:rPr lang="ru-RU" sz="2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NewRoman"/>
                <a:cs typeface="Times New Roman" panose="02020603050405020304" pitchFamily="18" charset="0"/>
              </a:rPr>
              <a:t>СОВЕЩАНИЕ</a:t>
            </a:r>
            <a:br>
              <a:rPr lang="ru-RU" sz="2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NewRoman"/>
                <a:cs typeface="Times New Roman" panose="02020603050405020304" pitchFamily="18" charset="0"/>
              </a:rPr>
            </a:br>
            <a:r>
              <a:rPr lang="ru-RU" sz="2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ТЕРРИТОРИЯ ПСИХОЛОГИЧЕСКОГО КОМФОРТА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81192" y="1965960"/>
            <a:ext cx="11029615" cy="4754880"/>
          </a:xfrm>
        </p:spPr>
        <p:txBody>
          <a:bodyPr/>
          <a:lstStyle/>
          <a:p>
            <a:endParaRPr lang="ru-RU" dirty="0"/>
          </a:p>
        </p:txBody>
      </p:sp>
      <p:grpSp>
        <p:nvGrpSpPr>
          <p:cNvPr id="5" name="Group 495"/>
          <p:cNvGrpSpPr/>
          <p:nvPr/>
        </p:nvGrpSpPr>
        <p:grpSpPr>
          <a:xfrm>
            <a:off x="0" y="-152400"/>
            <a:ext cx="12298680" cy="7361238"/>
            <a:chOff x="0" y="-4780"/>
            <a:chExt cx="13710333" cy="8082310"/>
          </a:xfrm>
        </p:grpSpPr>
        <p:pic>
          <p:nvPicPr>
            <p:cNvPr id="6" name="Picture 19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3438505" cy="7559040"/>
            </a:xfrm>
            <a:prstGeom prst="rect">
              <a:avLst/>
            </a:prstGeom>
          </p:spPr>
        </p:pic>
        <p:pic>
          <p:nvPicPr>
            <p:cNvPr id="7" name="Picture 21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0" y="-4780"/>
              <a:ext cx="13710333" cy="808231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2075504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6304" y="0"/>
            <a:ext cx="112449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ЦЕЛЬ ФОП ДО</a:t>
            </a:r>
            <a:endParaRPr lang="ru-RU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46304" y="1172200"/>
            <a:ext cx="1146281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/>
              <a:t>Разностороннее </a:t>
            </a:r>
            <a:r>
              <a:rPr lang="ru-RU" sz="2800" b="1" dirty="0"/>
              <a:t>развитие в период дошкольного детства </a:t>
            </a:r>
            <a:r>
              <a:rPr lang="ru-RU" sz="2800" b="1" dirty="0">
                <a:solidFill>
                  <a:srgbClr val="FF0000"/>
                </a:solidFill>
              </a:rPr>
              <a:t>с учетом возрастных и индивидуальных особенностей на основе духовно- нравственных ценностей российского народа (жизнь, достоинство, права и свободы человека, патриотизм, гражданственность, служение Отечеству, и ответственность за его судьбу, высокие нравственные идеалы, крепкая семья, созидательный труд, приоритет духовного над материальным, гуманизм, милосердие, справедливость, коллективизм, взаимопомощь и взаимоуважение, историческая память и преемственность поколений, единство народов России), исторических и национально-культурных традиций </a:t>
            </a:r>
          </a:p>
        </p:txBody>
      </p:sp>
    </p:spTree>
    <p:extLst>
      <p:ext uri="{BB962C8B-B14F-4D97-AF65-F5344CB8AC3E}">
        <p14:creationId xmlns:p14="http://schemas.microsoft.com/office/powerpoint/2010/main" val="30580484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6304" y="0"/>
            <a:ext cx="112449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ЗАДАЧИ ФОП ДО (новое)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46304" y="1305342"/>
            <a:ext cx="1141709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Обеспечить </a:t>
            </a: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единые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для России </a:t>
            </a: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содержание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дошкольного образования </a:t>
            </a: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планируемые результаты</a:t>
            </a:r>
            <a:r>
              <a:rPr lang="ru-RU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освоения образовательной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программы.</a:t>
            </a: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Приобщать детей в соответствии с возрастными особенностями </a:t>
            </a: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 базовым ценностям российского народа, создание условий для формирования ценностного отношения к окружающему миру, становления опыта действий и поступков на основе осмысления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ценностей.</a:t>
            </a: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Обеспечить </a:t>
            </a: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достижение детьми на этапе завершения ДО уровня развития, необходимого и достаточного для успешного освоения</a:t>
            </a:r>
            <a:r>
              <a:rPr lang="ru-RU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ими образовательных программ начального общего образования.</a:t>
            </a:r>
          </a:p>
        </p:txBody>
      </p:sp>
    </p:spTree>
    <p:extLst>
      <p:ext uri="{BB962C8B-B14F-4D97-AF65-F5344CB8AC3E}">
        <p14:creationId xmlns:p14="http://schemas.microsoft.com/office/powerpoint/2010/main" val="4490486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6304" y="0"/>
            <a:ext cx="112449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ФУНКЦИИ ФОП ДО 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0040" y="659011"/>
            <a:ext cx="1159764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 w="3175" cmpd="sng"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1</a:t>
            </a:r>
            <a:r>
              <a:rPr kumimoji="0" lang="ru-RU" sz="2400" b="1" i="0" u="none" strike="noStrike" kern="0" cap="none" spc="0" normalizeH="0" baseline="0" noProof="0" dirty="0" smtClean="0">
                <a:ln w="3175" cmpd="sng"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 Создать </a:t>
            </a:r>
            <a:r>
              <a:rPr kumimoji="0" lang="ru-RU" sz="2400" b="1" i="0" u="none" strike="noStrike" kern="0" cap="none" spc="0" normalizeH="0" baseline="0" noProof="0" dirty="0" smtClean="0">
                <a:ln w="3175" cmpd="sng"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единое</a:t>
            </a:r>
            <a:r>
              <a:rPr kumimoji="0" lang="ru-RU" sz="2400" b="1" i="0" u="none" strike="noStrike" kern="0" cap="none" spc="0" normalizeH="0" baseline="0" noProof="0" dirty="0" smtClean="0">
                <a:ln w="3175" cmpd="sng"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федеральное образовательное </a:t>
            </a:r>
            <a:r>
              <a:rPr kumimoji="0" lang="ru-RU" sz="2400" b="1" i="0" u="none" strike="noStrike" kern="0" cap="none" spc="0" normalizeH="0" baseline="0" noProof="0" dirty="0" smtClean="0">
                <a:ln w="3175" cmpd="sng"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пространство для воспитания и развития дошкольников.</a:t>
            </a:r>
            <a:br>
              <a:rPr kumimoji="0" lang="ru-RU" sz="2400" b="1" i="0" u="none" strike="noStrike" kern="0" cap="none" spc="0" normalizeH="0" baseline="0" noProof="0" dirty="0" smtClean="0">
                <a:ln w="3175" cmpd="sng"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kumimoji="0" lang="ru-RU" sz="2400" b="1" i="0" u="none" strike="noStrike" kern="0" cap="none" spc="0" normalizeH="0" baseline="0" noProof="0" dirty="0" smtClean="0">
                <a:ln w="3175" cmpd="sng"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/>
            </a:r>
            <a:br>
              <a:rPr kumimoji="0" lang="ru-RU" sz="2400" b="1" i="0" u="none" strike="noStrike" kern="0" cap="none" spc="0" normalizeH="0" baseline="0" noProof="0" dirty="0" smtClean="0">
                <a:ln w="3175" cmpd="sng"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kumimoji="0" lang="ru-RU" sz="2400" b="1" i="0" u="none" strike="noStrike" kern="0" cap="none" spc="0" normalizeH="0" baseline="0" noProof="0" dirty="0" smtClean="0">
                <a:ln w="3175" cmpd="sng"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2. Обеспечить детям и родителям </a:t>
            </a:r>
            <a:r>
              <a:rPr kumimoji="0" lang="ru-RU" sz="2400" b="1" i="0" u="none" strike="noStrike" kern="0" cap="none" spc="0" normalizeH="0" baseline="0" noProof="0" dirty="0" smtClean="0">
                <a:ln w="3175" cmpd="sng"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равные и качественные условия дошкольного образования на всей территории России. </a:t>
            </a:r>
            <a:br>
              <a:rPr kumimoji="0" lang="ru-RU" sz="2400" b="1" i="0" u="none" strike="noStrike" kern="0" cap="none" spc="0" normalizeH="0" baseline="0" noProof="0" dirty="0" smtClean="0">
                <a:ln w="3175" cmpd="sng"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kumimoji="0" lang="ru-RU" sz="2400" b="1" i="0" u="none" strike="noStrike" kern="0" cap="none" spc="0" normalizeH="0" baseline="0" noProof="0" dirty="0" smtClean="0">
                <a:ln w="3175" cmpd="sng"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/>
            </a:r>
            <a:br>
              <a:rPr kumimoji="0" lang="ru-RU" sz="2400" b="1" i="0" u="none" strike="noStrike" kern="0" cap="none" spc="0" normalizeH="0" baseline="0" noProof="0" dirty="0" smtClean="0">
                <a:ln w="3175" cmpd="sng"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kumimoji="0" lang="ru-RU" sz="2400" b="1" i="0" u="none" strike="noStrike" kern="0" cap="none" spc="0" normalizeH="0" baseline="0" noProof="0" dirty="0" smtClean="0">
                <a:ln w="3175" cmpd="sng"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3. Создать единое ядро содержания дошкольного образования, которое будет приобщать детей </a:t>
            </a:r>
            <a:r>
              <a:rPr kumimoji="0" lang="ru-RU" sz="2400" b="1" i="0" u="none" strike="noStrike" kern="0" cap="none" spc="0" normalizeH="0" baseline="0" noProof="0" dirty="0" smtClean="0">
                <a:ln w="3175" cmpd="sng"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к традиционным духовно-нравственным и социокультурным ценностям, а также воспитает в них тягу и любовь к истории и культуре своей страны, малой родины и семьи. </a:t>
            </a:r>
            <a:r>
              <a:rPr kumimoji="0" lang="ru-RU" sz="2400" b="1" i="0" u="none" strike="noStrike" kern="0" cap="none" spc="0" normalizeH="0" baseline="0" noProof="0" dirty="0" smtClean="0">
                <a:ln w="3175" cmpd="sng"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/>
            </a:r>
            <a:br>
              <a:rPr kumimoji="0" lang="ru-RU" sz="2400" b="1" i="0" u="none" strike="noStrike" kern="0" cap="none" spc="0" normalizeH="0" baseline="0" noProof="0" dirty="0" smtClean="0">
                <a:ln w="3175" cmpd="sng"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kumimoji="0" lang="ru-RU" sz="2400" b="1" i="0" u="none" strike="noStrike" kern="0" cap="none" spc="0" normalizeH="0" baseline="0" noProof="0" dirty="0" smtClean="0">
                <a:ln w="3175" cmpd="sng"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/>
            </a:r>
            <a:br>
              <a:rPr kumimoji="0" lang="ru-RU" sz="2400" b="1" i="0" u="none" strike="noStrike" kern="0" cap="none" spc="0" normalizeH="0" baseline="0" noProof="0" dirty="0" smtClean="0">
                <a:ln w="3175" cmpd="sng"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kumimoji="0" lang="ru-RU" sz="2400" b="1" i="0" u="none" strike="noStrike" kern="0" cap="none" spc="0" normalizeH="0" baseline="0" noProof="0" dirty="0" smtClean="0">
                <a:ln w="3175" cmpd="sng"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4. Воспитывать и развивать ребенка </a:t>
            </a:r>
            <a:r>
              <a:rPr kumimoji="0" lang="ru-RU" sz="2400" b="1" i="0" u="none" strike="noStrike" kern="0" cap="none" spc="0" normalizeH="0" baseline="0" noProof="0" dirty="0" smtClean="0">
                <a:ln w="3175" cmpd="sng"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 активной гражданской позицией, патриотическими взглядами и ценностями.</a:t>
            </a:r>
            <a:endParaRPr kumimoji="0" lang="ru-RU" sz="2400" b="1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8718943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6304" y="0"/>
            <a:ext cx="112449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ФОП ДО </a:t>
            </a:r>
            <a:endParaRPr lang="ru-RU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7" name="Group 499"/>
          <p:cNvGrpSpPr/>
          <p:nvPr/>
        </p:nvGrpSpPr>
        <p:grpSpPr>
          <a:xfrm>
            <a:off x="0" y="523219"/>
            <a:ext cx="12064422" cy="5918947"/>
            <a:chOff x="0" y="0"/>
            <a:chExt cx="13749816" cy="7559040"/>
          </a:xfrm>
        </p:grpSpPr>
        <p:pic>
          <p:nvPicPr>
            <p:cNvPr id="8" name="Picture 37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3438505" cy="7559040"/>
            </a:xfrm>
            <a:prstGeom prst="rect">
              <a:avLst/>
            </a:prstGeom>
          </p:spPr>
        </p:pic>
        <p:pic>
          <p:nvPicPr>
            <p:cNvPr id="9" name="Picture 39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311311" y="0"/>
              <a:ext cx="13438505" cy="75590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279562475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550</TotalTime>
  <Words>1340</Words>
  <Application>Microsoft Office PowerPoint</Application>
  <PresentationFormat>Широкоэкранный</PresentationFormat>
  <Paragraphs>111</Paragraphs>
  <Slides>29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8" baseType="lpstr">
      <vt:lpstr>Arial</vt:lpstr>
      <vt:lpstr>Calibri</vt:lpstr>
      <vt:lpstr>Corbel</vt:lpstr>
      <vt:lpstr>Helvetica</vt:lpstr>
      <vt:lpstr>Times New Roman</vt:lpstr>
      <vt:lpstr>TimesNewRoman</vt:lpstr>
      <vt:lpstr>Trebuchet MS</vt:lpstr>
      <vt:lpstr>Wingdings 3</vt:lpstr>
      <vt:lpstr>Аспект</vt:lpstr>
      <vt:lpstr>Презентация PowerPoint</vt:lpstr>
      <vt:lpstr>Презентация PowerPoint</vt:lpstr>
      <vt:lpstr>Презентация PowerPoint</vt:lpstr>
      <vt:lpstr>Презентация PowerPoint</vt:lpstr>
      <vt:lpstr>    АВГУСТОВСКОЕ СОВЕЩАНИЕ ТЕРРИТОРИЯ ПСИХОЛОГИЧЕСКОГО КОМФОРТА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Ольга</dc:creator>
  <cp:lastModifiedBy>User</cp:lastModifiedBy>
  <cp:revision>110</cp:revision>
  <dcterms:created xsi:type="dcterms:W3CDTF">2020-06-13T04:57:59Z</dcterms:created>
  <dcterms:modified xsi:type="dcterms:W3CDTF">2023-09-10T18:59:26Z</dcterms:modified>
</cp:coreProperties>
</file>