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5" r:id="rId12"/>
    <p:sldId id="257" r:id="rId13"/>
    <p:sldId id="264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CE1BB-ED98-429A-AED2-39EAA1C2F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42738B-3923-431D-BCA9-4D2703F5E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0770E-572B-4D35-BBDA-C5018A1C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B43F14-FCE8-41D1-A22F-61AE9E28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83F76-2DB6-4827-BA0A-F8EC6FA5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4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C8E87-112D-42E6-8E68-8772FAE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29933B-0353-418E-951E-A74B645D1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5F7F9-456C-4BAC-A26B-48848BE8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6D6C50-3C83-464B-BE47-0D1D6620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1795A-B0C0-414B-AB7A-E8B39AF0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3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41218-BFED-4122-A1E7-F837F97B8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515B48-A668-4E6A-A56C-6EC2EB850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70C5B3-A941-4B0C-9C45-44295A699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2EFF0-563C-4047-9983-FFDC9392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E3A66-20EA-4972-9B59-07DDAEAC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6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8FBAD-3005-4254-980E-7B34F9B2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F406D9-2FB0-4328-9B45-88F2EA63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80422-CF65-4C6D-8785-2D511ADE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A5F0B-75DC-4AA6-BDC1-4893AA04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E6CD4-D228-4BF9-8CD7-5BEE28FB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2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A9C67-27AF-40CC-91E7-8B0B17AF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345AA-6CB6-4AAC-8D61-00160996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82B0F1-717F-4D0E-821B-668110EF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CE696-2643-4A89-ACE0-121AC152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69C15-F986-4F5B-94D9-59F7029C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2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9336-C1A1-43D2-86F8-20D528D5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FF94B-93A2-48FE-ADB4-880CF72E1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B64D4C-BCBA-4873-8931-297B9D6E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0CE1A-1161-4914-A8B2-7AD21023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DBF13-D244-430E-A416-E292729B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080477-66D3-4BC2-89A4-3C4A6FFD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1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18B62-F84F-4922-87A7-E6D9B83A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B8AC5-BD69-4501-9990-5B0810FBE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282F79-3B63-42EE-9955-ECCEB2062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FF481A-F297-41D1-A1E1-5CFA1EDE7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B20BE9-DF76-43CA-96CB-8DB61F3BC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555F9F-506B-49C7-8F36-ABB49020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1015AF-5048-4CE7-BBB3-FABEDD4D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8D9164-B3F4-4B1F-A9AC-E0B80CA8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9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87722-0844-4A7F-B298-251510D9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7EDBEF-903F-4A46-ACFF-9E1E12B3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AB503E-429A-406B-9A47-6ABECA00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F85E48-9676-488F-A05A-DED5C953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7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64AA99-0B03-4D79-A3AF-9BC38020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D9DB73-C09B-4510-9CD5-EFBEC2CF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406A9E-FCDF-443A-8B9F-BD94A3D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4CD45-4673-41B4-9232-E8C06C2D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59E10-87A3-4390-9AAD-A0CFA5539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D2D10C-143F-4BA0-997C-A27D87699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21F7F2-293D-4593-8110-F3FEA16A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6BC372-B96C-4F88-BEF0-2F27351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FEE02-021F-47F7-9D3E-184EB9BD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7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08E7E-6980-44FA-82CF-16D39311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8341EB-62F6-4A6D-8557-34F9C4F99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FFC9E6-32C2-4A72-AC20-8FA3E682B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0A5692-3B83-4233-A5D9-EBDEBEAD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492A7-09C3-4EAF-8212-A7302EF1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DBFDBC-5FB9-42C6-9512-2590BBA1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5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0F10B-D8F6-459F-AC75-9938EC97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398B97-52DF-4A22-951C-3DB2C438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1B7959-1A06-443C-8A6E-5EEC21770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DC6A9-77D5-47A3-BF29-5936259D13F1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07CB9-28A1-4F3A-906A-9C845E103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29B059-D117-433B-B2CB-8339747F6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07DF3-0036-404F-AD08-9789938D3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ezentaciya-igri-na-avtomatizaciyu-zvukov-2678406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sd.multiurok.ru/html/2020/06/23/s_5ef1a9521e956/img6.jpg" TargetMode="External"/><Relationship Id="rId4" Type="http://schemas.openxmlformats.org/officeDocument/2006/relationships/hyperlink" Target="https://myslide.ru/documents_7/767da56bcf29ce6d6f2616965bf6a42b/img1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3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http://www.logopedmaster.ru/UserFiles/image1(3).jpeg" TargetMode="External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2D31E-7F93-4B0F-8AB7-D27AA98FB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067AEE-5F33-4807-B85E-97E7FE38E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22918E-55EE-4D71-90A2-7D324B453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4735" y="4220197"/>
            <a:ext cx="4207265" cy="13073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solidFill>
                  <a:srgbClr val="00B050"/>
                </a:solidFill>
              </a:rPr>
              <a:t>Выполнила: учитель –логопед</a:t>
            </a:r>
          </a:p>
          <a:p>
            <a:pPr algn="l"/>
            <a:r>
              <a:rPr lang="ru-RU" b="1" dirty="0">
                <a:solidFill>
                  <a:srgbClr val="00B050"/>
                </a:solidFill>
              </a:rPr>
              <a:t>МОАУ «СОШ № 24 г. Орска» (дошкольные группы)</a:t>
            </a:r>
          </a:p>
          <a:p>
            <a:pPr algn="l"/>
            <a:r>
              <a:rPr lang="ru-RU" b="1" dirty="0">
                <a:solidFill>
                  <a:srgbClr val="00B050"/>
                </a:solidFill>
              </a:rPr>
              <a:t>Согрина Екатерина Андреевна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3E8B42-868D-4122-B8D3-4DC5D5983931}"/>
              </a:ext>
            </a:extLst>
          </p:cNvPr>
          <p:cNvSpPr/>
          <p:nvPr/>
        </p:nvSpPr>
        <p:spPr>
          <a:xfrm>
            <a:off x="1258529" y="289679"/>
            <a:ext cx="999940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ru-RU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гра-тренажер по автоматизации звука «</a:t>
            </a:r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Р»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для детей 6-7 лет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«Буратино и его задания»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2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405E24-C7BE-687A-997C-3F2561CA5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93F119-E7D3-42AA-B294-2586BABECA8E}"/>
              </a:ext>
            </a:extLst>
          </p:cNvPr>
          <p:cNvSpPr/>
          <p:nvPr/>
        </p:nvSpPr>
        <p:spPr>
          <a:xfrm>
            <a:off x="838200" y="373162"/>
            <a:ext cx="10798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7030A0"/>
                </a:solidFill>
                <a:effectLst/>
              </a:rPr>
              <a:t>Помоги Буратино подружить звуки</a:t>
            </a:r>
          </a:p>
        </p:txBody>
      </p:sp>
      <p:pic>
        <p:nvPicPr>
          <p:cNvPr id="10" name="Picture 6" descr="http://jabx.narod.ru/images/clipart/multi/buratino2.png">
            <a:extLst>
              <a:ext uri="{FF2B5EF4-FFF2-40B4-BE49-F238E27FC236}">
                <a16:creationId xmlns:a16="http://schemas.microsoft.com/office/drawing/2014/main" id="{4E765091-1E88-465E-8D45-09DB0A6AFF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69584" t="1578" r="1512" b="62119"/>
          <a:stretch>
            <a:fillRect/>
          </a:stretch>
        </p:blipFill>
        <p:spPr bwMode="auto">
          <a:xfrm rot="20924562" flipH="1">
            <a:off x="1096041" y="4298839"/>
            <a:ext cx="3128942" cy="266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E608FB-A597-4ABE-8E7D-D06B232A18E0}"/>
              </a:ext>
            </a:extLst>
          </p:cNvPr>
          <p:cNvSpPr/>
          <p:nvPr/>
        </p:nvSpPr>
        <p:spPr>
          <a:xfrm>
            <a:off x="4241259" y="1760055"/>
            <a:ext cx="150301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06CE166-BD1C-4F99-BF4C-870DB81EC3D7}"/>
              </a:ext>
            </a:extLst>
          </p:cNvPr>
          <p:cNvCxnSpPr>
            <a:cxnSpLocks/>
          </p:cNvCxnSpPr>
          <p:nvPr/>
        </p:nvCxnSpPr>
        <p:spPr>
          <a:xfrm flipV="1">
            <a:off x="5435373" y="1882175"/>
            <a:ext cx="1031132" cy="408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163FBB0-3363-4A60-961F-D8B44D98122A}"/>
              </a:ext>
            </a:extLst>
          </p:cNvPr>
          <p:cNvCxnSpPr>
            <a:cxnSpLocks/>
          </p:cNvCxnSpPr>
          <p:nvPr/>
        </p:nvCxnSpPr>
        <p:spPr>
          <a:xfrm flipV="1">
            <a:off x="5497731" y="2514653"/>
            <a:ext cx="1866301" cy="133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C306AEC-4724-447D-BBD7-9B8F41622086}"/>
              </a:ext>
            </a:extLst>
          </p:cNvPr>
          <p:cNvCxnSpPr>
            <a:cxnSpLocks/>
          </p:cNvCxnSpPr>
          <p:nvPr/>
        </p:nvCxnSpPr>
        <p:spPr>
          <a:xfrm>
            <a:off x="5253614" y="3529679"/>
            <a:ext cx="1684773" cy="489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E03D14C-BE22-42F8-B952-F836DE63353D}"/>
              </a:ext>
            </a:extLst>
          </p:cNvPr>
          <p:cNvCxnSpPr>
            <a:cxnSpLocks/>
          </p:cNvCxnSpPr>
          <p:nvPr/>
        </p:nvCxnSpPr>
        <p:spPr>
          <a:xfrm>
            <a:off x="5435373" y="3265479"/>
            <a:ext cx="1767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9C7FDE9-39DC-4AC6-AF5E-3E47B5061DA5}"/>
              </a:ext>
            </a:extLst>
          </p:cNvPr>
          <p:cNvCxnSpPr>
            <a:cxnSpLocks/>
          </p:cNvCxnSpPr>
          <p:nvPr/>
        </p:nvCxnSpPr>
        <p:spPr>
          <a:xfrm>
            <a:off x="4998143" y="3876500"/>
            <a:ext cx="1107245" cy="675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32A161-E580-48DA-8852-B1EA223853AB}"/>
              </a:ext>
            </a:extLst>
          </p:cNvPr>
          <p:cNvSpPr/>
          <p:nvPr/>
        </p:nvSpPr>
        <p:spPr>
          <a:xfrm>
            <a:off x="9074612" y="1245949"/>
            <a:ext cx="904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8BB2BBA-A53F-43BC-B704-80B2C8E501ED}"/>
              </a:ext>
            </a:extLst>
          </p:cNvPr>
          <p:cNvSpPr/>
          <p:nvPr/>
        </p:nvSpPr>
        <p:spPr>
          <a:xfrm>
            <a:off x="6591765" y="1245949"/>
            <a:ext cx="639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FD0DD4E-93F7-4223-AAFE-B3F11D2DCA58}"/>
              </a:ext>
            </a:extLst>
          </p:cNvPr>
          <p:cNvSpPr/>
          <p:nvPr/>
        </p:nvSpPr>
        <p:spPr>
          <a:xfrm>
            <a:off x="7192632" y="1882175"/>
            <a:ext cx="885956" cy="9549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5ED39AA-3AD2-4758-B2FB-E0244C9681EF}"/>
              </a:ext>
            </a:extLst>
          </p:cNvPr>
          <p:cNvSpPr/>
          <p:nvPr/>
        </p:nvSpPr>
        <p:spPr>
          <a:xfrm>
            <a:off x="7264473" y="2720855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D61EE1B-1CB4-448E-A44E-6B9B779DDC4A}"/>
              </a:ext>
            </a:extLst>
          </p:cNvPr>
          <p:cNvSpPr/>
          <p:nvPr/>
        </p:nvSpPr>
        <p:spPr>
          <a:xfrm>
            <a:off x="6954113" y="3529679"/>
            <a:ext cx="73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E068FAC-0BBB-45F8-9379-2AC4D1F54219}"/>
              </a:ext>
            </a:extLst>
          </p:cNvPr>
          <p:cNvSpPr/>
          <p:nvPr/>
        </p:nvSpPr>
        <p:spPr>
          <a:xfrm>
            <a:off x="6189369" y="4160712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Э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2F922F8-32C3-492D-BDC1-91EA589559C8}"/>
              </a:ext>
            </a:extLst>
          </p:cNvPr>
          <p:cNvSpPr/>
          <p:nvPr/>
        </p:nvSpPr>
        <p:spPr>
          <a:xfrm>
            <a:off x="10352529" y="2186490"/>
            <a:ext cx="100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147A594-F889-4CB5-B7B4-F0B3D828670E}"/>
              </a:ext>
            </a:extLst>
          </p:cNvPr>
          <p:cNvSpPr/>
          <p:nvPr/>
        </p:nvSpPr>
        <p:spPr>
          <a:xfrm>
            <a:off x="9062701" y="3290687"/>
            <a:ext cx="9055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1BAD301-ED74-4BF4-9BDD-53CBB94A1CD4}"/>
              </a:ext>
            </a:extLst>
          </p:cNvPr>
          <p:cNvSpPr/>
          <p:nvPr/>
        </p:nvSpPr>
        <p:spPr>
          <a:xfrm>
            <a:off x="10665215" y="4996330"/>
            <a:ext cx="106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Ы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1EC4420-E8ED-40F9-A22E-EF6FBBB8CC2B}"/>
              </a:ext>
            </a:extLst>
          </p:cNvPr>
          <p:cNvSpPr/>
          <p:nvPr/>
        </p:nvSpPr>
        <p:spPr>
          <a:xfrm>
            <a:off x="7761811" y="5014998"/>
            <a:ext cx="922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8EA0D78-7807-4DFC-99F6-F7F88A8D5A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30" y="992192"/>
            <a:ext cx="1446517" cy="223372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036DC34-0A62-4262-9B13-271108A004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52" y="1926987"/>
            <a:ext cx="1446517" cy="223372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E9B4A46-69D1-46FF-A6CB-1BA13B38B8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83" y="3033659"/>
            <a:ext cx="1446517" cy="223372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63DD11E-E6B0-4E4E-86F4-B7C9478E08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18" y="4735838"/>
            <a:ext cx="1662067" cy="223372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8C3E599-F9CC-46E8-9DED-B226FD7EB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57" y="4717208"/>
            <a:ext cx="1446517" cy="22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65EE5A3-31CA-4AEE-A703-96BCBF6CE9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12192000" cy="693927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2EDA5DD-9A39-4DF6-BBE0-441A4389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054" y="1327785"/>
            <a:ext cx="11572505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РА- РА- РА – РАК                          </a:t>
            </a: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РО-РО- РО - РОТ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РА-РА-РА – РАМА                        </a:t>
            </a: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РО-РО-РО – РОЗА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РА-РА-РА – РАДУГА                    </a:t>
            </a:r>
            <a:r>
              <a:rPr lang="ru-RU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РО-РО-РО - РОБОТ</a:t>
            </a:r>
          </a:p>
          <a:p>
            <a:pPr marL="0" indent="0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РУ-РУ-РУ- РУСЬ                          </a:t>
            </a:r>
            <a:r>
              <a:rPr lang="ru-RU" sz="36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РЫ-РЫ-РЫ - РЫБА   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РУ-РУ-РУ – РУКИ                        </a:t>
            </a:r>
            <a:r>
              <a:rPr lang="ru-RU" sz="36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РЫ-РЫ-РЫ- РЫСЬ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РУ-РУ-РУ – РУБАШКА              </a:t>
            </a:r>
            <a:r>
              <a:rPr lang="ru-RU" sz="3600" b="1" dirty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РЫ-РЫ-РЫ- РЫБАК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951096-1D3C-4165-BF31-D97B6B9710F7}"/>
              </a:ext>
            </a:extLst>
          </p:cNvPr>
          <p:cNvSpPr/>
          <p:nvPr/>
        </p:nvSpPr>
        <p:spPr>
          <a:xfrm>
            <a:off x="2864855" y="221259"/>
            <a:ext cx="694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Повтори слоги и слова</a:t>
            </a:r>
          </a:p>
        </p:txBody>
      </p:sp>
      <p:sp>
        <p:nvSpPr>
          <p:cNvPr id="8" name="Волна 7">
            <a:extLst>
              <a:ext uri="{FF2B5EF4-FFF2-40B4-BE49-F238E27FC236}">
                <a16:creationId xmlns:a16="http://schemas.microsoft.com/office/drawing/2014/main" id="{4439D904-D249-48EA-BE43-BD8FCC1672DC}"/>
              </a:ext>
            </a:extLst>
          </p:cNvPr>
          <p:cNvSpPr/>
          <p:nvPr/>
        </p:nvSpPr>
        <p:spPr>
          <a:xfrm>
            <a:off x="708329" y="37566"/>
            <a:ext cx="1549529" cy="1106526"/>
          </a:xfrm>
          <a:prstGeom prst="wav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РА</a:t>
            </a: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61F07AFE-C6E2-43C5-A1F6-F206B5F5F538}"/>
              </a:ext>
            </a:extLst>
          </p:cNvPr>
          <p:cNvSpPr/>
          <p:nvPr/>
        </p:nvSpPr>
        <p:spPr>
          <a:xfrm>
            <a:off x="5379720" y="4292658"/>
            <a:ext cx="1432560" cy="1048226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РУ</a:t>
            </a:r>
          </a:p>
        </p:txBody>
      </p:sp>
      <p:sp>
        <p:nvSpPr>
          <p:cNvPr id="10" name="Волна 9">
            <a:extLst>
              <a:ext uri="{FF2B5EF4-FFF2-40B4-BE49-F238E27FC236}">
                <a16:creationId xmlns:a16="http://schemas.microsoft.com/office/drawing/2014/main" id="{4ACB7014-E081-4EEE-AB2B-D0029CF7FD30}"/>
              </a:ext>
            </a:extLst>
          </p:cNvPr>
          <p:cNvSpPr/>
          <p:nvPr/>
        </p:nvSpPr>
        <p:spPr>
          <a:xfrm>
            <a:off x="4965435" y="1440359"/>
            <a:ext cx="1549530" cy="111124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РО</a:t>
            </a:r>
          </a:p>
        </p:txBody>
      </p:sp>
      <p:sp>
        <p:nvSpPr>
          <p:cNvPr id="11" name="Волна 10">
            <a:extLst>
              <a:ext uri="{FF2B5EF4-FFF2-40B4-BE49-F238E27FC236}">
                <a16:creationId xmlns:a16="http://schemas.microsoft.com/office/drawing/2014/main" id="{21283545-E97B-4234-A02A-04B2F083E24F}"/>
              </a:ext>
            </a:extLst>
          </p:cNvPr>
          <p:cNvSpPr/>
          <p:nvPr/>
        </p:nvSpPr>
        <p:spPr>
          <a:xfrm>
            <a:off x="10454510" y="329111"/>
            <a:ext cx="1549530" cy="1111248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РЫ</a:t>
            </a:r>
          </a:p>
        </p:txBody>
      </p:sp>
    </p:spTree>
    <p:extLst>
      <p:ext uri="{BB962C8B-B14F-4D97-AF65-F5344CB8AC3E}">
        <p14:creationId xmlns:p14="http://schemas.microsoft.com/office/powerpoint/2010/main" val="37411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51EDB1-FFDA-486D-AA31-05328E2D6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" y="-7269"/>
            <a:ext cx="12192000" cy="6858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0E125703-9583-4D19-87B5-278511197712}"/>
              </a:ext>
            </a:extLst>
          </p:cNvPr>
          <p:cNvSpPr/>
          <p:nvPr/>
        </p:nvSpPr>
        <p:spPr>
          <a:xfrm>
            <a:off x="5733524" y="896326"/>
            <a:ext cx="1283214" cy="11790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FDB8826-01D5-4E64-AD21-68F723B6E677}"/>
              </a:ext>
            </a:extLst>
          </p:cNvPr>
          <p:cNvSpPr/>
          <p:nvPr/>
        </p:nvSpPr>
        <p:spPr>
          <a:xfrm>
            <a:off x="3934690" y="1231641"/>
            <a:ext cx="1271791" cy="11790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id="{34188123-975A-420F-B7F3-6E437F93D548}"/>
              </a:ext>
            </a:extLst>
          </p:cNvPr>
          <p:cNvSpPr/>
          <p:nvPr/>
        </p:nvSpPr>
        <p:spPr>
          <a:xfrm>
            <a:off x="9525541" y="162560"/>
            <a:ext cx="2695081" cy="2569009"/>
          </a:xfrm>
          <a:prstGeom prst="cloudCallout">
            <a:avLst>
              <a:gd name="adj1" fmla="val -20833"/>
              <a:gd name="adj2" fmla="val 6436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26FE25-3F93-492B-9B95-6EA150851FF9}"/>
              </a:ext>
            </a:extLst>
          </p:cNvPr>
          <p:cNvSpPr/>
          <p:nvPr/>
        </p:nvSpPr>
        <p:spPr>
          <a:xfrm>
            <a:off x="453720" y="6249287"/>
            <a:ext cx="118705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Мы со звуком Р играем и картинки называем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A9689A1-42CF-4ED7-812B-8E898F01EC31}"/>
              </a:ext>
            </a:extLst>
          </p:cNvPr>
          <p:cNvSpPr/>
          <p:nvPr/>
        </p:nvSpPr>
        <p:spPr>
          <a:xfrm>
            <a:off x="2202698" y="1532586"/>
            <a:ext cx="1204949" cy="10437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7B44955-E758-4D8E-A646-B6E60C729A2C}"/>
              </a:ext>
            </a:extLst>
          </p:cNvPr>
          <p:cNvSpPr/>
          <p:nvPr/>
        </p:nvSpPr>
        <p:spPr>
          <a:xfrm>
            <a:off x="546767" y="1882078"/>
            <a:ext cx="1354586" cy="10437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5AEBAB1-7444-4E61-9764-209693122751}"/>
              </a:ext>
            </a:extLst>
          </p:cNvPr>
          <p:cNvSpPr/>
          <p:nvPr/>
        </p:nvSpPr>
        <p:spPr>
          <a:xfrm>
            <a:off x="453720" y="3213451"/>
            <a:ext cx="1354586" cy="11799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B42B74B-26E6-49A1-B5D0-8C147922A375}"/>
              </a:ext>
            </a:extLst>
          </p:cNvPr>
          <p:cNvSpPr/>
          <p:nvPr/>
        </p:nvSpPr>
        <p:spPr>
          <a:xfrm>
            <a:off x="1808306" y="4141396"/>
            <a:ext cx="1354586" cy="11799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A24D68B-09D9-447E-B17A-09901998585F}"/>
              </a:ext>
            </a:extLst>
          </p:cNvPr>
          <p:cNvSpPr/>
          <p:nvPr/>
        </p:nvSpPr>
        <p:spPr>
          <a:xfrm>
            <a:off x="3583616" y="4017818"/>
            <a:ext cx="1271791" cy="11790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B33C50F-51AC-48A4-B4A1-4612E77A22B8}"/>
              </a:ext>
            </a:extLst>
          </p:cNvPr>
          <p:cNvSpPr/>
          <p:nvPr/>
        </p:nvSpPr>
        <p:spPr>
          <a:xfrm>
            <a:off x="5251528" y="4079606"/>
            <a:ext cx="1471412" cy="11790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65BF1E8-0169-434C-8597-7B961C80A027}"/>
              </a:ext>
            </a:extLst>
          </p:cNvPr>
          <p:cNvSpPr/>
          <p:nvPr/>
        </p:nvSpPr>
        <p:spPr>
          <a:xfrm>
            <a:off x="7016738" y="3740465"/>
            <a:ext cx="1321415" cy="11790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AF3027D-9D9E-4BA3-9E1C-7FA4127DC8E2}"/>
              </a:ext>
            </a:extLst>
          </p:cNvPr>
          <p:cNvSpPr/>
          <p:nvPr/>
        </p:nvSpPr>
        <p:spPr>
          <a:xfrm>
            <a:off x="8973139" y="3694054"/>
            <a:ext cx="1471412" cy="12656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C8B8BA3-E096-4A48-8DD8-EB9DB901898D}"/>
              </a:ext>
            </a:extLst>
          </p:cNvPr>
          <p:cNvSpPr/>
          <p:nvPr/>
        </p:nvSpPr>
        <p:spPr>
          <a:xfrm>
            <a:off x="9432494" y="2404465"/>
            <a:ext cx="1471412" cy="12623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2E5CD4-5E5C-45F6-AF2A-994430069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54587">
            <a:off x="9772892" y="733269"/>
            <a:ext cx="2020398" cy="13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6 0.06361 L -0.28247 -0.01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2" y="-39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48 -0.01458 C -0.28443 -0.02059 -0.28521 -0.02845 -0.28794 -0.03424 C -0.29302 -0.04465 -0.29029 -0.03655 -0.29536 -0.04418 C -0.30018 -0.05136 -0.30278 -0.05945 -0.31202 -0.06362 C -0.31619 -0.06547 -0.31958 -0.06894 -0.32413 -0.07032 C -0.3283 -0.07171 -0.3378 -0.07472 -0.34027 -0.07657 C -0.34704 -0.08096 -0.35355 -0.08351 -0.36175 -0.08513 C -0.36631 -0.08721 -0.37151 -0.08675 -0.37646 -0.08744 C -0.40237 -0.08698 -0.39976 -0.08837 -0.4146 -0.08513 C -0.41747 -0.08258 -0.42033 -0.0805 -0.42411 -0.07911 C -0.42853 -0.07703 -0.43387 -0.07749 -0.43751 -0.07402 C -0.43868 -0.0731 -0.43947 -0.07148 -0.44077 -0.07032 C -0.44168 -0.06963 -0.44311 -0.0694 -0.44415 -0.06847 C -0.44636 -0.06732 -0.44715 -0.06523 -0.44884 -0.06362 C -0.44962 -0.06292 -0.45079 -0.06246 -0.45157 -0.06176 C -0.45795 -0.05552 -0.45209 -0.05899 -0.45691 -0.05621 C -0.45834 -0.05459 -0.46055 -0.05344 -0.4616 -0.05136 C -0.46342 -0.04812 -0.46225 -0.04974 -0.46498 -0.0465 C -0.46615 -0.04233 -0.46693 -0.03794 -0.46889 -0.03424 C -0.46954 -0.03031 -0.47019 -0.02707 -0.47019 -0.02337 " pathEditMode="relative" rAng="0" ptsTypes="ffff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6" y="-3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019 -0.02336 L -0.47019 -0.02521 C -0.47136 -0.02521 -0.47175 -0.02915 -0.47266 -0.03123 C -0.47292 -0.03308 -0.47318 -0.03308 -0.47357 -0.03516 C -0.47552 -0.03701 -0.47708 -0.03886 -0.47878 -0.04279 C -0.4832 -0.04881 -0.48073 -0.04673 -0.48607 -0.05066 C -0.48659 -0.05251 -0.48711 -0.05251 -0.48789 -0.05413 C -0.48893 -0.05413 -0.49166 -0.05598 -0.4931 -0.05598 C -0.49375 -0.05806 -0.49518 -0.05806 -0.49583 -0.05991 C -0.49635 -0.05991 -0.497 -0.05991 -0.49778 -0.05991 C -0.49843 -0.06199 -0.49934 -0.06199 -0.5 -0.06199 C -0.50169 -0.06199 -0.50364 -0.06199 -0.50533 -0.06384 C -0.50715 -0.06384 -0.50898 -0.06569 -0.51093 -0.06569 C -0.51171 -0.06778 -0.51223 -0.06778 -0.51275 -0.06963 C -0.51405 -0.06963 -0.51848 -0.07171 -0.51874 -0.07171 C -0.51965 -0.07171 -0.52082 -0.07171 -0.5216 -0.07171 C -0.5259 -0.07356 -0.52551 -0.07495 -0.53163 -0.07356 C -0.54751 -0.07356 -0.56313 -0.07356 -0.57888 -0.07171 C -0.57992 -0.07171 -0.58057 -0.07171 -0.58135 -0.06963 C -0.58214 -0.06963 -0.58279 -0.06778 -0.58357 -0.06569 C -0.58695 -0.06199 -0.58825 -0.06384 -0.59073 -0.05991 C -0.59125 -0.05991 -0.59125 -0.05806 -0.59177 -0.05806 C -0.59268 -0.05598 -0.59698 -0.05251 -0.59763 -0.05066 L -0.59945 -0.04881 C -0.60023 -0.04881 -0.60075 -0.04488 -0.60179 -0.04488 C -0.60374 -0.04279 -0.60439 -0.04094 -0.60583 -0.03886 C -0.60635 -0.03701 -0.60661 -0.03701 -0.607 -0.03516 C -0.60739 -0.03516 -0.60739 -0.03308 -0.60778 -0.03308 C -0.60973 -0.02729 -0.6096 -0.02915 -0.61155 -0.02729 C -0.61234 -0.02521 -0.61286 -0.02521 -0.61351 -0.02521 C -0.61351 -0.02336 -0.61351 -0.0229 -0.61351 -0.02521 L -0.61351 -0.02128 " pathEditMode="relative" rAng="0" ptsTypes="AAAAAAAAAAA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3" y="-2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51 -0.02128 L -0.61351 -0.02105 C -0.61364 -0.02637 -0.61299 -0.03215 -0.61416 -0.03701 C -0.61468 -0.03979 -0.61923 -0.04765 -0.62054 -0.0495 C -0.62236 -0.05251 -0.62431 -0.05459 -0.62613 -0.0576 C -0.62705 -0.05852 -0.6277 -0.06014 -0.62835 -0.0606 C -0.64084 -0.07125 -0.6303 -0.05945 -0.64202 -0.07009 C -0.64631 -0.07402 -0.65048 -0.07888 -0.65477 -0.08281 C -0.65659 -0.08443 -0.65868 -0.08559 -0.6605 -0.08767 C -0.66193 -0.08929 -0.66323 -0.09206 -0.6648 -0.09392 C -0.6661 -0.0953 -0.68224 -0.11034 -0.68406 -0.11126 C -0.68549 -0.11196 -0.68706 -0.11219 -0.68862 -0.11265 C -0.68953 -0.11335 -0.69044 -0.11381 -0.69122 -0.1145 C -0.69252 -0.11497 -0.69395 -0.11566 -0.695 -0.11589 C -0.69617 -0.11705 -0.69721 -0.11844 -0.69851 -0.1189 C -0.70033 -0.12005 -0.70242 -0.12005 -0.70411 -0.12075 L -0.70919 -0.12214 C -0.71791 -0.1219 -0.7265 -0.1226 -0.73496 -0.12075 C -0.7373 -0.12005 -0.74511 -0.1145 -0.74928 -0.11126 C -0.74993 -0.11011 -0.75084 -0.10918 -0.75136 -0.10803 C -0.75397 -0.10247 -0.75214 -0.10155 -0.75436 -0.09392 C -0.75579 -0.08813 -0.75657 -0.08559 -0.75774 -0.07957 C -0.75826 -0.07703 -0.75878 -0.07448 -0.75917 -0.07194 C -0.75969 -0.06384 -0.76008 -0.05575 -0.7606 -0.04811 C -0.76073 -0.04649 -0.76126 -0.04488 -0.76139 -0.04326 C -0.76165 -0.04071 -0.76191 -0.03817 -0.76191 -0.03516 C -0.76165 -0.02336 -0.76165 -0.01897 -0.7606 -0.00833 C -0.76047 -0.00648 -0.76034 -0.00416 -0.75995 -0.00231 C -0.75956 -0.00046 -0.75865 0.0007 -0.75865 0.00255 C -0.75813 0.01226 -0.75865 0.02198 -0.75865 0.03285 L -0.75865 0.03308 " pathEditMode="relative" rAng="0" ptsTypes="AAAAAAAAAAAAAAAAAAAAAAAAAAAAA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4" y="-2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865 0.03308 L -0.75865 0.03331 C -0.76217 0.03447 -0.76555 0.03586 -0.76907 0.03748 C -0.77245 0.03956 -0.77557 0.04488 -0.77883 0.04696 C -0.78026 0.04835 -0.78195 0.04835 -0.78378 0.04881 C -0.78534 0.05043 -0.78677 0.05182 -0.78859 0.05367 C -0.79028 0.05552 -0.79146 0.05829 -0.79367 0.06014 C -0.79588 0.06176 -0.80096 0.06338 -0.80096 0.06361 C -0.802 0.06546 -0.80343 0.06732 -0.80447 0.06963 C -0.80551 0.07102 -0.8059 0.0731 -0.80695 0.07449 C -0.80799 0.07541 -0.80968 0.07541 -0.81072 0.07587 C -0.81293 0.07749 -0.81515 0.07911 -0.81697 0.08096 C -0.83103 0.09646 -0.81957 0.08906 -0.83142 0.09554 C -0.83246 0.09692 -0.83376 0.09854 -0.83402 0.10016 C -0.83558 0.10502 -0.83558 0.11057 -0.8378 0.11497 L -0.84027 0.11983 C -0.84131 0.12422 -0.84196 0.12838 -0.84274 0.13255 C -0.84717 0.15915 -0.84235 0.14134 -0.84756 0.15337 C -0.8486 0.15568 -0.84899 0.15822 -0.85016 0.15984 C -0.85108 0.161 -0.85251 0.161 -0.85394 0.16169 C -0.85433 0.17025 -0.85433 0.17881 -0.85498 0.1876 C -0.85524 0.18899 -0.85615 0.19038 -0.85641 0.192 C -0.85889 0.2186 -0.85472 0.20565 -0.86006 0.21952 C -0.86058 0.22161 -0.86097 0.22369 -0.86136 0.226 C -0.86149 0.23086 -0.86136 0.24335 -0.8637 0.25006 C -0.86422 0.25191 -0.86552 0.2533 -0.86631 0.25469 C -0.86696 0.2873 -0.86735 0.32038 -0.86865 0.353 C -0.86878 0.35508 -0.86956 0.35716 -0.86982 0.35947 C -0.8706 0.36988 -0.87086 0.38052 -0.87099 0.3914 C -0.86956 0.41106 -0.87386 0.40759 -0.86253 0.40759 L -0.86253 0.40782 " pathEditMode="relative" rAng="0" ptsTypes="AAAAAAAAAAAAAAAAAAAAAAAAAAAAA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7" y="188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253 0.40782 L -0.86253 0.40805 C -0.86253 0.41407 -0.86253 0.42054 -0.86214 0.42702 C -0.86175 0.43118 -0.85993 0.43627 -0.85889 0.43974 C -0.85863 0.44367 -0.8585 0.44761 -0.85784 0.45131 C -0.85719 0.45478 -0.85615 0.45779 -0.85576 0.46149 C -0.8555 0.46311 -0.85498 0.46866 -0.85459 0.47051 C -0.8542 0.47282 -0.85355 0.47467 -0.85303 0.47698 C -0.85264 0.47999 -0.85238 0.483 -0.85199 0.48577 C -0.85173 0.48716 -0.85173 0.48855 -0.85134 0.48971 C -0.85082 0.49248 -0.84977 0.49457 -0.84925 0.49734 C -0.84743 0.50613 -0.84678 0.51029 -0.84392 0.51932 C -0.8434 0.52094 -0.84274 0.52255 -0.84222 0.52441 C -0.84105 0.52926 -0.83962 0.53366 -0.83858 0.53875 C -0.83819 0.54037 -0.83806 0.54245 -0.83741 0.54384 C -0.83676 0.54546 -0.83558 0.54615 -0.8348 0.54754 C -0.83402 0.54916 -0.83337 0.55124 -0.83259 0.55286 C -0.83168 0.55494 -0.83038 0.55679 -0.82947 0.5591 C -0.82895 0.56026 -0.82882 0.56188 -0.82843 0.56304 C -0.82738 0.56581 -0.82634 0.56836 -0.82517 0.57067 C -0.82231 0.57668 -0.82322 0.56951 -0.81931 0.58085 C -0.8184 0.58362 -0.81762 0.5864 -0.81658 0.58871 C -0.81515 0.59172 -0.81293 0.59334 -0.81124 0.59496 C -0.81085 0.59681 -0.81072 0.59889 -0.8102 0.60028 C -0.80786 0.60583 -0.80708 0.60537 -0.80434 0.60652 C -0.80213 0.61161 -0.80291 0.61092 -0.7994 0.613 L -0.79523 0.61555 C -0.79432 0.61693 -0.79341 0.61786 -0.7925 0.61948 C -0.79185 0.6204 -0.79159 0.62272 -0.7908 0.62318 C -0.78911 0.62457 -0.78742 0.6241 -0.78547 0.62457 C -0.77922 0.62619 -0.78195 0.62526 -0.77531 0.6285 C -0.76815 0.62781 -0.75956 0.62734 -0.75227 0.62572 C -0.75084 0.62549 -0.74941 0.62503 -0.74785 0.62457 C -0.74668 0.6241 -0.74524 0.6248 -0.7442 0.62318 C -0.74368 0.62272 -0.7442 0.62064 -0.7442 0.61948 L -0.7442 0.61971 " pathEditMode="relative" rAng="0" ptsTypes="AAAAAAAAAAAAAAAAAAAAAAAAAAAAAAAAAA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6" y="11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42 0.61971 L -0.7442 0.61994 C -0.74303 0.62549 -0.74251 0.63081 -0.73978 0.63521 C -0.73756 0.63845 -0.73457 0.6403 -0.73275 0.644 C -0.72845 0.65371 -0.73288 0.64492 -0.7265 0.65441 C -0.72481 0.65718 -0.7235 0.66181 -0.72116 0.66343 C -0.71986 0.66412 -0.71843 0.66482 -0.71739 0.66597 C -0.71452 0.66852 -0.71179 0.67129 -0.70958 0.675 C -0.70879 0.67615 -0.70827 0.678 -0.70736 0.6787 C -0.7058 0.67985 -0.70411 0.67939 -0.70255 0.68008 C -0.70072 0.68078 -0.6989 0.68147 -0.69734 0.68263 C -0.69526 0.68379 -0.69356 0.68517 -0.69187 0.68633 C -0.69031 0.68749 -0.68875 0.68795 -0.68719 0.68911 C -0.68549 0.69003 -0.68406 0.69188 -0.6825 0.69281 C -0.68055 0.69396 -0.67846 0.69443 -0.67638 0.69535 C -0.65607 0.7046 -0.67339 0.6972 -0.65933 0.70322 C -0.65256 0.70229 -0.64592 0.70206 -0.63915 0.70044 C -0.63798 0.70021 -0.6372 0.69859 -0.63616 0.6979 C -0.6346 0.6972 -0.63303 0.6972 -0.63147 0.69674 C -0.62275 0.6935 -0.63681 0.69743 -0.626 0.6942 C -0.61234 0.6898 -0.62106 0.69327 -0.61377 0.69026 C -0.6126 0.68934 -0.61168 0.68818 -0.61064 0.68772 C -0.60765 0.68656 -0.60127 0.68517 -0.60127 0.6854 C -0.5988 0.6824 -0.59229 0.67523 -0.59125 0.675 L -0.58266 0.67222 C -0.58214 0.67106 -0.58161 0.66991 -0.58109 0.66852 C -0.58057 0.66644 -0.58044 0.66389 -0.57966 0.66204 C -0.57875 0.65996 -0.57758 0.65857 -0.57654 0.65695 C -0.57628 0.65533 -0.57628 0.65348 -0.57576 0.65186 C -0.57511 0.64978 -0.57393 0.64862 -0.57354 0.64677 C -0.57276 0.6433 -0.57276 0.6396 -0.57198 0.63636 C -0.57133 0.63475 -0.57094 0.6329 -0.57042 0.63128 C -0.56951 0.62873 -0.56717 0.62364 -0.56717 0.62387 C -0.56534 0.61092 -0.56821 0.62642 -0.56417 0.61323 C -0.56378 0.61184 -0.56378 0.60999 -0.56339 0.60814 C -0.56183 0.59982 -0.56261 0.60236 -0.5604 0.59658 C -0.56014 0.59496 -0.55988 0.59311 -0.55948 0.59149 C -0.55935 0.59033 -0.55857 0.58779 -0.55857 0.58802 L -0.55857 0.58779 " pathEditMode="relative" rAng="0" ptsTypes="AAAAAAAAAAAAAAAAAAAAAAAAAAAAAAAAAAAAA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1" y="2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8 0.58779 L -0.55858 0.58802 C -0.55676 0.59219 -0.55455 0.59612 -0.5526 0.60051 C -0.55207 0.60167 -0.55207 0.60329 -0.55168 0.60445 C -0.54999 0.60815 -0.54817 0.61139 -0.54635 0.61462 C -0.54491 0.6174 -0.54335 0.61971 -0.54192 0.62249 C -0.54075 0.62457 -0.53841 0.62873 -0.53841 0.62897 C -0.53815 0.63012 -0.53789 0.63151 -0.53763 0.63267 C -0.53489 0.64053 -0.52773 0.66135 -0.52422 0.66713 C -0.52252 0.67014 -0.5207 0.67315 -0.51901 0.67616 C -0.51771 0.6787 -0.51693 0.68148 -0.5155 0.68379 C -0.51276 0.68842 -0.50951 0.69235 -0.50664 0.69674 C -0.50508 0.69882 -0.50378 0.70114 -0.50222 0.70322 C -0.50053 0.7053 -0.4987 0.70738 -0.49701 0.70947 C -0.49597 0.71039 -0.49506 0.71108 -0.49428 0.71201 C -0.48373 0.72612 -0.49037 0.72126 -0.48191 0.72612 C -0.48035 0.7282 -0.47931 0.73098 -0.47748 0.7326 C -0.47657 0.73352 -0.4672 0.74046 -0.46434 0.74162 C -0.46251 0.74231 -0.46082 0.74231 -0.45887 0.74278 C -0.45705 0.74416 -0.45535 0.74532 -0.45366 0.74671 C -0.44846 0.75087 -0.4534 0.7481 -0.44833 0.75064 C -0.43023 0.74972 -0.41188 0.74948 -0.39365 0.74786 C -0.39209 0.74786 -0.39066 0.74625 -0.38923 0.74532 C -0.3874 0.7444 -0.38389 0.74278 -0.38389 0.74301 C -0.37595 0.73514 -0.38858 0.74671 -0.37595 0.73907 C -0.37387 0.73792 -0.37061 0.73375 -0.37061 0.73399 C -0.37035 0.73214 -0.37035 0.73028 -0.3697 0.72867 C -0.36918 0.72751 -0.36801 0.72705 -0.3671 0.72612 C -0.36593 0.72496 -0.36475 0.72358 -0.36358 0.72242 C -0.36241 0.71895 -0.36007 0.71132 -0.35824 0.70947 L -0.35473 0.70576 C -0.3533 0.70137 -0.35161 0.69721 -0.3503 0.69281 C -0.34978 0.69119 -0.34978 0.68934 -0.34952 0.68772 C -0.34718 0.67639 -0.3503 0.69582 -0.34679 0.675 C -0.34445 0.66112 -0.34666 0.6669 -0.34327 0.6595 C -0.34106 0.63752 -0.34367 0.65858 -0.34158 0.64678 C -0.34106 0.6447 -0.34106 0.64238 -0.34054 0.6403 C -0.34015 0.63776 -0.33937 0.63521 -0.33885 0.63267 L -0.33781 0.62758 C -0.33846 0.61694 -0.33898 0.60607 -0.33976 0.59542 C -0.33976 0.59404 -0.34041 0.59288 -0.34054 0.59172 C -0.34093 0.58987 -0.34158 0.58663 -0.34158 0.58687 L -0.34158 0.58663 " pathEditMode="relative" rAng="0" ptsTypes="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39" y="8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58 0.58663 L -0.34158 0.58686 C -0.34002 0.58871 -0.3382 0.59056 -0.33663 0.59287 C -0.33598 0.59403 -0.33572 0.59519 -0.3352 0.59611 C -0.33247 0.60074 -0.33364 0.59773 -0.33143 0.60166 C -0.33091 0.60259 -0.33065 0.60398 -0.33 0.60467 C -0.32921 0.60583 -0.32804 0.60675 -0.32713 0.60791 C -0.32635 0.60884 -0.3257 0.60999 -0.32492 0.61092 C -0.32414 0.61184 -0.32336 0.61254 -0.32271 0.61346 C -0.31633 0.62156 -0.32596 0.61069 -0.31685 0.62063 C -0.31646 0.62156 -0.31607 0.62271 -0.31529 0.62364 C -0.31464 0.6248 -0.31372 0.62572 -0.3132 0.62688 C -0.31255 0.62804 -0.31255 0.62989 -0.31177 0.63081 C -0.31008 0.63289 -0.30578 0.63544 -0.30578 0.63567 C -0.30331 0.64099 -0.30578 0.63659 -0.30227 0.64099 C -0.30149 0.64215 -0.30097 0.6433 -0.30006 0.64423 C -0.2994 0.64492 -0.29849 0.64515 -0.29771 0.64585 C -0.2942 0.64909 -0.29719 0.6477 -0.29342 0.64885 C -0.29225 0.65001 -0.29107 0.65094 -0.28977 0.65209 C -0.28899 0.65279 -0.28821 0.65302 -0.28756 0.65371 C -0.28678 0.65441 -0.28626 0.65556 -0.28535 0.65603 C -0.28105 0.65903 -0.283 0.65649 -0.27949 0.65834 C -0.27428 0.66135 -0.28144 0.65926 -0.2722 0.66088 C -0.2709 0.66181 -0.26999 0.6632 -0.26855 0.66389 C -0.26751 0.66458 -0.26621 0.66435 -0.26491 0.66482 C -0.26387 0.66505 -0.26296 0.66528 -0.26191 0.66551 C -0.25684 0.66921 -0.26113 0.66667 -0.24955 0.66782 C -0.24812 0.66805 -0.24655 0.66852 -0.24512 0.66875 C -0.2433 0.66898 -0.24174 0.66921 -0.24005 0.66967 L -0.22742 0.66875 C -0.22638 0.66829 -0.22703 0.66574 -0.22612 0.66482 C -0.22481 0.66366 -0.22156 0.6632 -0.22156 0.6632 C -0.21687 0.65556 -0.21974 0.66158 -0.21792 0.65371 C -0.21622 0.64608 -0.217 0.65186 -0.21505 0.64515 C -0.21453 0.64284 -0.21414 0.64076 -0.21362 0.63868 C -0.21336 0.6359 -0.2131 0.63289 -0.21271 0.62989 C -0.21154 0.61855 -0.2131 0.62202 -0.20984 0.6167 C -0.20789 0.60999 -0.21037 0.61901 -0.20984 0.60398 C -0.20971 0.59889 -0.20906 0.59403 -0.20841 0.58894 C -0.20828 0.58802 -0.20802 0.58686 -0.20776 0.58593 C -0.20724 0.58432 -0.20633 0.58108 -0.20633 0.58131 C -0.20607 0.57437 -0.20594 0.56743 -0.20555 0.56072 C -0.20542 0.55841 -0.20464 0.55448 -0.20464 0.55448 L -0.20464 0.55448 " pathEditMode="relative" rAng="0" ptsTypes="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7" y="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67 0.56974 L -0.20567 0.56974 C -0.20463 0.57206 -0.20333 0.57483 -0.20229 0.57784 C -0.20177 0.579 -0.20151 0.58316 -0.20085 0.58501 C -0.20033 0.58594 -0.19942 0.58686 -0.19877 0.58802 C -0.19695 0.59149 -0.19708 0.59357 -0.19461 0.59612 C -0.19395 0.59681 -0.19317 0.59681 -0.19239 0.59727 C -0.19083 0.59935 -0.19005 0.60097 -0.18823 0.60236 C -0.18758 0.60259 -0.1868 0.60305 -0.18601 0.60329 C -0.1799 0.61231 -0.18614 0.60375 -0.1812 0.60953 C -0.17859 0.61254 -0.17599 0.61555 -0.17352 0.61855 C -0.17235 0.62017 -0.17091 0.62133 -0.16987 0.62272 C -0.16727 0.62688 -0.1687 0.62503 -0.16571 0.62781 C -0.16545 0.62943 -0.16493 0.63428 -0.16349 0.63521 C -0.16206 0.6359 -0.16024 0.63567 -0.15855 0.6359 C -0.15803 0.63636 -0.15725 0.6366 -0.15659 0.63706 C -0.15256 0.64007 -0.15659 0.63845 -0.15165 0.64122 C -0.15074 0.64192 -0.1497 0.64192 -0.14878 0.64215 C -0.14748 0.64354 -0.14631 0.64562 -0.14462 0.64654 C -0.14189 0.64724 -0.14045 0.6477 -0.13746 0.64932 C -0.13642 0.65024 -0.13525 0.65071 -0.13407 0.6514 C -0.13303 0.65209 -0.13212 0.65302 -0.13121 0.65348 C -0.12978 0.65441 -0.1277 0.6551 -0.12639 0.65556 C -0.12535 0.65626 -0.12444 0.65718 -0.12353 0.65742 C -0.1221 0.65834 -0.12067 0.65834 -0.11923 0.65857 C -0.11858 0.6588 -0.1178 0.6595 -0.11715 0.65996 L -0.09034 0.65857 C -0.08903 0.65857 -0.0876 0.65834 -0.08617 0.65742 C -0.08539 0.65718 -0.08474 0.65626 -0.08409 0.65556 C -0.0824 0.64793 -0.08461 0.65742 -0.082 0.64932 C -0.08135 0.6477 -0.08135 0.64562 -0.08057 0.64423 C -0.07979 0.64284 -0.07862 0.64238 -0.07784 0.64122 C -0.07719 0.6403 -0.07693 0.63914 -0.07641 0.63798 C -0.07406 0.63428 -0.07341 0.63382 -0.07068 0.63104 C -0.06938 0.62549 -0.07042 0.62896 -0.0673 0.62179 L -0.06573 0.61855 C -0.06378 0.60398 -0.06664 0.62202 -0.06365 0.60953 C -0.06313 0.60676 -0.06313 0.60375 -0.06235 0.6012 C -0.06196 0.59982 -0.06079 0.59935 -0.06014 0.5982 C -0.0548 0.58871 -0.05844 0.59079 -0.05311 0.58894 C -0.05272 0.58756 -0.0522 0.5864 -0.0518 0.58501 C -0.05141 0.58386 -0.05128 0.5827 -0.05102 0.58177 C -0.05063 0.58039 -0.04998 0.579 -0.04959 0.57784 C -0.04816 0.57298 -0.04985 0.57599 -0.04738 0.57252 L -0.04738 0.57275 " pathEditMode="relative" rAng="0" ptsTypes="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5" y="4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0.57483 L 0.00508 0.57506 C 0.00599 0.57668 0.00703 0.57877 0.00795 0.58108 C 0.00834 0.582 0.01367 0.59658 0.01511 0.59866 C 0.01602 0.60051 0.01706 0.6019 0.01797 0.60444 C 0.01901 0.60652 0.01979 0.60976 0.0207 0.61231 C 0.02135 0.61439 0.02213 0.61601 0.02279 0.61786 C 0.02344 0.61971 0.02396 0.62225 0.02474 0.62457 C 0.02591 0.62781 0.02708 0.6322 0.02838 0.63382 C 0.03203 0.63891 0.03047 0.63752 0.0332 0.63983 C 0.03346 0.63937 0.03645 0.63914 0.0375 0.6366 C 0.03854 0.63405 0.03945 0.63128 0.04049 0.6285 L 0.04257 0.62318 C 0.04283 0.62202 0.04322 0.62156 0.04348 0.6204 C 0.04505 0.61439 0.04426 0.61786 0.04583 0.60976 C 0.04687 0.59727 0.04518 0.6167 0.04713 0.60005 C 0.04739 0.5982 0.04739 0.59681 0.04752 0.59496 C 0.04778 0.59241 0.04817 0.59033 0.04856 0.58802 C 0.04869 0.58409 0.04869 0.57992 0.04882 0.57599 C 0.04895 0.57368 0.04947 0.57136 0.0496 0.56928 C 0.04973 0.56234 0.04973 0.55563 0.04986 0.54893 C 0.04999 0.54314 0.05012 0.53759 0.05025 0.5325 C 0.05038 0.51978 0.05064 0.50752 0.05051 0.49457 C 0.05051 0.46426 0.05051 0.43327 0.04986 0.40296 C 0.04973 0.39857 0.04908 0.39533 0.04856 0.39186 C 0.04804 0.38908 0.04752 0.38654 0.04713 0.38399 C 0.047 0.38261 0.04609 0.37382 0.04544 0.3715 C 0.04518 0.36988 0.04374 0.36641 0.04322 0.36479 C 0.04296 0.36364 0.04283 0.36202 0.04257 0.36109 C 0.04036 0.35369 0.04101 0.35739 0.03919 0.35277 C 0.03684 0.34698 0.0388 0.34976 0.03645 0.34745 C 0.03541 0.34444 0.03528 0.34467 0.0345 0.34074 C 0.03411 0.33912 0.03372 0.33704 0.03346 0.33542 C 0.0332 0.3338 0.03307 0.33241 0.03281 0.33102 C 0.03216 0.32894 0.03138 0.32825 0.03086 0.3257 L 0.02981 0.32223 L 0.02981 0.32223 " pathEditMode="relative" rAng="0" ptsTypes="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8" y="-9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1 0.32246 L 0.00078 0.0219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15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0ED18F-9B26-9CC7-F1A1-E07410B6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AECD9-BF2B-4179-AE5C-27E17BEB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C0E774D-4468-4199-B921-6554FE17E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119">
            <a:off x="4002152" y="4490146"/>
            <a:ext cx="3387244" cy="1850608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E53D4F-B8A3-4FF2-A525-BC1EC4B85B93}"/>
              </a:ext>
            </a:extLst>
          </p:cNvPr>
          <p:cNvSpPr/>
          <p:nvPr/>
        </p:nvSpPr>
        <p:spPr>
          <a:xfrm>
            <a:off x="-758128" y="614516"/>
            <a:ext cx="94229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Игра 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«Назови ласково»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1B3180-A6A6-4A2C-8BAC-E4E49D0BD1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58" y="1369597"/>
            <a:ext cx="2738420" cy="27384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366525-D615-4BC6-A2C5-3A6D688B15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9394">
            <a:off x="379729" y="4422838"/>
            <a:ext cx="2657298" cy="18798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238D96D-4389-41F1-BDCB-F36CC51E2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34" y="4607581"/>
            <a:ext cx="3538946" cy="2064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77C197-9E0B-0427-420E-C2F3DD3CF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41" y="1076181"/>
            <a:ext cx="3830141" cy="25534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28BD4B-D3C0-D39A-D116-2EFE5C3B2B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8" y="1440949"/>
            <a:ext cx="3446500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ABD088-3EBB-935E-A3CC-DA0CD485D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983" cy="716348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3D9D6A-E601-498A-8A19-5D1DF8DA539C}"/>
              </a:ext>
            </a:extLst>
          </p:cNvPr>
          <p:cNvSpPr/>
          <p:nvPr/>
        </p:nvSpPr>
        <p:spPr>
          <a:xfrm>
            <a:off x="2336947" y="584515"/>
            <a:ext cx="7353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Игра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«Сосчитай рыбок»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3CA25C-CBA8-4A41-BD00-2BCA996C7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55" y="4066356"/>
            <a:ext cx="2526810" cy="17415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FFAB13-AACE-43FF-BE0A-1F865A4BF3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89" y="2132043"/>
            <a:ext cx="2374090" cy="16363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556B5B-42BA-4420-932D-212040513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91" y="3695957"/>
            <a:ext cx="2623878" cy="18084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5B9F00-C436-4E7C-A813-244ED737A5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699" y="4824888"/>
            <a:ext cx="2623878" cy="18084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545498-8AB7-46CD-B369-4F9A8FF5F0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70" y="3049508"/>
            <a:ext cx="2623878" cy="18084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4ADA21-6B59-4AD3-A192-9FB4DAD34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28" y="1776135"/>
            <a:ext cx="2623878" cy="18084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EFE8383-D6A8-B99E-955B-359089C10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17" y="1161871"/>
            <a:ext cx="2623878" cy="18084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DE4EEF-E55B-6005-8097-867E6A29D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21" y="4733260"/>
            <a:ext cx="262387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CC0140C-7FFB-E491-91C1-FE5B197DC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54" y="-15630"/>
            <a:ext cx="12191999" cy="71628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9DB140-D7FA-0C6E-4877-5E0312422B65}"/>
              </a:ext>
            </a:extLst>
          </p:cNvPr>
          <p:cNvSpPr/>
          <p:nvPr/>
        </p:nvSpPr>
        <p:spPr>
          <a:xfrm>
            <a:off x="1802345" y="614524"/>
            <a:ext cx="8924174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Помоги сосчитать мухоморы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644EDF-0CCD-0647-FD23-0FCA579EC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00" y="1370936"/>
            <a:ext cx="2545583" cy="285568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404C2C-898E-C869-2194-18E780E4B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31" y="1625629"/>
            <a:ext cx="2548922" cy="28556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A47053D-7199-4EBB-693E-2748CA75A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53" y="4213935"/>
            <a:ext cx="4819968" cy="262362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089E65D-2819-BD2A-A128-69253E28A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" y="2767243"/>
            <a:ext cx="2905760" cy="31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6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85E037-65E5-41E6-B732-2E5FF9AD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0"/>
            <a:ext cx="1215644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5BEC346-7C60-4246-8D49-4BE579ED0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9720" y="1253331"/>
            <a:ext cx="702564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РА-РА-РА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b="1" dirty="0">
                <a:solidFill>
                  <a:srgbClr val="0070C0"/>
                </a:solidFill>
              </a:rPr>
              <a:t>КАТЕ СПАТЬ УЖЕ ПОРА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РО-РО-РО – </a:t>
            </a:r>
            <a:r>
              <a:rPr lang="ru-RU" b="1" dirty="0">
                <a:solidFill>
                  <a:srgbClr val="0070C0"/>
                </a:solidFill>
              </a:rPr>
              <a:t>У РАИ НОВОЕ ВЕДРО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РУ-РУ-РУ – </a:t>
            </a:r>
            <a:r>
              <a:rPr lang="ru-RU" b="1" dirty="0">
                <a:solidFill>
                  <a:srgbClr val="0070C0"/>
                </a:solidFill>
              </a:rPr>
              <a:t>ПОИГРАЕМ МЫ В ИГРУ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РЫ-РЫ-РЫ </a:t>
            </a:r>
            <a:r>
              <a:rPr lang="ru-RU" b="1" dirty="0">
                <a:solidFill>
                  <a:srgbClr val="0070C0"/>
                </a:solidFill>
              </a:rPr>
              <a:t>– У НАС ВОЗДУШНЫЕ ШАРЫ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B58308-3C2A-4984-960A-AFF2B58C901A}"/>
              </a:ext>
            </a:extLst>
          </p:cNvPr>
          <p:cNvSpPr/>
          <p:nvPr/>
        </p:nvSpPr>
        <p:spPr>
          <a:xfrm>
            <a:off x="2614174" y="132695"/>
            <a:ext cx="7116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Повтори чистоговорки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E6CE47-3EA4-46C1-96B6-F54CBB920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" y="0"/>
            <a:ext cx="2641600" cy="2641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14BD0F-FE4C-49FD-82FB-436AB7AA4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1637">
            <a:off x="580227" y="3861570"/>
            <a:ext cx="2006422" cy="26619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3D466A-DC8B-4090-A3F2-59D854F724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29" y="914434"/>
            <a:ext cx="3743771" cy="251456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0891E4E-A90B-4AC4-9E1A-6E7915A6D0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418">
            <a:off x="9468083" y="3662769"/>
            <a:ext cx="1917537" cy="28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6BABE5-9219-4A31-ADEB-1E18ADE7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EA482E7-F888-4130-B16D-A1B01ADCE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9520" y="1073784"/>
            <a:ext cx="7392466" cy="5784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 ВИДИТ РЫБУ 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РАЯ ВЫХОДИТ НА РЫНОК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РАИ НОВЫЙ РАНЕЦ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РАЯ МОЕТ РАМУ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РАИ РАСТУТ РОЗЫ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 ЕСТ РАКОВ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C9C188-4308-4706-A8B4-34CD3AE0A96A}"/>
              </a:ext>
            </a:extLst>
          </p:cNvPr>
          <p:cNvSpPr/>
          <p:nvPr/>
        </p:nvSpPr>
        <p:spPr>
          <a:xfrm>
            <a:off x="2696424" y="71735"/>
            <a:ext cx="7205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Повтори предложения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4582DF-CDC7-4C91-92EE-6D00B6AD2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08" y="873760"/>
            <a:ext cx="3549898" cy="55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DDF2E1-CE61-807C-7DCD-B61B7672B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F6C5141-D8CE-4A75-BD6E-F27690B3D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66864"/>
            <a:ext cx="109433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hlinkClick r:id="rId3"/>
              </a:rPr>
              <a:t>1.</a:t>
            </a:r>
            <a:r>
              <a:rPr lang="en-US" dirty="0">
                <a:hlinkClick r:id="rId3"/>
              </a:rPr>
              <a:t>https://ds04.infourok.ru/uploads/ex/08cc/001872cb-a34cc0e2/img16.jpg</a:t>
            </a:r>
            <a:endParaRPr lang="ru-RU" dirty="0">
              <a:hlinkClick r:id="rId3"/>
            </a:endParaRPr>
          </a:p>
          <a:p>
            <a:pPr marL="0" indent="0">
              <a:buNone/>
            </a:pPr>
            <a:r>
              <a:rPr lang="ru-RU" dirty="0">
                <a:hlinkClick r:id="rId3"/>
              </a:rPr>
              <a:t>2.</a:t>
            </a:r>
            <a:r>
              <a:rPr lang="en-US" dirty="0">
                <a:hlinkClick r:id="rId3"/>
              </a:rPr>
              <a:t>https://infourok.ru/prezentaciya-igri-na-avtomatizaciyu-zvukov-2678406.html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3.</a:t>
            </a:r>
            <a:r>
              <a:rPr lang="en-US" dirty="0">
                <a:solidFill>
                  <a:srgbClr val="0070C0"/>
                </a:solidFill>
              </a:rPr>
              <a:t>https://mersibo.ru/sites/default/files/styles/large/public/club/images/letnyaya-polyankazvukovaya-dorojka-na-zvuk-r_97645.png?itok=uG1A6vdI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hlinkClick r:id="rId4"/>
              </a:rPr>
              <a:t>4.</a:t>
            </a:r>
            <a:r>
              <a:rPr lang="en-US" dirty="0">
                <a:hlinkClick r:id="rId4"/>
              </a:rPr>
              <a:t>https://myslide.ru/documents_7/767da56bcf29ce6d6f2616965bf6a42b/img17.jpg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en-US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https://fsd.multiurok.ru/html/2020/06/23/s_5ef1a9521e956/img6.jpg</a:t>
            </a: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9727F4-0856-4A98-92C8-40E23DB093C7}"/>
              </a:ext>
            </a:extLst>
          </p:cNvPr>
          <p:cNvSpPr/>
          <p:nvPr/>
        </p:nvSpPr>
        <p:spPr>
          <a:xfrm>
            <a:off x="3374387" y="76651"/>
            <a:ext cx="55956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Интернет-ресурсы</a:t>
            </a:r>
          </a:p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752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:a16="http://schemas.microsoft.com/office/drawing/2014/main" id="{7BFD7B56-4918-F217-AD30-0021AB16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14D28-3162-122B-4289-76FE7B02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90" y="550507"/>
            <a:ext cx="10515600" cy="54117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«Р» изолированно, в слогах, словах, чистоговорках, предложениях</a:t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19892E-EC78-B1BB-E134-04BA94D9E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90" y="955040"/>
            <a:ext cx="10515600" cy="5669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выполнять комплекс артикуляционной и дыхательной гимнастики по картинкам для выработки нормированного произношения звука «Р»;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фонематический слух и восприятие;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мелкую моторику пальцев рук при выкладывании буквы «Р» с использованием различных материалов (пуговицы, камешки Марблс, прищепки, счетные палочки и т.д.);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лексико-грамматические категории речи, связную речь;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послоговому чтению прямых слогов;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активный и пассивный словарь у детей;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усидчивость у детей, самоконтроль за речью;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положительную мотивацию от игры в процессе совместной деятельности взрослого и ребенка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346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F92A2D0E-952F-07FC-08BC-9D631D73C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4588704-5C09-4E16-2C9B-7D4F80917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19" y="354563"/>
            <a:ext cx="11868539" cy="5822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к игре-тренажеру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Загадка про Буратино - (слайд №4)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Выполнение артикуляционной гимнастики - (слайд №5)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Дыхательная гимнастика - (слайд №6)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Автоматизация звука «Р» изолированно - (слайд №7)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Игровое упражнение «Построй букву «Р» - (слайд №8)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«Игралочка» (развитие фонематического слуха) - (слайд №9)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Чтение слогов со звуком «Р» - (слайд №10)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Игровое упражнение «Подбери слово к рифме» - (слайд №11)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Игровое упражнение «Назови картинку» - (слайд № 12)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Игровое упражнение «Назови ласково», «Сосчитай» - (слайд № 13,14,15)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Чтение чистоговорок и предложений – (слайд № 16, 17)</a:t>
            </a:r>
          </a:p>
        </p:txBody>
      </p:sp>
    </p:spTree>
    <p:extLst>
      <p:ext uri="{BB962C8B-B14F-4D97-AF65-F5344CB8AC3E}">
        <p14:creationId xmlns:p14="http://schemas.microsoft.com/office/powerpoint/2010/main" val="401499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86F69B-2F64-4441-BD82-0DB0007FF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51193641-DB73-40E7-9D2D-ADB2C192349A}"/>
              </a:ext>
            </a:extLst>
          </p:cNvPr>
          <p:cNvSpPr/>
          <p:nvPr/>
        </p:nvSpPr>
        <p:spPr>
          <a:xfrm>
            <a:off x="0" y="508000"/>
            <a:ext cx="6225309" cy="3953164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Деревянного мальчишку,</a:t>
            </a:r>
          </a:p>
          <a:p>
            <a:pPr algn="ctr"/>
            <a:r>
              <a:rPr lang="ru-RU" sz="2400" b="1" dirty="0"/>
              <a:t>Шалуна и хвастунишку</a:t>
            </a:r>
          </a:p>
          <a:p>
            <a:pPr algn="ctr"/>
            <a:r>
              <a:rPr lang="ru-RU" sz="2400" b="1" dirty="0"/>
              <a:t>Знают все без исключений,</a:t>
            </a:r>
          </a:p>
          <a:p>
            <a:pPr algn="ctr"/>
            <a:r>
              <a:rPr lang="ru-RU" sz="2400" b="1" dirty="0"/>
              <a:t> Он любитель приключений.</a:t>
            </a:r>
          </a:p>
          <a:p>
            <a:pPr algn="ctr"/>
            <a:r>
              <a:rPr lang="ru-RU" sz="2400" b="1" dirty="0"/>
              <a:t>Легкомысленным бывает,</a:t>
            </a:r>
          </a:p>
          <a:p>
            <a:pPr algn="ctr"/>
            <a:r>
              <a:rPr lang="ru-RU" sz="2400" b="1" dirty="0"/>
              <a:t>Но в беде не унывает.</a:t>
            </a:r>
          </a:p>
          <a:p>
            <a:pPr algn="ctr"/>
            <a:r>
              <a:rPr lang="ru-RU" sz="2400" b="1" dirty="0"/>
              <a:t>Артемон, Пьеро, Мальвина</a:t>
            </a:r>
          </a:p>
          <a:p>
            <a:pPr algn="ctr"/>
            <a:r>
              <a:rPr lang="ru-RU" sz="2400" b="1" dirty="0"/>
              <a:t>Неразлучны с…</a:t>
            </a:r>
          </a:p>
        </p:txBody>
      </p:sp>
      <p:pic>
        <p:nvPicPr>
          <p:cNvPr id="8" name="Picture 2" descr="http://illustrators.ru/uploads/illustration/image/1131323/main_03.jpg">
            <a:extLst>
              <a:ext uri="{FF2B5EF4-FFF2-40B4-BE49-F238E27FC236}">
                <a16:creationId xmlns:a16="http://schemas.microsoft.com/office/drawing/2014/main" id="{BA9D3993-E7CA-41A3-8301-CC0E2ED6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8545" y="1217427"/>
            <a:ext cx="3897469" cy="4866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2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131825-7E75-FAF3-39DA-39958ED1F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9028A8-E13C-4D4E-8B83-140560E63837}"/>
              </a:ext>
            </a:extLst>
          </p:cNvPr>
          <p:cNvSpPr/>
          <p:nvPr/>
        </p:nvSpPr>
        <p:spPr>
          <a:xfrm>
            <a:off x="1368866" y="94826"/>
            <a:ext cx="9195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Артикуляционная гимнастика</a:t>
            </a:r>
          </a:p>
        </p:txBody>
      </p:sp>
      <p:pic>
        <p:nvPicPr>
          <p:cNvPr id="10" name="Picture 2" descr="http://dg53.mycdn.me/image?t=0&amp;bid=816706215205&amp;id=816706215205&amp;plc=WEB&amp;tkn=*NnsvJ5QckBUrUcVoSmRzPdFOvSI">
            <a:extLst>
              <a:ext uri="{FF2B5EF4-FFF2-40B4-BE49-F238E27FC236}">
                <a16:creationId xmlns:a16="http://schemas.microsoft.com/office/drawing/2014/main" id="{C7915519-DDDA-4E91-8216-EDE75483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63" y="1137389"/>
            <a:ext cx="2505042" cy="18807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2" descr="http://dg53.mycdn.me/image?t=0&amp;bid=816706214437&amp;id=816706214437&amp;plc=WEB&amp;tkn=*zl8NSOThfqoRcSyC-YVpjoyLSgk">
            <a:extLst>
              <a:ext uri="{FF2B5EF4-FFF2-40B4-BE49-F238E27FC236}">
                <a16:creationId xmlns:a16="http://schemas.microsoft.com/office/drawing/2014/main" id="{9590EB8A-0759-4A88-80B8-5D5F9DC7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842" y="1124060"/>
            <a:ext cx="2574158" cy="193285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5" descr="http://vashlogoped-online.ru/wp-content/uploads/2013/05/trubochka.jpg">
            <a:extLst>
              <a:ext uri="{FF2B5EF4-FFF2-40B4-BE49-F238E27FC236}">
                <a16:creationId xmlns:a16="http://schemas.microsoft.com/office/drawing/2014/main" id="{57B502C7-97AD-46CE-9265-30AD9530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8114" y="1323290"/>
            <a:ext cx="1961693" cy="1673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2" descr="http://dg53.mycdn.me/image?t=0&amp;bid=816706216485&amp;id=816706216485&amp;plc=WEB&amp;tkn=*qy0XeKuCKDiDFRun8fBz0XdyN0A">
            <a:extLst>
              <a:ext uri="{FF2B5EF4-FFF2-40B4-BE49-F238E27FC236}">
                <a16:creationId xmlns:a16="http://schemas.microsoft.com/office/drawing/2014/main" id="{F90223E5-D57E-4409-B86D-4FC86E55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34016" y="1124060"/>
            <a:ext cx="2378452" cy="190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2" descr="http://dg53.mycdn.me/image?t=0&amp;bid=816706215717&amp;id=816706215717&amp;plc=WEB&amp;tkn=*sC_v6b7bKkXD5qDmKhJFbZvIH6c">
            <a:extLst>
              <a:ext uri="{FF2B5EF4-FFF2-40B4-BE49-F238E27FC236}">
                <a16:creationId xmlns:a16="http://schemas.microsoft.com/office/drawing/2014/main" id="{03464109-26BF-45AA-B736-2012263D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3930" y="3169717"/>
            <a:ext cx="2454750" cy="1804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 descr="артикуляционная гимнастика (улыбка)">
            <a:extLst>
              <a:ext uri="{FF2B5EF4-FFF2-40B4-BE49-F238E27FC236}">
                <a16:creationId xmlns:a16="http://schemas.microsoft.com/office/drawing/2014/main" id="{01861160-8859-4620-B853-916DACAD9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3140397" y="5151077"/>
            <a:ext cx="1408349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B2364B-2291-40F7-955C-7E355AF4A246}"/>
              </a:ext>
            </a:extLst>
          </p:cNvPr>
          <p:cNvSpPr/>
          <p:nvPr/>
        </p:nvSpPr>
        <p:spPr>
          <a:xfrm>
            <a:off x="3363713" y="4996963"/>
            <a:ext cx="1260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ЗАБОРЧИК</a:t>
            </a:r>
          </a:p>
        </p:txBody>
      </p:sp>
      <p:sp>
        <p:nvSpPr>
          <p:cNvPr id="17" name="Прямоугольник 6">
            <a:extLst>
              <a:ext uri="{FF2B5EF4-FFF2-40B4-BE49-F238E27FC236}">
                <a16:creationId xmlns:a16="http://schemas.microsoft.com/office/drawing/2014/main" id="{89DEEF99-5694-4A64-BA33-1B05B3626D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782197" y="964434"/>
            <a:ext cx="15335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ДУДОЧКА</a:t>
            </a:r>
          </a:p>
        </p:txBody>
      </p:sp>
      <p:pic>
        <p:nvPicPr>
          <p:cNvPr id="18" name="Рисунок 5" descr="http://vashlogoped-online.ru/wp-content/uploads/2013/05/trubochka.jpg">
            <a:extLst>
              <a:ext uri="{FF2B5EF4-FFF2-40B4-BE49-F238E27FC236}">
                <a16:creationId xmlns:a16="http://schemas.microsoft.com/office/drawing/2014/main" id="{3EFE08EE-EA3E-415B-BA32-A2259898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3993" y="5151076"/>
            <a:ext cx="1643074" cy="16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9" name="Прямоугольник 6">
            <a:extLst>
              <a:ext uri="{FF2B5EF4-FFF2-40B4-BE49-F238E27FC236}">
                <a16:creationId xmlns:a16="http://schemas.microsoft.com/office/drawing/2014/main" id="{33C1B5C0-E19F-4D11-B276-6D6969D8A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065" y="5044110"/>
            <a:ext cx="15335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ДУДОЧКА</a:t>
            </a:r>
          </a:p>
        </p:txBody>
      </p:sp>
      <p:pic>
        <p:nvPicPr>
          <p:cNvPr id="20" name="Рисунок 2">
            <a:extLst>
              <a:ext uri="{FF2B5EF4-FFF2-40B4-BE49-F238E27FC236}">
                <a16:creationId xmlns:a16="http://schemas.microsoft.com/office/drawing/2014/main" id="{9BFC7D92-3671-4924-979F-DB794861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4240889" y="6310705"/>
            <a:ext cx="766208" cy="4618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Picture 2" descr="http://dg53.mycdn.me/image?t=0&amp;bid=816706214181&amp;id=816706214181&amp;plc=WEB&amp;tkn=*3E8b0R9YYe9A3HrPJ6p_DLzAEOg">
            <a:extLst>
              <a:ext uri="{FF2B5EF4-FFF2-40B4-BE49-F238E27FC236}">
                <a16:creationId xmlns:a16="http://schemas.microsoft.com/office/drawing/2014/main" id="{A6A82F63-4534-4036-A4D0-8CEF2185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63103" y="3227013"/>
            <a:ext cx="2604814" cy="1791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7" descr="__17139">
            <a:extLst>
              <a:ext uri="{FF2B5EF4-FFF2-40B4-BE49-F238E27FC236}">
                <a16:creationId xmlns:a16="http://schemas.microsoft.com/office/drawing/2014/main" id="{A5BDBCDF-AD87-44DB-AD2D-2ABF6655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 b="11752"/>
          <a:stretch>
            <a:fillRect/>
          </a:stretch>
        </p:blipFill>
        <p:spPr bwMode="auto">
          <a:xfrm>
            <a:off x="360895" y="5051713"/>
            <a:ext cx="2399874" cy="1750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3" name="Picture 48">
            <a:extLst>
              <a:ext uri="{FF2B5EF4-FFF2-40B4-BE49-F238E27FC236}">
                <a16:creationId xmlns:a16="http://schemas.microsoft.com/office/drawing/2014/main" id="{5B8B2378-08F6-4248-B4B9-2A14FBD6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75456" y="5246227"/>
            <a:ext cx="2118002" cy="1516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5C06F6D-BE3B-46ED-9314-02C13A5A4FC1}"/>
              </a:ext>
            </a:extLst>
          </p:cNvPr>
          <p:cNvSpPr/>
          <p:nvPr/>
        </p:nvSpPr>
        <p:spPr>
          <a:xfrm>
            <a:off x="6794761" y="4938450"/>
            <a:ext cx="2145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ЛОШАДКА, ГРИБОК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229EED7-DF2E-49B7-960A-2229512E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89" y="5018105"/>
            <a:ext cx="16430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>
                <a:ln w="11430"/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«ПАРУС</a:t>
            </a:r>
            <a:r>
              <a:rPr lang="ru-RU" sz="1600" b="1" spc="50" dirty="0">
                <a:ln w="11430"/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»</a:t>
            </a:r>
          </a:p>
        </p:txBody>
      </p:sp>
      <p:pic>
        <p:nvPicPr>
          <p:cNvPr id="27" name="Рисунок 45">
            <a:extLst>
              <a:ext uri="{FF2B5EF4-FFF2-40B4-BE49-F238E27FC236}">
                <a16:creationId xmlns:a16="http://schemas.microsoft.com/office/drawing/2014/main" id="{9D7E7B1E-3EAD-482C-8F42-7A5F63919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>
            <a:off x="8910525" y="5044109"/>
            <a:ext cx="691322" cy="8572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8" name="Рисунок 35">
            <a:extLst>
              <a:ext uri="{FF2B5EF4-FFF2-40B4-BE49-F238E27FC236}">
                <a16:creationId xmlns:a16="http://schemas.microsoft.com/office/drawing/2014/main" id="{33752605-CD0F-4252-8B08-03F4A8AC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contrast="40000"/>
          </a:blip>
          <a:srcRect/>
          <a:stretch>
            <a:fillRect/>
          </a:stretch>
        </p:blipFill>
        <p:spPr bwMode="auto">
          <a:xfrm>
            <a:off x="9445771" y="5763745"/>
            <a:ext cx="571504" cy="7778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9" name="Picture 48">
            <a:extLst>
              <a:ext uri="{FF2B5EF4-FFF2-40B4-BE49-F238E27FC236}">
                <a16:creationId xmlns:a16="http://schemas.microsoft.com/office/drawing/2014/main" id="{07356871-489B-4C41-A2D9-A8D485AD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04995" y="3201056"/>
            <a:ext cx="2407145" cy="172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539D8C1-FC6E-4F86-B5BA-F9D6EB640C5F}"/>
              </a:ext>
            </a:extLst>
          </p:cNvPr>
          <p:cNvSpPr/>
          <p:nvPr/>
        </p:nvSpPr>
        <p:spPr>
          <a:xfrm>
            <a:off x="9774323" y="4967053"/>
            <a:ext cx="2321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ГАРМОШКА,БАРАБАН</a:t>
            </a:r>
          </a:p>
        </p:txBody>
      </p:sp>
      <p:pic>
        <p:nvPicPr>
          <p:cNvPr id="31" name="Рисунок 38">
            <a:extLst>
              <a:ext uri="{FF2B5EF4-FFF2-40B4-BE49-F238E27FC236}">
                <a16:creationId xmlns:a16="http://schemas.microsoft.com/office/drawing/2014/main" id="{FDEBCD23-B563-4C90-B5B6-969C544D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lum bright="-12000" contrast="42000"/>
          </a:blip>
          <a:srcRect b="13615"/>
          <a:stretch>
            <a:fillRect/>
          </a:stretch>
        </p:blipFill>
        <p:spPr bwMode="auto">
          <a:xfrm>
            <a:off x="8865592" y="3216990"/>
            <a:ext cx="781188" cy="7857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2" name="Рисунок 36">
            <a:extLst>
              <a:ext uri="{FF2B5EF4-FFF2-40B4-BE49-F238E27FC236}">
                <a16:creationId xmlns:a16="http://schemas.microsoft.com/office/drawing/2014/main" id="{7E16612C-5623-4955-8F90-6A68EFFDA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087421" y="4018136"/>
            <a:ext cx="639908" cy="8572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94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 build="p"/>
      <p:bldP spid="19" grpId="0"/>
      <p:bldP spid="24" grpId="0"/>
      <p:bldP spid="25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D204D5-B6F1-4B44-8A63-EA632899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9" y="32657"/>
            <a:ext cx="11980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E7D5FB-46D0-06F0-8181-8F954C0A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1F51C-93B1-47EC-AC41-4BB5F8C99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2" y="2018287"/>
            <a:ext cx="947299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 летит. Пропеллер</a:t>
            </a:r>
            <a:br>
              <a:rPr lang="ru-RU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крутится:</a:t>
            </a:r>
            <a:br>
              <a:rPr lang="ru-RU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р-р-р-р-р-р-р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213BBD-1DF7-459F-BF7B-A435EF0F5C40}"/>
              </a:ext>
            </a:extLst>
          </p:cNvPr>
          <p:cNvSpPr/>
          <p:nvPr/>
        </p:nvSpPr>
        <p:spPr>
          <a:xfrm>
            <a:off x="674253" y="153125"/>
            <a:ext cx="11233621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Автоматизация изолированного звука «</a:t>
            </a:r>
            <a:r>
              <a:rPr lang="ru-RU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75A4AF-C80F-4653-9D29-EC3A672DB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84" y="4197202"/>
            <a:ext cx="384669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2279 0.0081 L -0.67943 0.0247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53E3D7-D504-211C-3969-88C8033B8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5E3A24-CA93-4B22-A2D9-D239E4CB6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03" y="2733368"/>
            <a:ext cx="3382297" cy="3382297"/>
          </a:xfrm>
          <a:prstGeom prst="rect">
            <a:avLst/>
          </a:prstGeom>
        </p:spPr>
      </p:pic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1CDF40A6-E042-41B9-B635-E24B9178BB25}"/>
              </a:ext>
            </a:extLst>
          </p:cNvPr>
          <p:cNvSpPr/>
          <p:nvPr/>
        </p:nvSpPr>
        <p:spPr>
          <a:xfrm rot="1652144">
            <a:off x="7697700" y="365572"/>
            <a:ext cx="4395019" cy="25293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Из чего можно сделать букву Р?</a:t>
            </a:r>
            <a:endParaRPr lang="ru-RU" sz="3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6B9B68-EDB9-4A4C-8989-DE29E206C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16">
            <a:off x="348184" y="580277"/>
            <a:ext cx="3619500" cy="2413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E6172C-CA47-406D-B965-FF0F118DB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33" y="4916129"/>
            <a:ext cx="2934167" cy="19418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573F80-DD2D-4AB2-9413-A5CE5E849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62" y="346978"/>
            <a:ext cx="3234153" cy="2091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B4465E-5F63-43A4-9DF9-DBE47CE59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35" y="2714914"/>
            <a:ext cx="1826380" cy="18263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5F5229E-12A6-4D65-B1E7-ECCAAB0EF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0835">
            <a:off x="498538" y="3048907"/>
            <a:ext cx="2612884" cy="2612884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CE5578F-4970-4256-B9F2-E9800BA068B6}"/>
              </a:ext>
            </a:extLst>
          </p:cNvPr>
          <p:cNvSpPr/>
          <p:nvPr/>
        </p:nvSpPr>
        <p:spPr>
          <a:xfrm>
            <a:off x="6275744" y="5625961"/>
            <a:ext cx="3608439" cy="1157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B0F0"/>
                </a:solidFill>
              </a:rPr>
              <a:t>Давай попробуем и мы!</a:t>
            </a:r>
          </a:p>
        </p:txBody>
      </p:sp>
    </p:spTree>
    <p:extLst>
      <p:ext uri="{BB962C8B-B14F-4D97-AF65-F5344CB8AC3E}">
        <p14:creationId xmlns:p14="http://schemas.microsoft.com/office/powerpoint/2010/main" val="20259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3740E0-3BC1-E5EF-4DD2-11D0DD88D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C5552-3D96-47C3-BC9E-A6A8D0AB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52" y="398745"/>
            <a:ext cx="11104936" cy="92681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Игралочка: «Скажи последний звук»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EB9E-0E3B-4C95-A6C7-036704427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1" y="1045443"/>
            <a:ext cx="10317018" cy="481084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Я начну говорить слово, а ты заканчивай его песенкой пропеллера: «р-р-р»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D5D8C1-EB37-4AF8-AB68-1DD53BB26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0789032">
            <a:off x="609607" y="2149133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РУПО… </a:t>
            </a:r>
          </a:p>
          <a:p>
            <a:pPr marL="0" indent="0">
              <a:buNone/>
            </a:pPr>
            <a:r>
              <a:rPr lang="ru-RU" dirty="0"/>
              <a:t>ПОМИДО…</a:t>
            </a:r>
          </a:p>
          <a:p>
            <a:pPr marL="0" indent="0">
              <a:buNone/>
            </a:pPr>
            <a:r>
              <a:rPr lang="ru-RU" dirty="0"/>
              <a:t>ВЕТЕР…</a:t>
            </a:r>
          </a:p>
          <a:p>
            <a:pPr marL="0" indent="0">
              <a:buNone/>
            </a:pPr>
            <a:r>
              <a:rPr lang="ru-RU" dirty="0"/>
              <a:t>КЕФИР…</a:t>
            </a:r>
          </a:p>
          <a:p>
            <a:pPr marL="0" indent="0">
              <a:buNone/>
            </a:pPr>
            <a:r>
              <a:rPr lang="ru-RU" dirty="0"/>
              <a:t>ЗАБО…</a:t>
            </a:r>
          </a:p>
          <a:p>
            <a:pPr marL="0" indent="0">
              <a:buNone/>
            </a:pPr>
            <a:r>
              <a:rPr lang="ru-RU" dirty="0"/>
              <a:t>КОСТЁ…</a:t>
            </a:r>
          </a:p>
          <a:p>
            <a:pPr marL="0" indent="0">
              <a:buNone/>
            </a:pPr>
            <a:r>
              <a:rPr lang="ru-RU" dirty="0"/>
              <a:t>МИ…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C88DAB-C945-44C8-B7DA-693D7844A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rot="840636">
            <a:off x="6892638" y="2600789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МУХОМО…</a:t>
            </a:r>
          </a:p>
          <a:p>
            <a:pPr marL="0" indent="0">
              <a:buNone/>
            </a:pPr>
            <a:r>
              <a:rPr lang="ru-RU" dirty="0"/>
              <a:t>КОВЁ…</a:t>
            </a:r>
          </a:p>
          <a:p>
            <a:pPr marL="0" indent="0">
              <a:buNone/>
            </a:pPr>
            <a:r>
              <a:rPr lang="ru-RU" dirty="0"/>
              <a:t>ШАХТЁ…</a:t>
            </a:r>
          </a:p>
          <a:p>
            <a:pPr marL="0" indent="0">
              <a:buNone/>
            </a:pPr>
            <a:r>
              <a:rPr lang="ru-RU" dirty="0"/>
              <a:t>МОТО…</a:t>
            </a:r>
          </a:p>
          <a:p>
            <a:pPr marL="0" indent="0">
              <a:buNone/>
            </a:pPr>
            <a:r>
              <a:rPr lang="ru-RU" dirty="0"/>
              <a:t>ТОПО…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B58136-F7AA-46B8-BF65-FB9C2E52A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04" y="1789893"/>
            <a:ext cx="1356497" cy="12791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2EAF47-AC33-45C2-B9C9-B76F834A5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31" y="5148475"/>
            <a:ext cx="1359457" cy="15407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9D795D-9D28-4DAA-A5C3-CF26E2299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73" y="5143892"/>
            <a:ext cx="1354641" cy="13546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6AA130-E2FD-4244-A11B-5EF6767A83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120">
            <a:off x="9202497" y="3279564"/>
            <a:ext cx="2368741" cy="12791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3F65FA8-54D0-498D-9D2E-FC2708FCFF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66" y="4731134"/>
            <a:ext cx="2006600" cy="2006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0C3DE0-DF24-4B06-8E97-16A369372F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45" y="4731134"/>
            <a:ext cx="1958109" cy="195810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7E2BF4-4C81-4798-97CF-7796950827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4161">
            <a:off x="3653049" y="2987684"/>
            <a:ext cx="2259296" cy="19079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D45B7F1-CDE2-4A4C-9DB0-467321D4B6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15" y="1552337"/>
            <a:ext cx="1540768" cy="1540768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E66E6C6-1F0B-48E2-8ECB-40F85FCE71A6}"/>
              </a:ext>
            </a:extLst>
          </p:cNvPr>
          <p:cNvSpPr/>
          <p:nvPr/>
        </p:nvSpPr>
        <p:spPr>
          <a:xfrm rot="20685969">
            <a:off x="1218567" y="210973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3D984E9-5913-4EDB-8880-667255BC0FD6}"/>
              </a:ext>
            </a:extLst>
          </p:cNvPr>
          <p:cNvSpPr/>
          <p:nvPr/>
        </p:nvSpPr>
        <p:spPr>
          <a:xfrm rot="20685969">
            <a:off x="1843619" y="357263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47A573F-ED80-40E0-980F-DAD22A0C92B3}"/>
              </a:ext>
            </a:extLst>
          </p:cNvPr>
          <p:cNvSpPr/>
          <p:nvPr/>
        </p:nvSpPr>
        <p:spPr>
          <a:xfrm rot="20685969">
            <a:off x="1808185" y="408377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49EE55E-B737-4AC6-AC44-09203DC5DE76}"/>
              </a:ext>
            </a:extLst>
          </p:cNvPr>
          <p:cNvSpPr/>
          <p:nvPr/>
        </p:nvSpPr>
        <p:spPr>
          <a:xfrm rot="20685969">
            <a:off x="2019843" y="465136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8488935-A858-40CD-8001-F654B2A993D4}"/>
              </a:ext>
            </a:extLst>
          </p:cNvPr>
          <p:cNvSpPr/>
          <p:nvPr/>
        </p:nvSpPr>
        <p:spPr>
          <a:xfrm rot="20685969">
            <a:off x="1745685" y="5204953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99BA020-3014-4315-A0CC-2C197A1958A4}"/>
              </a:ext>
            </a:extLst>
          </p:cNvPr>
          <p:cNvSpPr/>
          <p:nvPr/>
        </p:nvSpPr>
        <p:spPr>
          <a:xfrm rot="20685969">
            <a:off x="1980938" y="2449192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842346B-DB82-4A99-A346-F417F9410F41}"/>
              </a:ext>
            </a:extLst>
          </p:cNvPr>
          <p:cNvSpPr/>
          <p:nvPr/>
        </p:nvSpPr>
        <p:spPr>
          <a:xfrm rot="20685969">
            <a:off x="1703093" y="3094931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2CB9B49-6F13-41C5-884B-C861F09F76F2}"/>
              </a:ext>
            </a:extLst>
          </p:cNvPr>
          <p:cNvSpPr/>
          <p:nvPr/>
        </p:nvSpPr>
        <p:spPr>
          <a:xfrm rot="1128800">
            <a:off x="8157816" y="3529762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AED46CD-949A-4D8C-B1EC-827D0F2D5DFF}"/>
              </a:ext>
            </a:extLst>
          </p:cNvPr>
          <p:cNvSpPr/>
          <p:nvPr/>
        </p:nvSpPr>
        <p:spPr>
          <a:xfrm rot="945643">
            <a:off x="7954441" y="4012357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52D9415-D294-488A-B0B3-AD264C5BD28D}"/>
              </a:ext>
            </a:extLst>
          </p:cNvPr>
          <p:cNvSpPr/>
          <p:nvPr/>
        </p:nvSpPr>
        <p:spPr>
          <a:xfrm rot="1178724">
            <a:off x="8287758" y="253290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D55519B-3A98-45B9-856C-2C05D81A9F84}"/>
              </a:ext>
            </a:extLst>
          </p:cNvPr>
          <p:cNvSpPr/>
          <p:nvPr/>
        </p:nvSpPr>
        <p:spPr>
          <a:xfrm rot="1164499">
            <a:off x="9026175" y="2191959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9D89DAE-D73A-4A9C-ADF9-14593C10672B}"/>
              </a:ext>
            </a:extLst>
          </p:cNvPr>
          <p:cNvSpPr/>
          <p:nvPr/>
        </p:nvSpPr>
        <p:spPr>
          <a:xfrm rot="906445">
            <a:off x="8367604" y="3030372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F5B71D8-2C99-4017-B4D8-6898D56C7D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789">
            <a:off x="10186311" y="833654"/>
            <a:ext cx="1738833" cy="22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6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2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2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2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2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2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2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2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2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2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2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2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92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1200"/>
                            </p:stCondLst>
                            <p:childTnLst>
                              <p:par>
                                <p:cTn id="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2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200"/>
                            </p:stCondLst>
                            <p:childTnLst>
                              <p:par>
                                <p:cTn id="9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2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9200"/>
                            </p:stCondLst>
                            <p:childTnLst>
                              <p:par>
                                <p:cTn id="10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12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9" grpId="0"/>
      <p:bldP spid="32" grpId="0"/>
      <p:bldP spid="33" grpId="0"/>
      <p:bldP spid="34" grpId="0"/>
      <p:bldP spid="35" grpId="0"/>
      <p:bldP spid="37" grpId="0"/>
      <p:bldP spid="38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685</Words>
  <Application>Microsoft Office PowerPoint</Application>
  <PresentationFormat>Широкоэкранный</PresentationFormat>
  <Paragraphs>132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Цель игры: автоматизация звука «Р» изолированно, в слогах, словах, чистоговорках, предложениях 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Самолёт летит. Пропеллер крутится: р-р-р-р-р-р-р</vt:lpstr>
      <vt:lpstr>Презентация PowerPoint</vt:lpstr>
      <vt:lpstr>Игралочка: «Скажи последний звук»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согрина</dc:creator>
  <cp:lastModifiedBy>екатерина согрина</cp:lastModifiedBy>
  <cp:revision>56</cp:revision>
  <dcterms:created xsi:type="dcterms:W3CDTF">2021-04-05T13:08:52Z</dcterms:created>
  <dcterms:modified xsi:type="dcterms:W3CDTF">2022-05-21T11:24:14Z</dcterms:modified>
</cp:coreProperties>
</file>