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115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4861A-56DC-4113-8FA9-DF4468731DBF}" type="datetimeFigureOut">
              <a:rPr lang="ru-RU" smtClean="0"/>
              <a:t>30.11.2025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5A82B-ABD3-418F-9BB3-D6AC344AC2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434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4861A-56DC-4113-8FA9-DF4468731DBF}" type="datetimeFigureOut">
              <a:rPr lang="ru-RU" smtClean="0"/>
              <a:t>30.11.2025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5A82B-ABD3-418F-9BB3-D6AC344AC2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027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4861A-56DC-4113-8FA9-DF4468731DBF}" type="datetimeFigureOut">
              <a:rPr lang="ru-RU" smtClean="0"/>
              <a:t>30.11.2025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5A82B-ABD3-418F-9BB3-D6AC344AC2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867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4861A-56DC-4113-8FA9-DF4468731DBF}" type="datetimeFigureOut">
              <a:rPr lang="ru-RU" smtClean="0"/>
              <a:t>30.11.2025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5A82B-ABD3-418F-9BB3-D6AC344AC2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9556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4861A-56DC-4113-8FA9-DF4468731DBF}" type="datetimeFigureOut">
              <a:rPr lang="ru-RU" smtClean="0"/>
              <a:t>30.11.2025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5A82B-ABD3-418F-9BB3-D6AC344AC2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1997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4861A-56DC-4113-8FA9-DF4468731DBF}" type="datetimeFigureOut">
              <a:rPr lang="ru-RU" smtClean="0"/>
              <a:t>30.11.2025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5A82B-ABD3-418F-9BB3-D6AC344AC2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0277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4861A-56DC-4113-8FA9-DF4468731DBF}" type="datetimeFigureOut">
              <a:rPr lang="ru-RU" smtClean="0"/>
              <a:t>30.11.2025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5A82B-ABD3-418F-9BB3-D6AC344AC2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4946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4861A-56DC-4113-8FA9-DF4468731DBF}" type="datetimeFigureOut">
              <a:rPr lang="ru-RU" smtClean="0"/>
              <a:t>30.11.2025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5A82B-ABD3-418F-9BB3-D6AC344AC2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6159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4861A-56DC-4113-8FA9-DF4468731DBF}" type="datetimeFigureOut">
              <a:rPr lang="ru-RU" smtClean="0"/>
              <a:t>30.11.2025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5A82B-ABD3-418F-9BB3-D6AC344AC2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3203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4861A-56DC-4113-8FA9-DF4468731DBF}" type="datetimeFigureOut">
              <a:rPr lang="ru-RU" smtClean="0"/>
              <a:t>30.11.2025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5A82B-ABD3-418F-9BB3-D6AC344AC2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8854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4861A-56DC-4113-8FA9-DF4468731DBF}" type="datetimeFigureOut">
              <a:rPr lang="ru-RU" smtClean="0"/>
              <a:t>30.11.2025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5A82B-ABD3-418F-9BB3-D6AC344AC2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8516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4861A-56DC-4113-8FA9-DF4468731DBF}" type="datetimeFigureOut">
              <a:rPr lang="ru-RU" smtClean="0"/>
              <a:t>30.11.2025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A5A82B-ABD3-418F-9BB3-D6AC344AC2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219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image" Target="../media/image1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7" Type="http://schemas.openxmlformats.org/officeDocument/2006/relationships/image" Target="../media/image2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6ECD50C-3A86-4D2F-8A5F-A91335DD84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608552C-D53F-4BA0-81B2-7F16B1FE5E9A}"/>
              </a:ext>
            </a:extLst>
          </p:cNvPr>
          <p:cNvSpPr txBox="1"/>
          <p:nvPr/>
        </p:nvSpPr>
        <p:spPr>
          <a:xfrm>
            <a:off x="1332090" y="474133"/>
            <a:ext cx="6502400" cy="7092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2400"/>
              </a:spcBef>
            </a:pPr>
            <a:r>
              <a:rPr lang="ru-RU" sz="1800" b="0" kern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МДОАУ "ЦРР - детский сад № 104 "Золотая рыбка" г. Орска</a:t>
            </a:r>
            <a:endParaRPr lang="ru-RU" sz="1800" b="1" kern="0" dirty="0">
              <a:solidFill>
                <a:srgbClr val="00B050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ctr">
              <a:lnSpc>
                <a:spcPct val="115000"/>
              </a:lnSpc>
              <a:spcAft>
                <a:spcPts val="1000"/>
              </a:spcAft>
              <a:tabLst>
                <a:tab pos="2747010" algn="l"/>
              </a:tabLs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D94E372-BFEB-4FEA-BEFB-CC593F493F99}"/>
              </a:ext>
            </a:extLst>
          </p:cNvPr>
          <p:cNvSpPr txBox="1"/>
          <p:nvPr/>
        </p:nvSpPr>
        <p:spPr>
          <a:xfrm>
            <a:off x="2156178" y="1952979"/>
            <a:ext cx="4741333" cy="24686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solidFill>
                  <a:srgbClr val="00B050"/>
                </a:solidFill>
                <a:effectLst/>
                <a:latin typeface="Sitka Small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РАБОТА В ЦЕНТРЕ РЕЧЕВОГО РАЗВИТИЯ В ПЕРВОЙ МЛАДШЕЙ ГРУППЕ №8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solidFill>
                  <a:srgbClr val="00B050"/>
                </a:solidFill>
                <a:latin typeface="Sitka Small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«ЯГОДКИ»</a:t>
            </a:r>
            <a:endParaRPr lang="ru-RU" sz="2800" dirty="0">
              <a:solidFill>
                <a:srgbClr val="00B050"/>
              </a:solidFill>
              <a:effectLst/>
              <a:latin typeface="Sitka Small" panose="02000505000000020004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55893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4835F02-81F3-40F4-91B0-BD6EF28AD2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579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8CB16FD-6730-40F3-A45E-649E16AAD2A7}"/>
              </a:ext>
            </a:extLst>
          </p:cNvPr>
          <p:cNvSpPr txBox="1"/>
          <p:nvPr/>
        </p:nvSpPr>
        <p:spPr>
          <a:xfrm>
            <a:off x="756356" y="349956"/>
            <a:ext cx="781191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0" i="0" dirty="0"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lang="ru-RU" dirty="0">
                <a:solidFill>
                  <a:srgbClr val="00B050"/>
                </a:solidFill>
                <a:latin typeface="Sitka Small" panose="02000505000000020004" pitchFamily="2" charset="0"/>
              </a:rPr>
              <a:t>Ц</a:t>
            </a:r>
            <a:r>
              <a:rPr lang="ru-RU" i="0" dirty="0">
                <a:solidFill>
                  <a:srgbClr val="00B050"/>
                </a:solidFill>
                <a:effectLst/>
                <a:latin typeface="Sitka Small" panose="02000505000000020004" pitchFamily="2" charset="0"/>
              </a:rPr>
              <a:t>ель создания речевого центра— </a:t>
            </a:r>
            <a:r>
              <a:rPr lang="ru-RU" dirty="0">
                <a:solidFill>
                  <a:srgbClr val="00B050"/>
                </a:solidFill>
                <a:effectLst/>
                <a:latin typeface="Sitka Small" panose="02000505000000020004" pitchFamily="2" charset="0"/>
              </a:rPr>
              <a:t>формирование устной речи и навыков речевого общения</a:t>
            </a:r>
            <a:r>
              <a:rPr lang="ru-RU" dirty="0">
                <a:solidFill>
                  <a:srgbClr val="00B050"/>
                </a:solidFill>
                <a:latin typeface="Sitka Small" panose="02000505000000020004" pitchFamily="2" charset="0"/>
              </a:rPr>
              <a:t> детей на основе развития понимания речи и обогащения их словарного запаса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B68B922-CA29-4EF4-A3D3-904B25A0067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08"/>
          <a:stretch/>
        </p:blipFill>
        <p:spPr>
          <a:xfrm>
            <a:off x="663151" y="1273286"/>
            <a:ext cx="7998320" cy="3452079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71092A2-7B43-4893-8173-3A1FD139A28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89"/>
          <a:stretch/>
        </p:blipFill>
        <p:spPr>
          <a:xfrm>
            <a:off x="1789145" y="4355851"/>
            <a:ext cx="1552366" cy="2457726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BB27F6C8-A303-4928-9B6B-81682F3EA1A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" t="26786" r="21" b="9521"/>
          <a:stretch/>
        </p:blipFill>
        <p:spPr>
          <a:xfrm>
            <a:off x="4696579" y="4222044"/>
            <a:ext cx="2061937" cy="2635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9680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4421FF6-B51F-41F8-9072-DC420627E8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BC28821-C354-44F1-9CBB-28356062342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74" b="9155"/>
          <a:stretch/>
        </p:blipFill>
        <p:spPr>
          <a:xfrm>
            <a:off x="407670" y="2641601"/>
            <a:ext cx="2552700" cy="373662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BB8189D-99D2-464C-BC89-8C2346B8DCB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71" b="13120"/>
          <a:stretch/>
        </p:blipFill>
        <p:spPr>
          <a:xfrm>
            <a:off x="3368040" y="660401"/>
            <a:ext cx="2303780" cy="330764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2A8B290-EF07-4915-A386-BB3128C3C9C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68" b="13125"/>
          <a:stretch/>
        </p:blipFill>
        <p:spPr>
          <a:xfrm>
            <a:off x="6183630" y="1868312"/>
            <a:ext cx="2689860" cy="364066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94DBE9F-47D2-4BA4-BE79-E3E837ADB58E}"/>
              </a:ext>
            </a:extLst>
          </p:cNvPr>
          <p:cNvSpPr txBox="1"/>
          <p:nvPr/>
        </p:nvSpPr>
        <p:spPr>
          <a:xfrm>
            <a:off x="407671" y="304042"/>
            <a:ext cx="286610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0" i="0" dirty="0">
                <a:solidFill>
                  <a:srgbClr val="00B050"/>
                </a:solidFill>
                <a:effectLst/>
                <a:latin typeface="Sitka Small" panose="02000505000000020004" pitchFamily="2" charset="0"/>
              </a:rPr>
              <a:t>Цель дыхательной гимнастики  — </a:t>
            </a:r>
            <a:r>
              <a:rPr lang="ru-RU" dirty="0">
                <a:solidFill>
                  <a:srgbClr val="00B050"/>
                </a:solidFill>
                <a:latin typeface="Sitka Small" panose="02000505000000020004" pitchFamily="2" charset="0"/>
              </a:rPr>
              <a:t> развитие дыхательной системы, улучшение речевых навыков и общего тонуса организма</a:t>
            </a:r>
            <a:r>
              <a:rPr lang="ru-RU" b="0" i="0" dirty="0">
                <a:solidFill>
                  <a:srgbClr val="00B050"/>
                </a:solidFill>
                <a:effectLst/>
                <a:latin typeface="Sitka Small" panose="02000505000000020004" pitchFamily="2" charset="0"/>
              </a:rPr>
              <a:t>.</a:t>
            </a:r>
            <a:endParaRPr lang="ru-RU" dirty="0">
              <a:solidFill>
                <a:srgbClr val="00B050"/>
              </a:solidFill>
              <a:latin typeface="Sitka Small" panose="02000505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29183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6BB0182-5963-4F0F-AEE2-DAB4389A74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3651EA1-3BC7-4D43-8920-666A5CBD6C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511" y="2493716"/>
            <a:ext cx="5204177" cy="234188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F0C59D1-9843-4511-BFE8-2F2F8A0B58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2" y="4388639"/>
            <a:ext cx="5204177" cy="234188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32D8070-D2C7-4DF3-8D12-3F0C060D777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7"/>
          <a:stretch/>
        </p:blipFill>
        <p:spPr>
          <a:xfrm>
            <a:off x="90312" y="127481"/>
            <a:ext cx="5204177" cy="252457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CC87641-F8AD-459B-BFD4-BDBAA9F00418}"/>
              </a:ext>
            </a:extLst>
          </p:cNvPr>
          <p:cNvSpPr txBox="1"/>
          <p:nvPr/>
        </p:nvSpPr>
        <p:spPr>
          <a:xfrm>
            <a:off x="5294489" y="200776"/>
            <a:ext cx="352213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B050"/>
                </a:solidFill>
                <a:latin typeface="Sitka Small" panose="02000505000000020004" pitchFamily="2" charset="0"/>
              </a:rPr>
              <a:t>Цель </a:t>
            </a:r>
            <a:r>
              <a:rPr lang="ru-RU" dirty="0" err="1">
                <a:solidFill>
                  <a:srgbClr val="00B050"/>
                </a:solidFill>
                <a:latin typeface="Sitka Small" panose="02000505000000020004" pitchFamily="2" charset="0"/>
              </a:rPr>
              <a:t>кинезиологической</a:t>
            </a:r>
            <a:r>
              <a:rPr lang="ru-RU" dirty="0">
                <a:solidFill>
                  <a:srgbClr val="00B050"/>
                </a:solidFill>
                <a:latin typeface="Sitka Small" panose="02000505000000020004" pitchFamily="2" charset="0"/>
              </a:rPr>
              <a:t> гимнастики— улучшение работы мозга за счет синхронизации обоих полушарий, что ведет к развитию когнитивных способностей, памяти, внимания, речи.</a:t>
            </a:r>
          </a:p>
        </p:txBody>
      </p:sp>
    </p:spTree>
    <p:extLst>
      <p:ext uri="{BB962C8B-B14F-4D97-AF65-F5344CB8AC3E}">
        <p14:creationId xmlns:p14="http://schemas.microsoft.com/office/powerpoint/2010/main" val="7427012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8CF42E9-1841-41B0-8963-8028B04892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3999" cy="685799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39547C8-FC04-4439-9577-B53B594031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954" y="1642533"/>
            <a:ext cx="8444089" cy="379984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685A021-D0BE-4CDD-A93F-9A851E0696CC}"/>
              </a:ext>
            </a:extLst>
          </p:cNvPr>
          <p:cNvSpPr txBox="1"/>
          <p:nvPr/>
        </p:nvSpPr>
        <p:spPr>
          <a:xfrm>
            <a:off x="1230489" y="372533"/>
            <a:ext cx="68072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B050"/>
                </a:solidFill>
                <a:latin typeface="Sitka Small" panose="02000505000000020004" pitchFamily="2" charset="0"/>
              </a:rPr>
              <a:t>Цель чтения художественной литературы  — развитие речи, мышления и воображения, обогащение словарного запаса и формирование эмоционального восприятия</a:t>
            </a:r>
            <a:r>
              <a:rPr lang="ru-RU" b="0" i="0" dirty="0">
                <a:solidFill>
                  <a:srgbClr val="00B050"/>
                </a:solidFill>
                <a:effectLst/>
                <a:latin typeface="Sitka Small" panose="02000505000000020004" pitchFamily="2" charset="0"/>
              </a:rPr>
              <a:t>. </a:t>
            </a:r>
            <a:endParaRPr lang="ru-RU" dirty="0">
              <a:solidFill>
                <a:srgbClr val="00B050"/>
              </a:solidFill>
              <a:latin typeface="Sitka Small" panose="02000505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87287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98AB451-E43F-4848-9E0D-2F38C86539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174C2FD-6241-45B8-BD71-FA26084692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52" y="125193"/>
            <a:ext cx="6111876" cy="275034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90ACD4C-DA06-4CFD-B4D8-9C34FD2E1D9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72" b="20520"/>
          <a:stretch/>
        </p:blipFill>
        <p:spPr>
          <a:xfrm>
            <a:off x="7206898" y="4054113"/>
            <a:ext cx="1672661" cy="262453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005CAD40-4AFA-4A62-8DA7-47DC9E4211C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15" y="2991765"/>
            <a:ext cx="4152328" cy="2374613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B0A27BBE-BF4E-47FE-B66D-44D5FEF9FD6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40" b="20318"/>
          <a:stretch/>
        </p:blipFill>
        <p:spPr>
          <a:xfrm>
            <a:off x="5269796" y="4091611"/>
            <a:ext cx="1841500" cy="2641196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A81324C-D8F1-4D45-B6DF-063EFD44BD53}"/>
              </a:ext>
            </a:extLst>
          </p:cNvPr>
          <p:cNvSpPr txBox="1"/>
          <p:nvPr/>
        </p:nvSpPr>
        <p:spPr>
          <a:xfrm>
            <a:off x="6389380" y="293475"/>
            <a:ext cx="2754620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B050"/>
                </a:solidFill>
                <a:latin typeface="Sitka Small" panose="02000505000000020004" pitchFamily="2" charset="0"/>
              </a:rPr>
              <a:t>Цель дидактических игр  — формирование правильного звукопроизношения обогащение словарного запаса, развитие связной речи и умения выражать свои мысли, развитие слухового восприятия</a:t>
            </a: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4432419B-A878-436A-AB0A-2F557F4A608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837" b="20827"/>
          <a:stretch/>
        </p:blipFill>
        <p:spPr>
          <a:xfrm>
            <a:off x="3237092" y="4659748"/>
            <a:ext cx="1841500" cy="2018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9559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811CA03-DB4D-4512-BF37-DCA2B733F6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3999" cy="687493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22AF1BE-4030-44F2-B1F5-2C3C107A69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33" y="175992"/>
            <a:ext cx="4707467" cy="315179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7700574-AF42-489D-AE5F-071E7FBC60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4845" y="3437467"/>
            <a:ext cx="4572000" cy="320397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A7B889C-428D-4483-B27E-5C6716529E49}"/>
              </a:ext>
            </a:extLst>
          </p:cNvPr>
          <p:cNvSpPr txBox="1"/>
          <p:nvPr/>
        </p:nvSpPr>
        <p:spPr>
          <a:xfrm>
            <a:off x="5159022" y="751139"/>
            <a:ext cx="3742266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B050"/>
                </a:solidFill>
                <a:latin typeface="Sitka Small" panose="02000505000000020004" pitchFamily="2" charset="0"/>
              </a:rPr>
              <a:t>Цель пальчиковой гимнастики  — развивать мелкую моторику рук и координацию движений, что стимулирует развитие речи и высших психических функций, таких как внимание, память и воображение.</a:t>
            </a:r>
          </a:p>
        </p:txBody>
      </p:sp>
    </p:spTree>
    <p:extLst>
      <p:ext uri="{BB962C8B-B14F-4D97-AF65-F5344CB8AC3E}">
        <p14:creationId xmlns:p14="http://schemas.microsoft.com/office/powerpoint/2010/main" val="11564372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C651AD3-5665-493E-83EE-BADE94E40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79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D55E0DD-A72B-4436-8434-79BF383A609F}"/>
              </a:ext>
            </a:extLst>
          </p:cNvPr>
          <p:cNvSpPr txBox="1"/>
          <p:nvPr/>
        </p:nvSpPr>
        <p:spPr>
          <a:xfrm>
            <a:off x="304800" y="180622"/>
            <a:ext cx="854568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B050"/>
                </a:solidFill>
                <a:latin typeface="Sitka Small" panose="02000505000000020004" pitchFamily="2" charset="0"/>
              </a:rPr>
              <a:t>Цель работы с родителями по речевому развитию — </a:t>
            </a:r>
            <a:r>
              <a:rPr lang="ru-RU" dirty="0">
                <a:solidFill>
                  <a:srgbClr val="00B050"/>
                </a:solidFill>
                <a:effectLst/>
                <a:latin typeface="Sitka Small" panose="02000505000000020004" pitchFamily="2" charset="0"/>
              </a:rPr>
              <a:t>повышение их педагогической компетентности</a:t>
            </a:r>
            <a:r>
              <a:rPr lang="ru-RU" dirty="0">
                <a:solidFill>
                  <a:srgbClr val="00B050"/>
                </a:solidFill>
                <a:latin typeface="Sitka Small" panose="02000505000000020004" pitchFamily="2" charset="0"/>
              </a:rPr>
              <a:t> и </a:t>
            </a:r>
            <a:r>
              <a:rPr lang="ru-RU" dirty="0">
                <a:solidFill>
                  <a:srgbClr val="00B050"/>
                </a:solidFill>
                <a:effectLst/>
                <a:latin typeface="Sitka Small" panose="02000505000000020004" pitchFamily="2" charset="0"/>
              </a:rPr>
              <a:t>вовлечение в совместную деятельность</a:t>
            </a:r>
            <a:r>
              <a:rPr lang="ru-RU" dirty="0">
                <a:solidFill>
                  <a:srgbClr val="00B050"/>
                </a:solidFill>
                <a:latin typeface="Sitka Small" panose="02000505000000020004" pitchFamily="2" charset="0"/>
              </a:rPr>
              <a:t> для формирования у ребенка свободной и грамотной речи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AC196E4-FBA3-448E-8AE8-6E2188961F7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09" b="22798"/>
          <a:stretch/>
        </p:blipFill>
        <p:spPr>
          <a:xfrm rot="16200000">
            <a:off x="688992" y="845812"/>
            <a:ext cx="2527975" cy="347697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9C78D58-C6C7-43E1-A0BB-A62341B511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4195" y="1165231"/>
            <a:ext cx="1543050" cy="34290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631EEF1-2F01-4BDB-AB60-10E0E5A92CE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94" t="12483" r="21690" b="10425"/>
          <a:stretch/>
        </p:blipFill>
        <p:spPr>
          <a:xfrm>
            <a:off x="282220" y="4149403"/>
            <a:ext cx="4267200" cy="2182881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4668DB01-2246-4EE5-98CE-C24EA06767F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8"/>
          <a:stretch/>
        </p:blipFill>
        <p:spPr>
          <a:xfrm>
            <a:off x="4741332" y="4594231"/>
            <a:ext cx="4244625" cy="2079524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6EB67156-D539-43A7-B6CB-99B43FA0C07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1" t="34431" r="22098"/>
          <a:stretch/>
        </p:blipFill>
        <p:spPr>
          <a:xfrm>
            <a:off x="3450520" y="1740752"/>
            <a:ext cx="4244625" cy="1844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18081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106</TotalTime>
  <Words>193</Words>
  <Application>Microsoft Office PowerPoint</Application>
  <PresentationFormat>Экран (4:3)</PresentationFormat>
  <Paragraphs>11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6" baseType="lpstr">
      <vt:lpstr>Arial</vt:lpstr>
      <vt:lpstr>Calibri</vt:lpstr>
      <vt:lpstr>Calibri Light</vt:lpstr>
      <vt:lpstr>Cambria</vt:lpstr>
      <vt:lpstr>Google Sans</vt:lpstr>
      <vt:lpstr>Sitka Small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12</cp:revision>
  <dcterms:created xsi:type="dcterms:W3CDTF">2025-11-23T03:43:32Z</dcterms:created>
  <dcterms:modified xsi:type="dcterms:W3CDTF">2025-11-30T08:23:14Z</dcterms:modified>
</cp:coreProperties>
</file>