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4" r:id="rId8"/>
    <p:sldId id="271" r:id="rId9"/>
    <p:sldId id="260" r:id="rId10"/>
    <p:sldId id="265" r:id="rId11"/>
    <p:sldId id="266" r:id="rId12"/>
    <p:sldId id="261" r:id="rId13"/>
    <p:sldId id="262" r:id="rId14"/>
    <p:sldId id="267" r:id="rId15"/>
    <p:sldId id="263" r:id="rId16"/>
    <p:sldId id="268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83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0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86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1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4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2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9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1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9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4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90000"/>
              </a:schemeClr>
            </a:gs>
            <a:gs pos="0">
              <a:schemeClr val="accent1">
                <a:lumMod val="45000"/>
                <a:lumOff val="55000"/>
                <a:alpha val="3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2BDF-D1D7-452C-A72A-AE1FAE2656D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4EAB87-5C12-492E-97C2-EDFC4CD2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1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EC222-D210-05E1-3D08-FF0614F54CB4}"/>
              </a:ext>
            </a:extLst>
          </p:cNvPr>
          <p:cNvSpPr txBox="1"/>
          <p:nvPr/>
        </p:nvSpPr>
        <p:spPr>
          <a:xfrm>
            <a:off x="833120" y="1826736"/>
            <a:ext cx="7843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условий для поддержки детской инициативы и самостоятельности в центрах активности»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33880-6827-5385-B13C-7273EA76B1F8}"/>
              </a:ext>
            </a:extLst>
          </p:cNvPr>
          <p:cNvSpPr txBox="1"/>
          <p:nvPr/>
        </p:nvSpPr>
        <p:spPr>
          <a:xfrm>
            <a:off x="922020" y="392281"/>
            <a:ext cx="784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104» г. Орска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FD2CB-3F98-7155-E049-EA24D51386C0}"/>
              </a:ext>
            </a:extLst>
          </p:cNvPr>
          <p:cNvSpPr txBox="1"/>
          <p:nvPr/>
        </p:nvSpPr>
        <p:spPr>
          <a:xfrm>
            <a:off x="1948180" y="5243056"/>
            <a:ext cx="6728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Портнова Е.А.,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ВКК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8B6BD4B-E595-4ABC-48AD-19E10981F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96" b="71708" l="6836" r="93164">
                        <a14:foregroundMark x1="13574" y1="47979" x2="13574" y2="47979"/>
                        <a14:foregroundMark x1="14551" y1="47458" x2="16895" y2="59061"/>
                        <a14:foregroundMark x1="6836" y1="41982" x2="10742" y2="47197"/>
                        <a14:foregroundMark x1="35059" y1="44589" x2="33887" y2="57757"/>
                        <a14:foregroundMark x1="26660" y1="44329" x2="34863" y2="51499"/>
                        <a14:foregroundMark x1="34863" y1="50326" x2="40430" y2="53325"/>
                        <a14:foregroundMark x1="25293" y1="42243" x2="26270" y2="42243"/>
                        <a14:foregroundMark x1="48047" y1="42243" x2="49414" y2="57757"/>
                        <a14:foregroundMark x1="65527" y1="42503" x2="67676" y2="62451"/>
                        <a14:foregroundMark x1="85059" y1="40939" x2="84243" y2="61278"/>
                        <a14:foregroundMark x1="83731" y1="62870" x2="82129" y2="62973"/>
                        <a14:foregroundMark x1="88477" y1="45372" x2="93164" y2="45372"/>
                        <a14:foregroundMark x1="86719" y1="40808" x2="86914" y2="42764"/>
                        <a14:backgroundMark x1="84277" y1="61930" x2="84277" y2="61930"/>
                        <a14:backgroundMark x1="84082" y1="62842" x2="83496" y2="62190"/>
                        <a14:backgroundMark x1="83496" y1="61278" x2="83496" y2="61278"/>
                        <a14:backgroundMark x1="83789" y1="62842" x2="84570" y2="59713"/>
                        <a14:backgroundMark x1="31934" y1="59713" x2="32813" y2="65711"/>
                        <a14:backgroundMark x1="84961" y1="63494" x2="83984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5" t="36094" r="4475" b="24162"/>
          <a:stretch>
            <a:fillRect/>
          </a:stretch>
        </p:blipFill>
        <p:spPr bwMode="auto">
          <a:xfrm>
            <a:off x="922020" y="5590981"/>
            <a:ext cx="3822700" cy="124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75FA6-7160-0113-F08C-9F78E3B55926}"/>
              </a:ext>
            </a:extLst>
          </p:cNvPr>
          <p:cNvSpPr txBox="1"/>
          <p:nvPr/>
        </p:nvSpPr>
        <p:spPr>
          <a:xfrm>
            <a:off x="3761740" y="6237312"/>
            <a:ext cx="1309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252710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FCB53-390F-8FDB-B7C4-0A3BC8470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ACF79-3675-8A31-B8C9-A8F150DC4814}"/>
              </a:ext>
            </a:extLst>
          </p:cNvPr>
          <p:cNvSpPr txBox="1"/>
          <p:nvPr/>
        </p:nvSpPr>
        <p:spPr>
          <a:xfrm>
            <a:off x="1259840" y="322891"/>
            <a:ext cx="755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СОПРОВОЖДЕНИЯ» (Методы и приемы)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72713-631E-B9CF-449E-CE712DD38699}"/>
              </a:ext>
            </a:extLst>
          </p:cNvPr>
          <p:cNvSpPr txBox="1"/>
          <p:nvPr/>
        </p:nvSpPr>
        <p:spPr>
          <a:xfrm>
            <a:off x="681318" y="856146"/>
            <a:ext cx="8283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«Алгоритм поддержки инициативы» и банк педагогических приемов.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5D091-4708-7B37-A3B5-051D9E736416}"/>
              </a:ext>
            </a:extLst>
          </p:cNvPr>
          <p:cNvSpPr txBox="1"/>
          <p:nvPr/>
        </p:nvSpPr>
        <p:spPr>
          <a:xfrm>
            <a:off x="1452880" y="1846870"/>
            <a:ext cx="75118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действий педагога»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 НАБЛЮДЕНИЕ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Заметить интерес ребенка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его замысел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 ВКЛЮЧЕНИЕ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Подойти на уровень глаз ребенка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«открытые» вопросы: «Что ты задумал?», «Как собираешься делать?»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3: РЕСУРСНАЯ ПОДДЕРЖКА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найти материалы (но не выбрать за ребенка)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Предложить варианты (но не решение)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4: ФИКСАЦИЯ ПРОЦЕССА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этапы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Записывать детские высказывания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оформить результат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5: РЕФЛЕКСИЯ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Обсудить с ребенком: «Что было самым интересным?», «Что узнал нового?»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Подумать: «Как я могу поддержать этот интерес завтра?»</a:t>
            </a:r>
          </a:p>
        </p:txBody>
      </p:sp>
    </p:spTree>
    <p:extLst>
      <p:ext uri="{BB962C8B-B14F-4D97-AF65-F5344CB8AC3E}">
        <p14:creationId xmlns:p14="http://schemas.microsoft.com/office/powerpoint/2010/main" val="61460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4E99-1C16-CE0B-0358-2F4A8189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17A77-67FC-426C-C78A-F2815A9D53F3}"/>
              </a:ext>
            </a:extLst>
          </p:cNvPr>
          <p:cNvSpPr txBox="1"/>
          <p:nvPr/>
        </p:nvSpPr>
        <p:spPr>
          <a:xfrm>
            <a:off x="926352" y="510553"/>
            <a:ext cx="786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РЕСУРС, А НЕ ПРОБЛЕМА» (Работа с родителями)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62139-9F0D-5665-98D7-F6BF28FAD210}"/>
              </a:ext>
            </a:extLst>
          </p:cNvPr>
          <p:cNvSpPr txBox="1"/>
          <p:nvPr/>
        </p:nvSpPr>
        <p:spPr>
          <a:xfrm>
            <a:off x="537882" y="1003615"/>
            <a:ext cx="825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Разработать программу вовлечения семьи в поддержку самостоятельности.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A4D41-620C-56F4-7AA0-AA61501114AA}"/>
              </a:ext>
            </a:extLst>
          </p:cNvPr>
          <p:cNvSpPr txBox="1"/>
          <p:nvPr/>
        </p:nvSpPr>
        <p:spPr>
          <a:xfrm>
            <a:off x="1148080" y="2110444"/>
            <a:ext cx="76403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«САМ» (Самостоятельность, Активность, Мастерство)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1: Информирование и просвещение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	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2: Совместная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3: Единые требования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</p:txBody>
      </p:sp>
    </p:spTree>
    <p:extLst>
      <p:ext uri="{BB962C8B-B14F-4D97-AF65-F5344CB8AC3E}">
        <p14:creationId xmlns:p14="http://schemas.microsoft.com/office/powerpoint/2010/main" val="174406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E8970-7607-5DD9-BA9D-0F73E1F8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0B1AD7-C205-64DE-30E7-B98DD6439402}"/>
              </a:ext>
            </a:extLst>
          </p:cNvPr>
          <p:cNvSpPr txBox="1"/>
          <p:nvPr/>
        </p:nvSpPr>
        <p:spPr>
          <a:xfrm>
            <a:off x="926352" y="510553"/>
            <a:ext cx="786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– РЕСУРС, А НЕ ПРОБЛЕМА» (Работа с родителями)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62051-DFE1-6A3E-DB03-C15C0D30DA08}"/>
              </a:ext>
            </a:extLst>
          </p:cNvPr>
          <p:cNvSpPr txBox="1"/>
          <p:nvPr/>
        </p:nvSpPr>
        <p:spPr>
          <a:xfrm>
            <a:off x="537882" y="1003615"/>
            <a:ext cx="8250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Разработать программу вовлечения семьи в поддержку самостоятельности.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DFB9E-89E9-036F-42A7-8315EAF50182}"/>
              </a:ext>
            </a:extLst>
          </p:cNvPr>
          <p:cNvSpPr txBox="1"/>
          <p:nvPr/>
        </p:nvSpPr>
        <p:spPr>
          <a:xfrm>
            <a:off x="1148080" y="2110444"/>
            <a:ext cx="7640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«САМ» (Самостоятельность, Активность, Мастерство)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1: Информирование и просвещение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Ежемесячная газета «Растем самостоятельными»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Видеоблог «5 минут про самостоятельность»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Памятки «Что делать, чтобы ребенок захотел делать сам»	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2: Совместная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Семейные проекты «Мое открытие недели»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Родительская мастерская «Игрушка для самостоятельной игры»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Дни открытых возможностей (родители участвуют как партнеры, а не зрители)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3: Единые требования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Разработать «Семейный кодекс самостоятельности» (что ребенок делает сам в 3, 4, 5, 6 лет)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Ввести «Дневник маленьких побед» (фиксируем успехи дома и в саду)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Проводить консультации-практикумы «Как помочь, не делая за»</a:t>
            </a:r>
          </a:p>
        </p:txBody>
      </p:sp>
    </p:spTree>
    <p:extLst>
      <p:ext uri="{BB962C8B-B14F-4D97-AF65-F5344CB8AC3E}">
        <p14:creationId xmlns:p14="http://schemas.microsoft.com/office/powerpoint/2010/main" val="418883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D7050-7551-C897-6597-4CDEAA33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305C27-9B9C-27E0-5D81-1C0F60A0BF8B}"/>
              </a:ext>
            </a:extLst>
          </p:cNvPr>
          <p:cNvSpPr txBox="1"/>
          <p:nvPr/>
        </p:nvSpPr>
        <p:spPr>
          <a:xfrm>
            <a:off x="999266" y="381017"/>
            <a:ext cx="7890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КАК РЕФЛЕКСИВНЫЙ ПРАКТИК» (Профессиональное развитие)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9DD5E-1454-B46F-C4B3-CC7BED1E0A0C}"/>
              </a:ext>
            </a:extLst>
          </p:cNvPr>
          <p:cNvSpPr txBox="1"/>
          <p:nvPr/>
        </p:nvSpPr>
        <p:spPr>
          <a:xfrm>
            <a:off x="354705" y="1220983"/>
            <a:ext cx="8535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Создать модель постоянного профессионального роста в контексте поддержки инициативы.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381DA-6A42-CCDF-B4F9-B9A15FD466A4}"/>
              </a:ext>
            </a:extLst>
          </p:cNvPr>
          <p:cNvSpPr txBox="1"/>
          <p:nvPr/>
        </p:nvSpPr>
        <p:spPr>
          <a:xfrm>
            <a:off x="1425986" y="2135882"/>
            <a:ext cx="710841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«3D-развитие» (Диагностика, Диалог, Действие)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1: Диагностика компетенций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2: Диалоговые форматы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3: Действие-эксперимент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</a:p>
        </p:txBody>
      </p:sp>
    </p:spTree>
    <p:extLst>
      <p:ext uri="{BB962C8B-B14F-4D97-AF65-F5344CB8AC3E}">
        <p14:creationId xmlns:p14="http://schemas.microsoft.com/office/powerpoint/2010/main" val="26653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1ACB8-C1AF-DF06-A0E4-6798F0AA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8ADF0-BFE1-243F-F331-307D8A58CAD5}"/>
              </a:ext>
            </a:extLst>
          </p:cNvPr>
          <p:cNvSpPr txBox="1"/>
          <p:nvPr/>
        </p:nvSpPr>
        <p:spPr>
          <a:xfrm>
            <a:off x="999266" y="381017"/>
            <a:ext cx="7890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КАК РЕФЛЕКСИВНЫЙ ПРАКТИК» (Профессиональное развитие)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7BB5A-8FA0-0605-486B-D31E68C7AE02}"/>
              </a:ext>
            </a:extLst>
          </p:cNvPr>
          <p:cNvSpPr txBox="1"/>
          <p:nvPr/>
        </p:nvSpPr>
        <p:spPr>
          <a:xfrm>
            <a:off x="354705" y="1220983"/>
            <a:ext cx="8535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Создать модель постоянного профессионального роста в контексте поддержки инициативы.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0FFB2-A1E9-3CC3-0BE4-EF32BACB2C31}"/>
              </a:ext>
            </a:extLst>
          </p:cNvPr>
          <p:cNvSpPr txBox="1"/>
          <p:nvPr/>
        </p:nvSpPr>
        <p:spPr>
          <a:xfrm>
            <a:off x="1111026" y="1841242"/>
            <a:ext cx="78907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«3D-развитие» (Диагностика, Диалог, Действие)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1: Диагностика компетенций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Карта профессиональных дефицитов (самооценка)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Видеоанализ своей практики (раз в месяц)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Супервизия сложных случаев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2: Диалоговые форматы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Педагогические гостиные «Мой успешный прием»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Профессиональный дуэт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фокусом на поддержке инициативы)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Стратегические сессии по решению конкретных проблем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3: Действие-эксперимент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Мини-исследования «Что будет, если…»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Профессиональные пробы (попробовать роль «наблюдателя» целый день)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Проект «30 дней новой практики» (каждый день внедряем один новый прием) </a:t>
            </a:r>
          </a:p>
        </p:txBody>
      </p:sp>
    </p:spTree>
    <p:extLst>
      <p:ext uri="{BB962C8B-B14F-4D97-AF65-F5344CB8AC3E}">
        <p14:creationId xmlns:p14="http://schemas.microsoft.com/office/powerpoint/2010/main" val="375792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7C12-B4E3-A16E-8DE2-FA56F4B8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08927-C78B-F297-17A9-0B95E4824F9C}"/>
              </a:ext>
            </a:extLst>
          </p:cNvPr>
          <p:cNvSpPr txBox="1"/>
          <p:nvPr/>
        </p:nvSpPr>
        <p:spPr>
          <a:xfrm>
            <a:off x="1040422" y="649487"/>
            <a:ext cx="7443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Индивидуальный план «Мой первый шаг»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B21F3-19FD-D4F6-9DC1-EF9D5D91D60F}"/>
              </a:ext>
            </a:extLst>
          </p:cNvPr>
          <p:cNvSpPr txBox="1"/>
          <p:nvPr/>
        </p:nvSpPr>
        <p:spPr>
          <a:xfrm>
            <a:off x="-254000" y="1876743"/>
            <a:ext cx="8940800" cy="230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Центр в моей группе, который я изменю в первую очередь: _________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Что конкретно я сделаю со средой (до понедельника!): _________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Фраза-табу, которую я перестану говорить: _________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SzPts val="1000"/>
              <a:tabLst>
                <a:tab pos="1371600" algn="l"/>
              </a:tabLst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Фраза-помощник, которую я начну использовать : _________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BE45751-3C78-CD59-2531-5CE8AF00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5719"/>
            <a:ext cx="3810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3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45F8-FB7C-28F6-1BD4-0E6D29F4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E87EC-9134-B9D0-4AE3-026D86B82BD6}"/>
              </a:ext>
            </a:extLst>
          </p:cNvPr>
          <p:cNvSpPr txBox="1"/>
          <p:nvPr/>
        </p:nvSpPr>
        <p:spPr>
          <a:xfrm>
            <a:off x="1040422" y="649487"/>
            <a:ext cx="74431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«Банк идей»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915B7A-D64E-1531-2C13-85E9B34F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28" b="91690" l="10000" r="90000">
                        <a14:foregroundMark x1="22310" y1="7552" x2="58690" y2="7414"/>
                        <a14:foregroundMark x1="58690" y1="7414" x2="75586" y2="7931"/>
                        <a14:foregroundMark x1="75586" y1="7931" x2="80379" y2="7862"/>
                        <a14:foregroundMark x1="23034" y1="91690" x2="59172" y2="91690"/>
                        <a14:foregroundMark x1="59172" y1="91690" x2="66828" y2="90931"/>
                        <a14:foregroundMark x1="66828" y1="90931" x2="80207" y2="91690"/>
                        <a14:foregroundMark x1="80207" y1="91690" x2="83483" y2="91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0" y="1285240"/>
            <a:ext cx="5278120" cy="52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0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1DCA2-22BD-3B4C-43C6-27B1A2C9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E046D-5319-BF56-365E-6B9136DA2D3C}"/>
              </a:ext>
            </a:extLst>
          </p:cNvPr>
          <p:cNvSpPr txBox="1"/>
          <p:nvPr/>
        </p:nvSpPr>
        <p:spPr>
          <a:xfrm>
            <a:off x="1076960" y="338227"/>
            <a:ext cx="77114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совета: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делай за меня, помоги мне сделать самому!»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практикум с элементами деловой игры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Активизация профессионального мышления педагогов, переосмысление образовательной среды и собственной позиции для эффективного поддержки детской инициативы и самостоятельности в центрах активности.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9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4932C-30F3-72C1-4F90-7075685F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5E37AF-36E6-3C04-353E-DEFE8B4F9B84}"/>
              </a:ext>
            </a:extLst>
          </p:cNvPr>
          <p:cNvSpPr/>
          <p:nvPr/>
        </p:nvSpPr>
        <p:spPr>
          <a:xfrm>
            <a:off x="2377440" y="467360"/>
            <a:ext cx="480568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ИНИЦИАТИВА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FC124F-89DC-7206-1212-9826D330CAFC}"/>
              </a:ext>
            </a:extLst>
          </p:cNvPr>
          <p:cNvSpPr/>
          <p:nvPr/>
        </p:nvSpPr>
        <p:spPr>
          <a:xfrm>
            <a:off x="6355080" y="2704069"/>
            <a:ext cx="244856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63FADF-684F-1A3D-2F55-FC30A9D888D6}"/>
              </a:ext>
            </a:extLst>
          </p:cNvPr>
          <p:cNvSpPr/>
          <p:nvPr/>
        </p:nvSpPr>
        <p:spPr>
          <a:xfrm>
            <a:off x="3581400" y="2704069"/>
            <a:ext cx="244856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509D72-60D8-B0F0-9EE5-C7B387872EFB}"/>
              </a:ext>
            </a:extLst>
          </p:cNvPr>
          <p:cNvSpPr/>
          <p:nvPr/>
        </p:nvSpPr>
        <p:spPr>
          <a:xfrm>
            <a:off x="1310640" y="2704069"/>
            <a:ext cx="197104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907CD-AF96-0EDD-B876-B557AABACABF}"/>
              </a:ext>
            </a:extLst>
          </p:cNvPr>
          <p:cNvSpPr txBox="1"/>
          <p:nvPr/>
        </p:nvSpPr>
        <p:spPr>
          <a:xfrm>
            <a:off x="749300" y="3261623"/>
            <a:ext cx="294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(физическое пространство)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4DD5A-DE98-E7CF-195A-1DAEDD7CB33D}"/>
              </a:ext>
            </a:extLst>
          </p:cNvPr>
          <p:cNvSpPr txBox="1"/>
          <p:nvPr/>
        </p:nvSpPr>
        <p:spPr>
          <a:xfrm>
            <a:off x="3627120" y="3222229"/>
            <a:ext cx="255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(методы)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0B731-E7AC-46B8-5642-4ADC2566EBEC}"/>
              </a:ext>
            </a:extLst>
          </p:cNvPr>
          <p:cNvSpPr txBox="1"/>
          <p:nvPr/>
        </p:nvSpPr>
        <p:spPr>
          <a:xfrm>
            <a:off x="6410960" y="3181251"/>
            <a:ext cx="204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 семьей, приемы)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FF334B-F8F4-9851-E87E-DF312063386E}"/>
              </a:ext>
            </a:extLst>
          </p:cNvPr>
          <p:cNvSpPr/>
          <p:nvPr/>
        </p:nvSpPr>
        <p:spPr>
          <a:xfrm>
            <a:off x="3556000" y="5157708"/>
            <a:ext cx="2448560" cy="51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9CE99-0179-9C8B-5F56-A160902CCA29}"/>
              </a:ext>
            </a:extLst>
          </p:cNvPr>
          <p:cNvSpPr txBox="1"/>
          <p:nvPr/>
        </p:nvSpPr>
        <p:spPr>
          <a:xfrm>
            <a:off x="3235960" y="5786120"/>
            <a:ext cx="310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развитие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71619B-C19F-6651-A69A-8307091FE5E0}"/>
              </a:ext>
            </a:extLst>
          </p:cNvPr>
          <p:cNvCxnSpPr>
            <a:cxnSpLocks/>
          </p:cNvCxnSpPr>
          <p:nvPr/>
        </p:nvCxnSpPr>
        <p:spPr>
          <a:xfrm>
            <a:off x="2296160" y="1840471"/>
            <a:ext cx="51384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FCF37E6-D1B5-30EB-7F72-C6E4C849E9B5}"/>
              </a:ext>
            </a:extLst>
          </p:cNvPr>
          <p:cNvCxnSpPr>
            <a:cxnSpLocks/>
          </p:cNvCxnSpPr>
          <p:nvPr/>
        </p:nvCxnSpPr>
        <p:spPr>
          <a:xfrm>
            <a:off x="2221230" y="4289031"/>
            <a:ext cx="51384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9934E18A-3458-4547-86A4-A4AA45BA78ED}"/>
              </a:ext>
            </a:extLst>
          </p:cNvPr>
          <p:cNvSpPr/>
          <p:nvPr/>
        </p:nvSpPr>
        <p:spPr>
          <a:xfrm>
            <a:off x="2296160" y="2021840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6815B302-1DF4-9933-5ACB-AE1F99C47443}"/>
              </a:ext>
            </a:extLst>
          </p:cNvPr>
          <p:cNvSpPr/>
          <p:nvPr/>
        </p:nvSpPr>
        <p:spPr>
          <a:xfrm>
            <a:off x="4537710" y="2014219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FC9F657-F167-3DE3-092C-EAE23041AD17}"/>
              </a:ext>
            </a:extLst>
          </p:cNvPr>
          <p:cNvSpPr/>
          <p:nvPr/>
        </p:nvSpPr>
        <p:spPr>
          <a:xfrm>
            <a:off x="7014210" y="2032539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B07A4452-0480-2A3D-6E67-2B5D4A589218}"/>
              </a:ext>
            </a:extLst>
          </p:cNvPr>
          <p:cNvSpPr/>
          <p:nvPr/>
        </p:nvSpPr>
        <p:spPr>
          <a:xfrm rot="10800000">
            <a:off x="4518660" y="1179993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D26A3D61-4C89-B5B4-99DB-7857D516DA28}"/>
              </a:ext>
            </a:extLst>
          </p:cNvPr>
          <p:cNvSpPr/>
          <p:nvPr/>
        </p:nvSpPr>
        <p:spPr>
          <a:xfrm>
            <a:off x="4519930" y="4417546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784A996B-2E41-6689-FFB6-59672E0BBD64}"/>
              </a:ext>
            </a:extLst>
          </p:cNvPr>
          <p:cNvSpPr/>
          <p:nvPr/>
        </p:nvSpPr>
        <p:spPr>
          <a:xfrm rot="10800000">
            <a:off x="2308859" y="3655866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A583ED45-D128-70DD-AE79-76329835B3F0}"/>
              </a:ext>
            </a:extLst>
          </p:cNvPr>
          <p:cNvSpPr/>
          <p:nvPr/>
        </p:nvSpPr>
        <p:spPr>
          <a:xfrm rot="10800000">
            <a:off x="4537710" y="3672347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005F645A-F62D-DD2E-DA56-84C5312513EB}"/>
              </a:ext>
            </a:extLst>
          </p:cNvPr>
          <p:cNvSpPr/>
          <p:nvPr/>
        </p:nvSpPr>
        <p:spPr>
          <a:xfrm rot="10800000">
            <a:off x="7010400" y="3682245"/>
            <a:ext cx="345440" cy="5161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05805-FCCB-E0B0-A262-5B74D1B6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469A9E-49AB-2CD9-ADB0-57726701FCC2}"/>
              </a:ext>
            </a:extLst>
          </p:cNvPr>
          <p:cNvSpPr txBox="1"/>
          <p:nvPr/>
        </p:nvSpPr>
        <p:spPr>
          <a:xfrm>
            <a:off x="1320800" y="521154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«ПРОСТРАНСТВО ВОЗМОЖНОСТЕЙ»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D3611-88D2-12A7-1721-9990900F17A5}"/>
              </a:ext>
            </a:extLst>
          </p:cNvPr>
          <p:cNvSpPr txBox="1"/>
          <p:nvPr/>
        </p:nvSpPr>
        <p:spPr>
          <a:xfrm>
            <a:off x="529514" y="1184853"/>
            <a:ext cx="8258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модель трансформируемой среды, провоцирующей инициативу.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AE8CF-2470-6DD2-C332-5BA324C0EF55}"/>
              </a:ext>
            </a:extLst>
          </p:cNvPr>
          <p:cNvSpPr txBox="1"/>
          <p:nvPr/>
        </p:nvSpPr>
        <p:spPr>
          <a:xfrm>
            <a:off x="1940560" y="2150339"/>
            <a:ext cx="52628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«Принципы организации среды»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Правило открытого доступа: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Зоны ответственности: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Материалы-провокаторы: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3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0747EA-D91D-01F1-3C1C-72E17ADD77CB}"/>
              </a:ext>
            </a:extLst>
          </p:cNvPr>
          <p:cNvSpPr txBox="1"/>
          <p:nvPr/>
        </p:nvSpPr>
        <p:spPr>
          <a:xfrm>
            <a:off x="619760" y="1597075"/>
            <a:ext cx="8219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модель «Экосистема инициативы»</a:t>
            </a:r>
          </a:p>
        </p:txBody>
      </p:sp>
    </p:spTree>
    <p:extLst>
      <p:ext uri="{BB962C8B-B14F-4D97-AF65-F5344CB8AC3E}">
        <p14:creationId xmlns:p14="http://schemas.microsoft.com/office/powerpoint/2010/main" val="353662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BB295-D61D-1182-3D3A-B649A936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13193A-8021-7B9D-938A-E3F45CD69E28}"/>
              </a:ext>
            </a:extLst>
          </p:cNvPr>
          <p:cNvSpPr txBox="1"/>
          <p:nvPr/>
        </p:nvSpPr>
        <p:spPr>
          <a:xfrm>
            <a:off x="396240" y="1597075"/>
            <a:ext cx="821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возможностей</a:t>
            </a:r>
          </a:p>
        </p:txBody>
      </p:sp>
      <p:sp>
        <p:nvSpPr>
          <p:cNvPr id="3" name="Блок-схема: ссылка на другую страницу 2">
            <a:extLst>
              <a:ext uri="{FF2B5EF4-FFF2-40B4-BE49-F238E27FC236}">
                <a16:creationId xmlns:a16="http://schemas.microsoft.com/office/drawing/2014/main" id="{A6E74FC8-FDE1-40F0-4609-8C08EDE74B23}"/>
              </a:ext>
            </a:extLst>
          </p:cNvPr>
          <p:cNvSpPr/>
          <p:nvPr/>
        </p:nvSpPr>
        <p:spPr>
          <a:xfrm rot="16200000">
            <a:off x="515258" y="1386617"/>
            <a:ext cx="600164" cy="102108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ссылка на другую страницу 3">
            <a:extLst>
              <a:ext uri="{FF2B5EF4-FFF2-40B4-BE49-F238E27FC236}">
                <a16:creationId xmlns:a16="http://schemas.microsoft.com/office/drawing/2014/main" id="{0F64CFC4-AF90-89E8-0567-1AFB20D49E8F}"/>
              </a:ext>
            </a:extLst>
          </p:cNvPr>
          <p:cNvSpPr/>
          <p:nvPr/>
        </p:nvSpPr>
        <p:spPr>
          <a:xfrm rot="16200000">
            <a:off x="515258" y="2586946"/>
            <a:ext cx="600164" cy="102108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сылка на другую страницу 5">
            <a:extLst>
              <a:ext uri="{FF2B5EF4-FFF2-40B4-BE49-F238E27FC236}">
                <a16:creationId xmlns:a16="http://schemas.microsoft.com/office/drawing/2014/main" id="{24FAB0A3-CCAB-A8BC-812A-A935F4B0ABCB}"/>
              </a:ext>
            </a:extLst>
          </p:cNvPr>
          <p:cNvSpPr/>
          <p:nvPr/>
        </p:nvSpPr>
        <p:spPr>
          <a:xfrm rot="16200000">
            <a:off x="515259" y="3723417"/>
            <a:ext cx="600164" cy="102108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сылка на другую страницу 6">
            <a:extLst>
              <a:ext uri="{FF2B5EF4-FFF2-40B4-BE49-F238E27FC236}">
                <a16:creationId xmlns:a16="http://schemas.microsoft.com/office/drawing/2014/main" id="{D1AC9575-05DE-6E94-F88D-EEE0F1A32B15}"/>
              </a:ext>
            </a:extLst>
          </p:cNvPr>
          <p:cNvSpPr/>
          <p:nvPr/>
        </p:nvSpPr>
        <p:spPr>
          <a:xfrm rot="16200000">
            <a:off x="515258" y="5014823"/>
            <a:ext cx="600164" cy="102108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BEBD6-6A96-3884-BF3F-2750B4E7E15F}"/>
              </a:ext>
            </a:extLst>
          </p:cNvPr>
          <p:cNvSpPr txBox="1"/>
          <p:nvPr/>
        </p:nvSpPr>
        <p:spPr>
          <a:xfrm>
            <a:off x="223520" y="2733546"/>
            <a:ext cx="821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сопровождения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7B0D0-F9D6-6F5F-DA1E-11DCC76812F6}"/>
              </a:ext>
            </a:extLst>
          </p:cNvPr>
          <p:cNvSpPr txBox="1"/>
          <p:nvPr/>
        </p:nvSpPr>
        <p:spPr>
          <a:xfrm>
            <a:off x="462280" y="3933875"/>
            <a:ext cx="821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ресурс, а не проблема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723A-5645-D8BE-6638-0D53FAE66988}"/>
              </a:ext>
            </a:extLst>
          </p:cNvPr>
          <p:cNvSpPr txBox="1"/>
          <p:nvPr/>
        </p:nvSpPr>
        <p:spPr>
          <a:xfrm>
            <a:off x="1015999" y="5179114"/>
            <a:ext cx="821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как рефлексивный практик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E74EA-F6C7-7C14-2DD7-12C08A60E62A}"/>
              </a:ext>
            </a:extLst>
          </p:cNvPr>
          <p:cNvSpPr txBox="1"/>
          <p:nvPr/>
        </p:nvSpPr>
        <p:spPr>
          <a:xfrm>
            <a:off x="462280" y="367224"/>
            <a:ext cx="821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модель 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«Экосистема инициативы»</a:t>
            </a:r>
          </a:p>
        </p:txBody>
      </p:sp>
    </p:spTree>
    <p:extLst>
      <p:ext uri="{BB962C8B-B14F-4D97-AF65-F5344CB8AC3E}">
        <p14:creationId xmlns:p14="http://schemas.microsoft.com/office/powerpoint/2010/main" val="314919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EFF43-FAD7-193D-D2F2-6F19FB48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68E3-DA80-BC49-1AC9-1BABADC66DC7}"/>
              </a:ext>
            </a:extLst>
          </p:cNvPr>
          <p:cNvSpPr txBox="1"/>
          <p:nvPr/>
        </p:nvSpPr>
        <p:spPr>
          <a:xfrm>
            <a:off x="1320800" y="521154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«ПРОСТРАНСТВО ВОЗМОЖНОСТЕЙ»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08945-96C7-79CD-3D6F-6F8BBC761F44}"/>
              </a:ext>
            </a:extLst>
          </p:cNvPr>
          <p:cNvSpPr txBox="1"/>
          <p:nvPr/>
        </p:nvSpPr>
        <p:spPr>
          <a:xfrm>
            <a:off x="529514" y="1184853"/>
            <a:ext cx="8258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модель трансформируемой среды, провоцирующей инициативу.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DEB63-FE1A-075D-D575-4C9167BECF82}"/>
              </a:ext>
            </a:extLst>
          </p:cNvPr>
          <p:cNvSpPr txBox="1"/>
          <p:nvPr/>
        </p:nvSpPr>
        <p:spPr>
          <a:xfrm>
            <a:off x="1524000" y="2156329"/>
            <a:ext cx="62585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«Принципы организации среды»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открытого доступа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Зоны ответственности: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Материалы-провокаторы: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5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6CCD-FCB8-635B-BC25-00874CF0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FB40E-8BEC-C677-3AC3-26BB6B69180F}"/>
              </a:ext>
            </a:extLst>
          </p:cNvPr>
          <p:cNvSpPr txBox="1"/>
          <p:nvPr/>
        </p:nvSpPr>
        <p:spPr>
          <a:xfrm>
            <a:off x="1320800" y="521154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«ПРОСТРАНСТВО ВОЗМОЖНОСТЕЙ» 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45163-4D8E-22D1-32C1-E95D590F90F1}"/>
              </a:ext>
            </a:extLst>
          </p:cNvPr>
          <p:cNvSpPr txBox="1"/>
          <p:nvPr/>
        </p:nvSpPr>
        <p:spPr>
          <a:xfrm>
            <a:off x="529514" y="1184853"/>
            <a:ext cx="8258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модель трансформируемой среды, провоцирующей инициативу.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36802-06DA-C4BF-4EE2-B11EAFF3C1FC}"/>
              </a:ext>
            </a:extLst>
          </p:cNvPr>
          <p:cNvSpPr txBox="1"/>
          <p:nvPr/>
        </p:nvSpPr>
        <p:spPr>
          <a:xfrm>
            <a:off x="1524000" y="2156329"/>
            <a:ext cx="62585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«Принципы организации среды»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открытого доступа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стеллажи вместо закрытых шкафов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Прозрачные контейнеры с понятными значками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Материалы на уровне роста детей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Зоны ответственности: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«Стройплощадка» – зона больших проектов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«Мастерская открытий» – место для экспериментов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«Галерея идей» – стенд для незавершенных работ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«Территория тишины» – индивидуальная работа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Материалы-провокаторы: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«Коробка загадок» (необычные предметы)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«Полка возможностей» (бросовый материал)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«Динамические конструкторы» (многофункциональные)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9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4E5FA-D6C4-251F-8417-CFD96779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1A1A1-0242-2273-C41F-39E73D31923C}"/>
              </a:ext>
            </a:extLst>
          </p:cNvPr>
          <p:cNvSpPr txBox="1"/>
          <p:nvPr/>
        </p:nvSpPr>
        <p:spPr>
          <a:xfrm>
            <a:off x="1259840" y="322891"/>
            <a:ext cx="755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СОПРОВОЖДЕНИЯ» (Методы и приемы)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AB521-A102-3B2D-A743-7E86F1830893}"/>
              </a:ext>
            </a:extLst>
          </p:cNvPr>
          <p:cNvSpPr txBox="1"/>
          <p:nvPr/>
        </p:nvSpPr>
        <p:spPr>
          <a:xfrm>
            <a:off x="681318" y="856146"/>
            <a:ext cx="8283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«Алгоритм поддержки инициативы» и банк педагогических приемов.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456D2-6263-211A-E54E-E733CBF0B102}"/>
              </a:ext>
            </a:extLst>
          </p:cNvPr>
          <p:cNvSpPr txBox="1"/>
          <p:nvPr/>
        </p:nvSpPr>
        <p:spPr>
          <a:xfrm>
            <a:off x="1716442" y="1846870"/>
            <a:ext cx="691955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«Алгоритм действий педагога»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1: НАБЛЮДЕНИЕ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2: ВКЛЮЧЕНИЕ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3: РЕСУРСНАЯ ПОДДЕРЖКА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4: ФИКСАЦИЯ ПРОЦЕССА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5: РЕФЛЕКСИЯ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9873313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1070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ф</dc:creator>
  <cp:lastModifiedBy>ф</cp:lastModifiedBy>
  <cp:revision>3</cp:revision>
  <dcterms:created xsi:type="dcterms:W3CDTF">2026-02-23T13:31:12Z</dcterms:created>
  <dcterms:modified xsi:type="dcterms:W3CDTF">2026-02-23T18:22:35Z</dcterms:modified>
</cp:coreProperties>
</file>