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5" r:id="rId2"/>
    <p:sldMasterId id="2147483817" r:id="rId3"/>
    <p:sldMasterId id="2147483829" r:id="rId4"/>
    <p:sldMasterId id="2147483841" r:id="rId5"/>
    <p:sldMasterId id="2147483853" r:id="rId6"/>
    <p:sldMasterId id="2147483865" r:id="rId7"/>
  </p:sldMasterIdLst>
  <p:notesMasterIdLst>
    <p:notesMasterId r:id="rId33"/>
  </p:notesMasterIdLst>
  <p:sldIdLst>
    <p:sldId id="278" r:id="rId8"/>
    <p:sldId id="281" r:id="rId9"/>
    <p:sldId id="280" r:id="rId10"/>
    <p:sldId id="282" r:id="rId11"/>
    <p:sldId id="283" r:id="rId12"/>
    <p:sldId id="284" r:id="rId13"/>
    <p:sldId id="256" r:id="rId14"/>
    <p:sldId id="257" r:id="rId15"/>
    <p:sldId id="265" r:id="rId16"/>
    <p:sldId id="260" r:id="rId17"/>
    <p:sldId id="271" r:id="rId18"/>
    <p:sldId id="266" r:id="rId19"/>
    <p:sldId id="261" r:id="rId20"/>
    <p:sldId id="262" r:id="rId21"/>
    <p:sldId id="263" r:id="rId22"/>
    <p:sldId id="267" r:id="rId23"/>
    <p:sldId id="274" r:id="rId24"/>
    <p:sldId id="275" r:id="rId25"/>
    <p:sldId id="276" r:id="rId26"/>
    <p:sldId id="277" r:id="rId27"/>
    <p:sldId id="269" r:id="rId28"/>
    <p:sldId id="285" r:id="rId29"/>
    <p:sldId id="287" r:id="rId30"/>
    <p:sldId id="288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93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4314A-3CAA-4E64-9777-F40E3D597EF8}" type="datetimeFigureOut">
              <a:rPr lang="ru-RU" smtClean="0"/>
              <a:pPr/>
              <a:t>30.08.2022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B3E93-8608-4EFE-B92D-033CBAC75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53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B3E93-8608-4EFE-B92D-033CBAC75F30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B3E93-8608-4EFE-B92D-033CBAC75F30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B3E93-8608-4EFE-B92D-033CBAC75F30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B3E93-8608-4EFE-B92D-033CBAC75F3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12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30.08.2022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30.08.2022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30.08.2022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384" y="0"/>
            <a:ext cx="6517232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384" y="0"/>
            <a:ext cx="6517232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30.08.2022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30.08.2022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6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DBF5F9">
                    <a:lumMod val="50000"/>
                  </a:srgbClr>
                </a:solidFill>
              </a:rPr>
              <a:pPr/>
              <a:t>30.08.2022</a:t>
            </a:fld>
            <a:endParaRPr lang="ru-RU">
              <a:solidFill>
                <a:srgbClr val="DBF5F9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DBF5F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1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  <a:pPr/>
              <a:t>30.08.2022</a:t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5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0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30.08.2022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2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384" y="0"/>
            <a:ext cx="6517232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30.08.2022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30.08.2022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DBF5F9">
                    <a:lumMod val="50000"/>
                  </a:srgbClr>
                </a:solidFill>
              </a:rPr>
              <a:pPr/>
              <a:t>30.08.2022</a:t>
            </a:fld>
            <a:endParaRPr lang="ru-RU">
              <a:solidFill>
                <a:srgbClr val="DBF5F9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DBF5F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6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  <a:pPr/>
              <a:t>30.08.2022</a:t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0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30.08.2022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5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384" y="0"/>
            <a:ext cx="6517232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30.08.2022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30.08.2022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4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DBF5F9">
                    <a:lumMod val="50000"/>
                  </a:srgbClr>
                </a:solidFill>
              </a:rPr>
              <a:pPr/>
              <a:t>30.08.2022</a:t>
            </a:fld>
            <a:endParaRPr lang="ru-RU">
              <a:solidFill>
                <a:srgbClr val="DBF5F9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DBF5F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  <a:pPr/>
              <a:t>30.08.2022</a:t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30.08.2022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8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8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8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384" y="0"/>
            <a:ext cx="6517232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30.08.2022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30.08.2022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59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DBF5F9">
                    <a:lumMod val="50000"/>
                  </a:srgbClr>
                </a:solidFill>
              </a:rPr>
              <a:pPr/>
              <a:t>30.08.2022</a:t>
            </a:fld>
            <a:endParaRPr lang="ru-RU">
              <a:solidFill>
                <a:srgbClr val="DBF5F9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DBF5F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  <a:pPr/>
              <a:t>30.08.2022</a:t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30.08.2022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8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384" y="0"/>
            <a:ext cx="6517232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30.08.2022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30.08.2022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20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DBF5F9">
                    <a:lumMod val="50000"/>
                  </a:srgbClr>
                </a:solidFill>
              </a:rPr>
              <a:pPr/>
              <a:t>30.08.2022</a:t>
            </a:fld>
            <a:endParaRPr lang="ru-RU">
              <a:solidFill>
                <a:srgbClr val="DBF5F9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DBF5F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30.08.2022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  <a:pPr/>
              <a:t>30.08.2022</a:t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3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0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7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384" y="0"/>
            <a:ext cx="6517232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30.08.2022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30.08.2022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2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30.08.2022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DBF5F9">
                    <a:lumMod val="50000"/>
                  </a:srgbClr>
                </a:solidFill>
              </a:rPr>
              <a:pPr/>
              <a:t>30.08.2022</a:t>
            </a:fld>
            <a:endParaRPr lang="ru-RU">
              <a:solidFill>
                <a:srgbClr val="DBF5F9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DBF5F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7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>
                    <a:lumMod val="95000"/>
                  </a:prstClr>
                </a:solidFill>
              </a:rPr>
              <a:pPr/>
              <a:t>30.08.2022</a:t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4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3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7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7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30.08.2022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A5C2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A5C2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30.08.2022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30.08.2022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hyperlink" Target="https://presentation-creation.ru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hyperlink" Target="https://presentation-creation.r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hyperlink" Target="https://presentation-creation.ru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hyperlink" Target="https://presentation-creation.ru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hyperlink" Target="https://presentation-creation.ru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651581-7CFC-446D-A139-82F68A3AB359}" type="datetimeFigureOut">
              <a:rPr lang="ru-RU" smtClean="0"/>
              <a:pPr/>
              <a:t>30.08.2022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30.08.2022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7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30.08.2022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7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30.08.2022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5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30.08.2022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8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30.08.2022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30.08.2022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0F6FC6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8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712968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/>
              <a:t>Муниципальное дошкольное образовательное дошкольное учреждение «Детский сад №46 «Фантазёры» </a:t>
            </a:r>
            <a:r>
              <a:rPr lang="ru-RU" sz="2000" b="1" i="1" dirty="0" err="1" smtClean="0"/>
              <a:t>г.Орска</a:t>
            </a:r>
            <a:r>
              <a:rPr lang="ru-RU" sz="2000" i="1" dirty="0" smtClean="0"/>
              <a:t>»</a:t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3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ПРОЕКТНАЯ </a:t>
            </a:r>
            <a:r>
              <a:rPr lang="ru-RU" sz="3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КАК СРЕДСТВО ПРЕЕМСТВЕННОСТИ ДОШКОЛЬНОГО И НАЧАЛЬНОГО ОБЩЕГО </a:t>
            </a:r>
            <a:r>
              <a:rPr lang="ru-RU" sz="3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ОБРАЗОВАНИЯ</a:t>
            </a:r>
            <a:endParaRPr lang="ru-RU" sz="32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5229200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: воспитатель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 квалификационной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Филатова Юлия Юрьевна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7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13643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Сюжетно - ролевая игра 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«Угостим гостей чаем»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78700" y="800477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prstClr val="white"/>
                </a:solidFill>
              </a:rPr>
              <a:t>.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1737500"/>
            <a:ext cx="3672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Цель: развитие умения у детей реализовывать игровой замысел. Закрепить знание детей о чайной посуде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4000504"/>
            <a:ext cx="32861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    </a:t>
            </a:r>
            <a:endParaRPr lang="ru-RU" sz="14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7" y="2015917"/>
            <a:ext cx="4633382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84686"/>
            <a:ext cx="8229600" cy="122413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История Русского  народного костюма.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679883"/>
            <a:ext cx="32861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  В Старину  </a:t>
            </a:r>
            <a:r>
              <a:rPr lang="ru-RU" sz="1600" b="1" i="1" dirty="0"/>
              <a:t>в</a:t>
            </a:r>
            <a:r>
              <a:rPr lang="ru-RU" sz="1600" b="1" i="1" dirty="0" smtClean="0"/>
              <a:t>ышивку делали, используя, различные      орнаменты. Но   назначение было общим –        украшение костюма и      защита      человека от злых   сил. Считалось , что вышивку  нужно располагать  по      краям      одежды:     ворот, подол, низ рукава,  чтобы именно отсюда духи зла не      могли проникнуть к телу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7170" name="Picture 2" descr="E:\Юлия Юрьевна\фото 6 гр\IMG_589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79883"/>
            <a:ext cx="3552662" cy="26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Юлия Юрьевна\фото 6 гр\IMG_589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2485" y="4212912"/>
            <a:ext cx="2814907" cy="2111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90082" cy="1066376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Работа с родителями.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17008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/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700807"/>
            <a:ext cx="41044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Helvetica Neue"/>
                <a:ea typeface="+mj-ea"/>
                <a:cs typeface="+mj-cs"/>
              </a:rPr>
              <a:t>1. Помощь со сбором предметов народных промыслов для мини-музея;</a:t>
            </a: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2000" b="1" dirty="0">
                <a:solidFill>
                  <a:srgbClr val="000000"/>
                </a:solidFill>
                <a:latin typeface="Helvetica Neue"/>
                <a:ea typeface="+mj-ea"/>
                <a:cs typeface="+mj-cs"/>
              </a:rPr>
              <a:t>2. Активно интересоваться деятельностью ребенка в группе;</a:t>
            </a: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2000" b="1" dirty="0">
                <a:solidFill>
                  <a:srgbClr val="000000"/>
                </a:solidFill>
                <a:latin typeface="Helvetica Neue"/>
                <a:ea typeface="+mj-ea"/>
                <a:cs typeface="+mj-cs"/>
              </a:rPr>
              <a:t>3. Помощь в разучивании стихотворений ;</a:t>
            </a: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2000" b="1" dirty="0">
                <a:solidFill>
                  <a:srgbClr val="000000"/>
                </a:solidFill>
                <a:latin typeface="Helvetica Neue"/>
                <a:ea typeface="+mj-ea"/>
                <a:cs typeface="+mj-cs"/>
              </a:rPr>
              <a:t>4. Посещения Этнографических выставок и музеев с детьми.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672408" cy="300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E:\Юлия Юрьевна\фото 6 гр\IMG_569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16979"/>
            <a:ext cx="3097875" cy="232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633" y="404664"/>
            <a:ext cx="8186766" cy="10972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Поговорим о Русской Матрешки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3" y="1772817"/>
            <a:ext cx="187220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Рисование .</a:t>
            </a:r>
          </a:p>
          <a:p>
            <a:pPr algn="ctr"/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Цель: </a:t>
            </a:r>
          </a:p>
          <a:p>
            <a:pPr algn="ctr"/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«Русская Матрёшка»</a:t>
            </a:r>
          </a:p>
          <a:p>
            <a:pPr algn="ctr"/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приобщение детей к декоративно-прикладному искусству России через знакомство с игрушкой – матрёшкой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89" y="2267980"/>
            <a:ext cx="3961307" cy="2970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E:\Юлия Юрьевна\фото 6 гр\IMG_570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85" y="2636912"/>
            <a:ext cx="3148608" cy="2361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Глиняные и деревянные игрушки  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        различных промыслов.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5560" y="1556792"/>
            <a:ext cx="32629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Результатом как основной цели, так и многогранных задач по приобщению ребенка к декоративно-прикладному творчеству, является формирование гармонично и интеллектуально развитой самостоятельной творческой личности, наделенной широкими знаниями о предметах окружающего мира и возможностях их </a:t>
            </a:r>
            <a:r>
              <a:rPr lang="ru-RU" dirty="0" smtClean="0"/>
              <a:t>творческого воображения.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467" y="2351989"/>
            <a:ext cx="4633382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76672"/>
            <a:ext cx="7725544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Широкая Масленица.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4941168"/>
            <a:ext cx="4938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Цель: Приобщить дошкольников к русским народным праздникам через различные виды деятельности.</a:t>
            </a:r>
            <a:endParaRPr lang="ru-RU" sz="2000" b="1" i="1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44034"/>
            <a:ext cx="4896544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3098"/>
            <a:ext cx="8229600" cy="54226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Наглядно-дидактические пособия.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Юлия Юрьевна\фото 6 гр\IMG_57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169" y="1700809"/>
            <a:ext cx="4032449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Юлия Юрьевна\фото 6 гр\IMG_573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78245"/>
            <a:ext cx="3263983" cy="2447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Юлия Юрьевна\фото 6 гр\IMG_573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2252" y="3969659"/>
            <a:ext cx="2747412" cy="206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7"/>
            <a:ext cx="6512511" cy="9347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Русская изба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72514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Цель: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b="1" dirty="0"/>
              <a:t> познакомить детей с жизнью, бытом и творчеством русского народа, приобщать к народным традициям и обычаям.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4633382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E:\Юлия Юрьевна\фото 6 гр\IMG_588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65" y="1628800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40579"/>
      </p:ext>
    </p:extLst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Мини – музей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«Русские народные промыслы»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08920"/>
            <a:ext cx="5256584" cy="3942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236916"/>
      </p:ext>
    </p:extLst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77072"/>
            <a:ext cx="4570802" cy="1438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Мини – Музей в Старшей группе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E:\Юлия Юрьевна\фото 6 гр\IMG_5660.jpe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0107" y="1150894"/>
            <a:ext cx="5393777" cy="4045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0304" y="2351989"/>
            <a:ext cx="4633382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Юлия Юрьевна\фото 6 гр\IMG_566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6" y="980728"/>
            <a:ext cx="4138040" cy="3103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66917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344816" cy="453650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effectLst/>
              </a:rPr>
              <a:t>«</a:t>
            </a:r>
            <a:r>
              <a:rPr lang="ru-RU" b="1" i="1" dirty="0"/>
              <a:t>Школьное обучение никогда не начинается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 с пустого места, а всегда опирается на определенную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 стадию развития, проделанную ребенком».    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 Л.С. Выготский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23259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u="sng" dirty="0">
                <a:solidFill>
                  <a:schemeClr val="tx1"/>
                </a:solidFill>
              </a:rPr>
              <a:t>Заключительный 3-й этап</a:t>
            </a:r>
            <a:br>
              <a:rPr lang="ru-RU" sz="2400" u="sng" dirty="0">
                <a:solidFill>
                  <a:schemeClr val="tx1"/>
                </a:solidFill>
              </a:rPr>
            </a:br>
            <a:endParaRPr lang="ru-RU" sz="2400" u="sng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772817"/>
            <a:ext cx="33843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1. Оформление мини музея «Народные промыслы».</a:t>
            </a:r>
          </a:p>
          <a:p>
            <a:pPr algn="ctr"/>
            <a:r>
              <a:rPr lang="ru-RU" sz="2400" b="1" dirty="0"/>
              <a:t>2. Презентация проекта мини музея «Народные промыслы» для родителей и педагогического коллектива детского </a:t>
            </a:r>
            <a:r>
              <a:rPr lang="ru-RU" sz="2400" b="1" dirty="0" smtClean="0"/>
              <a:t>сада.</a:t>
            </a:r>
            <a:endParaRPr lang="ru-RU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2868" y="2351990"/>
            <a:ext cx="4633382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43103"/>
      </p:ext>
    </p:extLst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3000372"/>
            <a:ext cx="7901014" cy="34544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        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Юлия Юрьевна\фото 6 гр\IMG_565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4" y="782707"/>
            <a:ext cx="7368818" cy="5526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         </a:t>
            </a: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3400" b="1" dirty="0">
                <a:solidFill>
                  <a:schemeClr val="bg2">
                    <a:lumMod val="25000"/>
                  </a:schemeClr>
                </a:solidFill>
              </a:rPr>
              <a:t>Я-Эколог» </a:t>
            </a: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</a:rPr>
              <a:t>            Творческий проект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«Создание Мультфильма»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User\Desktop\фото 6 гр\LVbTYXMigm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7083" y="2204861"/>
            <a:ext cx="3024336" cy="4032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6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"/>
            <a:ext cx="6480720" cy="1556792"/>
          </a:xfrm>
        </p:spPr>
        <p:txBody>
          <a:bodyPr>
            <a:noAutofit/>
          </a:bodyPr>
          <a:lstStyle/>
          <a:p>
            <a:r>
              <a:rPr lang="ru-RU" sz="3600" dirty="0"/>
              <a:t>Краткосрочные </a:t>
            </a:r>
            <a:r>
              <a:rPr lang="ru-RU" sz="3600" dirty="0" smtClean="0"/>
              <a:t>проекты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«Военная техника</a:t>
            </a:r>
            <a:r>
              <a:rPr lang="ru-RU" sz="2000" b="1" dirty="0" smtClean="0"/>
              <a:t>»                                             «В Мире сказок»</a:t>
            </a:r>
          </a:p>
          <a:p>
            <a:pPr marL="0" indent="0">
              <a:buNone/>
            </a:pPr>
            <a:r>
              <a:rPr lang="ru-RU" sz="2000" b="1" dirty="0" smtClean="0"/>
              <a:t> </a:t>
            </a:r>
            <a:r>
              <a:rPr lang="ru-RU" sz="2000" b="1" dirty="0"/>
              <a:t>(</a:t>
            </a:r>
            <a:r>
              <a:rPr lang="ru-RU" sz="1600" b="1" dirty="0"/>
              <a:t>проект реализован в преддверии                                (дети совместно с педагогом и </a:t>
            </a:r>
            <a:r>
              <a:rPr lang="ru-RU" sz="1600" b="1" dirty="0" smtClean="0"/>
              <a:t>родителями</a:t>
            </a:r>
          </a:p>
          <a:p>
            <a:pPr marL="0" indent="0">
              <a:buNone/>
            </a:pPr>
            <a:r>
              <a:rPr lang="ru-RU" sz="1600" b="1" dirty="0" smtClean="0"/>
              <a:t>праздника </a:t>
            </a:r>
            <a:r>
              <a:rPr lang="ru-RU" sz="1600" b="1" dirty="0"/>
              <a:t>«День Защитника Отечества) </a:t>
            </a:r>
            <a:r>
              <a:rPr lang="ru-RU" sz="1600" b="1" dirty="0" smtClean="0"/>
              <a:t>                исследуют </a:t>
            </a:r>
            <a:r>
              <a:rPr lang="ru-RU" sz="1600" b="1" dirty="0"/>
              <a:t>литературу, сочиняют свои сказки), </a:t>
            </a:r>
            <a:endParaRPr lang="ru-RU" sz="16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                                                                       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140968"/>
            <a:ext cx="2926761" cy="3482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фото 6 гр\A90Wqugkmk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2324661" cy="3099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6 гр\HubWKLX7-y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07714"/>
            <a:ext cx="2256715" cy="3445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«Лук- наш добрый друг»(дети совместно с педагогом выращивают лук на окне</a:t>
            </a:r>
            <a:r>
              <a:rPr lang="ru-RU" sz="2400" b="1" dirty="0" smtClean="0"/>
              <a:t>).</a:t>
            </a:r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3074" name="Picture 2" descr="C:\Users\User\Desktop\фото 6 гр\G13QHly3t7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92272"/>
            <a:ext cx="2449308" cy="3265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6 гр\IMG_57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67617"/>
            <a:ext cx="5220072" cy="3915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0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24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4392488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 </a:t>
            </a:r>
            <a:r>
              <a:rPr lang="ru-RU" sz="3600" b="1" u="sng" dirty="0"/>
              <a:t>Преемственность  – </a:t>
            </a:r>
            <a:r>
              <a:rPr lang="ru-RU" sz="3600" b="1" dirty="0"/>
              <a:t>это  непрерывный  процесс  воспитания  и  обучения</a:t>
            </a:r>
            <a:br>
              <a:rPr lang="ru-RU" sz="3600" b="1" dirty="0"/>
            </a:br>
            <a:r>
              <a:rPr lang="ru-RU" sz="3600" b="1" dirty="0"/>
              <a:t>ребенка,  переход  от  одной  ступени  образования   к  другой.  Необходимо</a:t>
            </a:r>
            <a:br>
              <a:rPr lang="ru-RU" sz="3600" b="1" dirty="0"/>
            </a:br>
            <a:r>
              <a:rPr lang="ru-RU" sz="3600" b="1" dirty="0"/>
              <a:t>организовать  единый  развивающий  мир  –  дошкольного  и  начального</a:t>
            </a:r>
            <a:br>
              <a:rPr lang="ru-RU" sz="3600" b="1" dirty="0"/>
            </a:br>
            <a:r>
              <a:rPr lang="ru-RU" sz="3600" b="1" dirty="0"/>
              <a:t>образования,  учитывая  физическое  развитие  детей,  познавательную</a:t>
            </a:r>
            <a:br>
              <a:rPr lang="ru-RU" sz="3600" b="1" dirty="0"/>
            </a:br>
            <a:r>
              <a:rPr lang="ru-RU" sz="3600" b="1" dirty="0"/>
              <a:t>активность,  умственные  способности,  творческое  воображение,</a:t>
            </a:r>
            <a:br>
              <a:rPr lang="ru-RU" sz="3600" b="1" dirty="0"/>
            </a:br>
            <a:r>
              <a:rPr lang="ru-RU" sz="3600" b="1" dirty="0"/>
              <a:t>коммуникативные умения.</a:t>
            </a:r>
          </a:p>
        </p:txBody>
      </p:sp>
    </p:spTree>
    <p:extLst>
      <p:ext uri="{BB962C8B-B14F-4D97-AF65-F5344CB8AC3E}">
        <p14:creationId xmlns:p14="http://schemas.microsoft.com/office/powerpoint/2010/main" val="7686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/>
              <a:t>Преемственность между дошкольным образованием и начальным общим образованием осуществляется:</a:t>
            </a:r>
            <a:endParaRPr lang="ru-RU" u="sng" dirty="0"/>
          </a:p>
          <a:p>
            <a:pPr lvl="0"/>
            <a:r>
              <a:rPr lang="ru-RU" b="1" dirty="0"/>
              <a:t>по содержанию обучения и воспитания;</a:t>
            </a:r>
            <a:endParaRPr lang="ru-RU" dirty="0"/>
          </a:p>
          <a:p>
            <a:pPr lvl="0"/>
            <a:r>
              <a:rPr lang="ru-RU" b="1" dirty="0"/>
              <a:t>по методам, приемам, организационным формам учебно-воспитательной работы.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3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320480"/>
          </a:xfrm>
        </p:spPr>
        <p:txBody>
          <a:bodyPr>
            <a:noAutofit/>
          </a:bodyPr>
          <a:lstStyle/>
          <a:p>
            <a:pPr lvl="0"/>
            <a:r>
              <a:rPr lang="ru-RU" sz="2000" b="1" dirty="0"/>
              <a:t>установление единства стремлений и взглядов на воспитательный процесс между детским садом, семьей и школой;</a:t>
            </a:r>
          </a:p>
          <a:p>
            <a:pPr lvl="0"/>
            <a:r>
              <a:rPr lang="ru-RU" sz="2000" b="1" dirty="0"/>
              <a:t>выработка общих целей и воспитательных задач, путей достижения намеченных результатов;</a:t>
            </a:r>
          </a:p>
          <a:p>
            <a:pPr lvl="0"/>
            <a:r>
              <a:rPr lang="ru-RU" sz="2000" b="1" dirty="0"/>
              <a:t>создание условий для благоприятного взаимодействия всех участников </a:t>
            </a:r>
            <a:r>
              <a:rPr lang="ru-RU" sz="2000" b="1" dirty="0" err="1"/>
              <a:t>воспитательно</a:t>
            </a:r>
            <a:r>
              <a:rPr lang="ru-RU" sz="2000" b="1" dirty="0"/>
              <a:t>-образовательного процесса – воспитателей, учителей, детей и родителей;</a:t>
            </a:r>
          </a:p>
          <a:p>
            <a:pPr lvl="0"/>
            <a:r>
              <a:rPr lang="ru-RU" sz="2000" b="1" dirty="0"/>
              <a:t>всестороннее психолого-педагогическое просвещение родителей;</a:t>
            </a:r>
          </a:p>
          <a:p>
            <a:pPr lvl="0"/>
            <a:r>
              <a:rPr lang="ru-RU" sz="2000" b="1" dirty="0"/>
              <a:t>оказание психологической помощи в осознании собственных семейных и социальных ресурсов, способствующих преодолению проблем при поступлении ребенка в школу;</a:t>
            </a:r>
          </a:p>
          <a:p>
            <a:pPr lvl="0"/>
            <a:r>
              <a:rPr lang="ru-RU" sz="2000" b="1" dirty="0"/>
              <a:t>формирование в семьях позитивного отношения к активной общественной и социальной деятельности детей.</a:t>
            </a:r>
          </a:p>
          <a:p>
            <a:endParaRPr lang="ru-RU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6480720" cy="122413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Основные задачи сотрудничества ДОУ и школы:</a:t>
            </a:r>
            <a:br>
              <a:rPr lang="ru-RU" b="1" dirty="0">
                <a:effectLst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282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480720" cy="90588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Формы осуществления преемственности:</a:t>
            </a:r>
            <a:br>
              <a:rPr lang="ru-RU" b="1" u="sng" dirty="0"/>
            </a:br>
            <a:endParaRPr lang="ru-RU" b="1" u="sng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843004"/>
              </p:ext>
            </p:extLst>
          </p:nvPr>
        </p:nvGraphicFramePr>
        <p:xfrm>
          <a:off x="-1" y="1340768"/>
          <a:ext cx="9144000" cy="6183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762931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детьми: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Взаимодействие педагогов: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Сотрудничество с родителями:</a:t>
                      </a:r>
                      <a:endParaRPr lang="ru-RU" dirty="0"/>
                    </a:p>
                  </a:txBody>
                  <a:tcPr/>
                </a:tc>
              </a:tr>
              <a:tr h="100110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экскурсии в школу, посещение школьного музея, библиотеки;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совместные педагогические советы (ДОУ и школа),</a:t>
                      </a:r>
                      <a:r>
                        <a:rPr lang="ru-RU" sz="1600" b="1" baseline="0" dirty="0" smtClean="0">
                          <a:latin typeface="+mn-lt"/>
                        </a:rPr>
                        <a:t> семинары, мастер-классы;</a:t>
                      </a:r>
                    </a:p>
                    <a:p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совместные родительские собрания с педагогами ДОУ и учителями школы; фото родительского собрания.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</a:tr>
              <a:tr h="77505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выставки рисунков и поделок, сделанных детьми школы и ДОУ;</a:t>
                      </a:r>
                    </a:p>
                    <a:p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проведение диагностики по определению готовности детей к школе;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круглые столы, дискуссионные встречи, педагогические «гостиные»;</a:t>
                      </a:r>
                    </a:p>
                    <a:p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</a:tr>
              <a:tr h="148907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знакомство и взаимодействие дошкольников с учителями и учениками начальной школы;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круглые столы педагогов ДОУ и учителей школы;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консультации с педагогами ДОУ и школы,</a:t>
                      </a:r>
                    </a:p>
                    <a:p>
                      <a:r>
                        <a:rPr lang="ru-RU" sz="1600" b="1" dirty="0" smtClean="0">
                          <a:latin typeface="+mn-lt"/>
                        </a:rPr>
                        <a:t>встречи родителей с будущими учителями;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</a:tr>
              <a:tr h="148907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участие в совместной образовательной деятельности, игровых программах, проектной деятельности;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психологические и коммуникативные тренинги для воспитателей, и учителей;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дни открытых дверей;</a:t>
                      </a:r>
                    </a:p>
                    <a:p>
                      <a:r>
                        <a:rPr lang="ru-RU" sz="1600" b="1" dirty="0" smtClean="0">
                          <a:latin typeface="+mn-lt"/>
                        </a:rPr>
                        <a:t>анкетирование, тестирование родителей для изучения самочувствия семьи в преддверии школьной жизни ребенка и в период адаптации к школе;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07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57166"/>
            <a:ext cx="8382294" cy="5952154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0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effectLst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</a:rPr>
              <a:t>Муниципальное дошкольное образовательное автономное учреждение  «Детск</a:t>
            </a:r>
            <a:r>
              <a:rPr lang="ru-RU" sz="2000" i="1" dirty="0" smtClean="0">
                <a:solidFill>
                  <a:schemeClr val="tx1"/>
                </a:solidFill>
                <a:effectLst/>
              </a:rPr>
              <a:t>ий сад №46 «Фантазёры </a:t>
            </a:r>
            <a:r>
              <a:rPr lang="ru-RU" sz="2000" i="1" dirty="0" err="1" smtClean="0">
                <a:solidFill>
                  <a:schemeClr val="tx1"/>
                </a:solidFill>
                <a:effectLst/>
              </a:rPr>
              <a:t>г.Орска</a:t>
            </a:r>
            <a:r>
              <a:rPr lang="ru-RU" sz="2000" b="1" i="1" dirty="0" smtClean="0">
                <a:solidFill>
                  <a:schemeClr val="tx1"/>
                </a:solidFill>
                <a:effectLst/>
              </a:rPr>
              <a:t>»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Проект </a:t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Мини- музей </a:t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«Русские народные промыслы» </a:t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600" u="sng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3600" u="sng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600" u="sng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3600" u="sng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Подготовила : воспитатель квалификационной категории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Филатова Юлия Юрьевна 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2022 г.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1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Юлия Юрьевна\фото 6 гр\IMG_573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Юлия Юрьевна\фото 6 гр\IMG_521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фото 6 гр\LXj87RkYb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645024"/>
            <a:ext cx="411002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7040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Тематическая беседа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«В </a:t>
            </a:r>
            <a:r>
              <a:rPr lang="ru-RU" i="1" dirty="0">
                <a:solidFill>
                  <a:srgbClr val="FF0000"/>
                </a:solidFill>
              </a:rPr>
              <a:t>Мире </a:t>
            </a:r>
            <a:r>
              <a:rPr lang="ru-RU" i="1" dirty="0" smtClean="0">
                <a:solidFill>
                  <a:srgbClr val="FF0000"/>
                </a:solidFill>
              </a:rPr>
              <a:t>росписи» </a:t>
            </a: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chemeClr val="tx1"/>
                </a:solidFill>
              </a:rPr>
              <a:t>Цель : </a:t>
            </a:r>
            <a:r>
              <a:rPr lang="ru-RU" sz="2400" dirty="0" smtClean="0">
                <a:solidFill>
                  <a:schemeClr val="tx1"/>
                </a:solidFill>
              </a:rPr>
              <a:t>Знакомство </a:t>
            </a:r>
            <a:r>
              <a:rPr lang="ru-RU" sz="2400" dirty="0">
                <a:solidFill>
                  <a:schemeClr val="tx1"/>
                </a:solidFill>
              </a:rPr>
              <a:t>с культурным наследием </a:t>
            </a:r>
            <a:r>
              <a:rPr lang="ru-RU" sz="2400" dirty="0" smtClean="0">
                <a:solidFill>
                  <a:schemeClr val="tx1"/>
                </a:solidFill>
              </a:rPr>
              <a:t>России  </a:t>
            </a:r>
            <a:r>
              <a:rPr lang="ru-RU" sz="2400" dirty="0">
                <a:solidFill>
                  <a:schemeClr val="tx1"/>
                </a:solidFill>
              </a:rPr>
              <a:t>через традиционные виды росписи (Гжель, Хохлома, Городец, </a:t>
            </a:r>
            <a:r>
              <a:rPr lang="ru-RU" sz="2400" dirty="0" err="1">
                <a:solidFill>
                  <a:schemeClr val="tx1"/>
                </a:solidFill>
              </a:rPr>
              <a:t>Жостово</a:t>
            </a:r>
            <a:r>
              <a:rPr lang="ru-RU" sz="2400" dirty="0">
                <a:solidFill>
                  <a:schemeClr val="tx1"/>
                </a:solidFill>
              </a:rPr>
              <a:t>).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E:\Юлия Юрьевна\фото 6 гр\IMG_5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3789040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Юлия Юрьевна\фото 6 гр\IMG_5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6291">
            <a:off x="5225336" y="4038130"/>
            <a:ext cx="3312501" cy="24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1780</TotalTime>
  <Words>645</Words>
  <Application>Microsoft Office PowerPoint</Application>
  <PresentationFormat>Экран (4:3)</PresentationFormat>
  <Paragraphs>91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Воздушный поток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Муниципальное дошкольное образовательное дошкольное учреждение «Детский сад №46 «Фантазёры» г.Орска»  ПРОЕКТНАЯ ДЕЯТЕЛЬНОСТЬ КАК СРЕДСТВО ПРЕЕМСТВЕННОСТИ ДОШКОЛЬНОГО И НАЧАЛЬНОГО ОБЩЕГО ОБРАЗОВАНИЯ</vt:lpstr>
      <vt:lpstr>«Школьное обучение никогда не начинается   с пустого места, а всегда опирается на определенную   стадию развития, проделанную ребенком».       Л.С. Выготский  </vt:lpstr>
      <vt:lpstr> Преемственность  – это  непрерывный  процесс  воспитания  и  обучения ребенка,  переход  от  одной  ступени  образования   к  другой.  Необходимо организовать  единый  развивающий  мир  –  дошкольного  и  начального образования,  учитывая  физическое  развитие  детей,  познавательную активность,  умственные  способности,  творческое  воображение, коммуникативные умения.</vt:lpstr>
      <vt:lpstr>Презентация PowerPoint</vt:lpstr>
      <vt:lpstr>Основные задачи сотрудничества ДОУ и школы: </vt:lpstr>
      <vt:lpstr>Формы осуществления преемственности: </vt:lpstr>
      <vt:lpstr> Муниципальное дошкольное образовательное автономное учреждение  «Детский сад №46 «Фантазёры г.Орска»  Проект  Мини- музей  «Русские народные промыслы»    Подготовила : воспитатель квалификационной категории  Филатова Юлия Юрьевна  2022 г. </vt:lpstr>
      <vt:lpstr>Презентация PowerPoint</vt:lpstr>
      <vt:lpstr>Тематическая беседа  «В Мире росписи»   Цель : Знакомство с культурным наследием России  через традиционные виды росписи (Гжель, Хохлома, Городец, Жостово).</vt:lpstr>
      <vt:lpstr>Сюжетно - ролевая игра  «Угостим гостей чаем»</vt:lpstr>
      <vt:lpstr>История Русского  народного костюма.</vt:lpstr>
      <vt:lpstr>Работа с родителями.</vt:lpstr>
      <vt:lpstr>Поговорим о Русской Матрешки</vt:lpstr>
      <vt:lpstr> Глиняные и деревянные игрушки             различных промыслов.</vt:lpstr>
      <vt:lpstr>Широкая Масленица.</vt:lpstr>
      <vt:lpstr>Наглядно-дидактические пособия.</vt:lpstr>
      <vt:lpstr>Русская изба</vt:lpstr>
      <vt:lpstr>Мини – музей  «Русские народные промыслы»</vt:lpstr>
      <vt:lpstr>Мини – Музей в Старшей группе </vt:lpstr>
      <vt:lpstr>Заключительный 3-й этап </vt:lpstr>
      <vt:lpstr>Презентация PowerPoint</vt:lpstr>
      <vt:lpstr>Презентация PowerPoint</vt:lpstr>
      <vt:lpstr>Краткосрочные проекты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181</cp:revision>
  <dcterms:created xsi:type="dcterms:W3CDTF">2012-05-04T15:16:58Z</dcterms:created>
  <dcterms:modified xsi:type="dcterms:W3CDTF">2022-08-30T15:53:21Z</dcterms:modified>
</cp:coreProperties>
</file>