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8" r:id="rId3"/>
    <p:sldId id="268" r:id="rId4"/>
    <p:sldId id="270" r:id="rId5"/>
    <p:sldId id="271" r:id="rId6"/>
    <p:sldId id="274" r:id="rId7"/>
    <p:sldId id="276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75E4C-E6B7-45F1-991A-F48A84B1E812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1C2AB-BB1B-44A4-9E1A-B05A05C20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Цель конструирования"/>
          <p:cNvPicPr/>
          <p:nvPr/>
        </p:nvPicPr>
        <p:blipFill>
          <a:blip r:embed="rId2"/>
          <a:srcRect b="485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500174"/>
            <a:ext cx="6715172" cy="16430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>
                <a:solidFill>
                  <a:srgbClr val="002060"/>
                </a:solidFill>
              </a:rPr>
              <a:t>Лэпбук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«Финансовая грамотность» </a:t>
            </a:r>
            <a:r>
              <a:rPr lang="ru-RU" sz="3100" b="1" dirty="0"/>
              <a:t>для </a:t>
            </a:r>
            <a:r>
              <a:rPr lang="ru-RU" sz="3100" b="1" dirty="0" smtClean="0"/>
              <a:t>детей старшего дошкольного возраста (5-7лет)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929330"/>
            <a:ext cx="5357850" cy="50006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Подготовила воспитатель 1К: </a:t>
            </a:r>
            <a:r>
              <a:rPr lang="ru-RU" sz="1600" b="1" dirty="0" err="1" smtClean="0">
                <a:solidFill>
                  <a:schemeClr val="tx1"/>
                </a:solidFill>
              </a:rPr>
              <a:t>Шумова</a:t>
            </a:r>
            <a:r>
              <a:rPr lang="ru-RU" sz="1600" b="1" dirty="0" smtClean="0">
                <a:solidFill>
                  <a:schemeClr val="tx1"/>
                </a:solidFill>
              </a:rPr>
              <a:t> О. С.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57167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«Центр развития ребенка – детский сад №56 «Надежда» г. Орска» </a:t>
            </a:r>
            <a:endParaRPr lang="ru-RU" dirty="0"/>
          </a:p>
        </p:txBody>
      </p:sp>
      <p:pic>
        <p:nvPicPr>
          <p:cNvPr id="7" name="Рисунок 6" descr="C:\Users\Zver\Desktop\20220520_1131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000504"/>
            <a:ext cx="3357586" cy="267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Цель конструирования"/>
          <p:cNvPicPr/>
          <p:nvPr/>
        </p:nvPicPr>
        <p:blipFill>
          <a:blip r:embed="rId2"/>
          <a:srcRect b="485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64307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Лэпбук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«Финансовая грамотность»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sz="2700" dirty="0"/>
          </a:p>
        </p:txBody>
      </p:sp>
      <p:pic>
        <p:nvPicPr>
          <p:cNvPr id="4" name="Рисунок 3" descr="C:\Users\Zver\AppData\Local\Microsoft\Windows\INetCache\IE\8YTD6IEK\20220520_112703[1].jpg"/>
          <p:cNvPicPr/>
          <p:nvPr/>
        </p:nvPicPr>
        <p:blipFill>
          <a:blip r:embed="rId3" cstate="print">
            <a:lum bright="-10000" contrast="10000"/>
          </a:blip>
          <a:srcRect l="1746" t="39621" r="1906" b="2516"/>
          <a:stretch>
            <a:fillRect/>
          </a:stretch>
        </p:blipFill>
        <p:spPr bwMode="auto">
          <a:xfrm>
            <a:off x="142844" y="1714488"/>
            <a:ext cx="8858312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Цель конструирования"/>
          <p:cNvPicPr/>
          <p:nvPr/>
        </p:nvPicPr>
        <p:blipFill>
          <a:blip r:embed="rId2"/>
          <a:srcRect b="485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571480"/>
            <a:ext cx="4281518" cy="607223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«Когда появились деньги 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и зачем они нужны?»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571480"/>
            <a:ext cx="4281518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«Деньги в разных странах»</a:t>
            </a:r>
          </a:p>
          <a:p>
            <a:pPr algn="ctr">
              <a:buNone/>
            </a:pPr>
            <a:endParaRPr lang="ru-RU" sz="2000" b="1" i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endParaRPr lang="ru-RU" sz="2400" b="1" i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214290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Информационное наполнение </a:t>
            </a:r>
            <a:r>
              <a:rPr lang="ru-RU" sz="2400" b="1" dirty="0" err="1" smtClean="0">
                <a:solidFill>
                  <a:srgbClr val="C00000"/>
                </a:solidFill>
              </a:rPr>
              <a:t>лэпбука</a:t>
            </a:r>
            <a:r>
              <a:rPr lang="ru-RU" sz="2400" b="1" dirty="0" smtClean="0">
                <a:solidFill>
                  <a:srgbClr val="C00000"/>
                </a:solidFill>
              </a:rPr>
              <a:t>: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lum bright="-10000" contrast="30000"/>
          </a:blip>
          <a:srcRect l="52368" t="3347" b="6695"/>
          <a:stretch>
            <a:fillRect/>
          </a:stretch>
        </p:blipFill>
        <p:spPr bwMode="auto">
          <a:xfrm>
            <a:off x="6500826" y="1428736"/>
            <a:ext cx="242889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Zver\Desktop\20220524_1715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14488"/>
            <a:ext cx="371477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714744" y="3357562"/>
            <a:ext cx="3286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«Поговорки о деньгах»</a:t>
            </a:r>
          </a:p>
        </p:txBody>
      </p:sp>
      <p:pic>
        <p:nvPicPr>
          <p:cNvPr id="13" name="Picture 309"/>
          <p:cNvPicPr>
            <a:picLocks noChangeAspect="1" noChangeArrowheads="1"/>
          </p:cNvPicPr>
          <p:nvPr/>
        </p:nvPicPr>
        <p:blipFill>
          <a:blip r:embed="rId5">
            <a:lum bright="-10000" contrast="30000"/>
          </a:blip>
          <a:srcRect l="58069" t="13862" r="1923" b="8513"/>
          <a:stretch>
            <a:fillRect/>
          </a:stretch>
        </p:blipFill>
        <p:spPr bwMode="auto">
          <a:xfrm>
            <a:off x="6858016" y="4165878"/>
            <a:ext cx="2000264" cy="2692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0609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l="19477" t="19889" r="8459" b="7184"/>
          <a:stretch>
            <a:fillRect/>
          </a:stretch>
        </p:blipFill>
        <p:spPr bwMode="auto">
          <a:xfrm>
            <a:off x="3929058" y="4572008"/>
            <a:ext cx="3000396" cy="190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4000504"/>
            <a:ext cx="3786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«Какие бывают деньги?»</a:t>
            </a:r>
          </a:p>
          <a:p>
            <a:pPr algn="ctr">
              <a:buNone/>
            </a:pP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C:\Users\Zver\Desktop\20220524_1716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857760"/>
            <a:ext cx="357190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Цель конструирования"/>
          <p:cNvPicPr/>
          <p:nvPr/>
        </p:nvPicPr>
        <p:blipFill>
          <a:blip r:embed="rId2"/>
          <a:srcRect b="485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4281518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«Раскрась картинку»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6" y="285728"/>
            <a:ext cx="4786314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«Как экономить деньги?»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073" name="Group 9274"/>
          <p:cNvGrpSpPr>
            <a:grpSpLocks/>
          </p:cNvGrpSpPr>
          <p:nvPr/>
        </p:nvGrpSpPr>
        <p:grpSpPr bwMode="auto">
          <a:xfrm>
            <a:off x="214282" y="1071546"/>
            <a:ext cx="4286280" cy="2525880"/>
            <a:chOff x="344349" y="-213493"/>
            <a:chExt cx="6522196" cy="3774297"/>
          </a:xfrm>
        </p:grpSpPr>
        <p:pic>
          <p:nvPicPr>
            <p:cNvPr id="10618" name="Picture 10618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 r="8312"/>
            <a:stretch>
              <a:fillRect/>
            </a:stretch>
          </p:blipFill>
          <p:spPr bwMode="auto">
            <a:xfrm>
              <a:off x="2227062" y="640477"/>
              <a:ext cx="4639483" cy="29203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617" name="Picture 10617"/>
            <p:cNvPicPr>
              <a:picLocks noChangeAspect="1" noChangeArrowheads="1"/>
            </p:cNvPicPr>
            <p:nvPr/>
          </p:nvPicPr>
          <p:blipFill>
            <a:blip r:embed="rId4" cstate="print">
              <a:lum contrast="30000"/>
            </a:blip>
            <a:srcRect l="10121" r="15254"/>
            <a:stretch>
              <a:fillRect/>
            </a:stretch>
          </p:blipFill>
          <p:spPr bwMode="auto">
            <a:xfrm>
              <a:off x="344349" y="-213493"/>
              <a:ext cx="3478505" cy="2690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5" cstate="print">
            <a:lum bright="-10000" contrast="30000"/>
          </a:blip>
          <a:srcRect l="52862" t="7935" r="5040" b="3538"/>
          <a:stretch>
            <a:fillRect/>
          </a:stretch>
        </p:blipFill>
        <p:spPr bwMode="auto">
          <a:xfrm rot="16200000">
            <a:off x="6715125" y="1142999"/>
            <a:ext cx="1857388" cy="300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22" name="Picture 10622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l="14472" t="18844" r="25831" b="16230"/>
          <a:stretch>
            <a:fillRect/>
          </a:stretch>
        </p:blipFill>
        <p:spPr bwMode="auto">
          <a:xfrm>
            <a:off x="4500562" y="1142984"/>
            <a:ext cx="235745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28596" y="3429001"/>
            <a:ext cx="3143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i="1" dirty="0" err="1" smtClean="0">
                <a:solidFill>
                  <a:srgbClr val="002060"/>
                </a:solidFill>
              </a:rPr>
              <a:t>Элемент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2400" b="1" i="1" dirty="0" smtClean="0">
                <a:solidFill>
                  <a:srgbClr val="002060"/>
                </a:solidFill>
              </a:rPr>
              <a:t>«</a:t>
            </a:r>
            <a:r>
              <a:rPr lang="en-US" sz="2400" b="1" i="1" dirty="0" err="1" smtClean="0">
                <a:solidFill>
                  <a:srgbClr val="002060"/>
                </a:solidFill>
              </a:rPr>
              <a:t>Бюджет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семьи</a:t>
            </a:r>
            <a:r>
              <a:rPr lang="en-US" sz="2400" b="1" i="1" dirty="0" smtClean="0">
                <a:solidFill>
                  <a:srgbClr val="002060"/>
                </a:solidFill>
              </a:rPr>
              <a:t>»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grpSp>
        <p:nvGrpSpPr>
          <p:cNvPr id="14" name="Group 8813"/>
          <p:cNvGrpSpPr>
            <a:grpSpLocks/>
          </p:cNvGrpSpPr>
          <p:nvPr/>
        </p:nvGrpSpPr>
        <p:grpSpPr bwMode="auto">
          <a:xfrm>
            <a:off x="-1" y="4161505"/>
            <a:ext cx="4214810" cy="2696495"/>
            <a:chOff x="-3724793" y="237801"/>
            <a:chExt cx="8692159" cy="7281647"/>
          </a:xfrm>
        </p:grpSpPr>
        <p:pic>
          <p:nvPicPr>
            <p:cNvPr id="15" name="Picture 555"/>
            <p:cNvPicPr>
              <a:picLocks noChangeAspect="1" noChangeArrowheads="1"/>
            </p:cNvPicPr>
            <p:nvPr/>
          </p:nvPicPr>
          <p:blipFill>
            <a:blip r:embed="rId7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-3724793" y="237801"/>
              <a:ext cx="6334948" cy="49667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0633"/>
            <p:cNvPicPr>
              <a:picLocks noChangeAspect="1" noChangeArrowheads="1"/>
            </p:cNvPicPr>
            <p:nvPr/>
          </p:nvPicPr>
          <p:blipFill>
            <a:blip r:embed="rId8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-483688" y="3794751"/>
              <a:ext cx="5451054" cy="3724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7" name="Прямоугольник 16"/>
          <p:cNvSpPr/>
          <p:nvPr/>
        </p:nvSpPr>
        <p:spPr>
          <a:xfrm>
            <a:off x="5286380" y="3571875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i="1" dirty="0" err="1" smtClean="0">
                <a:solidFill>
                  <a:srgbClr val="002060"/>
                </a:solidFill>
              </a:rPr>
              <a:t>Элемент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2400" b="1" i="1" dirty="0" smtClean="0">
                <a:solidFill>
                  <a:srgbClr val="002060"/>
                </a:solidFill>
              </a:rPr>
              <a:t>«</a:t>
            </a:r>
            <a:r>
              <a:rPr lang="en-US" sz="2400" b="1" i="1" dirty="0" err="1" smtClean="0">
                <a:solidFill>
                  <a:srgbClr val="002060"/>
                </a:solidFill>
              </a:rPr>
              <a:t>Что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такое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</a:rPr>
              <a:t>банк</a:t>
            </a:r>
            <a:r>
              <a:rPr lang="en-US" sz="2400" b="1" i="1" dirty="0" smtClean="0">
                <a:solidFill>
                  <a:srgbClr val="002060"/>
                </a:solidFill>
              </a:rPr>
              <a:t>?»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2400" dirty="0" smtClean="0"/>
              <a:t> </a:t>
            </a:r>
            <a:endParaRPr lang="ru-RU" sz="2400" dirty="0" smtClean="0"/>
          </a:p>
        </p:txBody>
      </p:sp>
      <p:grpSp>
        <p:nvGrpSpPr>
          <p:cNvPr id="18" name="Group 8277"/>
          <p:cNvGrpSpPr>
            <a:grpSpLocks/>
          </p:cNvGrpSpPr>
          <p:nvPr/>
        </p:nvGrpSpPr>
        <p:grpSpPr bwMode="auto">
          <a:xfrm>
            <a:off x="4429124" y="4286256"/>
            <a:ext cx="4508216" cy="2571744"/>
            <a:chOff x="-3125864" y="393071"/>
            <a:chExt cx="9886084" cy="7774287"/>
          </a:xfrm>
        </p:grpSpPr>
        <p:pic>
          <p:nvPicPr>
            <p:cNvPr id="19" name="Picture 10636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 l="6532" t="13592" r="8165"/>
            <a:stretch>
              <a:fillRect/>
            </a:stretch>
          </p:blipFill>
          <p:spPr bwMode="auto">
            <a:xfrm>
              <a:off x="-3125864" y="393071"/>
              <a:ext cx="5378912" cy="51829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10637"/>
            <p:cNvPicPr>
              <a:picLocks noChangeAspect="1" noChangeArrowheads="1"/>
            </p:cNvPicPr>
            <p:nvPr/>
          </p:nvPicPr>
          <p:blipFill>
            <a:blip r:embed="rId10" cstate="print">
              <a:lum contrast="20000"/>
            </a:blip>
            <a:srcRect l="4826" r="11577"/>
            <a:stretch>
              <a:fillRect/>
            </a:stretch>
          </p:blipFill>
          <p:spPr bwMode="auto">
            <a:xfrm>
              <a:off x="504175" y="2768570"/>
              <a:ext cx="6256045" cy="53987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Цель конструирования"/>
          <p:cNvPicPr/>
          <p:nvPr/>
        </p:nvPicPr>
        <p:blipFill>
          <a:blip r:embed="rId2"/>
          <a:srcRect b="485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4281518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«Счёт в банке»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85728"/>
            <a:ext cx="4281518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«Что такое банковская карта?» </a:t>
            </a:r>
          </a:p>
          <a:p>
            <a:pPr algn="ctr">
              <a:buNone/>
            </a:pP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7" name="Рисунок 6" descr="C:\Users\Zver\AppData\Local\Microsoft\Windows\INetCache\Content.Word\20220520_115309.jpg"/>
          <p:cNvPicPr/>
          <p:nvPr/>
        </p:nvPicPr>
        <p:blipFill>
          <a:blip r:embed="rId3" cstate="print">
            <a:lum contrast="10000"/>
          </a:blip>
          <a:srcRect l="6769" t="54294" r="42528" b="6135"/>
          <a:stretch>
            <a:fillRect/>
          </a:stretch>
        </p:blipFill>
        <p:spPr bwMode="auto">
          <a:xfrm>
            <a:off x="0" y="1142984"/>
            <a:ext cx="2357422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Zver\AppData\Local\Microsoft\Windows\INetCache\Content.Word\20220520_115257.jpg"/>
          <p:cNvPicPr/>
          <p:nvPr/>
        </p:nvPicPr>
        <p:blipFill>
          <a:blip r:embed="rId4" cstate="print">
            <a:lum bright="-10000" contrast="20000"/>
          </a:blip>
          <a:srcRect l="2776" t="10200" r="43684"/>
          <a:stretch>
            <a:fillRect/>
          </a:stretch>
        </p:blipFill>
        <p:spPr bwMode="auto">
          <a:xfrm rot="5400000">
            <a:off x="6643686" y="1357314"/>
            <a:ext cx="2143140" cy="228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Zver\Desktop\20220524_1714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142984"/>
            <a:ext cx="192882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Zver\Desktop\20220524_1714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1571612"/>
            <a:ext cx="264320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572132" y="3643314"/>
            <a:ext cx="3571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«Что такое вклад и кредит?» </a:t>
            </a:r>
          </a:p>
        </p:txBody>
      </p:sp>
      <p:grpSp>
        <p:nvGrpSpPr>
          <p:cNvPr id="13" name="Group 9170"/>
          <p:cNvGrpSpPr>
            <a:grpSpLocks/>
          </p:cNvGrpSpPr>
          <p:nvPr/>
        </p:nvGrpSpPr>
        <p:grpSpPr bwMode="auto">
          <a:xfrm>
            <a:off x="5428885" y="4714884"/>
            <a:ext cx="3560451" cy="2000600"/>
            <a:chOff x="2979337" y="1000059"/>
            <a:chExt cx="9226612" cy="4463702"/>
          </a:xfrm>
        </p:grpSpPr>
        <p:pic>
          <p:nvPicPr>
            <p:cNvPr id="15" name="Picture 10656"/>
            <p:cNvPicPr>
              <a:picLocks noChangeAspect="1" noChangeArrowheads="1"/>
            </p:cNvPicPr>
            <p:nvPr/>
          </p:nvPicPr>
          <p:blipFill>
            <a:blip r:embed="rId7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5397756" y="1478232"/>
              <a:ext cx="6808193" cy="39855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0655"/>
            <p:cNvPicPr>
              <a:picLocks noChangeAspect="1" noChangeArrowheads="1"/>
            </p:cNvPicPr>
            <p:nvPr/>
          </p:nvPicPr>
          <p:blipFill>
            <a:blip r:embed="rId8" cstate="print"/>
            <a:srcRect l="25531" t="11320" r="23406" b="15102"/>
            <a:stretch>
              <a:fillRect/>
            </a:stretch>
          </p:blipFill>
          <p:spPr bwMode="auto">
            <a:xfrm>
              <a:off x="2979337" y="1000059"/>
              <a:ext cx="4192853" cy="35913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Прямоугольник 15"/>
          <p:cNvSpPr/>
          <p:nvPr/>
        </p:nvSpPr>
        <p:spPr>
          <a:xfrm>
            <a:off x="142844" y="2857496"/>
            <a:ext cx="20002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«Банкомат»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7" name="Picture 10658"/>
          <p:cNvPicPr>
            <a:picLocks noChangeAspect="1" noChangeArrowheads="1"/>
          </p:cNvPicPr>
          <p:nvPr/>
        </p:nvPicPr>
        <p:blipFill>
          <a:blip r:embed="rId9" cstate="print">
            <a:lum contrast="30000"/>
          </a:blip>
          <a:srcRect l="16528" t="6214" r="16049" b="3686"/>
          <a:stretch>
            <a:fillRect/>
          </a:stretch>
        </p:blipFill>
        <p:spPr bwMode="auto">
          <a:xfrm>
            <a:off x="0" y="3571876"/>
            <a:ext cx="3305991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0665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l="8678"/>
          <a:stretch>
            <a:fillRect/>
          </a:stretch>
        </p:blipFill>
        <p:spPr bwMode="auto">
          <a:xfrm>
            <a:off x="2285984" y="4730243"/>
            <a:ext cx="3143272" cy="2127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Цель конструирования"/>
          <p:cNvPicPr/>
          <p:nvPr/>
        </p:nvPicPr>
        <p:blipFill>
          <a:blip r:embed="rId2"/>
          <a:srcRect b="485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8715436" cy="6357982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Элемент </a:t>
            </a:r>
            <a:r>
              <a:rPr lang="ru-RU" b="1" i="1" smtClean="0">
                <a:solidFill>
                  <a:srgbClr val="002060"/>
                </a:solidFill>
              </a:rPr>
              <a:t>«Магазин» </a:t>
            </a:r>
            <a:r>
              <a:rPr lang="ru-RU" b="1" i="1" dirty="0" smtClean="0">
                <a:solidFill>
                  <a:srgbClr val="002060"/>
                </a:solidFill>
              </a:rPr>
              <a:t>- товары, журнал цен на товары, корзина покупок, терминал, касса, кошелёк. 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 </a:t>
            </a:r>
          </a:p>
          <a:p>
            <a:pPr algn="ctr"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2530" name="Picture 10677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285984" y="1571612"/>
            <a:ext cx="3571900" cy="20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10691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2853" t="6061" r="29307" b="3030"/>
          <a:stretch>
            <a:fillRect/>
          </a:stretch>
        </p:blipFill>
        <p:spPr bwMode="auto">
          <a:xfrm>
            <a:off x="5715008" y="1285860"/>
            <a:ext cx="186453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1115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l="29411" t="5075" r="32353" b="11170"/>
          <a:stretch>
            <a:fillRect/>
          </a:stretch>
        </p:blipFill>
        <p:spPr bwMode="auto">
          <a:xfrm>
            <a:off x="5572132" y="3571876"/>
            <a:ext cx="2026223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Zver\Desktop\20220524_171712.jpg"/>
          <p:cNvPicPr/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500926" y="1285860"/>
            <a:ext cx="1643074" cy="508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Zver\AppData\Local\Microsoft\Windows\INetCache\Content.Word\20220520_115216.jpg"/>
          <p:cNvPicPr/>
          <p:nvPr/>
        </p:nvPicPr>
        <p:blipFill>
          <a:blip r:embed="rId7" cstate="print">
            <a:lum contrast="10000"/>
          </a:blip>
          <a:srcRect l="33623" t="48735" r="26754" b="3776"/>
          <a:stretch>
            <a:fillRect/>
          </a:stretch>
        </p:blipFill>
        <p:spPr bwMode="auto">
          <a:xfrm rot="5400000">
            <a:off x="214314" y="3071810"/>
            <a:ext cx="2214579" cy="264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29" name="Picture 10683"/>
          <p:cNvPicPr>
            <a:picLocks noChangeAspect="1" noChangeArrowheads="1"/>
          </p:cNvPicPr>
          <p:nvPr/>
        </p:nvPicPr>
        <p:blipFill>
          <a:blip r:embed="rId8" cstate="print">
            <a:lum bright="10000" contrast="30000"/>
          </a:blip>
          <a:srcRect l="9523" t="9360"/>
          <a:stretch>
            <a:fillRect/>
          </a:stretch>
        </p:blipFill>
        <p:spPr bwMode="auto">
          <a:xfrm>
            <a:off x="0" y="1285860"/>
            <a:ext cx="3071802" cy="2124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711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l="7944" t="6867" r="14607" b="7295"/>
          <a:stretch>
            <a:fillRect/>
          </a:stretch>
        </p:blipFill>
        <p:spPr bwMode="auto">
          <a:xfrm>
            <a:off x="2786050" y="5072050"/>
            <a:ext cx="278608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715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0" y="5142450"/>
            <a:ext cx="2727483" cy="171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Zver\AppData\Local\Microsoft\Windows\INetCache\Content.Word\20220520_115216.jpg"/>
          <p:cNvPicPr/>
          <p:nvPr/>
        </p:nvPicPr>
        <p:blipFill>
          <a:blip r:embed="rId11" cstate="print"/>
          <a:srcRect l="42373" t="4815" r="28052" b="46404"/>
          <a:stretch>
            <a:fillRect/>
          </a:stretch>
        </p:blipFill>
        <p:spPr bwMode="auto">
          <a:xfrm rot="5400000">
            <a:off x="3143239" y="3286125"/>
            <a:ext cx="171451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Цель конструирования"/>
          <p:cNvPicPr/>
          <p:nvPr/>
        </p:nvPicPr>
        <p:blipFill>
          <a:blip r:embed="rId2"/>
          <a:srcRect b="485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3500462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b="1" i="1" dirty="0" err="1" smtClean="0">
                <a:solidFill>
                  <a:srgbClr val="002060"/>
                </a:solidFill>
              </a:rPr>
              <a:t>Элемент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2400" b="1" i="1" dirty="0" smtClean="0">
                <a:solidFill>
                  <a:srgbClr val="002060"/>
                </a:solidFill>
              </a:rPr>
              <a:t>«</a:t>
            </a:r>
            <a:r>
              <a:rPr lang="ru-RU" sz="2400" b="1" i="1" dirty="0" smtClean="0">
                <a:solidFill>
                  <a:srgbClr val="002060"/>
                </a:solidFill>
              </a:rPr>
              <a:t>Финансовые загадки</a:t>
            </a:r>
            <a:r>
              <a:rPr lang="en-US" sz="2400" b="1" i="1" dirty="0" smtClean="0">
                <a:solidFill>
                  <a:srgbClr val="002060"/>
                </a:solidFill>
              </a:rPr>
              <a:t>»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endParaRPr lang="ru-RU" sz="2000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6182" y="285728"/>
            <a:ext cx="5357818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b="1" i="1" dirty="0" err="1" smtClean="0">
                <a:solidFill>
                  <a:srgbClr val="002060"/>
                </a:solidFill>
              </a:rPr>
              <a:t>Элемент</a:t>
            </a:r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2400" b="1" i="1" dirty="0" smtClean="0">
                <a:solidFill>
                  <a:srgbClr val="002060"/>
                </a:solidFill>
              </a:rPr>
              <a:t>«</a:t>
            </a:r>
            <a:r>
              <a:rPr lang="ru-RU" sz="2400" b="1" i="1" dirty="0" smtClean="0">
                <a:solidFill>
                  <a:srgbClr val="002060"/>
                </a:solidFill>
              </a:rPr>
              <a:t>Финансовые сказки</a:t>
            </a:r>
            <a:r>
              <a:rPr lang="en-US" sz="2400" b="1" i="1" dirty="0" smtClean="0">
                <a:solidFill>
                  <a:srgbClr val="002060"/>
                </a:solidFill>
              </a:rPr>
              <a:t>»</a:t>
            </a:r>
            <a:r>
              <a:rPr lang="ru-RU" sz="2400" b="1" dirty="0" smtClean="0"/>
              <a:t> </a:t>
            </a:r>
          </a:p>
          <a:p>
            <a:pPr algn="ctr">
              <a:buNone/>
            </a:pPr>
            <a:endParaRPr lang="ru-RU" sz="2400" dirty="0"/>
          </a:p>
        </p:txBody>
      </p:sp>
      <p:pic>
        <p:nvPicPr>
          <p:cNvPr id="6" name="Рисунок 5" descr="C:\Users\Zver\AppData\Local\Microsoft\Windows\INetCache\Content.Word\20220520_115145.jpg"/>
          <p:cNvPicPr/>
          <p:nvPr/>
        </p:nvPicPr>
        <p:blipFill>
          <a:blip r:embed="rId3" cstate="print">
            <a:lum contrast="30000"/>
          </a:blip>
          <a:srcRect l="8740" t="17122" r="12548" b="3681"/>
          <a:stretch>
            <a:fillRect/>
          </a:stretch>
        </p:blipFill>
        <p:spPr bwMode="auto">
          <a:xfrm>
            <a:off x="1643042" y="1142984"/>
            <a:ext cx="228598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Zver\Desktop\20220524_1716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6"/>
            <a:ext cx="214310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Zver\AppData\Local\Microsoft\Windows\INetCache\Content.Word\20220520_111945.jpg"/>
          <p:cNvPicPr/>
          <p:nvPr/>
        </p:nvPicPr>
        <p:blipFill>
          <a:blip r:embed="rId5" cstate="print">
            <a:lum bright="-10000"/>
          </a:blip>
          <a:srcRect l="16578" t="15031" r="20439" b="13489"/>
          <a:stretch>
            <a:fillRect/>
          </a:stretch>
        </p:blipFill>
        <p:spPr bwMode="auto">
          <a:xfrm>
            <a:off x="7215174" y="2571744"/>
            <a:ext cx="192882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2844" y="3286125"/>
            <a:ext cx="4214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«Прорекламируй товар»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(Творческое задание) </a:t>
            </a:r>
          </a:p>
        </p:txBody>
      </p:sp>
      <p:pic>
        <p:nvPicPr>
          <p:cNvPr id="11" name="Рисунок 10" descr="C:\Users\Zver\Desktop\20220525_1620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57694"/>
            <a:ext cx="3643306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286380" y="4071943"/>
            <a:ext cx="3857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Элемент «Деньги России»</a:t>
            </a:r>
            <a:r>
              <a:rPr lang="ru-RU" sz="2400" b="1" dirty="0" smtClean="0"/>
              <a:t> </a:t>
            </a:r>
          </a:p>
        </p:txBody>
      </p:sp>
      <p:pic>
        <p:nvPicPr>
          <p:cNvPr id="13" name="Рисунок 12" descr="C:\Users\Zver\AppData\Local\Microsoft\Windows\INetCache\Content.Word\20220523_001754.jpg"/>
          <p:cNvPicPr/>
          <p:nvPr/>
        </p:nvPicPr>
        <p:blipFill>
          <a:blip r:embed="rId7" cstate="print">
            <a:lum bright="10000" contrast="30000"/>
          </a:blip>
          <a:srcRect l="6286" t="16838" b="7592"/>
          <a:stretch>
            <a:fillRect/>
          </a:stretch>
        </p:blipFill>
        <p:spPr bwMode="auto">
          <a:xfrm>
            <a:off x="5214942" y="4500570"/>
            <a:ext cx="3929058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Zver\Desktop\20220523_001525[1].jpg"/>
          <p:cNvPicPr/>
          <p:nvPr/>
        </p:nvPicPr>
        <p:blipFill>
          <a:blip r:embed="rId8" cstate="print">
            <a:lum contrast="20000"/>
          </a:blip>
          <a:srcRect b="59286"/>
          <a:stretch>
            <a:fillRect/>
          </a:stretch>
        </p:blipFill>
        <p:spPr bwMode="auto">
          <a:xfrm>
            <a:off x="3643306" y="4572008"/>
            <a:ext cx="1644052" cy="90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Zver\Desktop\20220523_001525[1].jpg"/>
          <p:cNvPicPr/>
          <p:nvPr/>
        </p:nvPicPr>
        <p:blipFill>
          <a:blip r:embed="rId9" cstate="print">
            <a:lum contrast="20000"/>
          </a:blip>
          <a:srcRect t="39742" b="19999"/>
          <a:stretch>
            <a:fillRect/>
          </a:stretch>
        </p:blipFill>
        <p:spPr bwMode="auto">
          <a:xfrm>
            <a:off x="3643306" y="5643578"/>
            <a:ext cx="1645322" cy="895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Zver\Desktop\20220520_11224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72" y="1142984"/>
            <a:ext cx="3191765" cy="303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151</Words>
  <Application>Microsoft Office PowerPoint</Application>
  <PresentationFormat>Экран (4:3)</PresentationFormat>
  <Paragraphs>50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  Лэпбук  «Финансовая грамотность» для детей старшего дошкольного возраста (5-7лет) </vt:lpstr>
      <vt:lpstr>Лэпбук  «Финансовая грамотность» </vt:lpstr>
      <vt:lpstr>Слайд 3</vt:lpstr>
      <vt:lpstr>Слайд 4</vt:lpstr>
      <vt:lpstr>Слайд 5</vt:lpstr>
      <vt:lpstr>Слайд 6</vt:lpstr>
      <vt:lpstr>Слайд 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Лэпбук  «Финансовая грамотность» для детей старшего дошкольного возраста (5-7лет) </dc:title>
  <dc:creator>Zver</dc:creator>
  <cp:lastModifiedBy>Zver</cp:lastModifiedBy>
  <cp:revision>50</cp:revision>
  <dcterms:created xsi:type="dcterms:W3CDTF">2022-05-22T09:25:42Z</dcterms:created>
  <dcterms:modified xsi:type="dcterms:W3CDTF">2024-02-04T10:06:07Z</dcterms:modified>
</cp:coreProperties>
</file>