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B0B"/>
    <a:srgbClr val="000066"/>
    <a:srgbClr val="933C2D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55A41-32AC-4644-908F-9F2F1796A89F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3525-FAFC-4A64-A236-1D51616AA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3525-FAFC-4A64-A236-1D51616AA3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3525-FAFC-4A64-A236-1D51616AA39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D:\рабочий стол\1\6.png"/>
          <p:cNvPicPr>
            <a:picLocks noChangeAspect="1" noChangeArrowheads="1"/>
          </p:cNvPicPr>
          <p:nvPr userDrawn="1"/>
        </p:nvPicPr>
        <p:blipFill>
          <a:blip r:embed="rId3" cstate="print"/>
          <a:srcRect l="18359"/>
          <a:stretch>
            <a:fillRect/>
          </a:stretch>
        </p:blipFill>
        <p:spPr bwMode="auto">
          <a:xfrm flipH="1">
            <a:off x="0" y="4849679"/>
            <a:ext cx="1714512" cy="20083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5" name="Picture 2" descr="D:\рабочий стол\1\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714512" cy="215700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5572164" cy="314327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 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Презентация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бразовательного проекта 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на тему: 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« Чудесная пора – Осень!»  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старшая группа (5-6лет)</a:t>
            </a: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14678" y="5429264"/>
            <a:ext cx="4614850" cy="50006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>
                <a:solidFill>
                  <a:schemeClr val="tx1"/>
                </a:solidFill>
              </a:rPr>
              <a:t>Выполнила: воспитатель 1категории </a:t>
            </a:r>
            <a:r>
              <a:rPr lang="ru-RU" sz="7200" b="1" dirty="0" err="1" smtClean="0">
                <a:solidFill>
                  <a:schemeClr val="tx1"/>
                </a:solidFill>
              </a:rPr>
              <a:t>Шумова</a:t>
            </a:r>
            <a:r>
              <a:rPr lang="ru-RU" sz="7200" b="1" dirty="0" smtClean="0">
                <a:solidFill>
                  <a:schemeClr val="tx1"/>
                </a:solidFill>
              </a:rPr>
              <a:t> О.С. 2021г.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>
                <a:solidFill>
                  <a:srgbClr val="000066"/>
                </a:solidFill>
              </a:rPr>
              <a:t>                                                                                                   </a:t>
            </a:r>
            <a:endParaRPr lang="ru-RU" sz="7200" dirty="0" smtClean="0">
              <a:solidFill>
                <a:srgbClr val="000066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«Центр развития ребенка – детский сад № 56 «Надежда» г. Орска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35829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51B0B"/>
                </a:solidFill>
              </a:rPr>
              <a:t>Художественно - эстетическое развитие:</a:t>
            </a:r>
            <a:r>
              <a:rPr lang="ru-RU" sz="2800" dirty="0" smtClean="0">
                <a:solidFill>
                  <a:srgbClr val="B51B0B"/>
                </a:solidFill>
              </a:rPr>
              <a:t/>
            </a:r>
            <a:br>
              <a:rPr lang="ru-RU" sz="2800" dirty="0" smtClean="0">
                <a:solidFill>
                  <a:srgbClr val="B51B0B"/>
                </a:solidFill>
              </a:rPr>
            </a:br>
            <a:r>
              <a:rPr lang="ru-RU" sz="2400" b="1" i="1" dirty="0" smtClean="0">
                <a:solidFill>
                  <a:srgbClr val="B51B0B"/>
                </a:solidFill>
              </a:rPr>
              <a:t>Музыкальная деятельность: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песен  к  осеннему празднику, танцев по содержанию утренника; прослушивание аудиозаписи: П. И. Чайковский «Октябрь».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B51B0B"/>
                </a:solidFill>
              </a:rPr>
              <a:t>Продуктивная деятельность: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Рисование: «Грибы», коллективная работа «Осенняя рябина» (солью)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Лепка: «Перелетные птицы».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 из теста: «Осенние листочки»,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колл.работа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«Осенью в лесу».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Аппликация: «Осенний букет», «Осенние заготовки белочки»,  коллективная работа «Осенние дары леса».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Zver\AppData\Local\Microsoft\Windows\INetCache\Content.Word\20211029_170856.jpg"/>
          <p:cNvPicPr/>
          <p:nvPr/>
        </p:nvPicPr>
        <p:blipFill>
          <a:blip r:embed="rId2" cstate="print">
            <a:lum contrast="30000"/>
          </a:blip>
          <a:srcRect l="8031" t="8775" r="6165" b="10212"/>
          <a:stretch>
            <a:fillRect/>
          </a:stretch>
        </p:blipFill>
        <p:spPr bwMode="auto">
          <a:xfrm rot="5400000">
            <a:off x="-107189" y="4179099"/>
            <a:ext cx="278608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Zver\AppData\Local\Microsoft\Windows\INetCache\Content.Word\20210917_073138.jpg"/>
          <p:cNvPicPr/>
          <p:nvPr/>
        </p:nvPicPr>
        <p:blipFill>
          <a:blip r:embed="rId3" cstate="print">
            <a:lum contrast="20000"/>
          </a:blip>
          <a:srcRect l="10178" r="4048"/>
          <a:stretch>
            <a:fillRect/>
          </a:stretch>
        </p:blipFill>
        <p:spPr bwMode="auto">
          <a:xfrm rot="5400000">
            <a:off x="6357952" y="4071940"/>
            <a:ext cx="2786082" cy="2357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Zver\AppData\Local\Microsoft\Windows\INetCache\Content.Word\20211022_1652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929066"/>
            <a:ext cx="2043666" cy="1533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Zver\AppData\Local\Microsoft\Windows\INetCache\Content.Word\20211022_165738.jpg"/>
          <p:cNvPicPr/>
          <p:nvPr/>
        </p:nvPicPr>
        <p:blipFill>
          <a:blip r:embed="rId5" cstate="print"/>
          <a:srcRect r="21176"/>
          <a:stretch>
            <a:fillRect/>
          </a:stretch>
        </p:blipFill>
        <p:spPr bwMode="auto">
          <a:xfrm>
            <a:off x="2500298" y="5000636"/>
            <a:ext cx="1928826" cy="167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B51B0B"/>
                </a:solidFill>
              </a:rPr>
              <a:t>Продуктивная деятельность детей:</a:t>
            </a:r>
            <a:endParaRPr lang="ru-RU" sz="2800" dirty="0"/>
          </a:p>
        </p:txBody>
      </p:sp>
      <p:pic>
        <p:nvPicPr>
          <p:cNvPr id="3" name="Рисунок 2" descr="C:\Users\Zver\AppData\Local\Microsoft\Windows\INetCache\Content.Word\20211019_152534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43636" y="571480"/>
            <a:ext cx="264320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Zver\AppData\Local\Microsoft\Windows\INetCache\Content.Word\20211006_145339.jpg"/>
          <p:cNvPicPr/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43240" y="1643050"/>
            <a:ext cx="27146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Zver\AppData\Local\Microsoft\Windows\INetCache\Content.Word\20201012_154821.jpg"/>
          <p:cNvPicPr/>
          <p:nvPr/>
        </p:nvPicPr>
        <p:blipFill>
          <a:blip r:embed="rId5" cstate="print">
            <a:lum bright="-10000" contrast="20000"/>
          </a:blip>
          <a:srcRect l="1602" t="19332" r="1599" b="17661"/>
          <a:stretch>
            <a:fillRect/>
          </a:stretch>
        </p:blipFill>
        <p:spPr bwMode="auto">
          <a:xfrm>
            <a:off x="5572132" y="4929198"/>
            <a:ext cx="3408291" cy="173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Zver\AppData\Local\Microsoft\Windows\INetCache\Content.Word\20211025_132002.jpg"/>
          <p:cNvPicPr/>
          <p:nvPr/>
        </p:nvPicPr>
        <p:blipFill>
          <a:blip r:embed="rId6" cstate="print">
            <a:lum contrast="10000"/>
          </a:blip>
          <a:srcRect t="6683" b="15752"/>
          <a:stretch>
            <a:fillRect/>
          </a:stretch>
        </p:blipFill>
        <p:spPr bwMode="auto">
          <a:xfrm>
            <a:off x="6000760" y="2857496"/>
            <a:ext cx="2946436" cy="182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Zver\AppData\Local\Microsoft\Windows\INetCache\Content.Word\20210927_114059.jpg"/>
          <p:cNvPicPr/>
          <p:nvPr/>
        </p:nvPicPr>
        <p:blipFill>
          <a:blip r:embed="rId7" cstate="print">
            <a:lum bright="-10000" contrast="20000"/>
          </a:blip>
          <a:srcRect l="13510" t="2387" r="10646" b="3713"/>
          <a:stretch>
            <a:fillRect/>
          </a:stretch>
        </p:blipFill>
        <p:spPr bwMode="auto">
          <a:xfrm>
            <a:off x="214282" y="928670"/>
            <a:ext cx="278608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Zver\AppData\Local\Microsoft\Windows\INetCache\Content.Word\IMG-c0c7a6ae3ee9cd99074f03e7273e6b98-V.JPG"/>
          <p:cNvPicPr/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2643174" y="4500570"/>
            <a:ext cx="271464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Zver\AppData\Local\Microsoft\Windows\INetCache\Content.Word\IMG-895212b46e9b7fa800b5a45268e9daaa-V.JPG"/>
          <p:cNvPicPr/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142844" y="3714752"/>
            <a:ext cx="2786082" cy="201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42259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51B0B"/>
                </a:solidFill>
              </a:rPr>
              <a:t>Работа с родителями: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 «Осень без простуды», «Что нам осень принесла»;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ярмарки выпечки «Осенняя фантазия»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3. Заключительный этап: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презентация проекта;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проведение осеннего праздника;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ярмарка выпечки «Осенняя фантазия».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Zver\AppData\Local\Microsoft\Windows\INetCache\Content.Word\20211029_093437.jpg"/>
          <p:cNvPicPr/>
          <p:nvPr/>
        </p:nvPicPr>
        <p:blipFill>
          <a:blip r:embed="rId2" cstate="print">
            <a:lum contrast="10000"/>
          </a:blip>
          <a:srcRect t="11326" b="4972"/>
          <a:stretch>
            <a:fillRect/>
          </a:stretch>
        </p:blipFill>
        <p:spPr bwMode="auto">
          <a:xfrm>
            <a:off x="4643438" y="4000504"/>
            <a:ext cx="422653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Zver\AppData\Local\Microsoft\Windows\INetCache\Content.Word\IMG-019cd5444c4e5bc6d97f4f6b42fdbaf2-V.JPG"/>
          <p:cNvPicPr/>
          <p:nvPr/>
        </p:nvPicPr>
        <p:blipFill>
          <a:blip r:embed="rId3" cstate="print">
            <a:lum contrast="10000"/>
          </a:blip>
          <a:srcRect t="19" r="7343"/>
          <a:stretch>
            <a:fillRect/>
          </a:stretch>
        </p:blipFill>
        <p:spPr bwMode="auto">
          <a:xfrm>
            <a:off x="214282" y="4000504"/>
            <a:ext cx="414340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42259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B51B0B"/>
                </a:solidFill>
              </a:rPr>
              <a:t/>
            </a:r>
            <a:br>
              <a:rPr lang="ru-RU" sz="3100" b="1" dirty="0" smtClean="0">
                <a:solidFill>
                  <a:srgbClr val="B51B0B"/>
                </a:solidFill>
              </a:rPr>
            </a:br>
            <a:r>
              <a:rPr lang="ru-RU" sz="3100" b="1" dirty="0" smtClean="0">
                <a:solidFill>
                  <a:srgbClr val="B51B0B"/>
                </a:solidFill>
              </a:rPr>
              <a:t>Интернет источники:</a:t>
            </a:r>
            <a:br>
              <a:rPr lang="ru-RU" sz="3100" b="1" dirty="0" smtClean="0">
                <a:solidFill>
                  <a:srgbClr val="B51B0B"/>
                </a:solidFill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https://vk.com/doc193573042_609714428?hash=8928006977d169b90d&amp;dl=c17d92721f1a0bb41b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https://vk.com/doc127520689_604352874?hash=8eaafd4e931e254844&amp;dl=47142c9251fc33009e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https://pedsovet.su/load/1248-1-0-55172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https://www.youtube.com/watch?v=oLBIc_LXF7A&amp;t=320s</a:t>
            </a:r>
            <a:r>
              <a:rPr lang="ru-RU" sz="2700" b="1" dirty="0" smtClean="0">
                <a:solidFill>
                  <a:srgbClr val="B51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B51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https://www.youtube.com/watch?v=2edGiL8LE6I&amp;t=11s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https://www.youtube.com/watch?v=up9zh-5Ss-M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https://www.youtube.com/watch?v=m87usI2orYc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https://www.youtube.com/watch?v=__yBYkGm7V8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https://www.youtube.com/watch?v=W1NwUTvwWYo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https://www.youtube.com/watch?v=0ZihbaoJ2P0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Тип проекта:</a:t>
            </a:r>
            <a:r>
              <a:rPr lang="ru-RU" sz="2800" dirty="0" smtClean="0">
                <a:solidFill>
                  <a:srgbClr val="B51B0B"/>
                </a:solidFill>
              </a:rPr>
              <a:t> </a:t>
            </a:r>
            <a:r>
              <a:rPr lang="ru-RU" sz="2800" dirty="0" smtClean="0"/>
              <a:t>познавательно - творческий.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Срок исполнения:</a:t>
            </a:r>
            <a:r>
              <a:rPr lang="ru-RU" sz="2800" dirty="0" smtClean="0">
                <a:solidFill>
                  <a:srgbClr val="B51B0B"/>
                </a:solidFill>
              </a:rPr>
              <a:t> </a:t>
            </a:r>
            <a:r>
              <a:rPr lang="ru-RU" sz="2800" dirty="0" smtClean="0"/>
              <a:t>краткосрочный,1 месяц.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Форма проведения:</a:t>
            </a:r>
            <a:r>
              <a:rPr lang="ru-RU" sz="2800" dirty="0" smtClean="0">
                <a:solidFill>
                  <a:srgbClr val="B51B0B"/>
                </a:solidFill>
              </a:rPr>
              <a:t> </a:t>
            </a:r>
            <a:r>
              <a:rPr lang="ru-RU" sz="2800" dirty="0" smtClean="0"/>
              <a:t>групповая, подгрупповая.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Участники: </a:t>
            </a:r>
            <a:r>
              <a:rPr lang="ru-RU" sz="2800" dirty="0" smtClean="0"/>
              <a:t>дети старшей группы, воспитатель, педагоги доп. образования, муз. руководитель, хореограф, родители.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C:\Users\Zver\AppData\Local\Microsoft\Windows\INetCache\Content.Word\IMG-493ace0cd8123f38f8f1136f32b03e9f-V.JPG"/>
          <p:cNvPicPr/>
          <p:nvPr/>
        </p:nvPicPr>
        <p:blipFill>
          <a:blip r:embed="rId2">
            <a:lum bright="10000" contrast="20000"/>
          </a:blip>
          <a:srcRect l="14520" t="16895" r="22727"/>
          <a:stretch>
            <a:fillRect/>
          </a:stretch>
        </p:blipFill>
        <p:spPr bwMode="auto">
          <a:xfrm>
            <a:off x="357158" y="2714620"/>
            <a:ext cx="364333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Zver\AppData\Local\Microsoft\Windows\INetCache\Content.Word\IMG-2b90f40617d4e22891b6e24ea37fe542-V.JPG"/>
          <p:cNvPicPr/>
          <p:nvPr/>
        </p:nvPicPr>
        <p:blipFill>
          <a:blip r:embed="rId3">
            <a:lum contrast="20000"/>
          </a:blip>
          <a:srcRect l="14160" t="21585" r="35428" b="5502"/>
          <a:stretch>
            <a:fillRect/>
          </a:stretch>
        </p:blipFill>
        <p:spPr bwMode="auto">
          <a:xfrm>
            <a:off x="4929190" y="2714620"/>
            <a:ext cx="3714776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690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B51B0B"/>
                </a:solidFill>
              </a:rPr>
              <a:t/>
            </a:r>
            <a:br>
              <a:rPr lang="ru-RU" sz="2400" b="1" dirty="0" smtClean="0">
                <a:solidFill>
                  <a:srgbClr val="B51B0B"/>
                </a:solidFill>
              </a:rPr>
            </a:br>
            <a:r>
              <a:rPr lang="ru-RU" sz="2800" b="1" dirty="0" smtClean="0">
                <a:solidFill>
                  <a:srgbClr val="B51B0B"/>
                </a:solidFill>
              </a:rPr>
              <a:t>Актуальность:</a:t>
            </a:r>
            <a:r>
              <a:rPr lang="ru-RU" sz="2400" dirty="0" smtClean="0">
                <a:solidFill>
                  <a:srgbClr val="000066"/>
                </a:solidFill>
              </a:rPr>
              <a:t/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познание ребёнком окружающего мира обязательно включает и познание природы. Сухомлинский В. А. писал: "Мир, окружающий ребёнка, - это, прежде всего, мир природы с безграничным богатством явлений, с неисчерпаемой красотой.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Осень – одно из благоприятных времен года для наблюдений за изменениями в природе. При изучении природных явлений дошкольники обращают внимания на многие признаки этого замечательного времен года, учатся прослеживать связь между ними, постепенно, знакомятся с осенней природой.</a:t>
            </a:r>
            <a:r>
              <a:rPr lang="ru-RU" sz="2400" dirty="0" smtClean="0">
                <a:solidFill>
                  <a:srgbClr val="000066"/>
                </a:solidFill>
              </a:rPr>
              <a:t/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B51B0B"/>
                </a:solidFill>
              </a:rPr>
              <a:t>Проблема:</a:t>
            </a:r>
            <a:r>
              <a:rPr lang="ru-RU" sz="2800" dirty="0" smtClean="0">
                <a:solidFill>
                  <a:srgbClr val="B51B0B"/>
                </a:solidFill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сожалению, дети дошкольного возраста имеют недостаточно представлений о красоте природы осенью, т.к. только начинают познавать мир, явления природы. 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0066"/>
                </a:solidFill>
              </a:rPr>
              <a:t/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29750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Цель проекта:</a:t>
            </a:r>
            <a:r>
              <a:rPr lang="ru-RU" sz="2800" dirty="0" smtClean="0">
                <a:solidFill>
                  <a:srgbClr val="B51B0B"/>
                </a:solidFill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и систематизировать знание детей об осени, как о времени года, ее признаках и явлениях.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Задачи: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обобщить и систематизировать представления детей об осенних изменениях в природе, о характерных сезонных явлениях;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расширить представления детей о многообразии и пользе осенних даров природы;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закреплять знания детей о подготовке животных к зиме, отлёте птиц;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умение видеть красоту окружающей природы, её разнообразие через наблюдения во время прогулок, при рассматривании иллюстраций и картин художников;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у детей бережное отношение к природе, желание оберегать ее, охранять;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приобщить родителей к совместной творческой деятельности с детьми.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2976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51B0B"/>
                </a:solidFill>
              </a:rPr>
              <a:t>Предполагаемый результат: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закрепление знаний и представлений детей об осени, её признаках и дарах;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отражение знаний, накопленных в процессе реализации проекта, в различных видах деятельности;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заинтересованность и активное участие родителей в образовательном процессе.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Этапы реализации проекта:</a:t>
            </a:r>
            <a:r>
              <a:rPr lang="ru-RU" sz="2800" dirty="0" smtClean="0">
                <a:solidFill>
                  <a:srgbClr val="B51B0B"/>
                </a:solidFill>
              </a:rPr>
              <a:t/>
            </a:r>
            <a:br>
              <a:rPr lang="ru-RU" sz="2800" dirty="0" smtClean="0">
                <a:solidFill>
                  <a:srgbClr val="B51B0B"/>
                </a:solidFill>
              </a:rPr>
            </a:br>
            <a:r>
              <a:rPr lang="ru-RU" sz="2800" b="1" dirty="0" smtClean="0">
                <a:solidFill>
                  <a:srgbClr val="B51B0B"/>
                </a:solidFill>
              </a:rPr>
              <a:t>I этап – Подготовительный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Сбор информации по теме;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Планирование и организация предметно-развивающей среды: подбор материала для продуктивной деятельности; аудио  и видео материала; художественной литературы по теме; дидактического материала; загадок  и раскрасок по теме.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Обсуждение с родителями вопросов, связанных с проведением проекта.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15436" cy="45116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51B0B"/>
                </a:solidFill>
              </a:rPr>
              <a:t>II этап – Основной</a:t>
            </a:r>
            <a:r>
              <a:rPr lang="ru-RU" sz="2800" dirty="0" smtClean="0">
                <a:solidFill>
                  <a:srgbClr val="B51B0B"/>
                </a:solidFill>
              </a:rPr>
              <a:t/>
            </a:r>
            <a:br>
              <a:rPr lang="ru-RU" sz="2800" dirty="0" smtClean="0">
                <a:solidFill>
                  <a:srgbClr val="B51B0B"/>
                </a:solidFill>
              </a:rPr>
            </a:br>
            <a:r>
              <a:rPr lang="ru-RU" sz="2800" b="1" dirty="0" smtClean="0">
                <a:solidFill>
                  <a:srgbClr val="B51B0B"/>
                </a:solidFill>
              </a:rPr>
              <a:t>Познавательное развитие: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ОД «Что нам осень принесла», «Хозяйка Осень».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беседы «Золотая осень», «Овощи», «Фрукты», «Цветы осенью»,  «Ягоды», «Грибы», «Осенний лес», «Поздняя осень», «Животный и растительный мир осеннего леса»;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«Жизнь природы осенью» и т.п.;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наблюдения: «Что цветет на нашем участке в сентябре?», «Кто помогал цветам расти?», «Что было сначала, что будет потом?», «Соберем семена садовых цветов», «Чем отличается ель от других деревьев осенью?», «Почему осенью птицы прилетают к жилищам людей?», «Почему исчезли насекомые?» и т.д.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Zver\AppData\Local\Microsoft\Windows\INetCache\Content.Word\20210930_113913.jpg"/>
          <p:cNvPicPr/>
          <p:nvPr/>
        </p:nvPicPr>
        <p:blipFill>
          <a:blip r:embed="rId2" cstate="print">
            <a:lum contrast="20000"/>
          </a:blip>
          <a:srcRect l="4305" t="5288"/>
          <a:stretch>
            <a:fillRect/>
          </a:stretch>
        </p:blipFill>
        <p:spPr bwMode="auto">
          <a:xfrm>
            <a:off x="285720" y="4714884"/>
            <a:ext cx="2571768" cy="1947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Zver\AppData\Local\Microsoft\Windows\INetCache\Content.Word\20210930_113900.jpg"/>
          <p:cNvPicPr/>
          <p:nvPr/>
        </p:nvPicPr>
        <p:blipFill>
          <a:blip r:embed="rId3" cstate="print">
            <a:lum contrast="20000"/>
          </a:blip>
          <a:srcRect l="15298" r="8836" b="23577"/>
          <a:stretch>
            <a:fillRect/>
          </a:stretch>
        </p:blipFill>
        <p:spPr bwMode="auto">
          <a:xfrm>
            <a:off x="6215074" y="4714884"/>
            <a:ext cx="2571767" cy="192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2976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51B0B"/>
                </a:solidFill>
              </a:rPr>
              <a:t>Речевое развитие: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литературы: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Пословицы, поговорки, загадки об осени;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Скребицкий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«Четыре художника», «Осень», «Белка готовится к зиме»;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Пушкин «Уж небо осенью дышало…», «Унылая пора! Очей очарованье»;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Плещеев «Скучная картина»; К. Бальмонт «Осень»; Е. Благинина «Улетают, улетели»; Пришвин М. «Листопад», «Осенние листочки»; Л.Толстой «Дуб и орешник»;  К.Ушинский «Осенняя сказка», «Спор деревьев».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картин и иллюстраций об осени, составление описательных рассказов. Заучивание стихов к осеннему празднику.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Словесные игры: «4-ый лишний»; «Узнай по описанию»; «Подбери признак»; «Чей лист? Чья ветка?»; «Соберём грибы в корзину»; « Что где растёт?» и т.д.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40116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51B0B"/>
                </a:solidFill>
              </a:rPr>
              <a:t>Социально-коммуникативное развитие: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«Прогулка по лесу»; «Прогулка по саду и огороду». «Бережное отношение к природе»; «Об осени» и т. д.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Сюжетно-ролевые игры: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Магазин», «Прогулка в осенний лес».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«Грибная полянка», «Времена года», «Узнай по описанию», «Чудесный мешочек», «Отгадай загадку – нарисуй отгадку!», «Что было бы, если из леса исчезли…»,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 какой ветки детки?», «Найди дерево по описанию», «Знатоки осенней природы».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Zver\AppData\Local\Microsoft\Windows\INetCache\Content.Word\20210930_1147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357694"/>
            <a:ext cx="3071834" cy="225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Zver\AppData\Local\Microsoft\Windows\INetCache\Content.Word\20210930_114817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286380" y="4357694"/>
            <a:ext cx="3035819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44402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51B0B"/>
                </a:solidFill>
              </a:rPr>
              <a:t>Физическое развитие: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smtClean="0"/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одеваться осенью?», «Если хочешь быть здоров!».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«Хитрая лиса», «Перелёт птиц», «Съедобное - несъедобное!».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Физкультминутки: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«Клён», «Листопад», «Грибы», «Овощи».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«Листья», «Птицы», «Засолка капусты».</a:t>
            </a: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B51B0B"/>
                </a:solidFill>
              </a:rPr>
              <a:t>Трудовая деятельность: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Беседы:  «Труд людей осенью», «Осенние хлопоты животных».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Сбор природного материала на прогулке (сбор семян, листочков для гербария), уборка опавшей листвы, подготовка клумбы группового участка к зиме, укрывание корней деревьев опавшей листвою.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Zver\AppData\Local\Microsoft\Windows\INetCache\Content.Word\20210930_114855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2844" y="4572008"/>
            <a:ext cx="2786082" cy="209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Zver\AppData\Local\Microsoft\Windows\INetCache\Content.Word\20210930_114627.jpg"/>
          <p:cNvPicPr/>
          <p:nvPr/>
        </p:nvPicPr>
        <p:blipFill>
          <a:blip r:embed="rId4" cstate="print">
            <a:lum contrast="10000"/>
          </a:blip>
          <a:srcRect t="13934" r="12004"/>
          <a:stretch>
            <a:fillRect/>
          </a:stretch>
        </p:blipFill>
        <p:spPr bwMode="auto">
          <a:xfrm>
            <a:off x="6143636" y="4572008"/>
            <a:ext cx="285752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Zver\AppData\Local\Microsoft\Windows\INetCache\Content.Word\20210930_1139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572008"/>
            <a:ext cx="2869571" cy="209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62</Words>
  <PresentationFormat>Экран (4:3)</PresentationFormat>
  <Paragraphs>19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Презентация образовательного проекта  на тему:  « Чудесная пора – Осень!»   старшая группа (5-6лет) </vt:lpstr>
      <vt:lpstr>    Тип проекта: познавательно - творческий. Срок исполнения: краткосрочный,1 месяц. Форма проведения: групповая, подгрупповая.  Участники: дети старшей группы, воспитатель, педагоги доп. образования, муз. руководитель, хореограф, родители. </vt:lpstr>
      <vt:lpstr> Актуальность: познание ребёнком окружающего мира обязательно включает и познание природы. Сухомлинский В. А. писал: "Мир, окружающий ребёнка, - это, прежде всего, мир природы с безграничным богатством явлений, с неисчерпаемой красотой.  Осень – одно из благоприятных времен года для наблюдений за изменениями в природе. При изучении природных явлений дошкольники обращают внимания на многие признаки этого замечательного времен года, учатся прослеживать связь между ними, постепенно, знакомятся с осенней природой.  Проблема: к сожалению, дети дошкольного возраста имеют недостаточно представлений о красоте природы осенью, т.к. только начинают познавать мир, явления природы.     </vt:lpstr>
      <vt:lpstr>   Цель проекта: Расширять и систематизировать знание детей об осени, как о времени года, ее признаках и явлениях. Задачи:  -обобщить и систематизировать представления детей об осенних изменениях в природе, о характерных сезонных явлениях; - расширить представления детей о многообразии и пользе осенних даров природы; - закреплять знания детей о подготовке животных к зиме, отлёте птиц; - развивать умение видеть красоту окружающей природы, её разнообразие через наблюдения во время прогулок, при рассматривании иллюстраций и картин художников; - воспитывать у детей бережное отношение к природе, желание оберегать ее, охранять; - приобщить родителей к совместной творческой деятельности с детьми.    </vt:lpstr>
      <vt:lpstr>Предполагаемый результат: - закрепление знаний и представлений детей об осени, её признаках и дарах; - отражение знаний, накопленных в процессе реализации проекта, в различных видах деятельности; - заинтересованность и активное участие родителей в образовательном процессе. Этапы реализации проекта: I этап – Подготовительный 1. Сбор информации по теме; 2. Планирование и организация предметно-развивающей среды: подбор материала для продуктивной деятельности; аудио  и видео материала; художественной литературы по теме; дидактического материала; загадок  и раскрасок по теме. 3. Обсуждение с родителями вопросов, связанных с проведением проекта. </vt:lpstr>
      <vt:lpstr>II этап – Основной Познавательное развитие: - ОД «Что нам осень принесла», «Хозяйка Осень». - беседы «Золотая осень», «Овощи», «Фрукты», «Цветы осенью»,  «Ягоды», «Грибы», «Осенний лес», «Поздняя осень», «Животный и растительный мир осеннего леса»;  «Жизнь природы осенью» и т.п.; - наблюдения: «Что цветет на нашем участке в сентябре?», «Кто помогал цветам расти?», «Что было сначала, что будет потом?», «Соберем семена садовых цветов», «Чем отличается ель от других деревьев осенью?», «Почему осенью птицы прилетают к жилищам людей?», «Почему исчезли насекомые?» и т.д. </vt:lpstr>
      <vt:lpstr>Речевое развитие: Чтение художественной литературы: Пословицы, поговорки, загадки об осени;  Скребицкий М. «Четыре художника», «Осень», «Белка готовится к зиме»; А. Пушкин «Уж небо осенью дышало…», «Унылая пора! Очей очарованье»;  А. Плещеев «Скучная картина»; К. Бальмонт «Осень»; Е. Благинина «Улетают, улетели»; Пришвин М. «Листопад», «Осенние листочки»; Л.Толстой «Дуб и орешник»;  К.Ушинский «Осенняя сказка», «Спор деревьев». Рассматривание картин и иллюстраций об осени, составление описательных рассказов. Заучивание стихов к осеннему празднику. Словесные игры: «4-ый лишний»; «Узнай по описанию»; «Подбери признак»; «Чей лист? Чья ветка?»; «Соберём грибы в корзину»; « Что где растёт?» и т.д.  </vt:lpstr>
      <vt:lpstr>Социально-коммуникативное развитие: Беседы: «Прогулка по лесу»; «Прогулка по саду и огороду». «Бережное отношение к природе»; «Об осени» и т. д. Сюжетно-ролевые игры: « Магазин», «Прогулка в осенний лес». Дидактические игры: «Грибная полянка», «Времена года», «Узнай по описанию», «Чудесный мешочек», «Отгадай загадку – нарисуй отгадку!», «Что было бы, если из леса исчезли…», «С какой ветки детки?», «Найди дерево по описанию», «Знатоки осенней природы».</vt:lpstr>
      <vt:lpstr>Физическое развитие: - Беседы: «Как одеваться осенью?», «Если хочешь быть здоров!». - Подвижные игры: «Хитрая лиса», «Перелёт птиц», «Съедобное - несъедобное!».  - Физкультминутки: «Клён», «Листопад», «Грибы», «Овощи».  - Пальчиковая гимнастика: «Листья», «Птицы», «Засолка капусты».  Трудовая деятельность: - Беседы:  «Труд людей осенью», «Осенние хлопоты животных». - Сбор природного материала на прогулке (сбор семян, листочков для гербария), уборка опавшей листвы, подготовка клумбы группового участка к зиме, укрывание корней деревьев опавшей листвою. </vt:lpstr>
      <vt:lpstr>Художественно - эстетическое развитие: Музыкальная деятельность: Разучивание песен  к  осеннему празднику, танцев по содержанию утренника; прослушивание аудиозаписи: П. И. Чайковский «Октябрь». Продуктивная деятельность: Рисование: «Грибы», коллективная работа «Осенняя рябина» (солью) Лепка: «Перелетные птицы». Лепка из теста: «Осенние листочки», колл.работа «Осенью в лесу». Аппликация: «Осенний букет», «Осенние заготовки белочки»,  коллективная работа «Осенние дары леса». </vt:lpstr>
      <vt:lpstr>Продуктивная деятельность детей:</vt:lpstr>
      <vt:lpstr>Работа с родителями: Консультации «Осень без простуды», «Что нам осень принесла»; Организация ярмарки выпечки «Осенняя фантазия»   3. Заключительный этап: - презентация проекта; - проведение осеннего праздника; - ярмарка выпечки «Осенняя фантазия». </vt:lpstr>
      <vt:lpstr> Интернет источники: https://vk.com/doc193573042_609714428?hash=8928006977d169b90d&amp;dl=c17d92721f1a0bb41b  https://vk.com/doc127520689_604352874?hash=8eaafd4e931e254844&amp;dl=47142c9251fc33009e  https://pedsovet.su/load/1248-1-0-55172 https://www.youtube.com/watch?v=oLBIc_LXF7A&amp;t=320s https://www.youtube.com/watch?v=2edGiL8LE6I&amp;t=11s https://www.youtube.com/watch?v=up9zh-5Ss-M https://www.youtube.com/watch?v=m87usI2orYc https://www.youtube.com/watch?v=__yBYkGm7V8 https://www.youtube.com/watch?v=W1NwUTvwWYo https://www.youtube.com/watch?v=0ZihbaoJ2P0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</dc:creator>
  <cp:lastModifiedBy>Zver</cp:lastModifiedBy>
  <cp:revision>34</cp:revision>
  <dcterms:created xsi:type="dcterms:W3CDTF">2019-11-16T06:10:26Z</dcterms:created>
  <dcterms:modified xsi:type="dcterms:W3CDTF">2022-01-16T14:59:20Z</dcterms:modified>
</cp:coreProperties>
</file>