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4" r:id="rId3"/>
    <p:sldId id="258" r:id="rId4"/>
    <p:sldId id="257" r:id="rId5"/>
    <p:sldId id="265" r:id="rId6"/>
    <p:sldId id="259" r:id="rId7"/>
    <p:sldId id="260" r:id="rId8"/>
    <p:sldId id="261" r:id="rId9"/>
    <p:sldId id="275" r:id="rId10"/>
    <p:sldId id="266" r:id="rId11"/>
    <p:sldId id="267" r:id="rId12"/>
    <p:sldId id="272" r:id="rId13"/>
    <p:sldId id="263" r:id="rId14"/>
  </p:sldIdLst>
  <p:sldSz cx="14630400" cy="8229600"/>
  <p:notesSz cx="8229600" cy="14630400"/>
  <p:embeddedFontLst>
    <p:embeddedFont>
      <p:font typeface="Gelasio Semi Bold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Gelasio" panose="020B0604020202020204" charset="0"/>
      <p:regular r:id="rId21"/>
    </p:embeddedFont>
    <p:embeddedFont>
      <p:font typeface="Arial Rounded MT Bold" panose="020F0704030504030204" pitchFamily="34" charset="0"/>
      <p:regular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9" autoAdjust="0"/>
    <p:restoredTop sz="94610"/>
  </p:normalViewPr>
  <p:slideViewPr>
    <p:cSldViewPr snapToGrid="0" snapToObjects="1">
      <p:cViewPr varScale="1">
        <p:scale>
          <a:sx n="59" d="100"/>
          <a:sy n="59" d="100"/>
        </p:scale>
        <p:origin x="528" y="7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320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27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66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92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64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8253854" y="2213929"/>
            <a:ext cx="6376546" cy="38017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4800" dirty="0">
                <a:latin typeface="Arial Rounded MT Bold" panose="020F0704030504030204" pitchFamily="34" charset="0"/>
                <a:ea typeface="Gelasio Semi Bold" pitchFamily="34" charset="-122"/>
                <a:cs typeface="Gelasio Semi Bold" pitchFamily="34" charset="-120"/>
              </a:rPr>
              <a:t>Взаимодействие </a:t>
            </a:r>
            <a:endParaRPr lang="ru-RU" sz="4800" dirty="0">
              <a:latin typeface="Gelasio Semi Bold" pitchFamily="34" charset="0"/>
              <a:ea typeface="Gelasio Semi Bold" pitchFamily="34" charset="-122"/>
              <a:cs typeface="Gelasio Semi Bold" pitchFamily="34" charset="-120"/>
            </a:endParaRPr>
          </a:p>
          <a:p>
            <a:pPr marL="0" indent="0" algn="ctr">
              <a:buNone/>
            </a:pPr>
            <a:r>
              <a:rPr lang="en-US" sz="4800" dirty="0">
                <a:latin typeface="Arial Rounded MT Bold" panose="020F0704030504030204" pitchFamily="34" charset="0"/>
                <a:ea typeface="Gelasio Semi Bold" pitchFamily="34" charset="-122"/>
                <a:cs typeface="Gelasio Semi Bold" pitchFamily="34" charset="-120"/>
              </a:rPr>
              <a:t>с родителями дошкольников через видеоконтент</a:t>
            </a:r>
            <a:endParaRPr lang="en-US" sz="4800" dirty="0">
              <a:latin typeface="Arial Rounded MT Bold" panose="020F070403050403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9023339" y="6242704"/>
            <a:ext cx="4837576" cy="7872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b="1" dirty="0">
                <a:latin typeface="Arial Rounded MT Bold" panose="020F0704030504030204" pitchFamily="34" charset="0"/>
                <a:ea typeface="Gelasio" pitchFamily="34" charset="-122"/>
                <a:cs typeface="Gelasio" pitchFamily="34" charset="-120"/>
              </a:rPr>
              <a:t>Анастасия Валерьевна Ляпина</a:t>
            </a:r>
            <a:r>
              <a:rPr lang="en-US" sz="1750" dirty="0">
                <a:latin typeface="Arial Rounded MT Bold" panose="020F0704030504030204" pitchFamily="34" charset="0"/>
                <a:ea typeface="Gelasio" pitchFamily="34" charset="-122"/>
                <a:cs typeface="Gelasio" pitchFamily="34" charset="-120"/>
              </a:rPr>
              <a:t>,</a:t>
            </a:r>
            <a:endParaRPr lang="ru-RU" sz="1750" dirty="0">
              <a:latin typeface="Gelasio" pitchFamily="34" charset="0"/>
              <a:ea typeface="Gelasio" pitchFamily="34" charset="-122"/>
              <a:cs typeface="Gelasio" pitchFamily="34" charset="-120"/>
            </a:endParaRPr>
          </a:p>
          <a:p>
            <a:pPr algn="ctr">
              <a:lnSpc>
                <a:spcPts val="2850"/>
              </a:lnSpc>
            </a:pPr>
            <a:r>
              <a:rPr lang="en-US" sz="1750" dirty="0">
                <a:latin typeface="Arial Rounded MT Bold" panose="020F0704030504030204" pitchFamily="34" charset="0"/>
                <a:ea typeface="Gelasio" pitchFamily="34" charset="-122"/>
                <a:cs typeface="Gelasio" pitchFamily="34" charset="-120"/>
              </a:rPr>
              <a:t>педагог-психолог МБДОУ «Детский сад № 13»</a:t>
            </a:r>
            <a:endParaRPr lang="en-US" sz="1750" dirty="0">
              <a:latin typeface="Arial Rounded MT Bold" panose="020F0704030504030204" pitchFamily="34" charset="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5991582" y="5055989"/>
            <a:ext cx="236612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10" name="Рисунок 9" descr="Изображение выглядит как человек, Человеческое лицо, одежда, улыбка">
            <a:extLst>
              <a:ext uri="{FF2B5EF4-FFF2-40B4-BE49-F238E27FC236}">
                <a16:creationId xmlns:a16="http://schemas.microsoft.com/office/drawing/2014/main" xmlns="" id="{33AE0D2E-8354-F72D-72AB-858956BF6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51" y="0"/>
            <a:ext cx="8229600" cy="82296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7DC0CED-5E92-A22E-88CC-8CA10CCFCEB3}"/>
              </a:ext>
            </a:extLst>
          </p:cNvPr>
          <p:cNvSpPr/>
          <p:nvPr/>
        </p:nvSpPr>
        <p:spPr>
          <a:xfrm>
            <a:off x="12550140" y="7509510"/>
            <a:ext cx="1977390" cy="720090"/>
          </a:xfrm>
          <a:prstGeom prst="rect">
            <a:avLst/>
          </a:prstGeom>
          <a:solidFill>
            <a:srgbClr val="F9F6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549D395-F0A4-D59D-C482-3AD0B6DCF70D}"/>
              </a:ext>
            </a:extLst>
          </p:cNvPr>
          <p:cNvSpPr/>
          <p:nvPr/>
        </p:nvSpPr>
        <p:spPr>
          <a:xfrm>
            <a:off x="12550140" y="7509510"/>
            <a:ext cx="1977390" cy="720090"/>
          </a:xfrm>
          <a:prstGeom prst="rect">
            <a:avLst/>
          </a:prstGeom>
          <a:solidFill>
            <a:srgbClr val="F9F6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733" y="130629"/>
            <a:ext cx="3184071" cy="3184071"/>
          </a:xfrm>
          <a:prstGeom prst="rect">
            <a:avLst/>
          </a:prstGeom>
        </p:spPr>
      </p:pic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1" t="13976" r="29647" b="11195"/>
          <a:stretch/>
        </p:blipFill>
        <p:spPr bwMode="auto">
          <a:xfrm>
            <a:off x="522515" y="3314700"/>
            <a:ext cx="3763814" cy="359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80506" y="6908618"/>
            <a:ext cx="16898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BZ" dirty="0"/>
              <a:t> </a:t>
            </a:r>
            <a:r>
              <a:rPr lang="en-BZ" sz="3600" dirty="0">
                <a:latin typeface="Arial Rounded MT Bold" panose="020F0704030504030204" pitchFamily="34" charset="0"/>
              </a:rPr>
              <a:t>In</a:t>
            </a:r>
            <a:r>
              <a:rPr lang="en-US" sz="3600" dirty="0">
                <a:latin typeface="Arial Rounded MT Bold" panose="020F0704030504030204" pitchFamily="34" charset="0"/>
              </a:rPr>
              <a:t>S</a:t>
            </a:r>
            <a:r>
              <a:rPr lang="en-BZ" sz="3600" dirty="0">
                <a:latin typeface="Arial Rounded MT Bold" panose="020F0704030504030204" pitchFamily="34" charset="0"/>
              </a:rPr>
              <a:t>hot</a:t>
            </a:r>
            <a:endParaRPr lang="ru-RU" sz="3600" dirty="0"/>
          </a:p>
        </p:txBody>
      </p:sp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423" y="3314700"/>
            <a:ext cx="3282042" cy="328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23687" y="6886583"/>
            <a:ext cx="19194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BZ" dirty="0"/>
              <a:t> </a:t>
            </a:r>
            <a:r>
              <a:rPr lang="en-BZ" sz="3600" dirty="0">
                <a:latin typeface="Arial Rounded MT Bold" panose="020F0704030504030204" pitchFamily="34" charset="0"/>
              </a:rPr>
              <a:t>Cap</a:t>
            </a:r>
            <a:r>
              <a:rPr lang="en-US" sz="3600" dirty="0">
                <a:latin typeface="Arial Rounded MT Bold" panose="020F0704030504030204" pitchFamily="34" charset="0"/>
              </a:rPr>
              <a:t>C</a:t>
            </a:r>
            <a:r>
              <a:rPr lang="en-BZ" sz="3600" dirty="0" err="1">
                <a:latin typeface="Arial Rounded MT Bold" panose="020F0704030504030204" pitchFamily="34" charset="0"/>
              </a:rPr>
              <a:t>ut</a:t>
            </a:r>
            <a:endParaRPr lang="ru-RU" sz="3600" dirty="0"/>
          </a:p>
        </p:txBody>
      </p:sp>
      <p:pic>
        <p:nvPicPr>
          <p:cNvPr id="3078" name="Picture 6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604" y="3314700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014795" y="6891762"/>
            <a:ext cx="3707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BZ" dirty="0"/>
              <a:t> </a:t>
            </a:r>
            <a:r>
              <a:rPr lang="en-BZ" sz="3600" dirty="0">
                <a:latin typeface="Arial Rounded MT Bold" panose="020F0704030504030204" pitchFamily="34" charset="0"/>
              </a:rPr>
              <a:t>Sony </a:t>
            </a:r>
            <a:r>
              <a:rPr lang="en-US" sz="3600" dirty="0">
                <a:latin typeface="Arial Rounded MT Bold" panose="020F0704030504030204" pitchFamily="34" charset="0"/>
              </a:rPr>
              <a:t>V</a:t>
            </a:r>
            <a:r>
              <a:rPr lang="en-BZ" sz="3600" dirty="0" err="1">
                <a:latin typeface="Arial Rounded MT Bold" panose="020F0704030504030204" pitchFamily="34" charset="0"/>
              </a:rPr>
              <a:t>egas</a:t>
            </a:r>
            <a:r>
              <a:rPr lang="ru-RU" sz="3600" dirty="0"/>
              <a:t> </a:t>
            </a:r>
            <a:r>
              <a:rPr lang="en-US" sz="3600" dirty="0">
                <a:latin typeface="Arial Rounded MT Bold" panose="020F0704030504030204" pitchFamily="34" charset="0"/>
              </a:rPr>
              <a:t>Pro</a:t>
            </a:r>
            <a:endParaRPr lang="ru-RU" sz="3600" dirty="0"/>
          </a:p>
        </p:txBody>
      </p:sp>
      <p:sp>
        <p:nvSpPr>
          <p:cNvPr id="10" name="Text 0"/>
          <p:cNvSpPr/>
          <p:nvPr/>
        </p:nvSpPr>
        <p:spPr>
          <a:xfrm>
            <a:off x="3140289" y="1472855"/>
            <a:ext cx="11112365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ru-RU" sz="35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Программы, которые использую для монтажа видео:</a:t>
            </a:r>
            <a:endParaRPr lang="en-US" sz="355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37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549D395-F0A4-D59D-C482-3AD0B6DCF70D}"/>
              </a:ext>
            </a:extLst>
          </p:cNvPr>
          <p:cNvSpPr/>
          <p:nvPr/>
        </p:nvSpPr>
        <p:spPr>
          <a:xfrm>
            <a:off x="12550140" y="7509510"/>
            <a:ext cx="1977390" cy="720090"/>
          </a:xfrm>
          <a:prstGeom prst="rect">
            <a:avLst/>
          </a:prstGeom>
          <a:solidFill>
            <a:srgbClr val="F9F6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5" b="3570"/>
          <a:stretch/>
        </p:blipFill>
        <p:spPr>
          <a:xfrm>
            <a:off x="1086741" y="407398"/>
            <a:ext cx="3802777" cy="746215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17027" y="3714571"/>
            <a:ext cx="857250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InShot позволяет «смонтировать» разные видео в один ролик и удобно синхронизировать музыку, текст и стикеры с видеорядом. 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 раздела есть опции: «обрезать», «размер», «фильтр», «музыка», «стикер», «скорость», «фон», «текст», «поворот».</a:t>
            </a:r>
          </a:p>
          <a:p>
            <a:pPr algn="just"/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 отметить, что здесь можно редактировать не только видео, но и фото (например, наложить музыку или анимационный стикер). </a:t>
            </a:r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1" t="13976" r="29647" b="11195"/>
          <a:stretch/>
        </p:blipFill>
        <p:spPr bwMode="auto">
          <a:xfrm>
            <a:off x="7772401" y="407398"/>
            <a:ext cx="3386749" cy="323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76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4"/>
          <p:cNvSpPr/>
          <p:nvPr/>
        </p:nvSpPr>
        <p:spPr>
          <a:xfrm>
            <a:off x="5043201" y="3717947"/>
            <a:ext cx="4702347" cy="7919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750"/>
              </a:lnSpc>
            </a:pPr>
            <a:r>
              <a:rPr lang="ru-RU" sz="2400" b="1" dirty="0" smtClean="0"/>
              <a:t>Главное – </a:t>
            </a:r>
          </a:p>
          <a:p>
            <a:pPr>
              <a:lnSpc>
                <a:spcPts val="2750"/>
              </a:lnSpc>
            </a:pPr>
            <a:r>
              <a:rPr lang="ru-RU" sz="2400" b="1" dirty="0" smtClean="0"/>
              <a:t>акцент </a:t>
            </a:r>
            <a:r>
              <a:rPr lang="ru-RU" sz="2400" b="1" dirty="0"/>
              <a:t>на эмоции героев в </a:t>
            </a:r>
            <a:r>
              <a:rPr lang="ru-RU" sz="2400" b="1" dirty="0" smtClean="0"/>
              <a:t>кадре!</a:t>
            </a:r>
            <a:endParaRPr lang="en-US" sz="2400" b="1" dirty="0">
              <a:latin typeface="Arial Rounded MT Bold" panose="020F070403050403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6F747E8-8F53-6343-4D85-6FB13AE80D57}"/>
              </a:ext>
            </a:extLst>
          </p:cNvPr>
          <p:cNvSpPr/>
          <p:nvPr/>
        </p:nvSpPr>
        <p:spPr>
          <a:xfrm>
            <a:off x="12550140" y="7509510"/>
            <a:ext cx="1977390" cy="720090"/>
          </a:xfrm>
          <a:prstGeom prst="rect">
            <a:avLst/>
          </a:prstGeom>
          <a:solidFill>
            <a:srgbClr val="F9F6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Изображение выглядит как одежда, человек, мальчик, детская площадка">
            <a:extLst>
              <a:ext uri="{FF2B5EF4-FFF2-40B4-BE49-F238E27FC236}">
                <a16:creationId xmlns:a16="http://schemas.microsoft.com/office/drawing/2014/main" xmlns="" id="{5AB29BC4-49FC-C571-B5F3-C940021B32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951" r="8951"/>
          <a:stretch/>
        </p:blipFill>
        <p:spPr>
          <a:xfrm>
            <a:off x="336558" y="144045"/>
            <a:ext cx="4576602" cy="2575898"/>
          </a:xfrm>
          <a:prstGeom prst="rect">
            <a:avLst/>
          </a:prstGeom>
        </p:spPr>
      </p:pic>
      <p:pic>
        <p:nvPicPr>
          <p:cNvPr id="5" name="Рисунок 4" descr="Изображение выглядит как одежда, человек, Человеческое лицо, мальчик">
            <a:extLst>
              <a:ext uri="{FF2B5EF4-FFF2-40B4-BE49-F238E27FC236}">
                <a16:creationId xmlns:a16="http://schemas.microsoft.com/office/drawing/2014/main" xmlns="" id="{FFF862A0-CACF-B874-18DC-7528EF879B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028" r="8951"/>
          <a:stretch/>
        </p:blipFill>
        <p:spPr>
          <a:xfrm>
            <a:off x="9745548" y="144045"/>
            <a:ext cx="4557772" cy="2567713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еловек, Человеческое лицо, в помещении, ребенок">
            <a:extLst>
              <a:ext uri="{FF2B5EF4-FFF2-40B4-BE49-F238E27FC236}">
                <a16:creationId xmlns:a16="http://schemas.microsoft.com/office/drawing/2014/main" xmlns="" id="{4B72BA75-2290-A373-3BB5-0B250C1D42C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874" r="8951"/>
          <a:stretch/>
        </p:blipFill>
        <p:spPr>
          <a:xfrm>
            <a:off x="355388" y="2827187"/>
            <a:ext cx="4576602" cy="257348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Человеческое лицо, человек, одежда, мальчик">
            <a:extLst>
              <a:ext uri="{FF2B5EF4-FFF2-40B4-BE49-F238E27FC236}">
                <a16:creationId xmlns:a16="http://schemas.microsoft.com/office/drawing/2014/main" xmlns="" id="{51E7E5CB-7D47-000A-087E-A289FC4D58A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9028" r="8951"/>
          <a:stretch/>
        </p:blipFill>
        <p:spPr>
          <a:xfrm>
            <a:off x="9745548" y="5504136"/>
            <a:ext cx="4557772" cy="256771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Человеческое лицо, в помещении, ребенок, начинающий ходить, человек">
            <a:extLst>
              <a:ext uri="{FF2B5EF4-FFF2-40B4-BE49-F238E27FC236}">
                <a16:creationId xmlns:a16="http://schemas.microsoft.com/office/drawing/2014/main" xmlns="" id="{FFD8E250-825F-F3A3-4679-158CAFB65CE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8951" r="8951"/>
          <a:stretch/>
        </p:blipFill>
        <p:spPr>
          <a:xfrm>
            <a:off x="5043201" y="5458241"/>
            <a:ext cx="4572306" cy="261360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2" r="9028"/>
          <a:stretch/>
        </p:blipFill>
        <p:spPr>
          <a:xfrm>
            <a:off x="5043200" y="160311"/>
            <a:ext cx="4562509" cy="25691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2" r="9028"/>
          <a:stretch/>
        </p:blipFill>
        <p:spPr>
          <a:xfrm>
            <a:off x="9745548" y="2804114"/>
            <a:ext cx="4570652" cy="25737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9" r="9028"/>
          <a:stretch/>
        </p:blipFill>
        <p:spPr>
          <a:xfrm>
            <a:off x="370695" y="5458241"/>
            <a:ext cx="4561295" cy="265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6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2358" y="606862"/>
            <a:ext cx="9673947" cy="6550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00" dirty="0">
                <a:solidFill>
                  <a:srgbClr val="484237"/>
                </a:solidFill>
                <a:latin typeface="Arial Rounded MT Bold" panose="020F0704030504030204" pitchFamily="34" charset="0"/>
                <a:ea typeface="Gelasio Semi Bold" pitchFamily="34" charset="-122"/>
                <a:cs typeface="Gelasio Semi Bold" pitchFamily="34" charset="-120"/>
              </a:rPr>
              <a:t>Заключение: влияние видеоконтента</a:t>
            </a:r>
            <a:endParaRPr lang="en-US" sz="4100" dirty="0">
              <a:latin typeface="Arial Rounded MT Bold" panose="020F070403050403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72298" y="1497807"/>
            <a:ext cx="13085683" cy="6707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800" dirty="0">
                <a:latin typeface="Arial Rounded MT Bold" panose="020F0704030504030204" pitchFamily="34" charset="0"/>
                <a:ea typeface="Gelasio" pitchFamily="34" charset="-122"/>
                <a:cs typeface="Gelasio" pitchFamily="34" charset="-120"/>
              </a:rPr>
              <a:t>Видеоролики всегда находят эмоциональный отклик и положительную оценку у родителей, способствуя созданию доверительной и открытой атмосферы.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1576507" y="3950613"/>
            <a:ext cx="2578775" cy="524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100"/>
              </a:lnSpc>
              <a:buNone/>
            </a:pPr>
            <a:r>
              <a:rPr lang="en-US" sz="41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100%</a:t>
            </a:r>
            <a:endParaRPr lang="en-US" sz="41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495" y="2640211"/>
            <a:ext cx="3144917" cy="314491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772358" y="6047065"/>
            <a:ext cx="4187190" cy="6707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dirty="0">
                <a:latin typeface="Arial Rounded MT Bold" panose="020F0704030504030204" pitchFamily="34" charset="0"/>
                <a:ea typeface="Gelasio" pitchFamily="34" charset="-122"/>
                <a:cs typeface="Gelasio" pitchFamily="34" charset="-120"/>
              </a:rPr>
              <a:t>Восторженный прием видеоконтента родителями.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6025753" y="3950613"/>
            <a:ext cx="2578775" cy="524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100"/>
              </a:lnSpc>
              <a:buNone/>
            </a:pPr>
            <a:r>
              <a:rPr lang="en-US" sz="41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↑</a:t>
            </a:r>
            <a:endParaRPr lang="en-US" sz="41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2742" y="2640211"/>
            <a:ext cx="3144917" cy="314491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221605" y="6047065"/>
            <a:ext cx="4187190" cy="6707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dirty="0">
                <a:latin typeface="Arial Rounded MT Bold" panose="020F0704030504030204" pitchFamily="34" charset="0"/>
                <a:ea typeface="Gelasio" pitchFamily="34" charset="-122"/>
                <a:cs typeface="Gelasio" pitchFamily="34" charset="-120"/>
              </a:rPr>
              <a:t>Повышение наглядности и интерактивности взаимодействия.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10475000" y="3950613"/>
            <a:ext cx="2578775" cy="524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100"/>
              </a:lnSpc>
              <a:buNone/>
            </a:pPr>
            <a:r>
              <a:rPr lang="en-US" sz="41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😊</a:t>
            </a:r>
            <a:endParaRPr lang="en-US" sz="410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1988" y="2640211"/>
            <a:ext cx="3144917" cy="314491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670852" y="6047065"/>
            <a:ext cx="4187190" cy="6707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dirty="0">
                <a:latin typeface="Arial Rounded MT Bold" panose="020F0704030504030204" pitchFamily="34" charset="0"/>
                <a:ea typeface="Gelasio" pitchFamily="34" charset="-122"/>
                <a:cs typeface="Gelasio" pitchFamily="34" charset="-120"/>
              </a:rPr>
              <a:t>Формирование позитивных эмоций и открытости.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772358" y="6953726"/>
            <a:ext cx="13085683" cy="6707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800" dirty="0">
                <a:latin typeface="Arial Rounded MT Bold" panose="020F0704030504030204" pitchFamily="34" charset="0"/>
                <a:ea typeface="Gelasio" pitchFamily="34" charset="-122"/>
                <a:cs typeface="Gelasio" pitchFamily="34" charset="-120"/>
              </a:rPr>
              <a:t>Эта педагогическая находка позволяет установить прочные партнерские отношения между ДОУ и семьей, а также между педагогами и родителями.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03D6E24-9DAB-1387-D381-CF659D1884A0}"/>
              </a:ext>
            </a:extLst>
          </p:cNvPr>
          <p:cNvSpPr/>
          <p:nvPr/>
        </p:nvSpPr>
        <p:spPr>
          <a:xfrm>
            <a:off x="12550140" y="7509510"/>
            <a:ext cx="1977390" cy="720090"/>
          </a:xfrm>
          <a:prstGeom prst="rect">
            <a:avLst/>
          </a:prstGeom>
          <a:solidFill>
            <a:srgbClr val="F9F6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038"/>
          <a:stretch/>
        </p:blipFill>
        <p:spPr bwMode="auto">
          <a:xfrm>
            <a:off x="11117993" y="3590697"/>
            <a:ext cx="1324439" cy="121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4714965" y="1500188"/>
            <a:ext cx="5114835" cy="31430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400" b="1" i="1" dirty="0">
                <a:latin typeface="Arial Rounded MT Bold" panose="020F0704030504030204" pitchFamily="34" charset="0"/>
                <a:ea typeface="Gelasio" pitchFamily="34" charset="-122"/>
                <a:cs typeface="Gelasio" pitchFamily="34" charset="-120"/>
              </a:rPr>
              <a:t>Использование видеоконтента как способа формирования позитивных представлений о родительстве, семье, семейных ценностях и сотрудничестве с детским садом</a:t>
            </a:r>
            <a:r>
              <a:rPr lang="ru-RU" sz="2400" b="1" i="1" dirty="0"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ru-RU" sz="2400" i="1" dirty="0">
                <a:latin typeface="Gelasio" pitchFamily="34" charset="0"/>
                <a:ea typeface="Gelasio" pitchFamily="34" charset="-122"/>
                <a:cs typeface="Gelasio" pitchFamily="34" charset="-120"/>
              </a:rPr>
              <a:t>- э</a:t>
            </a:r>
            <a:r>
              <a:rPr lang="en-US" sz="2400" i="1" dirty="0">
                <a:latin typeface="Arial Rounded MT Bold" panose="020F0704030504030204" pitchFamily="34" charset="0"/>
                <a:ea typeface="Gelasio" pitchFamily="34" charset="-122"/>
                <a:cs typeface="Gelasio" pitchFamily="34" charset="-120"/>
              </a:rPr>
              <a:t>то одна из наиболее интересных форм работы с родителями и детьми.</a:t>
            </a:r>
            <a:endParaRPr lang="en-US" sz="2400" i="1" dirty="0">
              <a:latin typeface="Arial Rounded MT Bold" panose="020F0704030504030204" pitchFamily="34" charset="0"/>
            </a:endParaRPr>
          </a:p>
        </p:txBody>
      </p:sp>
      <p:pic>
        <p:nvPicPr>
          <p:cNvPr id="18" name="Рисунок 17" descr="Изображение выглядит как одежда, человек, на открытом воздухе, ребенок, начинающий ходить&#10;&#10;Автоматически созданное описание">
            <a:extLst>
              <a:ext uri="{FF2B5EF4-FFF2-40B4-BE49-F238E27FC236}">
                <a16:creationId xmlns:a16="http://schemas.microsoft.com/office/drawing/2014/main" xmlns="" id="{094D6EB6-329C-844C-0943-70C792B80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6" y="11430"/>
            <a:ext cx="4702629" cy="82296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602F3A8A-C722-58DC-9723-AF4F4D2A2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437" y="0"/>
            <a:ext cx="4702175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0"/>
          <p:cNvSpPr/>
          <p:nvPr/>
        </p:nvSpPr>
        <p:spPr>
          <a:xfrm>
            <a:off x="3905067" y="220028"/>
            <a:ext cx="6734630" cy="1117282"/>
          </a:xfrm>
          <a:custGeom>
            <a:avLst/>
            <a:gdLst>
              <a:gd name="connsiteX0" fmla="*/ 0 w 6734630"/>
              <a:gd name="connsiteY0" fmla="*/ 0 h 1117282"/>
              <a:gd name="connsiteX1" fmla="*/ 6734630 w 6734630"/>
              <a:gd name="connsiteY1" fmla="*/ 0 h 1117282"/>
              <a:gd name="connsiteX2" fmla="*/ 6734630 w 6734630"/>
              <a:gd name="connsiteY2" fmla="*/ 1117282 h 1117282"/>
              <a:gd name="connsiteX3" fmla="*/ 0 w 6734630"/>
              <a:gd name="connsiteY3" fmla="*/ 1117282 h 1117282"/>
              <a:gd name="connsiteX4" fmla="*/ 0 w 6734630"/>
              <a:gd name="connsiteY4" fmla="*/ 0 h 1117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4630" h="1117282" fill="none" extrusionOk="0">
                <a:moveTo>
                  <a:pt x="0" y="0"/>
                </a:moveTo>
                <a:cubicBezTo>
                  <a:pt x="1553911" y="-157136"/>
                  <a:pt x="3703663" y="124836"/>
                  <a:pt x="6734630" y="0"/>
                </a:cubicBezTo>
                <a:cubicBezTo>
                  <a:pt x="6653165" y="280929"/>
                  <a:pt x="6732605" y="975852"/>
                  <a:pt x="6734630" y="1117282"/>
                </a:cubicBezTo>
                <a:cubicBezTo>
                  <a:pt x="3385653" y="1283108"/>
                  <a:pt x="2780884" y="1019053"/>
                  <a:pt x="0" y="1117282"/>
                </a:cubicBezTo>
                <a:cubicBezTo>
                  <a:pt x="8013" y="620645"/>
                  <a:pt x="-37954" y="179696"/>
                  <a:pt x="0" y="0"/>
                </a:cubicBezTo>
                <a:close/>
              </a:path>
              <a:path w="6734630" h="1117282" stroke="0" extrusionOk="0">
                <a:moveTo>
                  <a:pt x="0" y="0"/>
                </a:moveTo>
                <a:cubicBezTo>
                  <a:pt x="2020714" y="113588"/>
                  <a:pt x="5914647" y="147833"/>
                  <a:pt x="6734630" y="0"/>
                </a:cubicBezTo>
                <a:cubicBezTo>
                  <a:pt x="6748294" y="489816"/>
                  <a:pt x="6747792" y="671967"/>
                  <a:pt x="6734630" y="1117282"/>
                </a:cubicBezTo>
                <a:cubicBezTo>
                  <a:pt x="4176975" y="1148366"/>
                  <a:pt x="1115314" y="1099533"/>
                  <a:pt x="0" y="1117282"/>
                </a:cubicBezTo>
                <a:cubicBezTo>
                  <a:pt x="-46112" y="895923"/>
                  <a:pt x="93557" y="337355"/>
                  <a:pt x="0" y="0"/>
                </a:cubicBezTo>
                <a:close/>
              </a:path>
            </a:pathLst>
          </a:custGeom>
          <a:solidFill>
            <a:srgbClr val="F9F6F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418357069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3200" dirty="0">
                <a:solidFill>
                  <a:srgbClr val="484237"/>
                </a:solidFill>
                <a:latin typeface="Arial Rounded MT Bold" panose="020F0704030504030204" pitchFamily="34" charset="0"/>
                <a:ea typeface="Gelasio Semi Bold" pitchFamily="34" charset="-122"/>
                <a:cs typeface="Gelasio Semi Bold" pitchFamily="34" charset="-120"/>
              </a:rPr>
              <a:t>Педагогическая находка: </a:t>
            </a:r>
            <a:endParaRPr lang="ru-RU" sz="3200" dirty="0">
              <a:solidFill>
                <a:srgbClr val="484237"/>
              </a:solidFill>
              <a:latin typeface="Gelasio Semi Bold" pitchFamily="34" charset="0"/>
              <a:ea typeface="Gelasio Semi Bold" pitchFamily="34" charset="-122"/>
              <a:cs typeface="Gelasio Semi Bold" pitchFamily="34" charset="-120"/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rgbClr val="484237"/>
                </a:solidFill>
                <a:latin typeface="Arial Rounded MT Bold" panose="020F0704030504030204" pitchFamily="34" charset="0"/>
                <a:ea typeface="Gelasio Semi Bold" pitchFamily="34" charset="-122"/>
                <a:cs typeface="Gelasio Semi Bold" pitchFamily="34" charset="-120"/>
              </a:rPr>
              <a:t>видеоконтент как инструмент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969237" y="4643199"/>
            <a:ext cx="4479700" cy="3297793"/>
            <a:chOff x="4969236" y="4500802"/>
            <a:chExt cx="4702175" cy="3603068"/>
          </a:xfrm>
        </p:grpSpPr>
        <p:sp>
          <p:nvSpPr>
            <p:cNvPr id="23" name="Облачко с текстом: овальное 22">
              <a:extLst>
                <a:ext uri="{FF2B5EF4-FFF2-40B4-BE49-F238E27FC236}">
                  <a16:creationId xmlns:a16="http://schemas.microsoft.com/office/drawing/2014/main" xmlns="" id="{9BECD2AE-CC98-8EE2-0C73-BD38B91D8825}"/>
                </a:ext>
              </a:extLst>
            </p:cNvPr>
            <p:cNvSpPr/>
            <p:nvPr/>
          </p:nvSpPr>
          <p:spPr>
            <a:xfrm>
              <a:off x="4969236" y="4500802"/>
              <a:ext cx="4702175" cy="3603068"/>
            </a:xfrm>
            <a:prstGeom prst="wedgeEllipseCallout">
              <a:avLst>
                <a:gd name="adj1" fmla="val 93563"/>
                <a:gd name="adj2" fmla="val -5057"/>
              </a:avLst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 descr="Изображение выглядит как текст, одежда, обувь, челове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0799FD4-AE7D-C4A7-E59F-91EEEBD31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55281" y="4806077"/>
              <a:ext cx="2339175" cy="2892980"/>
            </a:xfrm>
            <a:prstGeom prst="rect">
              <a:avLst/>
            </a:prstGeom>
            <a:ln>
              <a:noFill/>
              <a:extLst>
                <a:ext uri="{C807C97D-BFC1-408E-A445-0C87EB9F89A2}">
                  <ask:lineSketchStyleProps xmlns:ask="http://schemas.microsoft.com/office/drawing/2018/sketchyshapes" xmlns="" sd="2136919775">
                    <a:custGeom>
                      <a:avLst/>
                      <a:gdLst>
                        <a:gd name="connsiteX0" fmla="*/ 0 w 2771236"/>
                        <a:gd name="connsiteY0" fmla="*/ 0 h 3427332"/>
                        <a:gd name="connsiteX1" fmla="*/ 2771236 w 2771236"/>
                        <a:gd name="connsiteY1" fmla="*/ 0 h 3427332"/>
                        <a:gd name="connsiteX2" fmla="*/ 2771236 w 2771236"/>
                        <a:gd name="connsiteY2" fmla="*/ 3427332 h 3427332"/>
                        <a:gd name="connsiteX3" fmla="*/ 0 w 2771236"/>
                        <a:gd name="connsiteY3" fmla="*/ 3427332 h 3427332"/>
                        <a:gd name="connsiteX4" fmla="*/ 0 w 2771236"/>
                        <a:gd name="connsiteY4" fmla="*/ 0 h 34273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771236" h="3427332" fill="none" extrusionOk="0">
                          <a:moveTo>
                            <a:pt x="0" y="0"/>
                          </a:moveTo>
                          <a:cubicBezTo>
                            <a:pt x="972840" y="-132040"/>
                            <a:pt x="1669888" y="52177"/>
                            <a:pt x="2771236" y="0"/>
                          </a:cubicBezTo>
                          <a:cubicBezTo>
                            <a:pt x="2679297" y="1326896"/>
                            <a:pt x="2871725" y="2614919"/>
                            <a:pt x="2771236" y="3427332"/>
                          </a:cubicBezTo>
                          <a:cubicBezTo>
                            <a:pt x="1537851" y="3508134"/>
                            <a:pt x="841380" y="3596837"/>
                            <a:pt x="0" y="3427332"/>
                          </a:cubicBezTo>
                          <a:cubicBezTo>
                            <a:pt x="115965" y="2369078"/>
                            <a:pt x="64931" y="908603"/>
                            <a:pt x="0" y="0"/>
                          </a:cubicBezTo>
                          <a:close/>
                        </a:path>
                        <a:path w="2771236" h="3427332" stroke="0" extrusionOk="0">
                          <a:moveTo>
                            <a:pt x="0" y="0"/>
                          </a:moveTo>
                          <a:cubicBezTo>
                            <a:pt x="298830" y="-40418"/>
                            <a:pt x="2039919" y="45479"/>
                            <a:pt x="2771236" y="0"/>
                          </a:cubicBezTo>
                          <a:cubicBezTo>
                            <a:pt x="2678559" y="1325715"/>
                            <a:pt x="2912071" y="2861566"/>
                            <a:pt x="2771236" y="3427332"/>
                          </a:cubicBezTo>
                          <a:cubicBezTo>
                            <a:pt x="2007141" y="3467685"/>
                            <a:pt x="1365800" y="3273139"/>
                            <a:pt x="0" y="3427332"/>
                          </a:cubicBezTo>
                          <a:cubicBezTo>
                            <a:pt x="-149959" y="2022932"/>
                            <a:pt x="110080" y="87427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</p:pic>
      </p:grpSp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6068105"/>
            <a:ext cx="2381522" cy="238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04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67" y="67732"/>
            <a:ext cx="9018431" cy="604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DC3EC13-9D2A-9169-4839-2271DDE4A5AF}"/>
              </a:ext>
            </a:extLst>
          </p:cNvPr>
          <p:cNvSpPr/>
          <p:nvPr/>
        </p:nvSpPr>
        <p:spPr>
          <a:xfrm>
            <a:off x="12550140" y="7509510"/>
            <a:ext cx="1977390" cy="720090"/>
          </a:xfrm>
          <a:prstGeom prst="rect">
            <a:avLst/>
          </a:prstGeom>
          <a:solidFill>
            <a:srgbClr val="F9F6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6571" y="6153091"/>
            <a:ext cx="14058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Видео-контент – это информация, представленная в видео-формате, </a:t>
            </a:r>
          </a:p>
          <a:p>
            <a:r>
              <a:rPr lang="ru-RU" sz="3200" b="1" dirty="0"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например, в видео-роликах – коротких фильмах, </a:t>
            </a:r>
          </a:p>
          <a:p>
            <a:r>
              <a:rPr lang="ru-RU" sz="3200" b="1" dirty="0"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с применением различного звукового и визуального сопровождения.</a:t>
            </a:r>
            <a:endParaRPr lang="en-US" sz="3200" b="1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89" y="583644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000" dirty="0" smtClean="0">
                <a:solidFill>
                  <a:srgbClr val="484237"/>
                </a:solidFill>
                <a:latin typeface="Arial Rounded MT Bold" panose="020F0704030504030204" pitchFamily="34" charset="0"/>
                <a:ea typeface="Gelasio Semi Bold" pitchFamily="34" charset="-122"/>
                <a:cs typeface="Gelasio Semi Bold" pitchFamily="34" charset="-120"/>
              </a:rPr>
              <a:t>Актуальность видеоконтента</a:t>
            </a:r>
            <a:r>
              <a:rPr lang="ru-RU" sz="4000" dirty="0" smtClean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 </a:t>
            </a:r>
            <a:r>
              <a:rPr lang="en-US" sz="4000" dirty="0" smtClean="0">
                <a:solidFill>
                  <a:srgbClr val="484237"/>
                </a:solidFill>
                <a:latin typeface="Arial Rounded MT Bold" panose="020F0704030504030204" pitchFamily="34" charset="0"/>
                <a:ea typeface="Gelasio Semi Bold" pitchFamily="34" charset="-122"/>
                <a:cs typeface="Gelasio Semi Bold" pitchFamily="34" charset="-120"/>
              </a:rPr>
              <a:t>в современном мире</a:t>
            </a:r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527101"/>
            <a:ext cx="13323654" cy="13339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2800" i="1" dirty="0">
                <a:latin typeface="Arial Rounded MT Bold" panose="020F0704030504030204" pitchFamily="34" charset="0"/>
                <a:ea typeface="Gelasio" pitchFamily="34" charset="-122"/>
                <a:cs typeface="Gelasio" pitchFamily="34" charset="-120"/>
              </a:rPr>
              <a:t>Современный мир характеризуется стремительным развитием коммуникационных и информационных технологий. Социальные сети и видеоконтент стали неотъемлемой частью нашей повседневной жизни.</a:t>
            </a:r>
            <a:endParaRPr lang="en-US" sz="2800" i="1" dirty="0">
              <a:latin typeface="Arial Rounded MT Bold" panose="020F0704030504030204" pitchFamily="34" charset="0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4144566"/>
            <a:ext cx="566976" cy="56697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93790" y="4995029"/>
            <a:ext cx="316265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746558"/>
                </a:solidFill>
                <a:latin typeface="Arial Rounded MT Bold" panose="020F0704030504030204" pitchFamily="34" charset="0"/>
                <a:ea typeface="Gelasio Semi Bold" pitchFamily="34" charset="-122"/>
                <a:cs typeface="Gelasio Semi Bold" pitchFamily="34" charset="-120"/>
              </a:rPr>
              <a:t>Всеобщая доступность</a:t>
            </a:r>
            <a:endParaRPr lang="en-US" sz="2200" b="1" dirty="0">
              <a:latin typeface="Arial Rounded MT Bold" panose="020F070403050403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93790" y="5485448"/>
            <a:ext cx="41586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 smtClean="0">
                <a:latin typeface="Arial Rounded MT Bold" panose="020F0704030504030204" pitchFamily="34" charset="0"/>
                <a:ea typeface="Gelasio" pitchFamily="34" charset="-122"/>
                <a:cs typeface="Gelasio" pitchFamily="34" charset="-120"/>
              </a:rPr>
              <a:t>Мобильны</a:t>
            </a:r>
            <a:r>
              <a:rPr lang="ru-RU" sz="1750" dirty="0" smtClean="0">
                <a:latin typeface="Arial Rounded MT Bold" panose="020F0704030504030204" pitchFamily="34" charset="0"/>
                <a:ea typeface="Gelasio" pitchFamily="34" charset="-122"/>
                <a:cs typeface="Gelasio" pitchFamily="34" charset="-120"/>
              </a:rPr>
              <a:t>е</a:t>
            </a:r>
            <a:r>
              <a:rPr lang="en-US" sz="1750" dirty="0" smtClean="0">
                <a:latin typeface="Arial Rounded MT Bold" panose="020F0704030504030204" pitchFamily="34" charset="0"/>
                <a:ea typeface="Gelasio" pitchFamily="34" charset="-122"/>
                <a:cs typeface="Gelasio" pitchFamily="34" charset="-120"/>
              </a:rPr>
              <a:t> устройства и интернет делают видеоконтент доступным для каждого родителя.</a:t>
            </a:r>
            <a:endParaRPr lang="en-US" sz="1750" dirty="0">
              <a:latin typeface="Arial Rounded MT Bold" panose="020F0704030504030204" pitchFamily="34" charset="0"/>
            </a:endParaRP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893" y="4144566"/>
            <a:ext cx="566976" cy="56697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235893" y="4995029"/>
            <a:ext cx="380630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746558"/>
                </a:solidFill>
                <a:latin typeface="Arial Rounded MT Bold" panose="020F0704030504030204" pitchFamily="34" charset="0"/>
                <a:ea typeface="Gelasio Semi Bold" pitchFamily="34" charset="-122"/>
                <a:cs typeface="Gelasio Semi Bold" pitchFamily="34" charset="-120"/>
              </a:rPr>
              <a:t>Широкое распространение</a:t>
            </a:r>
            <a:endParaRPr lang="en-US" sz="2200" b="1" dirty="0">
              <a:latin typeface="Arial Rounded MT Bold" panose="020F070403050403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5235893" y="5485448"/>
            <a:ext cx="415861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latin typeface="Arial Rounded MT Bold" panose="020F0704030504030204" pitchFamily="34" charset="0"/>
                <a:ea typeface="Gelasio" pitchFamily="34" charset="-122"/>
                <a:cs typeface="Gelasio" pitchFamily="34" charset="-120"/>
              </a:rPr>
              <a:t>Социальные сети являются основной платформой для обмена видеоматериалами, достигая огромной аудитории.</a:t>
            </a:r>
            <a:endParaRPr lang="en-US" sz="1750" dirty="0">
              <a:latin typeface="Arial Rounded MT Bold" panose="020F0704030504030204" pitchFamily="34" charset="0"/>
            </a:endParaRP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995" y="4144566"/>
            <a:ext cx="566976" cy="566976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9677995" y="4995029"/>
            <a:ext cx="341054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746558"/>
                </a:solidFill>
                <a:latin typeface="Arial Rounded MT Bold" panose="020F0704030504030204" pitchFamily="34" charset="0"/>
                <a:ea typeface="Gelasio Semi Bold" pitchFamily="34" charset="-122"/>
                <a:cs typeface="Gelasio Semi Bold" pitchFamily="34" charset="-120"/>
              </a:rPr>
              <a:t>Инновационный подход</a:t>
            </a:r>
            <a:endParaRPr lang="en-US" sz="2200" b="1" dirty="0">
              <a:latin typeface="Arial Rounded MT Bold" panose="020F0704030504030204" pitchFamily="34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9677995" y="5485448"/>
            <a:ext cx="41586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latin typeface="Arial Rounded MT Bold" panose="020F0704030504030204" pitchFamily="34" charset="0"/>
                <a:ea typeface="Gelasio" pitchFamily="34" charset="-122"/>
                <a:cs typeface="Gelasio" pitchFamily="34" charset="-120"/>
              </a:rPr>
              <a:t>Использование видеоконтента — </a:t>
            </a:r>
            <a:r>
              <a:rPr lang="en-US" sz="1750" dirty="0" err="1">
                <a:latin typeface="Arial Rounded MT Bold" panose="020F0704030504030204" pitchFamily="34" charset="0"/>
                <a:ea typeface="Gelasio" pitchFamily="34" charset="-122"/>
                <a:cs typeface="Gelasio" pitchFamily="34" charset="-120"/>
              </a:rPr>
              <a:t>это</a:t>
            </a:r>
            <a:r>
              <a:rPr lang="en-US" sz="1750" dirty="0">
                <a:latin typeface="Arial Rounded MT Bold" panose="020F0704030504030204" pitchFamily="34" charset="0"/>
                <a:ea typeface="Gelasio" pitchFamily="34" charset="-122"/>
                <a:cs typeface="Gelasio" pitchFamily="34" charset="-120"/>
              </a:rPr>
              <a:t> современный и эффективный способ коммуникации.</a:t>
            </a:r>
            <a:endParaRPr lang="en-US" sz="1750" dirty="0">
              <a:latin typeface="Arial Rounded MT Bold" panose="020F070403050403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D7CC7BD-2EE2-ED53-A97D-7E079A7A1249}"/>
              </a:ext>
            </a:extLst>
          </p:cNvPr>
          <p:cNvSpPr/>
          <p:nvPr/>
        </p:nvSpPr>
        <p:spPr>
          <a:xfrm>
            <a:off x="12550140" y="7509510"/>
            <a:ext cx="1977390" cy="720090"/>
          </a:xfrm>
          <a:prstGeom prst="rect">
            <a:avLst/>
          </a:prstGeom>
          <a:solidFill>
            <a:srgbClr val="F9F6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268867" y="50989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200" b="1" dirty="0">
                <a:solidFill>
                  <a:srgbClr val="484237"/>
                </a:solidFill>
                <a:latin typeface="Arial Rounded MT Bold" panose="020F0704030504030204" pitchFamily="34" charset="0"/>
                <a:ea typeface="Gelasio Semi Bold" pitchFamily="34" charset="-122"/>
                <a:cs typeface="Gelasio Semi Bold" pitchFamily="34" charset="-120"/>
              </a:rPr>
              <a:t>Преимущества</a:t>
            </a:r>
            <a:endParaRPr lang="en-US" sz="3200" b="1" dirty="0">
              <a:latin typeface="Arial Rounded MT Bold" panose="020F070403050403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68867" y="5680137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746558"/>
                </a:solidFill>
                <a:latin typeface="Arial Rounded MT Bold" panose="020F0704030504030204" pitchFamily="34" charset="0"/>
                <a:ea typeface="Gelasio" pitchFamily="34" charset="-122"/>
                <a:cs typeface="Gelasio" pitchFamily="34" charset="-120"/>
              </a:rPr>
              <a:t>Высокая информативность и запоминаемость</a:t>
            </a:r>
            <a:r>
              <a:rPr lang="en-US" sz="24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.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268867" y="6153623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746558"/>
                </a:solidFill>
                <a:latin typeface="Arial Rounded MT Bold" panose="020F0704030504030204" pitchFamily="34" charset="0"/>
                <a:ea typeface="Gelasio" pitchFamily="34" charset="-122"/>
                <a:cs typeface="Gelasio" pitchFamily="34" charset="-120"/>
              </a:rPr>
              <a:t>Задействование зрительного и аудиального каналов.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90489" y="694097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746558"/>
                </a:solidFill>
                <a:latin typeface="Arial Rounded MT Bold" panose="020F0704030504030204" pitchFamily="34" charset="0"/>
                <a:ea typeface="Gelasio" pitchFamily="34" charset="-122"/>
                <a:cs typeface="Gelasio" pitchFamily="34" charset="-120"/>
              </a:rPr>
              <a:t>Активное вовлечение и эффективное усвоение</a:t>
            </a:r>
            <a:r>
              <a:rPr lang="en-US" sz="24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.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290488" y="7414457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400" dirty="0" smtClean="0">
                <a:solidFill>
                  <a:srgbClr val="746558"/>
                </a:solidFill>
                <a:latin typeface="Arial Rounded MT Bold" panose="020F0704030504030204" pitchFamily="34" charset="0"/>
                <a:ea typeface="Gelasio" pitchFamily="34" charset="-122"/>
                <a:cs typeface="Gelasio" pitchFamily="34" charset="-120"/>
              </a:rPr>
              <a:t>Доступность для современных родителей.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599521" y="5778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200" b="1" dirty="0">
                <a:solidFill>
                  <a:srgbClr val="484237"/>
                </a:solidFill>
                <a:latin typeface="Arial Rounded MT Bold" panose="020F0704030504030204" pitchFamily="34" charset="0"/>
                <a:ea typeface="Gelasio Semi Bold" pitchFamily="34" charset="-122"/>
                <a:cs typeface="Gelasio Semi Bold" pitchFamily="34" charset="-120"/>
              </a:rPr>
              <a:t>Ценности</a:t>
            </a:r>
            <a:endParaRPr lang="en-US" sz="3200" b="1" dirty="0">
              <a:latin typeface="Arial Rounded MT Bold" panose="020F070403050403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599521" y="115898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746558"/>
                </a:solidFill>
                <a:latin typeface="Arial Rounded MT Bold" panose="020F0704030504030204" pitchFamily="34" charset="0"/>
                <a:ea typeface="Gelasio" pitchFamily="34" charset="-122"/>
                <a:cs typeface="Gelasio" pitchFamily="34" charset="-120"/>
              </a:rPr>
              <a:t>Позитивное представление о родительстве</a:t>
            </a:r>
            <a:r>
              <a:rPr lang="en-US" sz="24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.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7599521" y="160118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746558"/>
                </a:solidFill>
                <a:latin typeface="Arial Rounded MT Bold" panose="020F0704030504030204" pitchFamily="34" charset="0"/>
                <a:ea typeface="Gelasio" pitchFamily="34" charset="-122"/>
                <a:cs typeface="Gelasio" pitchFamily="34" charset="-120"/>
              </a:rPr>
              <a:t>Укрепление семейных ценностей.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7599521" y="2120795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746558"/>
                </a:solidFill>
                <a:latin typeface="Arial Rounded MT Bold" panose="020F0704030504030204" pitchFamily="34" charset="0"/>
                <a:ea typeface="Gelasio" pitchFamily="34" charset="-122"/>
                <a:cs typeface="Gelasio" pitchFamily="34" charset="-120"/>
              </a:rPr>
              <a:t>Содействие сотрудничеству с детским садом.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7599521" y="2632537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746558"/>
                </a:solidFill>
                <a:latin typeface="Arial Rounded MT Bold" panose="020F0704030504030204" pitchFamily="34" charset="0"/>
                <a:ea typeface="Gelasio" pitchFamily="34" charset="-122"/>
                <a:cs typeface="Gelasio" pitchFamily="34" charset="-120"/>
              </a:rPr>
              <a:t>Открытое пространство для взаимодействия</a:t>
            </a:r>
            <a:r>
              <a:rPr lang="en-US" sz="24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.</a:t>
            </a:r>
            <a:endParaRPr lang="en-US" sz="24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DC3EC13-9D2A-9169-4839-2271DDE4A5AF}"/>
              </a:ext>
            </a:extLst>
          </p:cNvPr>
          <p:cNvSpPr/>
          <p:nvPr/>
        </p:nvSpPr>
        <p:spPr>
          <a:xfrm>
            <a:off x="12550140" y="7509510"/>
            <a:ext cx="1977390" cy="720090"/>
          </a:xfrm>
          <a:prstGeom prst="rect">
            <a:avLst/>
          </a:prstGeom>
          <a:solidFill>
            <a:srgbClr val="F9F6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302427" cy="487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9"/>
          <a:stretch/>
        </p:blipFill>
        <p:spPr bwMode="auto">
          <a:xfrm>
            <a:off x="7302427" y="3557677"/>
            <a:ext cx="7327974" cy="467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63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CAC48E6-DC4A-4351-CF69-D18937D74571}"/>
              </a:ext>
            </a:extLst>
          </p:cNvPr>
          <p:cNvSpPr/>
          <p:nvPr/>
        </p:nvSpPr>
        <p:spPr>
          <a:xfrm>
            <a:off x="12550140" y="7509510"/>
            <a:ext cx="1977390" cy="720090"/>
          </a:xfrm>
          <a:prstGeom prst="rect">
            <a:avLst/>
          </a:prstGeom>
          <a:solidFill>
            <a:srgbClr val="F9F6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 0"/>
          <p:cNvSpPr/>
          <p:nvPr/>
        </p:nvSpPr>
        <p:spPr>
          <a:xfrm>
            <a:off x="6457355" y="335520"/>
            <a:ext cx="7944445" cy="28916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00" dirty="0">
                <a:latin typeface="Arial Rounded MT Bold" panose="020F0704030504030204" pitchFamily="34" charset="0"/>
                <a:ea typeface="Gelasio Semi Bold" pitchFamily="34" charset="-122"/>
                <a:cs typeface="Gelasio Semi Bold" pitchFamily="34" charset="-120"/>
              </a:rPr>
              <a:t>Цель работы: </a:t>
            </a:r>
            <a:endParaRPr lang="ru-RU" sz="4400" dirty="0">
              <a:latin typeface="Gelasio Semi Bold" pitchFamily="34" charset="0"/>
              <a:ea typeface="Gelasio Semi Bold" pitchFamily="34" charset="-122"/>
              <a:cs typeface="Gelasio Semi Bold" pitchFamily="34" charset="-120"/>
            </a:endParaRPr>
          </a:p>
          <a:p>
            <a:pPr marL="0" indent="0">
              <a:lnSpc>
                <a:spcPts val="5550"/>
              </a:lnSpc>
              <a:buNone/>
            </a:pPr>
            <a:r>
              <a:rPr lang="en-US" sz="4400" b="1" dirty="0">
                <a:latin typeface="Arial Rounded MT Bold" panose="020F0704030504030204" pitchFamily="34" charset="0"/>
                <a:ea typeface="Gelasio Semi Bold" pitchFamily="34" charset="-122"/>
                <a:cs typeface="Gelasio Semi Bold" pitchFamily="34" charset="-120"/>
              </a:rPr>
              <a:t>укрепление </a:t>
            </a:r>
            <a:r>
              <a:rPr lang="ru-RU" sz="4400" b="1" dirty="0" smtClean="0">
                <a:latin typeface="Arial Rounded MT Bold" panose="020F0704030504030204" pitchFamily="34" charset="0"/>
                <a:ea typeface="Gelasio Semi Bold" pitchFamily="34" charset="-122"/>
                <a:cs typeface="Gelasio Semi Bold" pitchFamily="34" charset="-120"/>
              </a:rPr>
              <a:t>партнерских</a:t>
            </a:r>
            <a:endParaRPr lang="ru-RU" sz="4400" b="1" dirty="0">
              <a:latin typeface="Gelasio Semi Bold" pitchFamily="34" charset="0"/>
              <a:ea typeface="Gelasio Semi Bold" pitchFamily="34" charset="-122"/>
              <a:cs typeface="Gelasio Semi Bold" pitchFamily="34" charset="-120"/>
            </a:endParaRPr>
          </a:p>
          <a:p>
            <a:pPr marL="0" indent="0">
              <a:lnSpc>
                <a:spcPts val="5550"/>
              </a:lnSpc>
              <a:buNone/>
            </a:pPr>
            <a:r>
              <a:rPr lang="ru-RU" sz="4400" b="1" dirty="0">
                <a:latin typeface="Arial Rounded MT Bold" panose="020F0704030504030204" pitchFamily="34" charset="0"/>
                <a:ea typeface="Gelasio Semi Bold" pitchFamily="34" charset="-122"/>
                <a:cs typeface="Gelasio Semi Bold" pitchFamily="34" charset="-120"/>
              </a:rPr>
              <a:t>о</a:t>
            </a:r>
            <a:r>
              <a:rPr lang="ru-RU" sz="4400" b="1" dirty="0" smtClean="0">
                <a:latin typeface="Arial Rounded MT Bold" panose="020F0704030504030204" pitchFamily="34" charset="0"/>
                <a:ea typeface="Gelasio Semi Bold" pitchFamily="34" charset="-122"/>
                <a:cs typeface="Gelasio Semi Bold" pitchFamily="34" charset="-120"/>
              </a:rPr>
              <a:t>тношений участников образовательного процесса</a:t>
            </a:r>
            <a:endParaRPr lang="en-US" sz="4400" b="1" dirty="0">
              <a:latin typeface="Arial Rounded MT Bold" panose="020F070403050403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454004"/>
            <a:ext cx="13042821" cy="11672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2400" i="1" dirty="0">
                <a:latin typeface="Arial Rounded MT Bold" panose="020F0704030504030204" pitchFamily="34" charset="0"/>
                <a:ea typeface="Gelasio" pitchFamily="34" charset="-122"/>
                <a:cs typeface="Gelasio" pitchFamily="34" charset="-120"/>
              </a:rPr>
              <a:t>Установление партнерских отношений между участниками педагогического процесса, приобщение родителей к жизни дошкольного учреждения и </a:t>
            </a:r>
            <a:r>
              <a:rPr lang="ru-RU" sz="2400" i="1" dirty="0" smtClean="0">
                <a:latin typeface="Arial Rounded MT Bold" panose="020F0704030504030204" pitchFamily="34" charset="0"/>
                <a:ea typeface="Gelasio" pitchFamily="34" charset="-122"/>
                <a:cs typeface="Gelasio" pitchFamily="34" charset="-120"/>
              </a:rPr>
              <a:t>формирование</a:t>
            </a:r>
            <a:r>
              <a:rPr lang="en-US" sz="2400" i="1" dirty="0" smtClean="0">
                <a:latin typeface="Arial Rounded MT Bold" panose="020F0704030504030204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400" i="1" dirty="0">
                <a:latin typeface="Arial Rounded MT Bold" panose="020F0704030504030204" pitchFamily="34" charset="0"/>
                <a:ea typeface="Gelasio" pitchFamily="34" charset="-122"/>
                <a:cs typeface="Gelasio" pitchFamily="34" charset="-120"/>
              </a:rPr>
              <a:t>обоюдного желания поддерживать позитивные контакты.</a:t>
            </a:r>
            <a:endParaRPr lang="en-US" sz="2400" i="1" dirty="0">
              <a:latin typeface="Arial Rounded MT Bold" panose="020F0704030504030204" pitchFamily="34" charset="0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4848106"/>
            <a:ext cx="4347567" cy="90725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020604" y="59821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ru-RU" sz="2200" b="1" dirty="0" smtClean="0">
                <a:solidFill>
                  <a:srgbClr val="746558"/>
                </a:solidFill>
                <a:latin typeface="Arial Rounded MT Bold" panose="020F0704030504030204" pitchFamily="34" charset="0"/>
                <a:cs typeface="Gelasio Semi Bold" pitchFamily="34" charset="-120"/>
              </a:rPr>
              <a:t>Доверие</a:t>
            </a:r>
            <a:endParaRPr lang="en-US" sz="2200" b="1" dirty="0">
              <a:latin typeface="Arial Rounded MT Bold" panose="020F070403050403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020604" y="6472595"/>
            <a:ext cx="389393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Arial Rounded MT Bold" panose="020F0704030504030204" pitchFamily="34" charset="0"/>
                <a:ea typeface="Gelasio" pitchFamily="34" charset="-122"/>
                <a:cs typeface="Gelasio" pitchFamily="34" charset="-120"/>
              </a:rPr>
              <a:t>Повышение уровня доверия между педагогами и родителями через открытость и прозрачность.</a:t>
            </a:r>
            <a:endParaRPr lang="en-US" sz="1750" dirty="0">
              <a:latin typeface="Arial Rounded MT Bold" panose="020F0704030504030204" pitchFamily="34" charset="0"/>
            </a:endParaRP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357" y="4848106"/>
            <a:ext cx="4347567" cy="90725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368171" y="59821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746558"/>
                </a:solidFill>
                <a:latin typeface="Arial Rounded MT Bold" panose="020F0704030504030204" pitchFamily="34" charset="0"/>
                <a:ea typeface="Gelasio Semi Bold" pitchFamily="34" charset="-122"/>
                <a:cs typeface="Gelasio Semi Bold" pitchFamily="34" charset="-120"/>
              </a:rPr>
              <a:t>Вовлеченность</a:t>
            </a:r>
            <a:endParaRPr lang="en-US" sz="2200" b="1" dirty="0">
              <a:latin typeface="Arial Rounded MT Bold" panose="020F070403050403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5368171" y="6472595"/>
            <a:ext cx="389393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Arial Rounded MT Bold" panose="020F0704030504030204" pitchFamily="34" charset="0"/>
                <a:ea typeface="Gelasio" pitchFamily="34" charset="-122"/>
                <a:cs typeface="Gelasio" pitchFamily="34" charset="-120"/>
              </a:rPr>
              <a:t>Активное участие родителей в образовательном процессе и жизни детского сада.</a:t>
            </a:r>
            <a:endParaRPr lang="en-US" sz="1750" dirty="0">
              <a:latin typeface="Arial Rounded MT Bold" panose="020F0704030504030204" pitchFamily="34" charset="0"/>
            </a:endParaRP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8924" y="4848106"/>
            <a:ext cx="4347567" cy="907256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9715738" y="59821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746558"/>
                </a:solidFill>
                <a:latin typeface="Arial Rounded MT Bold" panose="020F0704030504030204" pitchFamily="34" charset="0"/>
                <a:ea typeface="Gelasio Semi Bold" pitchFamily="34" charset="-122"/>
                <a:cs typeface="Gelasio Semi Bold" pitchFamily="34" charset="-120"/>
              </a:rPr>
              <a:t>Семейные ценности</a:t>
            </a:r>
            <a:endParaRPr lang="en-US" sz="2200" b="1" dirty="0">
              <a:latin typeface="Arial Rounded MT Bold" panose="020F0704030504030204" pitchFamily="34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9715738" y="6472595"/>
            <a:ext cx="389393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 smtClean="0">
                <a:solidFill>
                  <a:srgbClr val="746558"/>
                </a:solidFill>
                <a:latin typeface="Arial Rounded MT Bold" panose="020F0704030504030204" pitchFamily="34" charset="0"/>
                <a:ea typeface="Gelasio" pitchFamily="34" charset="-122"/>
                <a:cs typeface="Gelasio" pitchFamily="34" charset="-120"/>
              </a:rPr>
              <a:t>Формирование и поддержание общих семейных ценностей, созвучных целям ДОУ.</a:t>
            </a:r>
            <a:endParaRPr lang="en-US" sz="1750" dirty="0">
              <a:latin typeface="Arial Rounded MT Bold" panose="020F070403050403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EFC2C225-F58C-3A1B-419D-E80FC442D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58" y="-16351"/>
            <a:ext cx="6233577" cy="322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2388ECA0-7117-C687-1B74-72D7FF41C63E}"/>
              </a:ext>
            </a:extLst>
          </p:cNvPr>
          <p:cNvSpPr/>
          <p:nvPr/>
        </p:nvSpPr>
        <p:spPr>
          <a:xfrm>
            <a:off x="12550140" y="7509510"/>
            <a:ext cx="1977390" cy="720090"/>
          </a:xfrm>
          <a:prstGeom prst="rect">
            <a:avLst/>
          </a:prstGeom>
          <a:solidFill>
            <a:srgbClr val="F9F6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 0"/>
          <p:cNvSpPr/>
          <p:nvPr/>
        </p:nvSpPr>
        <p:spPr>
          <a:xfrm>
            <a:off x="793790" y="643060"/>
            <a:ext cx="1115460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Arial Rounded MT Bold" panose="020F0704030504030204" pitchFamily="34" charset="0"/>
                <a:ea typeface="Gelasio Semi Bold" pitchFamily="34" charset="-122"/>
                <a:cs typeface="Gelasio Semi Bold" pitchFamily="34" charset="-120"/>
              </a:rPr>
              <a:t>Разнообразие форматов видеоконтента</a:t>
            </a:r>
            <a:endParaRPr lang="en-US" sz="4450" dirty="0">
              <a:latin typeface="Arial Rounded MT Bold" panose="020F070403050403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1554956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2400" i="1" dirty="0">
                <a:latin typeface="Arial Rounded MT Bold" panose="020F0704030504030204" pitchFamily="34" charset="0"/>
                <a:ea typeface="Gelasio" pitchFamily="34" charset="-122"/>
                <a:cs typeface="Gelasio" pitchFamily="34" charset="-120"/>
              </a:rPr>
              <a:t>Каждый видеоролик имеет свою педагогическую направленность и формат, что позволяет эффективно доносить информацию до родителей и детей.</a:t>
            </a:r>
            <a:endParaRPr lang="en-US" sz="2400" i="1" dirty="0">
              <a:latin typeface="Arial Rounded MT Bold" panose="020F0704030504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55" y="2540237"/>
            <a:ext cx="3381816" cy="5182561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Человеческое лицо, полка, одежда">
            <a:extLst>
              <a:ext uri="{FF2B5EF4-FFF2-40B4-BE49-F238E27FC236}">
                <a16:creationId xmlns:a16="http://schemas.microsoft.com/office/drawing/2014/main" xmlns="" id="{32FDA098-3ABF-DB0E-AE22-686D276DF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657" y="2540237"/>
            <a:ext cx="3383543" cy="422654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007D444-CAB0-FEE5-8D1C-83424A3F35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958" y="2540237"/>
            <a:ext cx="3381816" cy="552363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042591" y="3317356"/>
            <a:ext cx="3484939" cy="4168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50"/>
              </a:lnSpc>
            </a:pPr>
            <a:r>
              <a:rPr lang="en-US" sz="2400" dirty="0">
                <a:latin typeface="Arial Rounded MT Bold" panose="020F0704030504030204" pitchFamily="34" charset="0"/>
                <a:ea typeface="Gelasio" pitchFamily="34" charset="-122"/>
                <a:cs typeface="Gelasio" pitchFamily="34" charset="-120"/>
              </a:rPr>
              <a:t>Это могут быть </a:t>
            </a:r>
            <a:r>
              <a:rPr lang="en-US" sz="2400" b="1" dirty="0">
                <a:latin typeface="Arial Rounded MT Bold" panose="020F0704030504030204" pitchFamily="34" charset="0"/>
                <a:ea typeface="Gelasio" pitchFamily="34" charset="-122"/>
                <a:cs typeface="Gelasio" pitchFamily="34" charset="-120"/>
              </a:rPr>
              <a:t>видеостатьи, репортажи, интервью, отчеты, видеопоздравления</a:t>
            </a:r>
            <a:r>
              <a:rPr lang="en-US" sz="2400" dirty="0">
                <a:latin typeface="Arial Rounded MT Bold" panose="020F0704030504030204" pitchFamily="34" charset="0"/>
                <a:ea typeface="Gelasio" pitchFamily="34" charset="-122"/>
                <a:cs typeface="Gelasio" pitchFamily="34" charset="-120"/>
              </a:rPr>
              <a:t> и многое другое. </a:t>
            </a:r>
            <a:endParaRPr lang="ru-RU" sz="2400" dirty="0">
              <a:latin typeface="Gelasio" pitchFamily="34" charset="0"/>
              <a:ea typeface="Gelasio" pitchFamily="34" charset="-122"/>
              <a:cs typeface="Gelasio" pitchFamily="34" charset="-120"/>
            </a:endParaRPr>
          </a:p>
          <a:p>
            <a:pPr>
              <a:lnSpc>
                <a:spcPts val="2850"/>
              </a:lnSpc>
            </a:pPr>
            <a:r>
              <a:rPr lang="ru-RU" sz="2400" dirty="0">
                <a:latin typeface="Arial Rounded MT Bold" panose="020F0704030504030204" pitchFamily="34" charset="0"/>
                <a:ea typeface="Gelasio" pitchFamily="34" charset="-122"/>
                <a:cs typeface="Gelasio" pitchFamily="34" charset="-120"/>
              </a:rPr>
              <a:t>Важно </a:t>
            </a:r>
            <a:r>
              <a:rPr lang="en-US" sz="2400" dirty="0">
                <a:latin typeface="Arial Rounded MT Bold" panose="020F0704030504030204" pitchFamily="34" charset="0"/>
                <a:ea typeface="Gelasio" pitchFamily="34" charset="-122"/>
                <a:cs typeface="Gelasio" pitchFamily="34" charset="-120"/>
              </a:rPr>
              <a:t>выбирать формат, который наилучшим образом соответствует содержанию и цели.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55915"/>
            <a:ext cx="7007543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latin typeface="Arial Rounded MT Bold" panose="020F0704030504030204" pitchFamily="34" charset="0"/>
                <a:ea typeface="Gelasio Semi Bold" pitchFamily="34" charset="-122"/>
                <a:cs typeface="Gelasio Semi Bold" pitchFamily="34" charset="-120"/>
              </a:rPr>
              <a:t>Этапы создания видеоконтента</a:t>
            </a:r>
            <a:endParaRPr lang="en-US" sz="3550" dirty="0">
              <a:latin typeface="Arial Rounded MT Bold" panose="020F070403050403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1585793"/>
            <a:ext cx="181451" cy="1088708"/>
          </a:xfrm>
          <a:prstGeom prst="roundRect">
            <a:avLst>
              <a:gd name="adj" fmla="val 15001"/>
            </a:avLst>
          </a:prstGeom>
          <a:solidFill>
            <a:srgbClr val="EEE8DD"/>
          </a:solidFill>
          <a:ln/>
        </p:spPr>
      </p:sp>
      <p:sp>
        <p:nvSpPr>
          <p:cNvPr id="4" name="Text 2"/>
          <p:cNvSpPr/>
          <p:nvPr/>
        </p:nvSpPr>
        <p:spPr>
          <a:xfrm>
            <a:off x="1156692" y="1767245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400" b="1" dirty="0">
                <a:latin typeface="Arial Rounded MT Bold" panose="020F0704030504030204" pitchFamily="34" charset="0"/>
                <a:ea typeface="Gelasio Semi Bold" pitchFamily="34" charset="-122"/>
                <a:cs typeface="Gelasio Semi Bold" pitchFamily="34" charset="-120"/>
              </a:rPr>
              <a:t>Определение темы</a:t>
            </a:r>
            <a:endParaRPr lang="en-US" sz="2400" b="1" dirty="0">
              <a:latin typeface="Arial Rounded MT Bold" panose="020F070403050403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156692" y="2159556"/>
            <a:ext cx="7840351" cy="571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dirty="0">
                <a:latin typeface="Arial Rounded MT Bold" panose="020F0704030504030204" pitchFamily="34" charset="0"/>
                <a:ea typeface="Gelasio" pitchFamily="34" charset="-122"/>
                <a:cs typeface="Gelasio" pitchFamily="34" charset="-120"/>
              </a:rPr>
              <a:t>Опираемся на тему недели, тематический праздник или грядущие </a:t>
            </a:r>
            <a:r>
              <a:rPr lang="en-US" dirty="0" smtClean="0">
                <a:latin typeface="Arial Rounded MT Bold" panose="020F0704030504030204" pitchFamily="34" charset="0"/>
                <a:ea typeface="Gelasio" pitchFamily="34" charset="-122"/>
                <a:cs typeface="Gelasio" pitchFamily="34" charset="-120"/>
              </a:rPr>
              <a:t>события</a:t>
            </a:r>
            <a:endParaRPr lang="ru-RU" dirty="0" smtClean="0">
              <a:latin typeface="Arial Rounded MT Bold" panose="020F0704030504030204" pitchFamily="34" charset="0"/>
              <a:ea typeface="Gelasio" pitchFamily="34" charset="-122"/>
              <a:cs typeface="Gelasio" pitchFamily="34" charset="-120"/>
            </a:endParaRPr>
          </a:p>
          <a:p>
            <a:pPr marL="0" indent="0" algn="l">
              <a:lnSpc>
                <a:spcPts val="2250"/>
              </a:lnSpc>
              <a:buNone/>
            </a:pPr>
            <a:r>
              <a:rPr lang="en-US" dirty="0" smtClean="0">
                <a:latin typeface="Arial Rounded MT Bold" panose="020F0704030504030204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dirty="0">
                <a:latin typeface="Arial Rounded MT Bold" panose="020F0704030504030204" pitchFamily="34" charset="0"/>
                <a:ea typeface="Gelasio" pitchFamily="34" charset="-122"/>
                <a:cs typeface="Gelasio" pitchFamily="34" charset="-120"/>
              </a:rPr>
              <a:t>в детском саду.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1065967" y="2810589"/>
            <a:ext cx="181451" cy="1088708"/>
          </a:xfrm>
          <a:prstGeom prst="roundRect">
            <a:avLst>
              <a:gd name="adj" fmla="val 15001"/>
            </a:avLst>
          </a:prstGeom>
          <a:solidFill>
            <a:srgbClr val="EEE8DD"/>
          </a:solidFill>
          <a:ln/>
        </p:spPr>
      </p:sp>
      <p:sp>
        <p:nvSpPr>
          <p:cNvPr id="7" name="Text 5"/>
          <p:cNvSpPr/>
          <p:nvPr/>
        </p:nvSpPr>
        <p:spPr>
          <a:xfrm>
            <a:off x="1428869" y="2992041"/>
            <a:ext cx="2302312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400" b="1" dirty="0">
                <a:latin typeface="Arial Rounded MT Bold" panose="020F0704030504030204" pitchFamily="34" charset="0"/>
                <a:ea typeface="Gelasio Semi Bold" pitchFamily="34" charset="-122"/>
                <a:cs typeface="Gelasio Semi Bold" pitchFamily="34" charset="-120"/>
              </a:rPr>
              <a:t>Составление сюжета</a:t>
            </a:r>
            <a:endParaRPr lang="en-US" sz="2400" b="1" dirty="0">
              <a:latin typeface="Arial Rounded MT Bold" panose="020F070403050403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428869" y="3384352"/>
            <a:ext cx="7306917" cy="542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dirty="0">
                <a:latin typeface="Arial Rounded MT Bold" panose="020F0704030504030204" pitchFamily="34" charset="0"/>
                <a:ea typeface="Gelasio" pitchFamily="34" charset="-122"/>
                <a:cs typeface="Gelasio" pitchFamily="34" charset="-120"/>
              </a:rPr>
              <a:t>Разработка примерного сюжета и плана съемки, </a:t>
            </a:r>
            <a:endParaRPr lang="ru-RU" dirty="0" smtClean="0">
              <a:latin typeface="Arial Rounded MT Bold" panose="020F0704030504030204" pitchFamily="34" charset="0"/>
              <a:ea typeface="Gelasio" pitchFamily="34" charset="-122"/>
              <a:cs typeface="Gelasio" pitchFamily="34" charset="-120"/>
            </a:endParaRPr>
          </a:p>
          <a:p>
            <a:pPr marL="0" indent="0" algn="l">
              <a:lnSpc>
                <a:spcPts val="2250"/>
              </a:lnSpc>
              <a:buNone/>
            </a:pPr>
            <a:r>
              <a:rPr lang="en-US" dirty="0" smtClean="0">
                <a:latin typeface="Arial Rounded MT Bold" panose="020F0704030504030204" pitchFamily="34" charset="0"/>
                <a:ea typeface="Gelasio" pitchFamily="34" charset="-122"/>
                <a:cs typeface="Gelasio" pitchFamily="34" charset="-120"/>
              </a:rPr>
              <a:t>заручаясь </a:t>
            </a:r>
            <a:r>
              <a:rPr lang="en-US" dirty="0">
                <a:latin typeface="Arial Rounded MT Bold" panose="020F0704030504030204" pitchFamily="34" charset="0"/>
                <a:ea typeface="Gelasio" pitchFamily="34" charset="-122"/>
                <a:cs typeface="Gelasio" pitchFamily="34" charset="-120"/>
              </a:rPr>
              <a:t>поддержкой воспитателей.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338143" y="4084372"/>
            <a:ext cx="181451" cy="1088708"/>
          </a:xfrm>
          <a:prstGeom prst="roundRect">
            <a:avLst>
              <a:gd name="adj" fmla="val 15001"/>
            </a:avLst>
          </a:prstGeom>
          <a:solidFill>
            <a:srgbClr val="EEE8DD"/>
          </a:solidFill>
          <a:ln/>
        </p:spPr>
      </p:sp>
      <p:sp>
        <p:nvSpPr>
          <p:cNvPr id="10" name="Text 8"/>
          <p:cNvSpPr/>
          <p:nvPr/>
        </p:nvSpPr>
        <p:spPr>
          <a:xfrm>
            <a:off x="1701046" y="4265824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400" b="1" dirty="0">
                <a:latin typeface="Arial Rounded MT Bold" panose="020F0704030504030204" pitchFamily="34" charset="0"/>
                <a:ea typeface="Gelasio Semi Bold" pitchFamily="34" charset="-122"/>
                <a:cs typeface="Gelasio Semi Bold" pitchFamily="34" charset="-120"/>
              </a:rPr>
              <a:t>Видеосъемка</a:t>
            </a:r>
            <a:endParaRPr lang="en-US" sz="2400" b="1" dirty="0">
              <a:latin typeface="Arial Rounded MT Bold" panose="020F070403050403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701046" y="4658134"/>
            <a:ext cx="9173783" cy="5149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dirty="0">
                <a:latin typeface="Arial Rounded MT Bold" panose="020F0704030504030204" pitchFamily="34" charset="0"/>
                <a:ea typeface="Gelasio" pitchFamily="34" charset="-122"/>
                <a:cs typeface="Gelasio" pitchFamily="34" charset="-120"/>
              </a:rPr>
              <a:t>Применение базовых техник съемки, использование различных планов и штатива для стабильного кадра</a:t>
            </a:r>
            <a:r>
              <a:rPr lang="en-US" sz="14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.</a:t>
            </a:r>
            <a:endParaRPr lang="en-US" sz="1400" dirty="0"/>
          </a:p>
        </p:txBody>
      </p:sp>
      <p:sp>
        <p:nvSpPr>
          <p:cNvPr id="12" name="Shape 10"/>
          <p:cNvSpPr/>
          <p:nvPr/>
        </p:nvSpPr>
        <p:spPr>
          <a:xfrm>
            <a:off x="1610320" y="5309168"/>
            <a:ext cx="181451" cy="1088708"/>
          </a:xfrm>
          <a:prstGeom prst="roundRect">
            <a:avLst>
              <a:gd name="adj" fmla="val 15001"/>
            </a:avLst>
          </a:prstGeom>
          <a:solidFill>
            <a:srgbClr val="EEE8DD"/>
          </a:solidFill>
          <a:ln/>
        </p:spPr>
      </p:sp>
      <p:sp>
        <p:nvSpPr>
          <p:cNvPr id="13" name="Text 11"/>
          <p:cNvSpPr/>
          <p:nvPr/>
        </p:nvSpPr>
        <p:spPr>
          <a:xfrm>
            <a:off x="1973223" y="5490620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400" b="1" dirty="0">
                <a:latin typeface="Arial Rounded MT Bold" panose="020F0704030504030204" pitchFamily="34" charset="0"/>
                <a:ea typeface="Gelasio Semi Bold" pitchFamily="34" charset="-122"/>
                <a:cs typeface="Gelasio Semi Bold" pitchFamily="34" charset="-120"/>
              </a:rPr>
              <a:t>Монтаж</a:t>
            </a:r>
            <a:endParaRPr lang="en-US" sz="2400" b="1" dirty="0">
              <a:latin typeface="Arial Rounded MT Bold" panose="020F070403050403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973223" y="5882930"/>
            <a:ext cx="11863387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dirty="0">
                <a:latin typeface="Arial Rounded MT Bold" panose="020F0704030504030204" pitchFamily="34" charset="0"/>
                <a:ea typeface="Gelasio" pitchFamily="34" charset="-122"/>
                <a:cs typeface="Gelasio" pitchFamily="34" charset="-120"/>
              </a:rPr>
              <a:t>Выбор удачных кадров, подбор музыкального сопровождения и создание динамичного ролика до 3 минут</a:t>
            </a:r>
            <a:r>
              <a:rPr lang="en-US" sz="14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.</a:t>
            </a:r>
            <a:endParaRPr lang="en-US" sz="1400" dirty="0"/>
          </a:p>
        </p:txBody>
      </p:sp>
      <p:sp>
        <p:nvSpPr>
          <p:cNvPr id="15" name="Shape 13"/>
          <p:cNvSpPr/>
          <p:nvPr/>
        </p:nvSpPr>
        <p:spPr>
          <a:xfrm>
            <a:off x="1973223" y="6615028"/>
            <a:ext cx="181451" cy="1088708"/>
          </a:xfrm>
          <a:prstGeom prst="roundRect">
            <a:avLst>
              <a:gd name="adj" fmla="val 15001"/>
            </a:avLst>
          </a:prstGeom>
          <a:solidFill>
            <a:srgbClr val="EEE8DD"/>
          </a:solidFill>
          <a:ln/>
        </p:spPr>
      </p:sp>
      <p:sp>
        <p:nvSpPr>
          <p:cNvPr id="16" name="Text 14"/>
          <p:cNvSpPr/>
          <p:nvPr/>
        </p:nvSpPr>
        <p:spPr>
          <a:xfrm>
            <a:off x="2336126" y="6796479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400" b="1" dirty="0">
                <a:latin typeface="Arial Rounded MT Bold" panose="020F0704030504030204" pitchFamily="34" charset="0"/>
                <a:ea typeface="Gelasio Semi Bold" pitchFamily="34" charset="-122"/>
                <a:cs typeface="Gelasio Semi Bold" pitchFamily="34" charset="-120"/>
              </a:rPr>
              <a:t>Публикация</a:t>
            </a:r>
            <a:endParaRPr lang="en-US" sz="2400" b="1" dirty="0">
              <a:latin typeface="Arial Rounded MT Bold" panose="020F070403050403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2336126" y="7188790"/>
            <a:ext cx="12135564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dirty="0">
                <a:latin typeface="Arial Rounded MT Bold" panose="020F0704030504030204" pitchFamily="34" charset="0"/>
                <a:ea typeface="Gelasio" pitchFamily="34" charset="-122"/>
                <a:cs typeface="Gelasio" pitchFamily="34" charset="-120"/>
              </a:rPr>
              <a:t>Размещение видео в социальных сетях (ВКонтакте) или рассылка в родительские чаты.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E549D395-F0A4-D59D-C482-3AD0B6DCF70D}"/>
              </a:ext>
            </a:extLst>
          </p:cNvPr>
          <p:cNvSpPr/>
          <p:nvPr/>
        </p:nvSpPr>
        <p:spPr>
          <a:xfrm>
            <a:off x="12550140" y="7509510"/>
            <a:ext cx="1977390" cy="720090"/>
          </a:xfrm>
          <a:prstGeom prst="rect">
            <a:avLst/>
          </a:prstGeom>
          <a:solidFill>
            <a:srgbClr val="F9F6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33F6E66D-4975-D326-DFB9-98F534268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285" y="601265"/>
            <a:ext cx="4984874" cy="389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6F747E8-8F53-6343-4D85-6FB13AE80D57}"/>
              </a:ext>
            </a:extLst>
          </p:cNvPr>
          <p:cNvSpPr/>
          <p:nvPr/>
        </p:nvSpPr>
        <p:spPr>
          <a:xfrm>
            <a:off x="12550140" y="7509510"/>
            <a:ext cx="1977390" cy="720090"/>
          </a:xfrm>
          <a:prstGeom prst="rect">
            <a:avLst/>
          </a:prstGeom>
          <a:solidFill>
            <a:srgbClr val="F9F6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 4"/>
          <p:cNvSpPr/>
          <p:nvPr/>
        </p:nvSpPr>
        <p:spPr>
          <a:xfrm>
            <a:off x="7318963" y="135464"/>
            <a:ext cx="7212330" cy="79271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750"/>
              </a:lnSpc>
            </a:pPr>
            <a:r>
              <a:rPr lang="ru-RU" sz="3200" b="1" dirty="0"/>
              <a:t>Советы для качественного видео</a:t>
            </a:r>
            <a:r>
              <a:rPr lang="ru-RU" sz="3200" b="1" dirty="0" smtClean="0"/>
              <a:t>:</a:t>
            </a:r>
          </a:p>
          <a:p>
            <a:pPr algn="ctr">
              <a:lnSpc>
                <a:spcPts val="2750"/>
              </a:lnSpc>
            </a:pPr>
            <a:endParaRPr lang="ru-RU" sz="2400" dirty="0"/>
          </a:p>
          <a:p>
            <a:pPr marL="514350" indent="-514350">
              <a:lnSpc>
                <a:spcPts val="2750"/>
              </a:lnSpc>
              <a:buAutoNum type="arabicPeriod"/>
            </a:pPr>
            <a:r>
              <a:rPr lang="ru-RU" sz="2400" dirty="0" smtClean="0"/>
              <a:t>Протрите камеру перед съемкой.</a:t>
            </a:r>
          </a:p>
          <a:p>
            <a:pPr marL="514350" indent="-514350">
              <a:lnSpc>
                <a:spcPts val="2750"/>
              </a:lnSpc>
              <a:buAutoNum type="arabicPeriod"/>
            </a:pPr>
            <a:r>
              <a:rPr lang="ru-RU" sz="2400" dirty="0" smtClean="0"/>
              <a:t>Следите, чтобы главные объекты съемки </a:t>
            </a:r>
          </a:p>
          <a:p>
            <a:pPr>
              <a:lnSpc>
                <a:spcPts val="2750"/>
              </a:lnSpc>
            </a:pPr>
            <a:r>
              <a:rPr lang="ru-RU" sz="2400" dirty="0"/>
              <a:t>р</a:t>
            </a:r>
            <a:r>
              <a:rPr lang="ru-RU" sz="2400" dirty="0" smtClean="0"/>
              <a:t>азмещались вдоль линий </a:t>
            </a:r>
            <a:r>
              <a:rPr lang="ru-RU" sz="2400" dirty="0"/>
              <a:t>или в точках их пересечения</a:t>
            </a:r>
            <a:r>
              <a:rPr lang="ru-RU" sz="2400" dirty="0" smtClean="0"/>
              <a:t>,</a:t>
            </a:r>
          </a:p>
          <a:p>
            <a:pPr>
              <a:lnSpc>
                <a:spcPts val="2750"/>
              </a:lnSpc>
            </a:pPr>
            <a:r>
              <a:rPr lang="ru-RU" sz="2400" dirty="0"/>
              <a:t> </a:t>
            </a:r>
            <a:r>
              <a:rPr lang="ru-RU" sz="2400" dirty="0" smtClean="0"/>
              <a:t>(«правило третей») - это </a:t>
            </a:r>
            <a:r>
              <a:rPr lang="ru-RU" sz="2400" dirty="0"/>
              <a:t>создаёт более </a:t>
            </a:r>
            <a:r>
              <a:rPr lang="ru-RU" sz="2400" dirty="0" smtClean="0"/>
              <a:t>гармоничный </a:t>
            </a:r>
          </a:p>
          <a:p>
            <a:pPr>
              <a:lnSpc>
                <a:spcPts val="2750"/>
              </a:lnSpc>
            </a:pPr>
            <a:r>
              <a:rPr lang="ru-RU" sz="2400" dirty="0" smtClean="0"/>
              <a:t>и </a:t>
            </a:r>
            <a:r>
              <a:rPr lang="ru-RU" sz="2400" dirty="0"/>
              <a:t>интересный </a:t>
            </a:r>
            <a:r>
              <a:rPr lang="ru-RU" sz="2400" dirty="0" smtClean="0"/>
              <a:t>визуальный эффект</a:t>
            </a:r>
            <a:r>
              <a:rPr lang="ru-RU" sz="3200" dirty="0"/>
              <a:t>:</a:t>
            </a:r>
            <a:endParaRPr lang="ru-RU" sz="3200" dirty="0" smtClean="0"/>
          </a:p>
          <a:p>
            <a:pPr>
              <a:lnSpc>
                <a:spcPts val="2750"/>
              </a:lnSpc>
            </a:pPr>
            <a:endParaRPr lang="ru-RU" sz="3200" b="1" dirty="0"/>
          </a:p>
          <a:p>
            <a:pPr>
              <a:lnSpc>
                <a:spcPts val="2750"/>
              </a:lnSpc>
            </a:pPr>
            <a:endParaRPr lang="ru-RU" sz="3200" b="1" dirty="0" smtClean="0"/>
          </a:p>
          <a:p>
            <a:pPr>
              <a:lnSpc>
                <a:spcPts val="2750"/>
              </a:lnSpc>
            </a:pPr>
            <a:endParaRPr lang="ru-RU" sz="3200" b="1" dirty="0"/>
          </a:p>
          <a:p>
            <a:pPr>
              <a:lnSpc>
                <a:spcPts val="2750"/>
              </a:lnSpc>
            </a:pPr>
            <a:endParaRPr lang="ru-RU" sz="3200" b="1" dirty="0" smtClean="0"/>
          </a:p>
          <a:p>
            <a:pPr>
              <a:lnSpc>
                <a:spcPts val="2750"/>
              </a:lnSpc>
            </a:pPr>
            <a:endParaRPr lang="ru-RU" sz="3200" b="1" dirty="0"/>
          </a:p>
          <a:p>
            <a:pPr>
              <a:lnSpc>
                <a:spcPts val="2750"/>
              </a:lnSpc>
            </a:pPr>
            <a:endParaRPr lang="ru-RU" sz="3200" b="1" dirty="0" smtClean="0"/>
          </a:p>
          <a:p>
            <a:pPr>
              <a:lnSpc>
                <a:spcPts val="2750"/>
              </a:lnSpc>
            </a:pPr>
            <a:endParaRPr lang="ru-RU" sz="3200" b="1" dirty="0"/>
          </a:p>
          <a:p>
            <a:pPr>
              <a:lnSpc>
                <a:spcPts val="2750"/>
              </a:lnSpc>
            </a:pPr>
            <a:endParaRPr lang="ru-RU" sz="3200" b="1" dirty="0" smtClean="0"/>
          </a:p>
          <a:p>
            <a:pPr>
              <a:lnSpc>
                <a:spcPts val="2750"/>
              </a:lnSpc>
            </a:pPr>
            <a:endParaRPr lang="ru-RU" sz="3200" b="1" dirty="0"/>
          </a:p>
          <a:p>
            <a:pPr>
              <a:lnSpc>
                <a:spcPts val="2750"/>
              </a:lnSpc>
            </a:pPr>
            <a:r>
              <a:rPr lang="ru-RU" sz="2400" dirty="0" smtClean="0"/>
              <a:t>3. Держите камеру ровно, в выбранной ориентации </a:t>
            </a:r>
          </a:p>
          <a:p>
            <a:pPr>
              <a:lnSpc>
                <a:spcPts val="2750"/>
              </a:lnSpc>
            </a:pPr>
            <a:r>
              <a:rPr lang="ru-RU" sz="2400" dirty="0" smtClean="0"/>
              <a:t>(горизонтально  или вертикально).</a:t>
            </a:r>
          </a:p>
          <a:p>
            <a:pPr>
              <a:lnSpc>
                <a:spcPts val="2750"/>
              </a:lnSpc>
            </a:pPr>
            <a:r>
              <a:rPr lang="ru-RU" sz="2400" dirty="0" smtClean="0"/>
              <a:t>4. Используйте разные планы (общий, средний,</a:t>
            </a:r>
          </a:p>
          <a:p>
            <a:pPr>
              <a:lnSpc>
                <a:spcPts val="2750"/>
              </a:lnSpc>
            </a:pPr>
            <a:r>
              <a:rPr lang="ru-RU" sz="2400" dirty="0" smtClean="0"/>
              <a:t> крупный, деталь).</a:t>
            </a:r>
          </a:p>
          <a:p>
            <a:pPr>
              <a:lnSpc>
                <a:spcPts val="2750"/>
              </a:lnSpc>
            </a:pPr>
            <a:r>
              <a:rPr lang="ru-RU" sz="2400" dirty="0" smtClean="0"/>
              <a:t>5. Делайте смену кадров, чтобы видео  было </a:t>
            </a:r>
          </a:p>
          <a:p>
            <a:pPr>
              <a:lnSpc>
                <a:spcPts val="2750"/>
              </a:lnSpc>
            </a:pPr>
            <a:r>
              <a:rPr lang="ru-RU" sz="2400" dirty="0" smtClean="0"/>
              <a:t>динамичным.</a:t>
            </a:r>
          </a:p>
          <a:p>
            <a:pPr>
              <a:lnSpc>
                <a:spcPts val="2750"/>
              </a:lnSpc>
            </a:pPr>
            <a:endParaRPr lang="ru-RU" sz="2400" dirty="0" smtClean="0"/>
          </a:p>
          <a:p>
            <a:pPr>
              <a:lnSpc>
                <a:spcPts val="2750"/>
              </a:lnSpc>
            </a:pPr>
            <a:endParaRPr lang="ru-RU" sz="2400" dirty="0"/>
          </a:p>
          <a:p>
            <a:pPr>
              <a:lnSpc>
                <a:spcPts val="2750"/>
              </a:lnSpc>
            </a:pPr>
            <a:endParaRPr lang="ru-RU" sz="3200" b="1" dirty="0"/>
          </a:p>
          <a:p>
            <a:pPr>
              <a:lnSpc>
                <a:spcPts val="2750"/>
              </a:lnSpc>
            </a:pPr>
            <a:endParaRPr lang="ru-RU" sz="3200" dirty="0"/>
          </a:p>
          <a:p>
            <a:pPr>
              <a:lnSpc>
                <a:spcPts val="2750"/>
              </a:lnSpc>
            </a:pPr>
            <a:endParaRPr lang="ru-RU" sz="3200" dirty="0"/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xmlns="" id="{B11B9479-D24F-5319-3172-B2B07D290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8222"/>
            <a:ext cx="7098927" cy="425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1">
            <a:extLst>
              <a:ext uri="{FF2B5EF4-FFF2-40B4-BE49-F238E27FC236}">
                <a16:creationId xmlns:a16="http://schemas.microsoft.com/office/drawing/2014/main" xmlns="" id="{CFA4B01D-1EDA-BD4D-238A-E2D2E5122D6E}"/>
              </a:ext>
            </a:extLst>
          </p:cNvPr>
          <p:cNvSpPr/>
          <p:nvPr/>
        </p:nvSpPr>
        <p:spPr>
          <a:xfrm>
            <a:off x="216273" y="1042477"/>
            <a:ext cx="6882654" cy="21001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ru-RU" sz="2400" b="1" i="1" dirty="0">
                <a:latin typeface="Gelasio" pitchFamily="34" charset="0"/>
                <a:ea typeface="Gelasio" pitchFamily="34" charset="-122"/>
                <a:cs typeface="Gelasio" pitchFamily="34" charset="-120"/>
              </a:rPr>
              <a:t>Кроме сюжетной линии, </a:t>
            </a:r>
            <a:r>
              <a:rPr lang="ru-RU" sz="2400" b="1" i="1" dirty="0" smtClean="0">
                <a:latin typeface="Gelasio" pitchFamily="34" charset="0"/>
                <a:ea typeface="Gelasio" pitchFamily="34" charset="-122"/>
                <a:cs typeface="Gelasio" pitchFamily="34" charset="-120"/>
              </a:rPr>
              <a:t>правил композиции, </a:t>
            </a:r>
            <a:r>
              <a:rPr lang="ru-RU" sz="2400" b="1" i="1" dirty="0">
                <a:latin typeface="Gelasio" pitchFamily="34" charset="0"/>
                <a:ea typeface="Gelasio" pitchFamily="34" charset="-122"/>
                <a:cs typeface="Gelasio" pitchFamily="34" charset="-120"/>
              </a:rPr>
              <a:t>крупности кадров (и </a:t>
            </a:r>
            <a:r>
              <a:rPr lang="ru-RU" sz="2400" b="1" i="1" dirty="0" err="1">
                <a:latin typeface="Gelasio" pitchFamily="34" charset="0"/>
                <a:ea typeface="Gelasio" pitchFamily="34" charset="-122"/>
                <a:cs typeface="Gelasio" pitchFamily="34" charset="-120"/>
              </a:rPr>
              <a:t>тд</a:t>
            </a:r>
            <a:r>
              <a:rPr lang="ru-RU" sz="2400" b="1" i="1" dirty="0">
                <a:latin typeface="Gelasio" pitchFamily="34" charset="0"/>
                <a:ea typeface="Gelasio" pitchFamily="34" charset="-122"/>
                <a:cs typeface="Gelasio" pitchFamily="34" charset="-120"/>
              </a:rPr>
              <a:t>.), о которых </a:t>
            </a:r>
            <a:r>
              <a:rPr lang="ru-RU" sz="2400" b="1" i="1" dirty="0" smtClean="0">
                <a:latin typeface="Gelasio" pitchFamily="34" charset="0"/>
                <a:ea typeface="Gelasio" pitchFamily="34" charset="-122"/>
                <a:cs typeface="Gelasio" pitchFamily="34" charset="-120"/>
              </a:rPr>
              <a:t>подробно можно </a:t>
            </a:r>
            <a:r>
              <a:rPr lang="ru-RU" sz="2400" b="1" i="1" dirty="0">
                <a:latin typeface="Gelasio" pitchFamily="34" charset="0"/>
                <a:ea typeface="Gelasio" pitchFamily="34" charset="-122"/>
                <a:cs typeface="Gelasio" pitchFamily="34" charset="-120"/>
              </a:rPr>
              <a:t>узнать на просторах Сети Интернет, есть еще простые советы-наблюдения, которыми хочу с Вами поделиться.</a:t>
            </a:r>
            <a:endParaRPr lang="en-US" sz="2400" b="1" i="1" dirty="0"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835" y="2745672"/>
            <a:ext cx="4698365" cy="277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32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628</Words>
  <Application>Microsoft Office PowerPoint</Application>
  <PresentationFormat>Произвольный</PresentationFormat>
  <Paragraphs>113</Paragraphs>
  <Slides>13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Gelasio Semi Bold</vt:lpstr>
      <vt:lpstr>Calibri</vt:lpstr>
      <vt:lpstr>Gelasio</vt:lpstr>
      <vt:lpstr>Arial</vt:lpstr>
      <vt:lpstr>Aptos</vt:lpstr>
      <vt:lpstr>Arial Rounded MT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Owner</dc:creator>
  <cp:lastModifiedBy>Ляпина А.В.</cp:lastModifiedBy>
  <cp:revision>54</cp:revision>
  <dcterms:created xsi:type="dcterms:W3CDTF">2025-07-21T17:14:50Z</dcterms:created>
  <dcterms:modified xsi:type="dcterms:W3CDTF">2025-10-01T11:45:36Z</dcterms:modified>
</cp:coreProperties>
</file>