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75" r:id="rId3"/>
    <p:sldId id="268" r:id="rId4"/>
    <p:sldId id="270" r:id="rId5"/>
    <p:sldId id="276" r:id="rId6"/>
    <p:sldId id="271" r:id="rId7"/>
    <p:sldId id="277" r:id="rId8"/>
    <p:sldId id="272" r:id="rId9"/>
    <p:sldId id="267" r:id="rId10"/>
    <p:sldId id="263" r:id="rId11"/>
    <p:sldId id="269" r:id="rId12"/>
    <p:sldId id="278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8BE9E7-2182-44E2-9C25-4909B141AF4E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A635B-CD5F-4155-8942-53C04F7B1D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8BE9E7-2182-44E2-9C25-4909B141AF4E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A635B-CD5F-4155-8942-53C04F7B1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8BE9E7-2182-44E2-9C25-4909B141AF4E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A635B-CD5F-4155-8942-53C04F7B1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8BE9E7-2182-44E2-9C25-4909B141AF4E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A635B-CD5F-4155-8942-53C04F7B1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8BE9E7-2182-44E2-9C25-4909B141AF4E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A635B-CD5F-4155-8942-53C04F7B1D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8BE9E7-2182-44E2-9C25-4909B141AF4E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A635B-CD5F-4155-8942-53C04F7B1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8BE9E7-2182-44E2-9C25-4909B141AF4E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A635B-CD5F-4155-8942-53C04F7B1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8BE9E7-2182-44E2-9C25-4909B141AF4E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A635B-CD5F-4155-8942-53C04F7B1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8BE9E7-2182-44E2-9C25-4909B141AF4E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A635B-CD5F-4155-8942-53C04F7B1D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8BE9E7-2182-44E2-9C25-4909B141AF4E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A635B-CD5F-4155-8942-53C04F7B1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8BE9E7-2182-44E2-9C25-4909B141AF4E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A635B-CD5F-4155-8942-53C04F7B1D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E8BE9E7-2182-44E2-9C25-4909B141AF4E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14A635B-CD5F-4155-8942-53C04F7B1D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3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7170000" cy="11430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Georgia" panose="02040502050405020303" pitchFamily="18" charset="0"/>
              </a:rPr>
              <a:t>Муниципальное  бюджетное дошкольное </a:t>
            </a:r>
            <a:br>
              <a:rPr lang="ru-RU" sz="1800" b="1" dirty="0" smtClean="0">
                <a:latin typeface="Georgia" panose="02040502050405020303" pitchFamily="18" charset="0"/>
              </a:rPr>
            </a:br>
            <a:r>
              <a:rPr lang="ru-RU" sz="1800" b="1" dirty="0" smtClean="0">
                <a:latin typeface="Georgia" panose="02040502050405020303" pitchFamily="18" charset="0"/>
              </a:rPr>
              <a:t>образовательное учреждение </a:t>
            </a:r>
            <a:br>
              <a:rPr lang="ru-RU" sz="1800" b="1" dirty="0" smtClean="0">
                <a:latin typeface="Georgia" panose="02040502050405020303" pitchFamily="18" charset="0"/>
              </a:rPr>
            </a:br>
            <a:r>
              <a:rPr lang="ru-RU" sz="1800" b="1" dirty="0" smtClean="0">
                <a:latin typeface="Georgia" panose="02040502050405020303" pitchFamily="18" charset="0"/>
              </a:rPr>
              <a:t>«Центр развития ребенка- детский сад 1»</a:t>
            </a:r>
            <a:endParaRPr lang="ru-RU" sz="18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25658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Georgia" panose="02040502050405020303" pitchFamily="18" charset="0"/>
              </a:rPr>
              <a:t>Родительский университет «Мама и Я» как эффективная форма повышения психолого-педагогической грамотности мам в вопросах развития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Georgia" panose="02040502050405020303" pitchFamily="18" charset="0"/>
              </a:rPr>
              <a:t> детей-дошкольников</a:t>
            </a:r>
          </a:p>
          <a:p>
            <a:pPr marL="0" indent="0" algn="ctr">
              <a:buNone/>
            </a:pPr>
            <a:endParaRPr lang="ru-RU" sz="24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Georgia" panose="02040502050405020303" pitchFamily="18" charset="0"/>
            </a:endParaRPr>
          </a:p>
          <a:p>
            <a:pPr marL="0" indent="0" algn="r"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Подготовил : </a:t>
            </a:r>
          </a:p>
          <a:p>
            <a:pPr marL="0" indent="0" algn="r"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педагог-психолог  А.К. Игонина</a:t>
            </a:r>
            <a:endParaRPr lang="ru-RU" sz="1600" dirty="0">
              <a:latin typeface="Georgia" panose="02040502050405020303" pitchFamily="18" charset="0"/>
            </a:endParaRPr>
          </a:p>
        </p:txBody>
      </p:sp>
      <p:pic>
        <p:nvPicPr>
          <p:cNvPr id="4" name="Picture 2" descr="C:\Users\user\Desktop\c977219f87bb79b713a128883320dc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438524"/>
            <a:ext cx="3240360" cy="2251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0919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Родительская конференция </a:t>
            </a:r>
            <a:br>
              <a:rPr lang="ru-RU" sz="3200" b="1" dirty="0" smtClean="0">
                <a:latin typeface="Georgia" panose="02040502050405020303" pitchFamily="18" charset="0"/>
              </a:rPr>
            </a:br>
            <a:r>
              <a:rPr lang="ru-RU" sz="3200" b="1" dirty="0" smtClean="0">
                <a:latin typeface="Georgia" panose="02040502050405020303" pitchFamily="18" charset="0"/>
              </a:rPr>
              <a:t>«Секреты родительского мастерства»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pic>
        <p:nvPicPr>
          <p:cNvPr id="4" name="Объект 3" descr="C:\Users\Owner\Desktop\IMG_20250117_115016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219"/>
          <a:stretch/>
        </p:blipFill>
        <p:spPr bwMode="auto">
          <a:xfrm>
            <a:off x="1619672" y="1844825"/>
            <a:ext cx="2952328" cy="18001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C:\Users\Owner\Downloads\IMG_20250117_11523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204"/>
          <a:stretch/>
        </p:blipFill>
        <p:spPr bwMode="auto">
          <a:xfrm>
            <a:off x="3510670" y="3989709"/>
            <a:ext cx="2472805" cy="14954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180" y="3789040"/>
            <a:ext cx="1679127" cy="249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3475" y="1683831"/>
            <a:ext cx="1775786" cy="268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Owner\Desktop\IMG202311211644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37452"/>
            <a:ext cx="2268252" cy="162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04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82168" cy="1143000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Результаты деятельности</a:t>
            </a:r>
            <a:endParaRPr lang="ru-RU" sz="29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pPr marL="347345" marR="27305" indent="0" algn="just"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познакомились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с этапами   развития личности ребенка, </a:t>
            </a:r>
            <a:r>
              <a:rPr lang="ru-RU" sz="2000" smtClean="0">
                <a:solidFill>
                  <a:srgbClr val="000000"/>
                </a:solidFill>
                <a:latin typeface="Times New Roman"/>
                <a:ea typeface="Times New Roman"/>
              </a:rPr>
              <a:t>научились применять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полученные знания в процессе воспитания детей ;</a:t>
            </a:r>
          </a:p>
          <a:p>
            <a:pPr marL="347345" marR="27305" indent="0" algn="just"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определили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роль и значение  воспитания в формировании личности ребенка;</a:t>
            </a:r>
          </a:p>
          <a:p>
            <a:pPr marL="347345" marR="27305" indent="0" algn="just"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овладели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современными психолого-педагогическими знаниями о психическом и интеллектуальном развитии ребенка на возрастных этапах его жизни;</a:t>
            </a:r>
          </a:p>
          <a:p>
            <a:pPr marL="347345" marR="27305" indent="0" algn="just"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овладели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психолого-педагогическими знаниями по организации семейного воспитательного процесса;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могут 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грамотно оценивать проблемные, критические ситуации во взаимоотношениях с детьми с учетом специфических проблем каждого возраста;</a:t>
            </a:r>
          </a:p>
          <a:p>
            <a:pPr marL="347345" marR="27305" indent="0" algn="just"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научились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анализировать типические ошибки в семейном воспитании детей 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5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66144" cy="1143000"/>
          </a:xfrm>
        </p:spPr>
        <p:txBody>
          <a:bodyPr>
            <a:noAutofit/>
          </a:bodyPr>
          <a:lstStyle/>
          <a:p>
            <a:pPr algn="ctr"/>
            <a:r>
              <a:rPr lang="ru-RU" sz="2900" b="1" i="1" dirty="0" smtClean="0">
                <a:latin typeface="Georgia" panose="02040502050405020303" pitchFamily="18" charset="0"/>
              </a:rPr>
              <a:t> Количественная и качественная оценка деятельности университета «Мама и Я»</a:t>
            </a:r>
            <a:endParaRPr lang="ru-RU" sz="2900" b="1" i="1" dirty="0"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12599727"/>
              </p:ext>
            </p:extLst>
          </p:nvPr>
        </p:nvGraphicFramePr>
        <p:xfrm>
          <a:off x="1187624" y="1916832"/>
          <a:ext cx="7704856" cy="4152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4032448"/>
              </a:tblGrid>
              <a:tr h="11809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Количественная оценка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Качественная  оценка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</a:tr>
              <a:tr h="27810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</a:t>
                      </a: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-</a:t>
                      </a: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мамочек участники проводимых мероприятий</a:t>
                      </a:r>
                    </a:p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r>
                        <a:rPr lang="ru-RU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мамочек проявляли желание участвовать в мероприятиях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0428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endParaRPr lang="ru-RU" sz="3600" b="1" dirty="0" smtClean="0">
              <a:latin typeface="Georgia" panose="02040502050405020303" pitchFamily="18" charset="0"/>
            </a:endParaRPr>
          </a:p>
          <a:p>
            <a:pPr marL="82296" indent="0" algn="ctr">
              <a:buNone/>
            </a:pPr>
            <a:endParaRPr lang="ru-RU" sz="3600" b="1" dirty="0">
              <a:latin typeface="Georgia" panose="02040502050405020303" pitchFamily="18" charset="0"/>
            </a:endParaRPr>
          </a:p>
        </p:txBody>
      </p:sp>
      <p:pic>
        <p:nvPicPr>
          <p:cNvPr id="6146" name="Picture 2" descr="C:\Users\Owner\Desktop\52-svizhenko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629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38152" cy="1143000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 smtClean="0">
                <a:latin typeface="Georgia" panose="02040502050405020303" pitchFamily="18" charset="0"/>
              </a:rPr>
              <a:t>Открытие родительского университета</a:t>
            </a:r>
            <a:br>
              <a:rPr lang="ru-RU" sz="2900" b="1" dirty="0" smtClean="0">
                <a:latin typeface="Georgia" panose="02040502050405020303" pitchFamily="18" charset="0"/>
              </a:rPr>
            </a:br>
            <a:r>
              <a:rPr lang="ru-RU" sz="2900" b="1" dirty="0" smtClean="0">
                <a:latin typeface="Georgia" panose="02040502050405020303" pitchFamily="18" charset="0"/>
              </a:rPr>
              <a:t> «Мама и Я»</a:t>
            </a:r>
            <a:endParaRPr lang="ru-RU" sz="2900" b="1" dirty="0">
              <a:latin typeface="Georgia" panose="02040502050405020303" pitchFamily="18" charset="0"/>
            </a:endParaRPr>
          </a:p>
        </p:txBody>
      </p:sp>
      <p:pic>
        <p:nvPicPr>
          <p:cNvPr id="6" name="Объект 5" descr="C:\Users\Owner\Desktop\IMG_20250117_115427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599"/>
          <a:stretch/>
        </p:blipFill>
        <p:spPr bwMode="auto">
          <a:xfrm>
            <a:off x="971600" y="1844825"/>
            <a:ext cx="3960440" cy="18722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2426" y="4293097"/>
            <a:ext cx="425832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Owner\Desktop\5831cd6f92f7473dbfb5bfd5ee4e46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96752"/>
            <a:ext cx="2592611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wner\Desktop\5831cd6f92f7473dbfb5bfd5ee4e469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7" y="4149080"/>
            <a:ext cx="2592288" cy="3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761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7666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Aft>
                <a:spcPts val="750"/>
              </a:spcAft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психолого-педагогической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культуры и компетентности мам воспитанников в вопросах воспитания и развития детей.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Задачи</a:t>
            </a:r>
          </a:p>
          <a:p>
            <a:pPr marL="82296" indent="0" algn="just">
              <a:spcAft>
                <a:spcPts val="750"/>
              </a:spcAft>
              <a:buNone/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1.Формировать у слушателей родительского университета осознание необходимости своего внутреннего изменения во благо семьи.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marL="82296" indent="0" algn="just">
              <a:spcAft>
                <a:spcPts val="750"/>
              </a:spcAft>
              <a:buNone/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2.Определить доступные методы и формы работы с мамами.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marL="82296" indent="0" algn="just">
              <a:spcAft>
                <a:spcPts val="750"/>
              </a:spcAft>
              <a:buNone/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3.Вооружить молодых мам современными психолого-педагогическими знаниями о психическом, физическом и интеллектуальном развитии ребенка на различных этапах его жизни.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marL="0" indent="0" algn="just">
              <a:spcAft>
                <a:spcPts val="750"/>
              </a:spcAft>
              <a:buNone/>
            </a:pPr>
            <a:endParaRPr lang="ru-RU" sz="2800" b="1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58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9552" y="274638"/>
            <a:ext cx="7920880" cy="1143000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Кафедра « В мире почемучек»</a:t>
            </a:r>
            <a:br>
              <a:rPr lang="ru-RU" sz="29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( для мам 4-5 лет)</a:t>
            </a:r>
            <a:endParaRPr lang="ru-RU" sz="29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60924260"/>
              </p:ext>
            </p:extLst>
          </p:nvPr>
        </p:nvGraphicFramePr>
        <p:xfrm>
          <a:off x="539552" y="1578228"/>
          <a:ext cx="8208912" cy="4827248"/>
        </p:xfrm>
        <a:graphic>
          <a:graphicData uri="http://schemas.openxmlformats.org/drawingml/2006/table">
            <a:tbl>
              <a:tblPr firstRow="1" firstCol="1" bandRow="1"/>
              <a:tblGrid>
                <a:gridCol w="1080120"/>
                <a:gridCol w="5472608"/>
                <a:gridCol w="1656184"/>
              </a:tblGrid>
              <a:tr h="626636"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п\п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012"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Анкета « Что я хочу узнать про психические процессы у детей в средней группе?»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06"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Круглый стол «Психология детского мира»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012"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Беседа «Развитие психических процессов через игру»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012"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Круглый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стол «Как устроена память ребенка?»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06"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Консультация «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Учимся играя»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06"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Буклет «Как развивать внимательность?»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012"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Круглый стол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«В конструктор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играем, мышление развиваем»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012"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Памятка «Развиваем логическое мышление в игровой деятельности»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009"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Аукцион семейных идей «Секреты родительского мастерства». Подводим итоги, делимся опытом.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1368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900" b="1" dirty="0">
                <a:solidFill>
                  <a:srgbClr val="4F271C">
                    <a:satMod val="130000"/>
                  </a:srgbClr>
                </a:solidFill>
                <a:latin typeface="Georgia" panose="02040502050405020303" pitchFamily="18" charset="0"/>
              </a:rPr>
              <a:t>В конструктор играем </a:t>
            </a:r>
            <a:r>
              <a:rPr lang="ru-RU" sz="2900" b="1" dirty="0" smtClean="0">
                <a:solidFill>
                  <a:srgbClr val="4F271C">
                    <a:satMod val="130000"/>
                  </a:srgbClr>
                </a:solidFill>
                <a:latin typeface="Georgia" panose="02040502050405020303" pitchFamily="18" charset="0"/>
              </a:rPr>
              <a:t>-</a:t>
            </a:r>
            <a:r>
              <a:rPr lang="ru-RU" sz="2900" b="1" dirty="0">
                <a:solidFill>
                  <a:srgbClr val="4F271C">
                    <a:satMod val="130000"/>
                  </a:srgbClr>
                </a:solidFill>
                <a:latin typeface="Georgia" panose="02040502050405020303" pitchFamily="18" charset="0"/>
              </a:rPr>
              <a:t/>
            </a:r>
            <a:br>
              <a:rPr lang="ru-RU" sz="2900" b="1" dirty="0">
                <a:solidFill>
                  <a:srgbClr val="4F271C">
                    <a:satMod val="130000"/>
                  </a:srgbClr>
                </a:solidFill>
                <a:latin typeface="Georgia" panose="02040502050405020303" pitchFamily="18" charset="0"/>
              </a:rPr>
            </a:br>
            <a:r>
              <a:rPr lang="ru-RU" sz="2900" b="1" dirty="0">
                <a:solidFill>
                  <a:srgbClr val="4F271C">
                    <a:satMod val="130000"/>
                  </a:srgbClr>
                </a:solidFill>
                <a:latin typeface="Georgia" panose="02040502050405020303" pitchFamily="18" charset="0"/>
              </a:rPr>
              <a:t>мышление развиваем</a:t>
            </a:r>
            <a:endParaRPr lang="ru-RU" sz="2900" dirty="0"/>
          </a:p>
        </p:txBody>
      </p:sp>
      <p:pic>
        <p:nvPicPr>
          <p:cNvPr id="5" name="Объект 3" descr="C:\Users\Owner\Downloads\IMG_20250117_115202 (1)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5004048" y="4221088"/>
            <a:ext cx="3674225" cy="22320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Объект 3" descr="C:\Users\Owner\Downloads\IMG_20250117_115330.jp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716"/>
          <a:stretch/>
        </p:blipFill>
        <p:spPr bwMode="auto">
          <a:xfrm>
            <a:off x="1259632" y="1916833"/>
            <a:ext cx="3168352" cy="15121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26" name="Picture 2" descr="C:\Users\Owner\Desktop\21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259228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C:\Users\Owner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3120" y="4149080"/>
            <a:ext cx="3721375" cy="23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79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3913"/>
            <a:ext cx="8250120" cy="1143000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Кафедра «Дети – </a:t>
            </a:r>
            <a:r>
              <a:rPr lang="ru-RU" sz="2900" b="1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любознайки</a:t>
            </a:r>
            <a:r>
              <a:rPr lang="ru-RU" sz="29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»</a:t>
            </a:r>
            <a:br>
              <a:rPr lang="ru-RU" sz="29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(для мам 5-6 лет)</a:t>
            </a:r>
            <a:br>
              <a:rPr lang="ru-RU" sz="29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</a:br>
            <a:endParaRPr lang="ru-RU" sz="29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64226867"/>
              </p:ext>
            </p:extLst>
          </p:nvPr>
        </p:nvGraphicFramePr>
        <p:xfrm>
          <a:off x="467544" y="1196751"/>
          <a:ext cx="8280920" cy="5591198"/>
        </p:xfrm>
        <a:graphic>
          <a:graphicData uri="http://schemas.openxmlformats.org/drawingml/2006/table">
            <a:tbl>
              <a:tblPr firstRow="1" firstCol="1" bandRow="1"/>
              <a:tblGrid>
                <a:gridCol w="1080120"/>
                <a:gridCol w="5502004"/>
                <a:gridCol w="1698796"/>
              </a:tblGrid>
              <a:tr h="410445"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п\п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014" marR="62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014" marR="62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014" marR="62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462"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014" marR="62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Анкета « Что я хочу узнать про психические процессы у детей в старшей группе?»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014" marR="62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014" marR="62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462"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014" marR="62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Круглый стол « Развитие психических процессов»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014" marR="62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014" marR="62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03"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014" marR="62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Памятка «Играем весело и полезно»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014" marR="62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014" marR="62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462"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014" marR="62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Консультация «Влияние развития мелкой моторики руки на развитие речи»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014" marR="62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014" marR="62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462"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014" marR="62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Круглый стол «Как позаботиться о психическом здоровье ребенка»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014" marR="62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014" marR="62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462"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014" marR="62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Беседа «Влияние мультфильмов на психологическое развитие ребенка»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014" marR="62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014" marR="62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462"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014" marR="62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Консультация «Дидактические игры для развития познавательного процесса»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014" marR="62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014" marR="62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462"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014" marR="62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Буклет «Развиваем пространственные представления»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014" marR="62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014" marR="62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021"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014" marR="62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Мастер-класс «Секреты родительского мастерства». Подводим итоги, делимся опытом.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014" marR="62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014" marR="62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854200" y="1438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901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818072" cy="1224136"/>
          </a:xfrm>
        </p:spPr>
        <p:txBody>
          <a:bodyPr>
            <a:noAutofit/>
          </a:bodyPr>
          <a:lstStyle/>
          <a:p>
            <a:pPr marL="347345" marR="27305" lvl="0" algn="ctr">
              <a:lnSpc>
                <a:spcPct val="102000"/>
              </a:lnSpc>
              <a:spcBef>
                <a:spcPts val="0"/>
              </a:spcBef>
            </a:pPr>
            <a:r>
              <a:rPr lang="ru-RU" sz="29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/>
                <a:cs typeface="Times New Roman"/>
              </a:rPr>
              <a:t>«Как позаботиться </a:t>
            </a:r>
            <a:r>
              <a:rPr lang="ru-RU" sz="2900" b="1" i="1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/>
                <a:cs typeface="Times New Roman"/>
              </a:rPr>
              <a:t/>
            </a:r>
            <a:br>
              <a:rPr lang="ru-RU" sz="2900" b="1" i="1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/>
                <a:cs typeface="Times New Roman"/>
              </a:rPr>
            </a:br>
            <a:r>
              <a:rPr lang="ru-RU" sz="2900" b="1" i="1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/>
                <a:cs typeface="Times New Roman"/>
              </a:rPr>
              <a:t>о </a:t>
            </a:r>
            <a:r>
              <a:rPr lang="ru-RU" sz="29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/>
                <a:cs typeface="Times New Roman"/>
              </a:rPr>
              <a:t>психическом здоровье </a:t>
            </a:r>
            <a:r>
              <a:rPr lang="ru-RU" sz="2900" b="1" i="1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/>
                <a:cs typeface="Times New Roman"/>
              </a:rPr>
              <a:t>ребенка ?»</a:t>
            </a:r>
            <a:r>
              <a:rPr lang="ru-RU" sz="29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/>
                <a:cs typeface="Times New Roman"/>
              </a:rPr>
              <a:t/>
            </a:r>
            <a:br>
              <a:rPr lang="ru-RU" sz="29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/>
                <a:cs typeface="Times New Roman"/>
              </a:rPr>
            </a:br>
            <a:endParaRPr lang="ru-RU" sz="2900" b="1" i="1" dirty="0">
              <a:latin typeface="Georgia" panose="02040502050405020303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52" t="21909"/>
          <a:stretch/>
        </p:blipFill>
        <p:spPr bwMode="auto">
          <a:xfrm>
            <a:off x="4895528" y="1844824"/>
            <a:ext cx="3852936" cy="217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 rotWithShape="1">
          <a:blip r:embed="rId3" cstate="print">
            <a:alphaModFix/>
            <a:lum/>
          </a:blip>
          <a:srcRect t="13150" r="10541" b="14883"/>
          <a:stretch/>
        </p:blipFill>
        <p:spPr>
          <a:xfrm>
            <a:off x="1259631" y="4365104"/>
            <a:ext cx="3418695" cy="2062716"/>
          </a:xfrm>
          <a:prstGeom prst="rect">
            <a:avLst/>
          </a:prstGeom>
          <a:noFill/>
          <a:ln>
            <a:noFill/>
          </a:ln>
          <a:effectLst>
            <a:outerShdw dist="139492" dir="2700000" algn="tl">
              <a:srgbClr val="333333">
                <a:alpha val="6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3"/>
            <a:ext cx="196716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65104"/>
            <a:ext cx="153511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37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36904" cy="1143000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Кафедра «Наши – всезнайки»</a:t>
            </a:r>
            <a:br>
              <a:rPr lang="ru-RU" sz="29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(для мам 6-7 лет)</a:t>
            </a:r>
            <a:endParaRPr lang="ru-RU" sz="29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56440184"/>
              </p:ext>
            </p:extLst>
          </p:nvPr>
        </p:nvGraphicFramePr>
        <p:xfrm>
          <a:off x="539552" y="1596344"/>
          <a:ext cx="8136903" cy="5036058"/>
        </p:xfrm>
        <a:graphic>
          <a:graphicData uri="http://schemas.openxmlformats.org/drawingml/2006/table">
            <a:tbl>
              <a:tblPr firstRow="1" firstCol="1" bandRow="1"/>
              <a:tblGrid>
                <a:gridCol w="864096"/>
                <a:gridCol w="5078663"/>
                <a:gridCol w="2194144"/>
              </a:tblGrid>
              <a:tr h="392496"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п\п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</a:t>
                      </a:r>
                    </a:p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566"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Анкета «Что я хочу узнать про психические процессы у детей в подготовительной  группе?»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Круглый стол «Будущий первоклассник»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Памятка «Готовим руку к письму»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044"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Беседа «Развитие психических процессов через игру»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044"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Круглый стол «Почему дети пишут зеркально?»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044"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Консультация « Речевая готовность ребенка к школе»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Памятка «Режим будущего школьника»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Консультация «На пороге  школы»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129"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Родительская конференция «Секреты родительского мастерства». Подводим итоги, делимся опытом.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7305"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21" marR="67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95438" y="1577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30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30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79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78112" cy="1143000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 smtClean="0">
                <a:latin typeface="Georgia" panose="02040502050405020303" pitchFamily="18" charset="0"/>
              </a:rPr>
              <a:t>Круглый стол </a:t>
            </a:r>
            <a:br>
              <a:rPr lang="ru-RU" sz="2900" b="1" dirty="0" smtClean="0">
                <a:latin typeface="Georgia" panose="02040502050405020303" pitchFamily="18" charset="0"/>
              </a:rPr>
            </a:br>
            <a:r>
              <a:rPr lang="ru-RU" sz="2900" b="1" dirty="0" smtClean="0">
                <a:latin typeface="Georgia" panose="02040502050405020303" pitchFamily="18" charset="0"/>
              </a:rPr>
              <a:t>«Будущий первоклассник»</a:t>
            </a:r>
            <a:endParaRPr lang="ru-RU" sz="2900" b="1" dirty="0">
              <a:latin typeface="Georgia" panose="02040502050405020303" pitchFamily="18" charset="0"/>
            </a:endParaRPr>
          </a:p>
        </p:txBody>
      </p:sp>
      <p:pic>
        <p:nvPicPr>
          <p:cNvPr id="4" name="Объект 3" descr="C:\Users\Owner\Desktop\IMG_20250117_115137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81"/>
          <a:stretch/>
        </p:blipFill>
        <p:spPr bwMode="auto">
          <a:xfrm>
            <a:off x="1403648" y="1628800"/>
            <a:ext cx="4896544" cy="2304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9058" y="1844824"/>
            <a:ext cx="1676400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4849" y="4338787"/>
            <a:ext cx="3672409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17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514</TotalTime>
  <Words>550</Words>
  <Application>Microsoft Office PowerPoint</Application>
  <PresentationFormat>Экран (4:3)</PresentationFormat>
  <Paragraphs>125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Муниципальное  бюджетное дошкольное  образовательное учреждение  «Центр развития ребенка- детский сад 1»</vt:lpstr>
      <vt:lpstr>Открытие родительского университета  «Мама и Я»</vt:lpstr>
      <vt:lpstr>Слайд 3</vt:lpstr>
      <vt:lpstr>Кафедра « В мире почемучек» ( для мам 4-5 лет)</vt:lpstr>
      <vt:lpstr>В конструктор играем - мышление развиваем</vt:lpstr>
      <vt:lpstr>Кафедра «Дети – любознайки» (для мам 5-6 лет) </vt:lpstr>
      <vt:lpstr>«Как позаботиться  о психическом здоровье ребенка ?» </vt:lpstr>
      <vt:lpstr>Кафедра «Наши – всезнайки» (для мам 6-7 лет)</vt:lpstr>
      <vt:lpstr>Круглый стол  «Будущий первоклассник»</vt:lpstr>
      <vt:lpstr>Родительская конференция  «Секреты родительского мастерства»</vt:lpstr>
      <vt:lpstr>Результаты деятельности</vt:lpstr>
      <vt:lpstr> Количественная и качественная оценка деятельности университета «Мама и Я»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Owner</dc:creator>
  <cp:lastModifiedBy>user</cp:lastModifiedBy>
  <cp:revision>50</cp:revision>
  <dcterms:created xsi:type="dcterms:W3CDTF">2025-10-15T11:53:01Z</dcterms:created>
  <dcterms:modified xsi:type="dcterms:W3CDTF">2025-11-10T21:54:21Z</dcterms:modified>
</cp:coreProperties>
</file>