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6" r:id="rId3"/>
    <p:sldId id="258" r:id="rId4"/>
    <p:sldId id="259" r:id="rId5"/>
    <p:sldId id="271" r:id="rId6"/>
    <p:sldId id="272" r:id="rId7"/>
    <p:sldId id="260" r:id="rId8"/>
    <p:sldId id="261" r:id="rId9"/>
    <p:sldId id="273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195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EE81F-810F-4F81-8B8A-CA81BD11C174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C1B00-42A3-427B-958F-7FB0B5260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973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F56ED-4CED-481A-B5B7-AC8C2AE199FC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55AB9-A338-4D8A-AB59-A7943E54D4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263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55AB9-A338-4D8A-AB59-A7943E54D4C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435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55AB9-A338-4D8A-AB59-A7943E54D4C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435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55AB9-A338-4D8A-AB59-A7943E54D4C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435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55AB9-A338-4D8A-AB59-A7943E54D4C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435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55AB9-A338-4D8A-AB59-A7943E54D4C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435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55AB9-A338-4D8A-AB59-A7943E54D4C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43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A8E5-C1A4-4686-ABE4-E29BB76DD5A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F0D2-ACFA-46CA-A2B4-7D506309A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19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A8E5-C1A4-4686-ABE4-E29BB76DD5A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F0D2-ACFA-46CA-A2B4-7D506309A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16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A8E5-C1A4-4686-ABE4-E29BB76DD5A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F0D2-ACFA-46CA-A2B4-7D506309A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8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A8E5-C1A4-4686-ABE4-E29BB76DD5A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F0D2-ACFA-46CA-A2B4-7D506309A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1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A8E5-C1A4-4686-ABE4-E29BB76DD5A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F0D2-ACFA-46CA-A2B4-7D506309A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5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A8E5-C1A4-4686-ABE4-E29BB76DD5A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F0D2-ACFA-46CA-A2B4-7D506309A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95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A8E5-C1A4-4686-ABE4-E29BB76DD5A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F0D2-ACFA-46CA-A2B4-7D506309A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22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A8E5-C1A4-4686-ABE4-E29BB76DD5A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F0D2-ACFA-46CA-A2B4-7D506309A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74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A8E5-C1A4-4686-ABE4-E29BB76DD5A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F0D2-ACFA-46CA-A2B4-7D506309A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11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A8E5-C1A4-4686-ABE4-E29BB76DD5A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F0D2-ACFA-46CA-A2B4-7D506309A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39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A8E5-C1A4-4686-ABE4-E29BB76DD5A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2F0D2-ACFA-46CA-A2B4-7D506309A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9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3A8E5-C1A4-4686-ABE4-E29BB76DD5A7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2F0D2-ACFA-46CA-A2B4-7D506309A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20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jpeg"/><Relationship Id="rId7" Type="http://schemas.microsoft.com/office/2007/relationships/hdphoto" Target="../media/hdphoto4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сохранение\мои документы\ДОКУМЕНТЫ 94 новые\САЙТ\КАРТИНКИ\1625491806_9-kartinkin-com-p-finansovaya-gramotnost-fon-krasivie-foni-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5" r="2148"/>
          <a:stretch/>
        </p:blipFill>
        <p:spPr bwMode="auto">
          <a:xfrm>
            <a:off x="8796" y="188640"/>
            <a:ext cx="9182736" cy="655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войная стрелка влево/вправо 4"/>
          <p:cNvSpPr/>
          <p:nvPr/>
        </p:nvSpPr>
        <p:spPr>
          <a:xfrm>
            <a:off x="44662" y="0"/>
            <a:ext cx="9162854" cy="2060848"/>
          </a:xfrm>
          <a:prstGeom prst="leftRightArrow">
            <a:avLst>
              <a:gd name="adj1" fmla="val 85775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Номинация 3.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«Лучшая методическая разработка для педагогов ДОУ или родителей по формированию экономических представлений, качеств и основ финансовой грамотности»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Двойная стрелка влево/вправо 3"/>
          <p:cNvSpPr/>
          <p:nvPr/>
        </p:nvSpPr>
        <p:spPr>
          <a:xfrm>
            <a:off x="3806916" y="6115749"/>
            <a:ext cx="5400600" cy="742392"/>
          </a:xfrm>
          <a:prstGeom prst="leftRightArrow">
            <a:avLst>
              <a:gd name="adj1" fmla="val 85775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МБДОУ г. Иркутска детский сад № 63</a:t>
            </a:r>
          </a:p>
          <a:p>
            <a:r>
              <a:rPr lang="ru-RU" sz="2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Воспитатель Мамедова Е.В.</a:t>
            </a:r>
            <a:endParaRPr lang="ru-RU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86" y="2204864"/>
            <a:ext cx="5760640" cy="197069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профессиональный конкурс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методических разработок по экономическому воспитанию детей «Домовёнок»  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510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276872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027" name="Picture 3" descr="D:\сохранение\мои документы\ДОКУМЕНТЫ 94 новые\САЙТ\КАРТИНКИ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52717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войная стрелка влево/вправо 4"/>
          <p:cNvSpPr/>
          <p:nvPr/>
        </p:nvSpPr>
        <p:spPr>
          <a:xfrm>
            <a:off x="15622" y="116632"/>
            <a:ext cx="8948866" cy="936104"/>
          </a:xfrm>
          <a:prstGeom prst="leftRightArrow">
            <a:avLst>
              <a:gd name="adj1" fmla="val 85775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Методы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1196752"/>
            <a:ext cx="54360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200" dirty="0" smtClean="0"/>
              <a:t>приучение</a:t>
            </a:r>
            <a:r>
              <a:rPr lang="ru-RU" sz="2200" dirty="0"/>
              <a:t>, </a:t>
            </a:r>
            <a:endParaRPr lang="ru-RU" sz="22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ru-RU" sz="2200" dirty="0" smtClean="0"/>
              <a:t>упражнения</a:t>
            </a:r>
            <a:r>
              <a:rPr lang="ru-RU" sz="2200" dirty="0"/>
              <a:t>, </a:t>
            </a:r>
            <a:endParaRPr lang="ru-RU" sz="22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ru-RU" sz="2200" dirty="0" smtClean="0"/>
              <a:t>поручения</a:t>
            </a:r>
            <a:r>
              <a:rPr lang="ru-RU" sz="2200" dirty="0"/>
              <a:t>, </a:t>
            </a:r>
            <a:endParaRPr lang="ru-RU" sz="22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ru-RU" sz="2200" dirty="0" smtClean="0"/>
              <a:t>создание </a:t>
            </a:r>
            <a:r>
              <a:rPr lang="ru-RU" sz="2200" dirty="0"/>
              <a:t>воспитывающих</a:t>
            </a:r>
            <a:r>
              <a:rPr lang="ru-RU" sz="2200" i="1" dirty="0"/>
              <a:t> </a:t>
            </a:r>
            <a:r>
              <a:rPr lang="ru-RU" sz="2200" dirty="0"/>
              <a:t>ситуаций, </a:t>
            </a:r>
            <a:endParaRPr lang="ru-RU" sz="22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ru-RU" sz="2200" dirty="0" smtClean="0"/>
              <a:t>беседа</a:t>
            </a:r>
            <a:r>
              <a:rPr lang="ru-RU" sz="2200" dirty="0"/>
              <a:t>, </a:t>
            </a:r>
            <a:endParaRPr lang="ru-RU" sz="22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ru-RU" sz="2200" dirty="0" smtClean="0"/>
              <a:t>рассказ</a:t>
            </a:r>
            <a:r>
              <a:rPr lang="ru-RU" sz="2200" dirty="0"/>
              <a:t>, </a:t>
            </a:r>
            <a:endParaRPr lang="ru-RU" sz="22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ru-RU" sz="2200" dirty="0" smtClean="0"/>
              <a:t>использование </a:t>
            </a:r>
            <a:r>
              <a:rPr lang="ru-RU" sz="2200" dirty="0"/>
              <a:t>примера, одобрение, </a:t>
            </a:r>
            <a:endParaRPr lang="ru-RU" sz="22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ru-RU" sz="2200" dirty="0" smtClean="0"/>
              <a:t>похвала</a:t>
            </a:r>
            <a:r>
              <a:rPr lang="ru-RU" sz="2200" dirty="0"/>
              <a:t>, </a:t>
            </a:r>
            <a:endParaRPr lang="ru-RU" sz="22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ru-RU" sz="2200" dirty="0" smtClean="0"/>
              <a:t>диалог </a:t>
            </a:r>
            <a:r>
              <a:rPr lang="ru-RU" sz="2200" dirty="0"/>
              <a:t>педагога с </a:t>
            </a:r>
            <a:r>
              <a:rPr lang="ru-RU" sz="2200" dirty="0" smtClean="0"/>
              <a:t>детьми,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200" dirty="0" smtClean="0"/>
              <a:t>обращение </a:t>
            </a:r>
            <a:r>
              <a:rPr lang="ru-RU" sz="2200" dirty="0"/>
              <a:t>к личному </a:t>
            </a:r>
            <a:r>
              <a:rPr lang="ru-RU" sz="2200" dirty="0" smtClean="0"/>
              <a:t>опыту,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200" dirty="0" smtClean="0"/>
              <a:t>убеждение</a:t>
            </a:r>
            <a:r>
              <a:rPr lang="ru-RU" sz="2200" dirty="0"/>
              <a:t>, </a:t>
            </a:r>
            <a:endParaRPr lang="ru-RU" sz="22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ru-RU" sz="2200" dirty="0" smtClean="0"/>
              <a:t>дискуссия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89496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276872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027" name="Picture 3" descr="D:\сохранение\мои документы\ДОКУМЕНТЫ 94 новые\САЙТ\КАРТИНКИ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52717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войная стрелка влево/вправо 4"/>
          <p:cNvSpPr/>
          <p:nvPr/>
        </p:nvSpPr>
        <p:spPr>
          <a:xfrm>
            <a:off x="15622" y="116632"/>
            <a:ext cx="8948866" cy="936104"/>
          </a:xfrm>
          <a:prstGeom prst="leftRightArrow">
            <a:avLst>
              <a:gd name="adj1" fmla="val 85775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Формы: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1196752"/>
            <a:ext cx="4896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/>
              <a:t>НОД,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/>
              <a:t>экскурсии</a:t>
            </a:r>
            <a:r>
              <a:rPr lang="ru-RU" sz="2400" dirty="0"/>
              <a:t>, </a:t>
            </a:r>
            <a:endParaRPr lang="ru-RU" sz="24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/>
              <a:t>конкурсы</a:t>
            </a:r>
            <a:r>
              <a:rPr lang="ru-RU" sz="2400" dirty="0"/>
              <a:t>, </a:t>
            </a:r>
            <a:endParaRPr lang="ru-RU" sz="24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/>
              <a:t>викторины</a:t>
            </a:r>
            <a:r>
              <a:rPr lang="ru-RU" sz="2400" dirty="0"/>
              <a:t>, </a:t>
            </a:r>
            <a:endParaRPr lang="ru-RU" sz="24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/>
              <a:t>выставки</a:t>
            </a:r>
            <a:r>
              <a:rPr lang="ru-RU" sz="2400" dirty="0"/>
              <a:t>, </a:t>
            </a:r>
            <a:endParaRPr lang="ru-RU" sz="24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/>
              <a:t>литературный</a:t>
            </a:r>
            <a:r>
              <a:rPr lang="ru-RU" sz="2400" i="1" dirty="0" smtClean="0"/>
              <a:t> </a:t>
            </a:r>
            <a:r>
              <a:rPr lang="ru-RU" sz="2400" dirty="0"/>
              <a:t>досуг,  </a:t>
            </a:r>
            <a:endParaRPr lang="ru-RU" sz="24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/>
              <a:t>детские </a:t>
            </a:r>
            <a:r>
              <a:rPr lang="ru-RU" sz="2400" dirty="0"/>
              <a:t>турниры, </a:t>
            </a:r>
            <a:endParaRPr lang="ru-RU" sz="24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/>
              <a:t>тематические </a:t>
            </a:r>
            <a:r>
              <a:rPr lang="ru-RU" sz="2400" dirty="0"/>
              <a:t>вечера, экономический кружок,</a:t>
            </a:r>
            <a:r>
              <a:rPr lang="ru-RU" sz="2400" i="1" dirty="0"/>
              <a:t> </a:t>
            </a:r>
            <a:endParaRPr lang="ru-RU" sz="2400" i="1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 smtClean="0"/>
              <a:t>встречи </a:t>
            </a:r>
            <a:r>
              <a:rPr lang="ru-RU" sz="2400" dirty="0"/>
              <a:t>с интересными людьми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40344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276872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027" name="Picture 3" descr="D:\сохранение\мои документы\ДОКУМЕНТЫ 94 новые\САЙТ\КАРТИНКИ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52717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войная стрелка влево/вправо 4"/>
          <p:cNvSpPr/>
          <p:nvPr/>
        </p:nvSpPr>
        <p:spPr>
          <a:xfrm>
            <a:off x="15622" y="116632"/>
            <a:ext cx="8948866" cy="936104"/>
          </a:xfrm>
          <a:prstGeom prst="leftRightArrow">
            <a:avLst>
              <a:gd name="adj1" fmla="val 85775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Средства: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0055" y="1196752"/>
            <a:ext cx="47525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устное народное </a:t>
            </a:r>
            <a:r>
              <a:rPr lang="ru-RU" sz="2400" dirty="0" smtClean="0"/>
              <a:t>творчество,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этические </a:t>
            </a:r>
            <a:r>
              <a:rPr lang="ru-RU" sz="2400" dirty="0"/>
              <a:t>беседы, </a:t>
            </a:r>
            <a:endParaRPr lang="ru-RU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сюжетно-ролевые </a:t>
            </a:r>
            <a:r>
              <a:rPr lang="ru-RU" sz="2400" dirty="0"/>
              <a:t>игры,</a:t>
            </a:r>
            <a:r>
              <a:rPr lang="ru-RU" sz="2400" i="1" dirty="0"/>
              <a:t> </a:t>
            </a:r>
            <a:r>
              <a:rPr lang="ru-RU" sz="2400" dirty="0"/>
              <a:t>хозяйственно-бытовой труд, </a:t>
            </a:r>
            <a:endParaRPr lang="ru-RU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труд </a:t>
            </a:r>
            <a:r>
              <a:rPr lang="ru-RU" sz="2400" dirty="0"/>
              <a:t>в природе, </a:t>
            </a:r>
            <a:endParaRPr lang="ru-RU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ручной </a:t>
            </a:r>
            <a:r>
              <a:rPr lang="ru-RU" sz="2400" dirty="0"/>
              <a:t>труд, </a:t>
            </a:r>
            <a:endParaRPr lang="ru-RU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детская </a:t>
            </a:r>
            <a:r>
              <a:rPr lang="ru-RU" sz="2400" dirty="0"/>
              <a:t>художественная литература, </a:t>
            </a:r>
            <a:endParaRPr lang="ru-RU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/>
              <a:t>природа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1284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276872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027" name="Picture 3" descr="D:\сохранение\мои документы\ДОКУМЕНТЫ 94 новые\САЙТ\КАРТИНКИ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52717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войная стрелка влево/вправо 4"/>
          <p:cNvSpPr/>
          <p:nvPr/>
        </p:nvSpPr>
        <p:spPr>
          <a:xfrm>
            <a:off x="15622" y="116632"/>
            <a:ext cx="8948866" cy="936104"/>
          </a:xfrm>
          <a:prstGeom prst="leftRightArrow">
            <a:avLst>
              <a:gd name="adj1" fmla="val 85775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Результативность 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работы: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2555" y="1199971"/>
            <a:ext cx="868193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Результативность  работы  по данной программе прослеживается  через компетентности  детей в практической  деятельности. Данные  педагогической  диагностики  имеют позитивные результаты  по уровням (за 2 года пребывания в группе для детей с тяжелыми нарушениями речи): </a:t>
            </a:r>
            <a:endParaRPr lang="ru-RU" sz="2000" dirty="0" smtClean="0"/>
          </a:p>
          <a:p>
            <a:pPr algn="ctr"/>
            <a:endParaRPr lang="ru-RU" sz="2000" b="1" dirty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начало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2019-2020 </a:t>
            </a:r>
            <a:r>
              <a:rPr lang="ru-RU" sz="2000" b="1" dirty="0">
                <a:solidFill>
                  <a:srgbClr val="FF0000"/>
                </a:solidFill>
              </a:rPr>
              <a:t>учебного года                 конец </a:t>
            </a:r>
            <a:r>
              <a:rPr lang="ru-RU" sz="2000" b="1" dirty="0" smtClean="0">
                <a:solidFill>
                  <a:srgbClr val="FF0000"/>
                </a:solidFill>
              </a:rPr>
              <a:t>2020-2021 </a:t>
            </a:r>
            <a:r>
              <a:rPr lang="ru-RU" sz="2000" b="1" dirty="0">
                <a:solidFill>
                  <a:srgbClr val="FF0000"/>
                </a:solidFill>
              </a:rPr>
              <a:t>учебного года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400" dirty="0"/>
              <a:t>     низкий – 68 %                                                 низкий – 0%</a:t>
            </a:r>
          </a:p>
          <a:p>
            <a:r>
              <a:rPr lang="ru-RU" sz="2400" dirty="0"/>
              <a:t>     средний – 32 %                                               средний – 45%</a:t>
            </a:r>
          </a:p>
          <a:p>
            <a:r>
              <a:rPr lang="ru-RU" sz="2400" dirty="0"/>
              <a:t>     высокий – 0 %                                                 высокий - 55%</a:t>
            </a:r>
          </a:p>
        </p:txBody>
      </p:sp>
    </p:spTree>
    <p:extLst>
      <p:ext uri="{BB962C8B-B14F-4D97-AF65-F5344CB8AC3E}">
        <p14:creationId xmlns:p14="http://schemas.microsoft.com/office/powerpoint/2010/main" val="7944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276872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027" name="Picture 3" descr="D:\сохранение\мои документы\ДОКУМЕНТЫ 94 новые\САЙТ\КАРТИНКИ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37095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войная стрелка влево/вправо 4"/>
          <p:cNvSpPr/>
          <p:nvPr/>
        </p:nvSpPr>
        <p:spPr>
          <a:xfrm>
            <a:off x="15622" y="116632"/>
            <a:ext cx="8948866" cy="936104"/>
          </a:xfrm>
          <a:prstGeom prst="leftRightArrow">
            <a:avLst>
              <a:gd name="adj1" fmla="val 85775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РППС: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79" y="1199971"/>
            <a:ext cx="564521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Для организации процесса  экономического образования детей  в дошкольном образовательном учреждении мною были созданы необходимые педагогические условия. Обогащению впечатлений </a:t>
            </a:r>
            <a:r>
              <a:rPr lang="ru-RU" sz="2000" dirty="0" smtClean="0"/>
              <a:t>способствует </a:t>
            </a:r>
            <a:r>
              <a:rPr lang="ru-RU" sz="2000" dirty="0"/>
              <a:t>созданный совместно с детьми игровой экономический ЦЕНТР: дидактические игры, таблицы с кроссвордами, модель «Семейный бюджет», «Экономическое древо», постоянно обновляющиеся иллюстрации, варианты вывесок, карта города с местонахождением заводов, стенды «Экономическая азбука», «Что раньше служило деньгами», иллюстрированные альбомы о нумизматике, а также мини–мастерская добрых дел.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619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276872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027" name="Picture 3" descr="D:\сохранение\мои документы\ДОКУМЕНТЫ 94 новые\САЙТ\КАРТИНКИ\scale_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37095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войная стрелка влево/вправо 4"/>
          <p:cNvSpPr/>
          <p:nvPr/>
        </p:nvSpPr>
        <p:spPr>
          <a:xfrm>
            <a:off x="15622" y="116632"/>
            <a:ext cx="8948866" cy="936104"/>
          </a:xfrm>
          <a:prstGeom prst="leftRightArrow">
            <a:avLst>
              <a:gd name="adj1" fmla="val 85775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РППС: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8" name="Picture 4" descr="C:\Users\Usser\Desktop\Конкурс презентации\Экономика\b1657b3f4cbd21d1e613086b520a91f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5" b="15684"/>
          <a:stretch/>
        </p:blipFill>
        <p:spPr bwMode="auto">
          <a:xfrm>
            <a:off x="6163108" y="910644"/>
            <a:ext cx="2682269" cy="176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ser\Desktop\Конкурс презентации\Экономика\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9445">
            <a:off x="265531" y="712391"/>
            <a:ext cx="3320840" cy="213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ser\Desktop\Конкурс презентации\Экономика\Igra_nastolynaya_Semeynyy_byudzhet_Bolyshoy_format-5910-0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273001" y="2742369"/>
            <a:ext cx="2842780" cy="203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ser\Desktop\Конкурс презентации\Экономика\700-nw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000" r="98429">
                        <a14:foregroundMark x1="46857" y1="16000" x2="46857" y2="16000"/>
                        <a14:foregroundMark x1="57857" y1="15857" x2="57857" y2="15857"/>
                        <a14:foregroundMark x1="52571" y1="15571" x2="52571" y2="15571"/>
                        <a14:foregroundMark x1="50429" y1="15286" x2="50429" y2="15286"/>
                        <a14:foregroundMark x1="53571" y1="15000" x2="53571" y2="15000"/>
                        <a14:foregroundMark x1="73286" y1="16143" x2="73286" y2="16143"/>
                        <a14:foregroundMark x1="39571" y1="22429" x2="39571" y2="22429"/>
                        <a14:foregroundMark x1="38857" y1="16714" x2="38857" y2="16714"/>
                        <a14:foregroundMark x1="39571" y1="15571" x2="39571" y2="15571"/>
                        <a14:foregroundMark x1="42714" y1="15143" x2="42714" y2="15143"/>
                        <a14:foregroundMark x1="43857" y1="15143" x2="43857" y2="15143"/>
                        <a14:foregroundMark x1="41571" y1="15143" x2="41571" y2="15143"/>
                        <a14:foregroundMark x1="39000" y1="18286" x2="39000" y2="18286"/>
                        <a14:foregroundMark x1="38571" y1="19143" x2="38571" y2="19143"/>
                        <a14:foregroundMark x1="38714" y1="27571" x2="38714" y2="27571"/>
                        <a14:foregroundMark x1="36143" y1="29429" x2="36143" y2="29429"/>
                        <a14:foregroundMark x1="32143" y1="29857" x2="32143" y2="29857"/>
                        <a14:foregroundMark x1="31286" y1="29857" x2="31286" y2="29857"/>
                        <a14:foregroundMark x1="37714" y1="29000" x2="37714" y2="29000"/>
                        <a14:foregroundMark x1="37714" y1="29000" x2="37714" y2="29000"/>
                        <a14:foregroundMark x1="30571" y1="30143" x2="30571" y2="30143"/>
                        <a14:foregroundMark x1="30000" y1="30143" x2="30000" y2="30143"/>
                        <a14:foregroundMark x1="34571" y1="29857" x2="34571" y2="29857"/>
                        <a14:foregroundMark x1="33571" y1="29286" x2="33571" y2="29286"/>
                        <a14:foregroundMark x1="34857" y1="29143" x2="34857" y2="29143"/>
                        <a14:foregroundMark x1="35571" y1="29143" x2="35571" y2="29143"/>
                        <a14:foregroundMark x1="36429" y1="29143" x2="36429" y2="29143"/>
                        <a14:foregroundMark x1="34000" y1="70000" x2="34000" y2="70000"/>
                        <a14:foregroundMark x1="26143" y1="71000" x2="26143" y2="71000"/>
                        <a14:foregroundMark x1="21143" y1="71429" x2="21571" y2="71286"/>
                        <a14:foregroundMark x1="22714" y1="71286" x2="22714" y2="71286"/>
                        <a14:foregroundMark x1="34714" y1="70429" x2="34714" y2="70429"/>
                        <a14:foregroundMark x1="36000" y1="70286" x2="36000" y2="70286"/>
                        <a14:foregroundMark x1="37714" y1="70143" x2="37714" y2="70143"/>
                        <a14:foregroundMark x1="39143" y1="69429" x2="39143" y2="69429"/>
                        <a14:foregroundMark x1="40429" y1="68857" x2="40429" y2="68857"/>
                        <a14:foregroundMark x1="42286" y1="68000" x2="42286" y2="68000"/>
                        <a14:foregroundMark x1="43429" y1="68714" x2="43429" y2="68714"/>
                        <a14:foregroundMark x1="44143" y1="69571" x2="44143" y2="69571"/>
                        <a14:foregroundMark x1="45857" y1="71286" x2="45857" y2="71286"/>
                        <a14:foregroundMark x1="45857" y1="71286" x2="45857" y2="71286"/>
                        <a14:foregroundMark x1="32429" y1="70286" x2="32429" y2="70286"/>
                        <a14:foregroundMark x1="31429" y1="70714" x2="31429" y2="70714"/>
                        <a14:foregroundMark x1="29429" y1="71000" x2="29429" y2="71000"/>
                        <a14:foregroundMark x1="24143" y1="71143" x2="24143" y2="71143"/>
                        <a14:foregroundMark x1="23429" y1="71143" x2="23429" y2="71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15" y="908720"/>
            <a:ext cx="3595949" cy="359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ser\Desktop\Конкурс презентации\Экономика\016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1" t="66816" r="65023" b="2491"/>
          <a:stretch/>
        </p:blipFill>
        <p:spPr bwMode="auto">
          <a:xfrm rot="21212388">
            <a:off x="482266" y="2931060"/>
            <a:ext cx="2137260" cy="166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ser\Desktop\Конкурс презентации\Экономика\016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4" t="25684" r="66421" b="43860"/>
          <a:stretch/>
        </p:blipFill>
        <p:spPr bwMode="auto">
          <a:xfrm>
            <a:off x="423662" y="4782680"/>
            <a:ext cx="1910329" cy="168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ser\Desktop\Конкурс презентации\Экономика\_gramotnost_5f7f050cb230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257" y="3881727"/>
            <a:ext cx="3761184" cy="253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84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276872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027" name="Picture 3" descr="D:\сохранение\мои документы\ДОКУМЕНТЫ 94 новые\САЙТ\КАРТИНКИ\scale_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37095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войная стрелка влево/вправо 4"/>
          <p:cNvSpPr/>
          <p:nvPr/>
        </p:nvSpPr>
        <p:spPr>
          <a:xfrm>
            <a:off x="15622" y="116632"/>
            <a:ext cx="8948866" cy="936104"/>
          </a:xfrm>
          <a:prstGeom prst="leftRightArrow">
            <a:avLst>
              <a:gd name="adj1" fmla="val 85775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Кросворды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Usser\Desktop\Конкурс презентации\Экономика\img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" t="8525" r="14226" b="13539"/>
          <a:stretch/>
        </p:blipFill>
        <p:spPr bwMode="auto">
          <a:xfrm>
            <a:off x="4211960" y="3068960"/>
            <a:ext cx="3171149" cy="235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ser\Desktop\Конкурс презентации\Экономика\e4ba1a5e83f619431f29380db565807ccfb087d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22103"/>
            <a:ext cx="4111361" cy="281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ser\Desktop\Конкурс презентации\Экономика\screen2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3" t="24838" r="7012" b="15248"/>
          <a:stretch/>
        </p:blipFill>
        <p:spPr bwMode="auto">
          <a:xfrm>
            <a:off x="4722921" y="932243"/>
            <a:ext cx="4055264" cy="210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35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276872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027" name="Picture 3" descr="D:\сохранение\мои документы\ДОКУМЕНТЫ 94 новые\САЙТ\КАРТИНКИ\scale_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37095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войная стрелка влево/вправо 4"/>
          <p:cNvSpPr/>
          <p:nvPr/>
        </p:nvSpPr>
        <p:spPr>
          <a:xfrm>
            <a:off x="15622" y="116632"/>
            <a:ext cx="8948866" cy="936104"/>
          </a:xfrm>
          <a:prstGeom prst="leftRightArrow">
            <a:avLst>
              <a:gd name="adj1" fmla="val 85775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Организация игрового экономического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центра: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83968" y="1041947"/>
            <a:ext cx="47525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/>
              <a:t> предоставляет </a:t>
            </a:r>
            <a:r>
              <a:rPr lang="ru-RU" dirty="0"/>
              <a:t>детям возможность действовать самостоятельно</a:t>
            </a:r>
            <a:r>
              <a:rPr lang="ru-RU" dirty="0" smtClean="0"/>
              <a:t>,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/>
              <a:t> способствует </a:t>
            </a:r>
            <a:r>
              <a:rPr lang="ru-RU" dirty="0"/>
              <a:t>формированию их познавательной и практической активности, </a:t>
            </a:r>
            <a:endParaRPr lang="ru-RU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dirty="0" smtClean="0"/>
              <a:t>создает </a:t>
            </a:r>
            <a:r>
              <a:rPr lang="ru-RU" dirty="0"/>
              <a:t>возможности для привлечения родителей к воспитанию ребенка, способного адаптироваться в многообразном мире экономики. </a:t>
            </a:r>
          </a:p>
        </p:txBody>
      </p:sp>
    </p:spTree>
    <p:extLst>
      <p:ext uri="{BB962C8B-B14F-4D97-AF65-F5344CB8AC3E}">
        <p14:creationId xmlns:p14="http://schemas.microsoft.com/office/powerpoint/2010/main" val="316810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276872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027" name="Picture 3" descr="D:\сохранение\мои документы\ДОКУМЕНТЫ 94 новые\САЙТ\КАРТИНКИ\scale_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" y="1340768"/>
            <a:ext cx="9137095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войная стрелка влево/вправо 4"/>
          <p:cNvSpPr/>
          <p:nvPr/>
        </p:nvSpPr>
        <p:spPr>
          <a:xfrm>
            <a:off x="87630" y="0"/>
            <a:ext cx="8948866" cy="1927621"/>
          </a:xfrm>
          <a:prstGeom prst="leftRightArrow">
            <a:avLst>
              <a:gd name="adj1" fmla="val 85775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Мною разработаны перспективные планы, серии интегрированных мероприятий,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полифункциональный </a:t>
            </a: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дидактический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материал, подобраны </a:t>
            </a: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диагностические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материалы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9" name="Picture 7" descr="IMG_099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t="7131"/>
          <a:stretch/>
        </p:blipFill>
        <p:spPr bwMode="auto">
          <a:xfrm>
            <a:off x="1979712" y="5034363"/>
            <a:ext cx="2664143" cy="179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Usser\Desktop\Конкурс презентации\Экономика\09-02-2022_11-00-45\IMG_20220209_1512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738" r="1920" b="3079"/>
          <a:stretch/>
        </p:blipFill>
        <p:spPr bwMode="auto">
          <a:xfrm>
            <a:off x="216190" y="1939683"/>
            <a:ext cx="4896544" cy="277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G_0909 + 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196" y="3130215"/>
            <a:ext cx="29083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IMG_093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21088"/>
            <a:ext cx="2664296" cy="177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IMG_085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77222"/>
            <a:ext cx="2776709" cy="185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3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276872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027" name="Picture 3" descr="D:\сохранение\мои документы\ДОКУМЕНТЫ 94 новые\САЙТ\КАРТИНКИ\scale_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" y="1340768"/>
            <a:ext cx="9137095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войная стрелка влево/вправо 4"/>
          <p:cNvSpPr/>
          <p:nvPr/>
        </p:nvSpPr>
        <p:spPr>
          <a:xfrm>
            <a:off x="87630" y="1"/>
            <a:ext cx="8084770" cy="908719"/>
          </a:xfrm>
          <a:prstGeom prst="leftRightArrow">
            <a:avLst>
              <a:gd name="adj1" fmla="val 85775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Отзыв на мероприятие с родителями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 descr="img3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3420422" cy="478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img34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86"/>
          <a:stretch/>
        </p:blipFill>
        <p:spPr bwMode="auto">
          <a:xfrm>
            <a:off x="3599934" y="980728"/>
            <a:ext cx="3806577" cy="224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Usser\Desktop\Конкурс презентации\Экономика\09-02-2022_11-00-45\IMG_20220209_15095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61" t="47542" r="16928" b="8834"/>
          <a:stretch/>
        </p:blipFill>
        <p:spPr bwMode="auto">
          <a:xfrm>
            <a:off x="3578493" y="2706007"/>
            <a:ext cx="2495692" cy="201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ser\Desktop\Конкурс презентации\Экономика\09-02-2022_11-00-45\IMG_20220209_15095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8" t="52850" r="15313" b="4174"/>
          <a:stretch/>
        </p:blipFill>
        <p:spPr bwMode="auto">
          <a:xfrm>
            <a:off x="6054692" y="3140967"/>
            <a:ext cx="3024336" cy="238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73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276872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027" name="Picture 3" descr="D:\сохранение\мои документы\ДОКУМЕНТЫ 94 новые\САЙТ\КАРТИНКИ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" y="1340768"/>
            <a:ext cx="9152717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войная стрелка влево/вправо 4"/>
          <p:cNvSpPr/>
          <p:nvPr/>
        </p:nvSpPr>
        <p:spPr>
          <a:xfrm>
            <a:off x="733469" y="116632"/>
            <a:ext cx="7668344" cy="936104"/>
          </a:xfrm>
          <a:prstGeom prst="leftRightArrow">
            <a:avLst>
              <a:gd name="adj1" fmla="val 85775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Актуальность </a:t>
            </a:r>
            <a:endParaRPr lang="ru-RU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1071374"/>
            <a:ext cx="49685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    Сохранение </a:t>
            </a:r>
            <a:r>
              <a:rPr lang="ru-RU" dirty="0"/>
              <a:t>экономической независимости России, ее научного потенциала невозможно без массовой общеобразовательной и экономической подготовки на основе программ, ориентированных на отечественную практику, без воспитания свободной личности, способной самостоятельно, осознанно, ответственно принимать решения, как в личной, так и в общественной жизни. Взаимосвязь политики и образования сегодня всем очевидна. От содержания и направленности последнего зависит экономический, интеллектуальный, культурный, духовный, нравственный потенциал любого цивилизованного 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6568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сохранение\мои документы\ДОКУМЕНТЫ 94 новые\САЙТ\КАРТИНКИ\scale_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" y="1354251"/>
            <a:ext cx="9137095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войная стрелка влево/вправо 4"/>
          <p:cNvSpPr/>
          <p:nvPr/>
        </p:nvSpPr>
        <p:spPr>
          <a:xfrm>
            <a:off x="87629" y="1"/>
            <a:ext cx="8387067" cy="1583702"/>
          </a:xfrm>
          <a:prstGeom prst="leftRightArrow">
            <a:avLst>
              <a:gd name="adj1" fmla="val 85775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5147" y="226069"/>
            <a:ext cx="822960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Usser\Desktop\Конкурс презентации\Экономика\1613677849_13-p-fon-dlya-prezentatsii-finansovaya-gramotno-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182" y="2382118"/>
            <a:ext cx="4383313" cy="292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3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276872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027" name="Picture 3" descr="D:\сохранение\мои документы\ДОКУМЕНТЫ 94 новые\САЙТ\КАРТИНКИ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" y="1340768"/>
            <a:ext cx="9152717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войная стрелка влево/вправо 4"/>
          <p:cNvSpPr/>
          <p:nvPr/>
        </p:nvSpPr>
        <p:spPr>
          <a:xfrm>
            <a:off x="733469" y="116632"/>
            <a:ext cx="7668344" cy="936104"/>
          </a:xfrm>
          <a:prstGeom prst="leftRightArrow">
            <a:avLst>
              <a:gd name="adj1" fmla="val 85775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Актуальность</a:t>
            </a:r>
            <a:endParaRPr lang="ru-RU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1071374"/>
            <a:ext cx="4968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    </a:t>
            </a:r>
            <a:r>
              <a:rPr lang="ru-RU" dirty="0"/>
              <a:t>В современных условиях экономическое образование  является важным фактором образования человека. Под экономическим образованием детей дошкольного возраста понимается  целенаправленный процесс и результат усвоения экономических знаний детьми о потребностях семьи, труде родителей,  об экономических понятиях   в соответствии с их уровнем возрастного развития; приобретение практических умений проявлять бережливость, аккуратность, оказывать помощь взрослым в повседневных бытовых делах, чувствовать и элементарно осознавать границы материальных возможностей своей семьи  и навыков применения полученных знаний в современных социально-экономических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147914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276872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027" name="Picture 3" descr="D:\сохранение\мои документы\ДОКУМЕНТЫ 94 новые\САЙТ\КАРТИНКИ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" y="1340768"/>
            <a:ext cx="9152717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войная стрелка влево/вправо 4"/>
          <p:cNvSpPr/>
          <p:nvPr/>
        </p:nvSpPr>
        <p:spPr>
          <a:xfrm>
            <a:off x="733469" y="116632"/>
            <a:ext cx="7668344" cy="936104"/>
          </a:xfrm>
          <a:prstGeom prst="leftRightArrow">
            <a:avLst>
              <a:gd name="adj1" fmla="val 85775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Программа «Экономика для дошкольников»</a:t>
            </a:r>
            <a:endParaRPr lang="ru-RU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1071374"/>
            <a:ext cx="47525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    </a:t>
            </a:r>
            <a:r>
              <a:rPr lang="ru-RU" dirty="0"/>
              <a:t>Учитывая выше изложенное, была разработана специальная  программа «Экономика для дошкольников», которая представлена четырьмя взаимосвязанными блоками и предполагает распределение материала по основным видам детской деятельности (игровой, трудовой, познавательной). Реализация поставленных задач и цели достигалась путем интеграции экономики с математикой, художественно-продуктивными видами деятельности (ручной труд, аппликация), трудовой и игровой деятельностью и др., где экономические знания находили практический выход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05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276872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027" name="Picture 3" descr="D:\сохранение\мои документы\ДОКУМЕНТЫ 94 новые\САЙТ\КАРТИНКИ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" y="1340768"/>
            <a:ext cx="9152717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войная стрелка влево/вправо 4"/>
          <p:cNvSpPr/>
          <p:nvPr/>
        </p:nvSpPr>
        <p:spPr>
          <a:xfrm>
            <a:off x="733469" y="116632"/>
            <a:ext cx="7668344" cy="936104"/>
          </a:xfrm>
          <a:prstGeom prst="leftRightArrow">
            <a:avLst>
              <a:gd name="adj1" fmla="val 85775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Программа «Экономика для дошкольников»</a:t>
            </a:r>
            <a:endParaRPr lang="ru-RU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1071374"/>
            <a:ext cx="4608512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24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Цель: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Развитие социально-экономической компетенции дошкольника через создание понятийной основы для дальнейшего, более глубокого изучения экономики в школе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238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276872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027" name="Picture 3" descr="D:\сохранение\мои документы\ДОКУМЕНТЫ 94 новые\САЙТ\КАРТИНКИ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" y="1340768"/>
            <a:ext cx="9152717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войная стрелка влево/вправо 4"/>
          <p:cNvSpPr/>
          <p:nvPr/>
        </p:nvSpPr>
        <p:spPr>
          <a:xfrm>
            <a:off x="733469" y="116632"/>
            <a:ext cx="7668344" cy="936104"/>
          </a:xfrm>
          <a:prstGeom prst="leftRightArrow">
            <a:avLst>
              <a:gd name="adj1" fmla="val 85775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Задачи:</a:t>
            </a:r>
            <a:endParaRPr lang="ru-RU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071374"/>
            <a:ext cx="7200800" cy="41549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 algn="just">
              <a:buAutoNum type="arabicPeriod"/>
            </a:pPr>
            <a:r>
              <a:rPr lang="ru-RU" sz="2200" dirty="0" smtClean="0">
                <a:ln w="11430"/>
              </a:rPr>
              <a:t>Создать условия для формирования у детей экономических понятий;</a:t>
            </a:r>
          </a:p>
          <a:p>
            <a:pPr marL="457200" indent="-457200" algn="just">
              <a:buAutoNum type="arabicPeriod"/>
            </a:pPr>
            <a:r>
              <a:rPr lang="ru-RU" sz="2200" dirty="0" smtClean="0">
                <a:ln w="11430"/>
              </a:rPr>
              <a:t>Дать представления о содержании деятельности людей определённых профессий;</a:t>
            </a:r>
          </a:p>
          <a:p>
            <a:pPr marL="457200" indent="-457200" algn="just">
              <a:buAutoNum type="arabicPeriod"/>
            </a:pPr>
            <a:r>
              <a:rPr lang="ru-RU" sz="2200" dirty="0" smtClean="0">
                <a:ln w="11430"/>
              </a:rPr>
              <a:t>Учить понимать и ценить окружающий предметный мир как результат труда людей;</a:t>
            </a:r>
          </a:p>
          <a:p>
            <a:pPr marL="457200" indent="-457200" algn="just">
              <a:buAutoNum type="arabicPeriod"/>
            </a:pPr>
            <a:r>
              <a:rPr lang="ru-RU" sz="2200" dirty="0" smtClean="0">
                <a:ln w="11430"/>
              </a:rPr>
              <a:t>Научить вести себя правильно в реальных жизненных ситуациях, развивать разумные потребности;</a:t>
            </a:r>
          </a:p>
          <a:p>
            <a:pPr marL="457200" indent="-457200" algn="just">
              <a:buAutoNum type="arabicPeriod"/>
            </a:pPr>
            <a:r>
              <a:rPr lang="ru-RU" sz="2200" dirty="0" smtClean="0">
                <a:ln w="11430"/>
              </a:rPr>
              <a:t>Создать условия для понимания взаимосвязи понятий «труд- продукт-деньги»</a:t>
            </a:r>
          </a:p>
          <a:p>
            <a:pPr marL="457200" indent="-457200" algn="just">
              <a:buAutoNum type="arabicPeriod"/>
            </a:pPr>
            <a:r>
              <a:rPr lang="ru-RU" sz="2200" dirty="0" smtClean="0">
                <a:ln w="11430"/>
              </a:rPr>
              <a:t>Воспитывать у детей уважение к людям, умеющим хорошо трудиться и честно зарабатывать деньги. </a:t>
            </a:r>
            <a:endParaRPr lang="ru-RU" sz="2200" dirty="0">
              <a:ln w="11430"/>
            </a:endParaRPr>
          </a:p>
        </p:txBody>
      </p:sp>
    </p:spTree>
    <p:extLst>
      <p:ext uri="{BB962C8B-B14F-4D97-AF65-F5344CB8AC3E}">
        <p14:creationId xmlns:p14="http://schemas.microsoft.com/office/powerpoint/2010/main" val="32163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276872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027" name="Picture 3" descr="D:\сохранение\мои документы\ДОКУМЕНТЫ 94 новые\САЙТ\КАРТИНКИ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" y="1340768"/>
            <a:ext cx="9152717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войная стрелка влево/вправо 4"/>
          <p:cNvSpPr/>
          <p:nvPr/>
        </p:nvSpPr>
        <p:spPr>
          <a:xfrm>
            <a:off x="15622" y="116632"/>
            <a:ext cx="8948866" cy="936104"/>
          </a:xfrm>
          <a:prstGeom prst="leftRightArrow">
            <a:avLst>
              <a:gd name="adj1" fmla="val 85775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Педагогический  процесс основывается на следующих принципах: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1071374"/>
            <a:ext cx="47525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 </a:t>
            </a:r>
            <a:r>
              <a:rPr lang="ru-RU" dirty="0"/>
              <a:t>направленность обучения на развитие личности ребенка;</a:t>
            </a:r>
          </a:p>
          <a:p>
            <a:r>
              <a:rPr lang="ru-RU" dirty="0"/>
              <a:t>-  субъектная позиция дошкольника в познавательной деятельности;</a:t>
            </a:r>
          </a:p>
          <a:p>
            <a:r>
              <a:rPr lang="ru-RU" dirty="0"/>
              <a:t>-  стимулирование ребенка к самостоятельной деятельности;</a:t>
            </a:r>
          </a:p>
          <a:p>
            <a:r>
              <a:rPr lang="ru-RU" dirty="0"/>
              <a:t>-  развитие адекватной самооценки;</a:t>
            </a:r>
          </a:p>
          <a:p>
            <a:r>
              <a:rPr lang="ru-RU" dirty="0"/>
              <a:t>-  обеспечение </a:t>
            </a:r>
            <a:r>
              <a:rPr lang="ru-RU" dirty="0" err="1"/>
              <a:t>мотивированности</a:t>
            </a:r>
            <a:r>
              <a:rPr lang="ru-RU" dirty="0"/>
              <a:t>, осознанности;</a:t>
            </a:r>
          </a:p>
          <a:p>
            <a:r>
              <a:rPr lang="ru-RU" dirty="0"/>
              <a:t>-  деятельный подход;</a:t>
            </a:r>
          </a:p>
          <a:p>
            <a:r>
              <a:rPr lang="ru-RU" dirty="0"/>
              <a:t>-  ориентация на сотрудничество;</a:t>
            </a:r>
          </a:p>
          <a:p>
            <a:r>
              <a:rPr lang="ru-RU" dirty="0"/>
              <a:t>-  </a:t>
            </a:r>
            <a:r>
              <a:rPr lang="ru-RU" dirty="0" err="1"/>
              <a:t>поэтапность</a:t>
            </a:r>
            <a:r>
              <a:rPr lang="ru-RU" dirty="0"/>
              <a:t> формирования знаний, умений;</a:t>
            </a:r>
          </a:p>
          <a:p>
            <a:r>
              <a:rPr lang="ru-RU" dirty="0"/>
              <a:t>-  использование жизненного опыта ребенка;</a:t>
            </a:r>
          </a:p>
          <a:p>
            <a:r>
              <a:rPr lang="ru-RU" dirty="0"/>
              <a:t>-  научность знаний;</a:t>
            </a:r>
          </a:p>
          <a:p>
            <a:r>
              <a:rPr lang="ru-RU" dirty="0"/>
              <a:t>-  комфортность участников образовательного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358214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276872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027" name="Picture 3" descr="D:\сохранение\мои документы\ДОКУМЕНТЫ 94 новые\САЙТ\КАРТИНКИ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" y="1340768"/>
            <a:ext cx="9152717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войная стрелка влево/вправо 4"/>
          <p:cNvSpPr/>
          <p:nvPr/>
        </p:nvSpPr>
        <p:spPr>
          <a:xfrm>
            <a:off x="15622" y="116632"/>
            <a:ext cx="8948866" cy="936104"/>
          </a:xfrm>
          <a:prstGeom prst="leftRightArrow">
            <a:avLst>
              <a:gd name="adj1" fmla="val 85775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Структура программы: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322964"/>
            <a:ext cx="8029566" cy="38472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dirty="0">
                <a:ln w="11430"/>
              </a:rPr>
              <a:t>Программа  вклю­чает следующие блоки:</a:t>
            </a:r>
          </a:p>
          <a:p>
            <a:pPr marL="342900" lvl="0" indent="-342900">
              <a:buFont typeface="+mj-lt"/>
              <a:buAutoNum type="arabicPeriod"/>
            </a:pPr>
            <a:endParaRPr lang="ru-RU" sz="20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Потребности</a:t>
            </a: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»: </a:t>
            </a:r>
            <a:r>
              <a:rPr lang="ru-RU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«Как много разных потребностей»; «Какие потребности можно удовлетворять, какие нельзя и почему».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Производители и ресурсы</a:t>
            </a: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»: </a:t>
            </a:r>
            <a:r>
              <a:rPr lang="ru-RU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«Что нас окружает и что мы используем из окружающего нас мира в жизни»; «Кто производит товары и продукты»</a:t>
            </a:r>
            <a:endParaRPr lang="ru-RU" sz="2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«Ограниченность ресурсов. Выбор и его цена</a:t>
            </a: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»: </a:t>
            </a:r>
            <a:r>
              <a:rPr lang="ru-RU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«Ресурсы всегда ограничены»; «Прежде чем купить, выбери»; «Почему мы их выбираем».</a:t>
            </a:r>
            <a:endParaRPr lang="ru-RU" sz="2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«Обмен и деньги. Рынок. Спрос и предложение. Цена</a:t>
            </a:r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»:  </a:t>
            </a:r>
            <a:r>
              <a:rPr lang="ru-RU" sz="2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«Деньги. Для чего они нужны людям». </a:t>
            </a:r>
            <a:endParaRPr lang="ru-RU" sz="2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494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сохранение\мои документы\ДОКУМЕНТЫ 94 новые\САЙТ\КАРТИНКИ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" y="1340768"/>
            <a:ext cx="9152717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349" y="1340768"/>
            <a:ext cx="8229600" cy="376921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На </a:t>
            </a:r>
            <a:r>
              <a:rPr lang="ru-RU" sz="2000" dirty="0" smtClean="0">
                <a:solidFill>
                  <a:srgbClr val="C00000"/>
                </a:solidFill>
              </a:rPr>
              <a:t>первом этапе </a:t>
            </a:r>
            <a:r>
              <a:rPr lang="ru-RU" sz="2000" dirty="0" smtClean="0"/>
              <a:t>дети накапливают впечатления, получаемые на основе предметно-чувственного опыта, связывают их с уже имеющимися представлениями, делают простейшие предположения по поводу действий, необходимых для решения тех или иных проблем, используют доступные им средства и способы познания.</a:t>
            </a:r>
            <a:br>
              <a:rPr lang="ru-RU" sz="2000" dirty="0" smtClean="0"/>
            </a:br>
            <a:r>
              <a:rPr lang="ru-RU" sz="2000" dirty="0" smtClean="0"/>
              <a:t>На </a:t>
            </a:r>
            <a:r>
              <a:rPr lang="ru-RU" sz="2000" dirty="0" smtClean="0">
                <a:solidFill>
                  <a:srgbClr val="C00000"/>
                </a:solidFill>
              </a:rPr>
              <a:t>втором этапе </a:t>
            </a:r>
            <a:r>
              <a:rPr lang="ru-RU" sz="2000" dirty="0" smtClean="0"/>
              <a:t>картина мира расширяется и углубляется. Для развития способностей детей проводятся наблюдения и эксперименты, сравниваются и сопоставляются явления, устанавливаются причинно-следственные связи, объясняющие характер увиденного.</a:t>
            </a:r>
            <a:br>
              <a:rPr lang="ru-RU" sz="2000" dirty="0" smtClean="0"/>
            </a:br>
            <a:r>
              <a:rPr lang="ru-RU" sz="2000" dirty="0" smtClean="0"/>
              <a:t>На </a:t>
            </a:r>
            <a:r>
              <a:rPr lang="ru-RU" sz="2000" dirty="0" smtClean="0">
                <a:solidFill>
                  <a:srgbClr val="C00000"/>
                </a:solidFill>
              </a:rPr>
              <a:t>третьем этапе </a:t>
            </a:r>
            <a:r>
              <a:rPr lang="ru-RU" sz="2000" dirty="0" smtClean="0"/>
              <a:t>детям предоставляется возможность использовать обобщённые способы решения задач, предвидеть, как будет развиваться ход событий в реальной и воображаемой обстановке, как он может быть воспринят каждым из них.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39960" y="88574"/>
            <a:ext cx="9128378" cy="936104"/>
          </a:xfrm>
          <a:prstGeom prst="leftRightArrow">
            <a:avLst>
              <a:gd name="adj1" fmla="val 85775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Работу по каждой теме можно условно разделить на три этапа: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017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905</Words>
  <Application>Microsoft Office PowerPoint</Application>
  <PresentationFormat>Экран (4:3)</PresentationFormat>
  <Paragraphs>97</Paragraphs>
  <Slides>20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профессиональный конкурс методических разработок по экономическому воспитанию детей «Домовёнок» 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первом этапе дети накапливают впечатления, получаемые на основе предметно-чувственного опыта, связывают их с уже имеющимися представлениями, делают простейшие предположения по поводу действий, необходимых для решения тех или иных проблем, используют доступные им средства и способы познания. На втором этапе картина мира расширяется и углубляется. Для развития способностей детей проводятся наблюдения и эксперименты, сравниваются и сопоставляются явления, устанавливаются причинно-следственные связи, объясняющие характер увиденного. На третьем этапе детям предоставляется возможность использовать обобщённые способы решения задач, предвидеть, как будет развиваться ход событий в реальной и воображаемой обстановке, как он может быть воспринят каждым из них.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Usser</dc:creator>
  <cp:lastModifiedBy>Usser</cp:lastModifiedBy>
  <cp:revision>18</cp:revision>
  <dcterms:created xsi:type="dcterms:W3CDTF">2022-02-08T15:36:01Z</dcterms:created>
  <dcterms:modified xsi:type="dcterms:W3CDTF">2022-02-09T09:49:34Z</dcterms:modified>
</cp:coreProperties>
</file>