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0" r:id="rId7"/>
    <p:sldId id="261" r:id="rId8"/>
    <p:sldId id="262" r:id="rId9"/>
    <p:sldId id="293" r:id="rId10"/>
    <p:sldId id="295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88" r:id="rId20"/>
    <p:sldId id="279" r:id="rId21"/>
    <p:sldId id="280" r:id="rId22"/>
    <p:sldId id="281" r:id="rId23"/>
    <p:sldId id="282" r:id="rId24"/>
    <p:sldId id="283" r:id="rId25"/>
    <p:sldId id="297" r:id="rId26"/>
    <p:sldId id="296" r:id="rId27"/>
    <p:sldId id="291" r:id="rId28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FFFF99"/>
    <a:srgbClr val="9933FF"/>
    <a:srgbClr val="FFFF00"/>
    <a:srgbClr val="FF3300"/>
    <a:srgbClr val="FF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20.emf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CB68A2-E92A-4D56-ACFF-A4190C52C58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ru-RU" altLang="ru-RU" sz="1200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z="1200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8" name="Заметки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099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ru-RU" altLang="ru-RU" sz="1200" dirty="0">
                <a:latin typeface="Calibri" panose="020F0502020204030204" pitchFamily="34" charset="0"/>
              </a:rPr>
            </a:fld>
            <a:endParaRPr lang="ru-RU" altLang="ru-RU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ru-RU" strike="noStrike" noProof="1" smtClean="0"/>
              <a:t>Образец подзаголовка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  <a:p>
            <a:pPr lvl="1" fontAlgn="base"/>
            <a:r>
              <a:rPr lang="ru-RU" strike="noStrike" noProof="1" smtClean="0"/>
              <a:t>Второй уровень</a:t>
            </a:r>
            <a:endParaRPr lang="ru-RU" strike="noStrike" noProof="1" smtClean="0"/>
          </a:p>
          <a:p>
            <a:pPr lvl="2" fontAlgn="base"/>
            <a:r>
              <a:rPr lang="ru-RU" strike="noStrike" noProof="1" smtClean="0"/>
              <a:t>Третий уровень</a:t>
            </a:r>
            <a:endParaRPr lang="ru-RU" strike="noStrike" noProof="1" smtClean="0"/>
          </a:p>
          <a:p>
            <a:pPr lvl="3" fontAlgn="base"/>
            <a:r>
              <a:rPr lang="ru-RU" strike="noStrike" noProof="1" smtClean="0"/>
              <a:t>Четвертый уровень</a:t>
            </a:r>
            <a:endParaRPr lang="ru-RU" strike="noStrike" noProof="1" smtClean="0"/>
          </a:p>
          <a:p>
            <a:pPr lvl="4" fontAlgn="base"/>
            <a:r>
              <a:rPr lang="ru-RU" strike="noStrike" noProof="1" smtClean="0"/>
              <a:t>Пятый уровень</a:t>
            </a:r>
            <a:endParaRPr lang="ru-RU" strike="noStrike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ru-RU" strike="noStrike" noProof="1" smtClean="0"/>
              <a:t>Образец заголовка</a:t>
            </a:r>
            <a:endParaRPr lang="ru-RU" strike="noStrike" noProof="1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ru-RU" strike="noStrike" noProof="1" smtClean="0"/>
              <a:t>Образец текста</a:t>
            </a:r>
            <a:endParaRPr lang="ru-RU" strike="noStrike" noProof="1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E11024-1B62-4ACC-B3EA-D4E23F176D1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AC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ru-RU" altLang="ru-RU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ru-RU" altLang="ru-RU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0.wav"/><Relationship Id="rId8" Type="http://schemas.openxmlformats.org/officeDocument/2006/relationships/image" Target="../media/image20.emf"/><Relationship Id="rId7" Type="http://schemas.openxmlformats.org/officeDocument/2006/relationships/oleObject" Target="../embeddings/oleObject6.bin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e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17.emf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24.emf"/><Relationship Id="rId7" Type="http://schemas.openxmlformats.org/officeDocument/2006/relationships/oleObject" Target="../embeddings/oleObject10.bin"/><Relationship Id="rId6" Type="http://schemas.openxmlformats.org/officeDocument/2006/relationships/image" Target="../media/image23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e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21.emf"/><Relationship Id="rId12" Type="http://schemas.openxmlformats.org/officeDocument/2006/relationships/vmlDrawing" Target="../drawings/vmlDrawing3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audio" Target="../media/audio12.wav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audio" Target="../media/audio13.wav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audio" Target="../media/audio14.wav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audio" Target="../media/audio15.wav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audio" Target="../media/audio16.wav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png"/><Relationship Id="rId2" Type="http://schemas.openxmlformats.org/officeDocument/2006/relationships/audio" Target="../media/audio17.wav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audio" Target="../media/audio18.wav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audio" Target="../media/audio19.wav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audio" Target="../media/audio20.wav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1.wav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audio" Target="../media/audio22.wav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audio" Target="../media/audio25.wav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audio" Target="../media/audio4.wav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9.wav"/><Relationship Id="rId4" Type="http://schemas.openxmlformats.org/officeDocument/2006/relationships/image" Target="../media/image16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5.e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Picture 2" descr="H:\Documents and Settings\Aida\Рабочий стол\НОвая ГРАФИКА сборник\КАРТИНКИ СБОРНИК_ школьные\__Flo2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5715000"/>
            <a:ext cx="500063" cy="534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 descr="H:\Documents and Settings\Aida\Рабочий стол\НОвая ГРАФИКА сборник\КАРТИНКИ СБОРНИК_ школьные\__Flo2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6000750"/>
            <a:ext cx="409575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6" descr="H:\Documents and Settings\Aida\Рабочий стол\НОвая ГРАФИКА сборник\КАРТИНКИ СБОРНИК_ школьные\__Flo1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38" y="4929188"/>
            <a:ext cx="742950" cy="98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7" descr="H:\Documents and Settings\Aida\Рабочий стол\НОвая ГРАФИКА сборник\КАРТИНКИ СБОРНИК_ школьные\__Flo1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929313"/>
            <a:ext cx="514350" cy="325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8" descr="H:\Documents and Settings\Aida\Рабочий стол\НОвая ГРАФИКА сборник\КАРТИНКИ СБОРНИК_ школьные\__Flo1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0063" y="5357813"/>
            <a:ext cx="771525" cy="981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9" descr="H:\Documents and Settings\Aida\Рабочий стол\НОвая ГРАФИКА сборник\КАРТИНКИ СБОРНИК_ школьные\__SUN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313"/>
            <a:ext cx="5715000" cy="1247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Заголовок 1"/>
          <p:cNvSpPr>
            <a:spLocks noGrp="1"/>
          </p:cNvSpPr>
          <p:nvPr>
            <p:ph type="ctrTitle"/>
          </p:nvPr>
        </p:nvSpPr>
        <p:spPr>
          <a:xfrm>
            <a:off x="107950" y="5748338"/>
            <a:ext cx="6121400" cy="1003300"/>
          </a:xfrm>
          <a:solidFill>
            <a:schemeClr val="bg1">
              <a:alpha val="85097"/>
            </a:schemeClr>
          </a:solidFill>
          <a:ln w="57150">
            <a:solidFill>
              <a:schemeClr val="accent2"/>
            </a:solidFill>
            <a:miter/>
          </a:ln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ru-RU" altLang="ru-RU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МДОАУ Детский сад № 79 «Аистёнок» г. Орска</a:t>
            </a:r>
            <a:endParaRPr lang="ru-RU" altLang="ru-RU" sz="32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81" name="Text Box 9"/>
          <p:cNvSpPr txBox="1"/>
          <p:nvPr/>
        </p:nvSpPr>
        <p:spPr>
          <a:xfrm>
            <a:off x="4557713" y="6383338"/>
            <a:ext cx="1728787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>
              <a:spcBef>
                <a:spcPct val="50000"/>
              </a:spcBef>
            </a:pPr>
            <a:r>
              <a:rPr lang="ru-RU" altLang="ru-RU" b="1" dirty="0">
                <a:latin typeface="Times New Roman" panose="02020603050405020304" pitchFamily="18" charset="0"/>
              </a:rPr>
              <a:t>2022 год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~PP1850.WAV">
            <a:hlinkClick r:id="" action="ppaction://media"/>
          </p:cNvPr>
          <p:cNvPicPr>
            <a:picLocks noRot="1" noChangeAspect="1"/>
          </p:cNvPicPr>
          <p:nvPr>
            <a:wavAudioFile r:embed="rId6" name="~PP1850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6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3313" name="Object 4"/>
          <p:cNvGraphicFramePr>
            <a:graphicFrameLocks noChangeAspect="1"/>
          </p:cNvGraphicFramePr>
          <p:nvPr/>
        </p:nvGraphicFramePr>
        <p:xfrm>
          <a:off x="0" y="0"/>
          <a:ext cx="43561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4521200" imgH="3086100" progId="MSGraph.Chart.5">
                  <p:embed/>
                </p:oleObj>
              </mc:Choice>
              <mc:Fallback>
                <p:oleObj name="" r:id="rId1" imgW="4521200" imgH="3086100" progId="MSGraph.Chart.5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56100" cy="3771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4500563" y="0"/>
          <a:ext cx="4349750" cy="369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4533900" imgH="3505200" progId="MSGraph.Chart.5">
                  <p:embed/>
                </p:oleObj>
              </mc:Choice>
              <mc:Fallback>
                <p:oleObj name="" r:id="rId3" imgW="4533900" imgH="3505200" progId="MSGraph.Chart.5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0563" y="0"/>
                        <a:ext cx="4349750" cy="36941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ChangeAspect="1"/>
          </p:cNvGraphicFramePr>
          <p:nvPr/>
        </p:nvGraphicFramePr>
        <p:xfrm>
          <a:off x="4140200" y="3068638"/>
          <a:ext cx="4337050" cy="378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5" imgW="4521200" imgH="2717800" progId="MSGraph.Chart.5">
                  <p:embed/>
                </p:oleObj>
              </mc:Choice>
              <mc:Fallback>
                <p:oleObj name="" r:id="rId5" imgW="4521200" imgH="2717800" progId="MSGraph.Chart.5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40200" y="3068638"/>
                        <a:ext cx="4337050" cy="37893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68313" y="3716338"/>
          <a:ext cx="4064000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7" imgW="4521200" imgH="3086100" progId="MSGraph.Chart.5">
                  <p:embed/>
                </p:oleObj>
              </mc:Choice>
              <mc:Fallback>
                <p:oleObj name="" r:id="rId7" imgW="4521200" imgH="3086100" progId="MSGraph.Chart.5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8313" y="3716338"/>
                        <a:ext cx="4064000" cy="2736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1979712" y="3140968"/>
            <a:ext cx="531267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800" b="1" i="1" kern="1200" cap="none" spc="0" normalizeH="0" baseline="0" noProof="0" dirty="0"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Проявляют навыки опрятности</a:t>
            </a:r>
            <a:endParaRPr kumimoji="0" lang="ru-RU" sz="2800" b="1" i="1" kern="1200" cap="none" spc="0" normalizeH="0" baseline="0" noProof="0" dirty="0"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2699792" y="188638"/>
            <a:ext cx="3900427" cy="523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800" b="1" i="1" kern="1200" cap="none" spc="0" normalizeH="0" baseline="0" noProof="0" dirty="0"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Правильно умываются</a:t>
            </a:r>
            <a:endParaRPr kumimoji="0" lang="ru-RU" sz="2800" b="1" i="1" kern="1200" cap="none" spc="0" normalizeH="0" baseline="0" noProof="0" dirty="0"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9" name="Text Box 11"/>
          <p:cNvSpPr txBox="1"/>
          <p:nvPr/>
        </p:nvSpPr>
        <p:spPr>
          <a:xfrm>
            <a:off x="1619250" y="2565400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11%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0" name="Text Box 12"/>
          <p:cNvSpPr txBox="1"/>
          <p:nvPr/>
        </p:nvSpPr>
        <p:spPr>
          <a:xfrm>
            <a:off x="2411413" y="2060575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89%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1" name="Text Box 13"/>
          <p:cNvSpPr txBox="1"/>
          <p:nvPr/>
        </p:nvSpPr>
        <p:spPr>
          <a:xfrm>
            <a:off x="5992813" y="2020888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79%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2" name="Text Box 14"/>
          <p:cNvSpPr txBox="1"/>
          <p:nvPr/>
        </p:nvSpPr>
        <p:spPr>
          <a:xfrm>
            <a:off x="6784975" y="2597150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21%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3" name="Text Box 15"/>
          <p:cNvSpPr txBox="1"/>
          <p:nvPr/>
        </p:nvSpPr>
        <p:spPr>
          <a:xfrm>
            <a:off x="1763713" y="5373688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11%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4" name="Text Box 16"/>
          <p:cNvSpPr txBox="1"/>
          <p:nvPr/>
        </p:nvSpPr>
        <p:spPr>
          <a:xfrm>
            <a:off x="2627313" y="5013325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89%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5" name="Text Box 17"/>
          <p:cNvSpPr txBox="1"/>
          <p:nvPr/>
        </p:nvSpPr>
        <p:spPr>
          <a:xfrm>
            <a:off x="5724525" y="5589588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37%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3326" name="Text Box 18"/>
          <p:cNvSpPr txBox="1"/>
          <p:nvPr/>
        </p:nvSpPr>
        <p:spPr>
          <a:xfrm>
            <a:off x="6443663" y="5084763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63%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pic>
        <p:nvPicPr>
          <p:cNvPr id="16" name="~PP229.WAV">
            <a:hlinkClick r:id="" action="ppaction://media"/>
          </p:cNvPr>
          <p:cNvPicPr>
            <a:picLocks noRot="1" noChangeAspect="1"/>
          </p:cNvPicPr>
          <p:nvPr>
            <a:wavAudioFile r:embed="rId9" name="~PP229.WAV"/>
          </p:nvPr>
        </p:nvPicPr>
        <p:blipFill>
          <a:blip r:embed="rId10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4337" name="Object 4"/>
          <p:cNvGraphicFramePr>
            <a:graphicFrameLocks noChangeAspect="1"/>
          </p:cNvGraphicFramePr>
          <p:nvPr/>
        </p:nvGraphicFramePr>
        <p:xfrm>
          <a:off x="0" y="0"/>
          <a:ext cx="43561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4521200" imgH="3086100" progId="MSGraph.Chart.5">
                  <p:embed/>
                </p:oleObj>
              </mc:Choice>
              <mc:Fallback>
                <p:oleObj name="" r:id="rId1" imgW="4521200" imgH="3086100" progId="MSGraph.Chart.5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56100" cy="3771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539750" y="3284538"/>
          <a:ext cx="3671888" cy="317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3" imgW="4521200" imgH="3086100" progId="MSGraph.Chart.5">
                  <p:embed/>
                </p:oleObj>
              </mc:Choice>
              <mc:Fallback>
                <p:oleObj name="" r:id="rId3" imgW="4521200" imgH="3086100" progId="MSGraph.Chart.5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3284538"/>
                        <a:ext cx="3671888" cy="3179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/>
          <p:cNvGraphicFramePr>
            <a:graphicFrameLocks noChangeAspect="1"/>
          </p:cNvGraphicFramePr>
          <p:nvPr/>
        </p:nvGraphicFramePr>
        <p:xfrm>
          <a:off x="4427538" y="3086100"/>
          <a:ext cx="43561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5" imgW="4521200" imgH="3086100" progId="MSGraph.Chart.5">
                  <p:embed/>
                </p:oleObj>
              </mc:Choice>
              <mc:Fallback>
                <p:oleObj name="" r:id="rId5" imgW="4521200" imgH="3086100" progId="MSGraph.Chart.5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7538" y="3086100"/>
                        <a:ext cx="4356100" cy="3771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7"/>
          <p:cNvGraphicFramePr>
            <a:graphicFrameLocks noChangeAspect="1"/>
          </p:cNvGraphicFramePr>
          <p:nvPr/>
        </p:nvGraphicFramePr>
        <p:xfrm>
          <a:off x="4572000" y="0"/>
          <a:ext cx="4356100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7" imgW="4521200" imgH="3086100" progId="MSGraph.Chart.5">
                  <p:embed/>
                </p:oleObj>
              </mc:Choice>
              <mc:Fallback>
                <p:oleObj name="" r:id="rId7" imgW="4521200" imgH="3086100" progId="MSGraph.Chart.5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0" y="0"/>
                        <a:ext cx="4356100" cy="3771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467544" y="332655"/>
            <a:ext cx="8329524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600" b="1" i="1" kern="1200" cap="none" spc="50" normalizeH="0" baseline="0" noProof="0" dirty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Пользуются индивидуальными предметами гигиены</a:t>
            </a:r>
            <a:endParaRPr kumimoji="0" lang="ru-RU" sz="2600" b="1" i="1" kern="1200" cap="none" spc="50" normalizeH="0" baseline="0" noProof="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3491880" y="3356992"/>
            <a:ext cx="237757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800" b="1" i="1" kern="1200" cap="none" spc="50" normalizeH="0" baseline="0" noProof="0" dirty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Прием пищи</a:t>
            </a:r>
            <a:endParaRPr kumimoji="0" lang="ru-RU" sz="2800" b="1" i="1" kern="1200" cap="none" spc="50" normalizeH="0" baseline="0" noProof="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3" name="Text Box 10"/>
          <p:cNvSpPr txBox="1"/>
          <p:nvPr/>
        </p:nvSpPr>
        <p:spPr>
          <a:xfrm>
            <a:off x="1476375" y="2492375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32%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4" name="Text Box 11"/>
          <p:cNvSpPr txBox="1"/>
          <p:nvPr/>
        </p:nvSpPr>
        <p:spPr>
          <a:xfrm>
            <a:off x="2411413" y="2349500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68%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5" name="Text Box 12"/>
          <p:cNvSpPr txBox="1"/>
          <p:nvPr/>
        </p:nvSpPr>
        <p:spPr>
          <a:xfrm>
            <a:off x="6064250" y="1878013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95%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6" name="Text Box 13"/>
          <p:cNvSpPr txBox="1"/>
          <p:nvPr/>
        </p:nvSpPr>
        <p:spPr>
          <a:xfrm>
            <a:off x="7164388" y="2636838"/>
            <a:ext cx="47942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5%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7" name="Text Box 14"/>
          <p:cNvSpPr txBox="1"/>
          <p:nvPr/>
        </p:nvSpPr>
        <p:spPr>
          <a:xfrm>
            <a:off x="1763713" y="5445125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32%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8" name="Text Box 15"/>
          <p:cNvSpPr txBox="1"/>
          <p:nvPr/>
        </p:nvSpPr>
        <p:spPr>
          <a:xfrm>
            <a:off x="2463800" y="5045075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68%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49" name="Text Box 16"/>
          <p:cNvSpPr txBox="1"/>
          <p:nvPr/>
        </p:nvSpPr>
        <p:spPr>
          <a:xfrm>
            <a:off x="5848350" y="4829175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74%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4350" name="Text Box 17"/>
          <p:cNvSpPr txBox="1"/>
          <p:nvPr/>
        </p:nvSpPr>
        <p:spPr>
          <a:xfrm>
            <a:off x="6784975" y="5694363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26%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pic>
        <p:nvPicPr>
          <p:cNvPr id="16" name="~PP3570.WAV">
            <a:hlinkClick r:id="" action="ppaction://media"/>
          </p:cNvPr>
          <p:cNvPicPr>
            <a:picLocks noRot="1" noChangeAspect="1"/>
          </p:cNvPicPr>
          <p:nvPr>
            <a:wavAudioFile r:embed="rId9" name="~PP3570.WAV"/>
          </p:nvPr>
        </p:nvPicPr>
        <p:blipFill>
          <a:blip r:embed="rId10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6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ext Box 40"/>
          <p:cNvSpPr txBox="1"/>
          <p:nvPr/>
        </p:nvSpPr>
        <p:spPr>
          <a:xfrm>
            <a:off x="3708400" y="2276475"/>
            <a:ext cx="2016125" cy="3667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ru-RU" altLang="ru-RU" dirty="0"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sp>
        <p:nvSpPr>
          <p:cNvPr id="15362" name="Rectangle 8"/>
          <p:cNvSpPr/>
          <p:nvPr/>
        </p:nvSpPr>
        <p:spPr>
          <a:xfrm>
            <a:off x="468313" y="1484313"/>
            <a:ext cx="3959225" cy="968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</a:pPr>
            <a:r>
              <a:rPr lang="ru-RU" altLang="ru-RU" sz="2400" b="1" i="1" u="sng" dirty="0">
                <a:latin typeface="Times New Roman" panose="02020603050405020304" pitchFamily="18" charset="0"/>
              </a:rPr>
              <a:t>1 ПУТЬ</a:t>
            </a:r>
            <a:endParaRPr lang="ru-RU" altLang="ru-RU" sz="2400" b="1" i="1" u="sng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Становление орудийных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и соотносящих действий.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3" name="Rectangle 9"/>
          <p:cNvSpPr/>
          <p:nvPr/>
        </p:nvSpPr>
        <p:spPr>
          <a:xfrm>
            <a:off x="468313" y="2492375"/>
            <a:ext cx="4535487" cy="12747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</a:pPr>
            <a:r>
              <a:rPr lang="ru-RU" altLang="ru-RU" sz="2400" b="1" i="1" u="sng" dirty="0">
                <a:latin typeface="Times New Roman" panose="02020603050405020304" pitchFamily="18" charset="0"/>
              </a:rPr>
              <a:t>2 ПУТЬ</a:t>
            </a:r>
            <a:endParaRPr lang="ru-RU" altLang="ru-RU" sz="2400" b="1" i="1" u="sng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Перенос КГН 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в игровую воображаемую ситуацию.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4" name="Rectangle 10"/>
          <p:cNvSpPr/>
          <p:nvPr/>
        </p:nvSpPr>
        <p:spPr>
          <a:xfrm>
            <a:off x="468313" y="3716338"/>
            <a:ext cx="4922837" cy="12747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</a:pPr>
            <a:r>
              <a:rPr lang="ru-RU" altLang="ru-RU" sz="2400" b="1" i="1" u="sng" dirty="0">
                <a:latin typeface="Times New Roman" panose="02020603050405020304" pitchFamily="18" charset="0"/>
              </a:rPr>
              <a:t>3 ПУТЬ</a:t>
            </a:r>
            <a:endParaRPr lang="ru-RU" altLang="ru-RU" sz="2400" b="1" i="1" u="sng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Использование КГН 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в труде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по самообслуживанию.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683" name="Picture 11" descr="DSC0707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95936" y="1804985"/>
            <a:ext cx="4680892" cy="407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39551" y="404663"/>
            <a:ext cx="813690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Пути формирования </a:t>
            </a:r>
            <a:br>
              <a:rPr kumimoji="0" lang="ru-RU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культурно-гигиенических навыков</a:t>
            </a:r>
            <a:endParaRPr kumimoji="0" lang="ru-RU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группе «Солнышко»</a:t>
            </a:r>
            <a:endParaRPr kumimoji="0" lang="ru-RU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~PP2822.WAV">
            <a:hlinkClick r:id="" action="ppaction://media"/>
          </p:cNvPr>
          <p:cNvPicPr>
            <a:picLocks noRot="1" noChangeAspect="1"/>
          </p:cNvPicPr>
          <p:nvPr>
            <a:wavAudioFile r:embed="rId2" name="~PP282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703" name="Picture 7" descr="DSC0716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08104" y="1520755"/>
            <a:ext cx="3311418" cy="2484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1" name="Picture 5" descr="DSC07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3789039"/>
            <a:ext cx="3168352" cy="2724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4" name="Picture 8" descr="DSC070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1628800"/>
            <a:ext cx="3024336" cy="2754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67544" y="332656"/>
            <a:ext cx="8352928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1" u="sng" strike="noStrike" kern="1200" cap="all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C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ПУТЬ</a:t>
            </a:r>
            <a:br>
              <a:rPr kumimoji="0" lang="ru-RU" sz="2400" b="1" i="1" u="sng" strike="noStrike" kern="1200" cap="all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C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C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Становление орудийных и соотносящих действий</a:t>
            </a:r>
            <a:endParaRPr kumimoji="0" lang="ru-RU" sz="2400" b="1" i="0" u="none" strike="noStrike" kern="1200" cap="all" spc="0" normalizeH="0" baseline="0" noProof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C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~PP505.WAV">
            <a:hlinkClick r:id="" action="ppaction://media"/>
          </p:cNvPr>
          <p:cNvPicPr>
            <a:picLocks noRot="1" noChangeAspect="1"/>
          </p:cNvPicPr>
          <p:nvPr>
            <a:wavAudioFile r:embed="rId4" name="~PP505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4" name="Picture 4" descr="DSC0710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627784" y="1988840"/>
            <a:ext cx="5808478" cy="4357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2903" y="404663"/>
            <a:ext cx="8092471" cy="13849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1" u="sng" strike="noStrike" kern="1200" cap="all" spc="0" normalizeH="0" baseline="0" noProof="0" dirty="0">
                <a:ln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ПУТЬ</a:t>
            </a:r>
            <a:br>
              <a:rPr kumimoji="0" lang="ru-RU" sz="2800" b="1" i="1" u="sng" strike="noStrike" kern="1200" cap="all" spc="0" normalizeH="0" baseline="0" noProof="0" dirty="0">
                <a:ln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all" spc="0" normalizeH="0" baseline="0" noProof="0" dirty="0">
                <a:ln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Перенос КГН </a:t>
            </a:r>
            <a:br>
              <a:rPr kumimoji="0" lang="ru-RU" sz="2800" b="1" i="0" u="none" strike="noStrike" kern="1200" cap="all" spc="0" normalizeH="0" baseline="0" noProof="0" dirty="0">
                <a:ln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all" spc="0" normalizeH="0" baseline="0" noProof="0" dirty="0">
                <a:ln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игровую воображаемую ситуацию</a:t>
            </a:r>
            <a:endParaRPr kumimoji="0" lang="ru-RU" sz="2800" b="1" i="0" u="none" strike="noStrike" kern="1200" cap="all" spc="0" normalizeH="0" baseline="0" noProof="0" dirty="0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rgbClr val="FF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~PP3766.WAV">
            <a:hlinkClick r:id="" action="ppaction://media"/>
          </p:cNvPr>
          <p:cNvPicPr>
            <a:picLocks noRot="1" noChangeAspect="1"/>
          </p:cNvPicPr>
          <p:nvPr>
            <a:wavAudioFile r:embed="rId2" name="~PP376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2555875" y="5229225"/>
            <a:ext cx="5472113" cy="1143000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sz="36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УЧИМ ОДЕВАТЬСЯ ДЕВОЧЕК</a:t>
            </a:r>
            <a:endParaRPr lang="ru-RU" altLang="ru-RU" sz="3600" b="1" i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748" name="Picture 4" descr="DSC0709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63688" y="476672"/>
            <a:ext cx="6121176" cy="4514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~PP2027.WAV">
            <a:hlinkClick r:id="" action="ppaction://media"/>
          </p:cNvPr>
          <p:cNvPicPr>
            <a:picLocks noRot="1" noChangeAspect="1"/>
          </p:cNvPicPr>
          <p:nvPr>
            <a:wavAudioFile r:embed="rId2" name="~PP202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2627313" y="5229225"/>
            <a:ext cx="5400675" cy="1143000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sz="40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УЧИМ ОДЕВАТЬСЯ МАЛЬЧИКОВ</a:t>
            </a:r>
            <a:endParaRPr lang="ru-RU" altLang="ru-RU" sz="40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772" name="Picture 4" descr="DSC0709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67744" y="476672"/>
            <a:ext cx="5544616" cy="4713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~PP3369.WAV">
            <a:hlinkClick r:id="" action="ppaction://media"/>
          </p:cNvPr>
          <p:cNvPicPr>
            <a:picLocks noRot="1" noChangeAspect="1"/>
          </p:cNvPicPr>
          <p:nvPr>
            <a:wavAudioFile r:embed="rId2" name="~PP336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4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ru-RU" altLang="ru-RU" dirty="0"/>
              <a:t>Лепбук « Будь здоров!»</a:t>
            </a:r>
            <a:endParaRPr lang="ru-RU" altLang="ru-RU" dirty="0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10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F5E988-3153-4AA3-84FB-5900CB15FB5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SzTx/>
            </a:pPr>
            <a:fld id="{9A0DB2DC-4C9A-4742-B13C-FB6460FD3503}" type="slidenum">
              <a:rPr lang="ru-RU" altLang="ru-RU" sz="1200" dirty="0">
                <a:solidFill>
                  <a:srgbClr val="AC8989"/>
                </a:solidFill>
                <a:latin typeface="Calibri" panose="020F0502020204030204" pitchFamily="34" charset="0"/>
              </a:rPr>
            </a:fld>
            <a:endParaRPr lang="ru-RU" altLang="ru-RU" sz="1200" dirty="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pic>
        <p:nvPicPr>
          <p:cNvPr id="20485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316038"/>
            <a:ext cx="8435975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~PP3518.WAV">
            <a:hlinkClick r:id="" action="ppaction://media"/>
          </p:cNvPr>
          <p:cNvPicPr>
            <a:picLocks noRot="1" noChangeAspect="1"/>
          </p:cNvPicPr>
          <p:nvPr>
            <a:wavAudioFile r:embed="rId2" name="~PP351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1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8" name="Picture 6" descr="DSC0716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535" y="4221088"/>
            <a:ext cx="3096344" cy="2321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9" name="Picture 7" descr="DSC071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7" y="4221088"/>
            <a:ext cx="3095179" cy="232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20" name="Picture 8" descr="DSC07164"/>
          <p:cNvPicPr>
            <a:picLocks noChangeAspect="1" noChangeArrowheads="1"/>
          </p:cNvPicPr>
          <p:nvPr/>
        </p:nvPicPr>
        <p:blipFill>
          <a:blip r:embed="rId3" cstate="print"/>
          <a:srcRect t="7848"/>
          <a:stretch>
            <a:fillRect/>
          </a:stretch>
        </p:blipFill>
        <p:spPr bwMode="auto">
          <a:xfrm>
            <a:off x="2699792" y="2348880"/>
            <a:ext cx="3670871" cy="253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4" descr="DSC07157"/>
          <p:cNvPicPr>
            <a:picLocks noChangeAspect="1" noChangeArrowheads="1"/>
          </p:cNvPicPr>
          <p:nvPr/>
        </p:nvPicPr>
        <p:blipFill>
          <a:blip r:embed="rId4" cstate="print"/>
          <a:srcRect t="12116"/>
          <a:stretch>
            <a:fillRect/>
          </a:stretch>
        </p:blipFill>
        <p:spPr bwMode="auto">
          <a:xfrm>
            <a:off x="395536" y="332656"/>
            <a:ext cx="360373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5" descr="DSC07159"/>
          <p:cNvPicPr>
            <a:picLocks noChangeAspect="1" noChangeArrowheads="1"/>
          </p:cNvPicPr>
          <p:nvPr/>
        </p:nvPicPr>
        <p:blipFill>
          <a:blip r:embed="rId5" cstate="print"/>
          <a:srcRect t="11765"/>
          <a:stretch>
            <a:fillRect/>
          </a:stretch>
        </p:blipFill>
        <p:spPr bwMode="auto">
          <a:xfrm>
            <a:off x="5292080" y="332656"/>
            <a:ext cx="359079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6" name="AutoShape 8"/>
          <p:cNvSpPr/>
          <p:nvPr/>
        </p:nvSpPr>
        <p:spPr>
          <a:xfrm>
            <a:off x="4356100" y="1268413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5607" name="AutoShape 9"/>
          <p:cNvSpPr/>
          <p:nvPr/>
        </p:nvSpPr>
        <p:spPr>
          <a:xfrm rot="5400000">
            <a:off x="7308850" y="328453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5608" name="AutoShape 10"/>
          <p:cNvSpPr/>
          <p:nvPr/>
        </p:nvSpPr>
        <p:spPr>
          <a:xfrm rot="10800000">
            <a:off x="4211638" y="5589588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5609" name="AutoShape 12"/>
          <p:cNvSpPr/>
          <p:nvPr/>
        </p:nvSpPr>
        <p:spPr>
          <a:xfrm>
            <a:off x="1403350" y="3284538"/>
            <a:ext cx="647700" cy="576262"/>
          </a:xfrm>
          <a:custGeom>
            <a:avLst/>
            <a:gdLst/>
            <a:ahLst/>
            <a:cxnLst>
              <a:cxn ang="17694720">
                <a:pos x="2147483647" y="0"/>
              </a:cxn>
              <a:cxn ang="5898240">
                <a:pos x="2147483647" y="2147483647"/>
              </a:cxn>
              <a:cxn ang="5898240">
                <a:pos x="2147483647" y="2147483647"/>
              </a:cxn>
              <a:cxn ang="0">
                <a:pos x="2147483647" y="2147483647"/>
              </a:cxn>
            </a:cxnLst>
            <a:pathLst>
              <a:path w="21600" h="21600">
                <a:moveTo>
                  <a:pt x="21600" y="6079"/>
                </a:moveTo>
                <a:lnTo>
                  <a:pt x="15141" y="0"/>
                </a:lnTo>
                <a:lnTo>
                  <a:pt x="15141" y="4551"/>
                </a:lnTo>
                <a:lnTo>
                  <a:pt x="12427" y="4551"/>
                </a:lnTo>
                <a:cubicBezTo>
                  <a:pt x="5564" y="4551"/>
                  <a:pt x="0" y="7957"/>
                  <a:pt x="0" y="12158"/>
                </a:cubicBezTo>
                <a:lnTo>
                  <a:pt x="0" y="21600"/>
                </a:lnTo>
                <a:lnTo>
                  <a:pt x="3124" y="21600"/>
                </a:lnTo>
                <a:lnTo>
                  <a:pt x="3124" y="12158"/>
                </a:lnTo>
                <a:cubicBezTo>
                  <a:pt x="3124" y="9645"/>
                  <a:pt x="7289" y="7607"/>
                  <a:pt x="12427" y="7607"/>
                </a:cubicBezTo>
                <a:lnTo>
                  <a:pt x="15141" y="7607"/>
                </a:lnTo>
                <a:lnTo>
                  <a:pt x="15141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pic>
        <p:nvPicPr>
          <p:cNvPr id="11" name="~PP1373.WAV">
            <a:hlinkClick r:id="" action="ppaction://media"/>
          </p:cNvPr>
          <p:cNvPicPr>
            <a:picLocks noRot="1" noChangeAspect="1"/>
          </p:cNvPicPr>
          <p:nvPr>
            <a:wavAudioFile r:embed="rId6" name="~PP1373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6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40" name="Picture 4" descr="DSC0715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1559" y="1340768"/>
            <a:ext cx="3814961" cy="5088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1" name="Picture 5" descr="DSC071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40768"/>
            <a:ext cx="3804832" cy="50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654893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9933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ЭКСКУРСИЯ </a:t>
            </a:r>
            <a:endParaRPr kumimoji="0" lang="ru-RU" sz="3200" b="1" i="0" u="none" strike="noStrike" kern="1200" cap="all" spc="0" normalizeH="0" baseline="0" noProof="0" dirty="0">
              <a:ln>
                <a:solidFill>
                  <a:srgbClr val="7030A0"/>
                </a:solidFill>
              </a:ln>
              <a:solidFill>
                <a:srgbClr val="9933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0" normalizeH="0" baseline="0" noProof="0" dirty="0">
                <a:ln>
                  <a:solidFill>
                    <a:srgbClr val="7030A0"/>
                  </a:solidFill>
                </a:ln>
                <a:solidFill>
                  <a:srgbClr val="9933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ПРАЧЕЧНУЮ И НА КУХНЮ</a:t>
            </a:r>
            <a:endParaRPr kumimoji="0" lang="ru-RU" sz="3200" b="1" i="0" u="none" strike="noStrike" kern="1200" cap="all" spc="0" normalizeH="0" baseline="0" noProof="0" dirty="0">
              <a:ln>
                <a:solidFill>
                  <a:srgbClr val="7030A0"/>
                </a:solidFill>
              </a:ln>
              <a:solidFill>
                <a:srgbClr val="9933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~PP563.WAV">
            <a:hlinkClick r:id="" action="ppaction://media"/>
          </p:cNvPr>
          <p:cNvPicPr>
            <a:picLocks noRot="1" noChangeAspect="1"/>
          </p:cNvPicPr>
          <p:nvPr>
            <a:wavAudioFile r:embed="rId3" name="~PP56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4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 vert="horz" wrap="square" lIns="91440" tIns="45720" rIns="91440" bIns="45720" anchor="ctr" anchorCtr="0"/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</a:rPr>
              <a:t>Воспитание культурно-гигиенических навыков у детей младшего дошкольного возраста в режимных моментах</a:t>
            </a:r>
            <a:endParaRPr lang="ru-RU" altLang="ru-RU" sz="2800" b="1" dirty="0">
              <a:latin typeface="Times New Roman" panose="02020603050405020304" pitchFamily="18" charset="0"/>
            </a:endParaRPr>
          </a:p>
        </p:txBody>
      </p:sp>
      <p:pic>
        <p:nvPicPr>
          <p:cNvPr id="3080" name="Picture 8" descr="DSC0706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39752" y="1700808"/>
            <a:ext cx="495376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3" name="Text Box 9"/>
          <p:cNvSpPr txBox="1"/>
          <p:nvPr/>
        </p:nvSpPr>
        <p:spPr>
          <a:xfrm>
            <a:off x="4067175" y="5229225"/>
            <a:ext cx="4681538" cy="830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r"/>
            <a:r>
              <a:rPr lang="ru-RU" altLang="ru-RU" sz="2400" b="1" i="1" dirty="0">
                <a:latin typeface="Times New Roman" panose="02020603050405020304" pitchFamily="18" charset="0"/>
              </a:rPr>
              <a:t>Подготовила: воспитатель</a:t>
            </a:r>
            <a:endParaRPr lang="ru-RU" altLang="ru-RU" sz="2400" b="1" i="1" dirty="0">
              <a:latin typeface="Times New Roman" panose="02020603050405020304" pitchFamily="18" charset="0"/>
            </a:endParaRPr>
          </a:p>
          <a:p>
            <a:pPr algn="r"/>
            <a:r>
              <a:rPr lang="ru-RU" altLang="ru-RU" sz="2400" b="1" i="1" dirty="0">
                <a:latin typeface="Times New Roman" panose="02020603050405020304" pitchFamily="18" charset="0"/>
              </a:rPr>
              <a:t>Петрова И.Н.</a:t>
            </a:r>
            <a:endParaRPr lang="ru-RU" altLang="ru-RU" sz="2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~PP1823.WAV">
            <a:hlinkClick r:id="" action="ppaction://media"/>
          </p:cNvPr>
          <p:cNvPicPr>
            <a:picLocks noRot="1" noChangeAspect="1"/>
          </p:cNvPicPr>
          <p:nvPr>
            <a:wavAudioFile r:embed="rId2" name="~PP182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9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4" name="Picture 4" descr="DSC07058"/>
          <p:cNvPicPr>
            <a:picLocks noChangeAspect="1" noChangeArrowheads="1"/>
          </p:cNvPicPr>
          <p:nvPr/>
        </p:nvPicPr>
        <p:blipFill>
          <a:blip r:embed="rId1" cstate="print"/>
          <a:srcRect l="25002"/>
          <a:stretch>
            <a:fillRect/>
          </a:stretch>
        </p:blipFill>
        <p:spPr bwMode="auto">
          <a:xfrm>
            <a:off x="467544" y="1916412"/>
            <a:ext cx="4536504" cy="453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5" name="Picture 5" descr="DSC07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16832"/>
            <a:ext cx="3384376" cy="451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424937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1" u="sng" strike="noStrike" kern="1200" cap="all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ПУТЬ</a:t>
            </a:r>
            <a:br>
              <a:rPr kumimoji="0" lang="ru-RU" sz="2800" b="1" i="1" u="sng" strike="noStrike" kern="1200" cap="all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all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Использование КГН в труде</a:t>
            </a:r>
            <a:br>
              <a:rPr kumimoji="0" lang="ru-RU" sz="2800" b="1" i="0" u="none" strike="noStrike" kern="1200" cap="all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all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самообслуживанию</a:t>
            </a:r>
            <a:endParaRPr kumimoji="0" lang="ru-RU" sz="2800" b="1" i="0" u="none" strike="noStrike" kern="1200" cap="all" spc="0" normalizeH="0" baseline="0" noProof="0" dirty="0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~PP3824.WAV">
            <a:hlinkClick r:id="" action="ppaction://media"/>
          </p:cNvPr>
          <p:cNvPicPr>
            <a:picLocks noRot="1" noChangeAspect="1"/>
          </p:cNvPicPr>
          <p:nvPr>
            <a:wavAudioFile r:embed="rId3" name="~PP382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8" name="Picture 4" descr="DSC0703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536" y="404663"/>
            <a:ext cx="3744416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9" name="Picture 5" descr="DSC07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404663"/>
            <a:ext cx="4249539" cy="3188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90" name="Picture 6" descr="DSC07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10224"/>
            <a:ext cx="4104456" cy="307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92" name="Picture 8" descr="DSC070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52990"/>
            <a:ext cx="3744416" cy="2809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~PP3181.WAV">
            <a:hlinkClick r:id="" action="ppaction://media"/>
          </p:cNvPr>
          <p:cNvPicPr>
            <a:picLocks noRot="1" noChangeAspect="1"/>
          </p:cNvPicPr>
          <p:nvPr>
            <a:wavAudioFile r:embed="rId5" name="~PP3181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684213" y="981075"/>
            <a:ext cx="4895850" cy="38846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Индивидуальные беседы.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Консультации.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Стендовая информация.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Анкеты – опросники, буклеты.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Родительские собрания.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Пропаганда семейного 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None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воспитания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Char char="•"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Выставка литературы(художественной, 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lnSpc>
                <a:spcPct val="80000"/>
              </a:lnSpc>
              <a:buClrTx/>
              <a:buSzTx/>
              <a:buFontTx/>
              <a:buNone/>
            </a:pPr>
            <a:r>
              <a:rPr kumimoji="0" sz="2800" kern="1200" cap="none" spc="0" normalizeH="0" baseline="0" noProof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методической).</a:t>
            </a:r>
            <a:endParaRPr kumimoji="0" sz="2800" kern="1200" cap="none" spc="0" normalizeH="0" baseline="0" noProof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015" name="Picture 7" descr="DSC07099"/>
          <p:cNvPicPr>
            <a:picLocks noChangeAspect="1" noChangeArrowheads="1"/>
          </p:cNvPicPr>
          <p:nvPr/>
        </p:nvPicPr>
        <p:blipFill>
          <a:blip r:embed="rId1" cstate="print"/>
          <a:srcRect l="7698" t="7697" b="25636"/>
          <a:stretch>
            <a:fillRect/>
          </a:stretch>
        </p:blipFill>
        <p:spPr bwMode="auto">
          <a:xfrm>
            <a:off x="3563887" y="4476114"/>
            <a:ext cx="3600400" cy="1950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6" name="Picture 8" descr="DSC07139"/>
          <p:cNvPicPr>
            <a:picLocks noChangeAspect="1" noChangeArrowheads="1"/>
          </p:cNvPicPr>
          <p:nvPr/>
        </p:nvPicPr>
        <p:blipFill>
          <a:blip r:embed="rId2" cstate="print"/>
          <a:srcRect t="10854" b="2073"/>
          <a:stretch>
            <a:fillRect/>
          </a:stretch>
        </p:blipFill>
        <p:spPr bwMode="auto">
          <a:xfrm>
            <a:off x="4716015" y="1412775"/>
            <a:ext cx="3887465" cy="253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17021" y="404663"/>
            <a:ext cx="5930085" cy="52322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sng" strike="noStrike" kern="1200" cap="none" spc="0" normalizeH="0" baseline="0" noProof="0" dirty="0">
                <a:ln w="11430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ФОРМЫ РАБОТЫ С РОДИТЕЛЯМИ</a:t>
            </a:r>
            <a:endParaRPr kumimoji="0" lang="ru-RU" sz="2800" b="0" i="0" u="none" strike="noStrike" kern="1200" cap="none" spc="0" normalizeH="0" baseline="0" noProof="0" dirty="0">
              <a:ln w="11430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~PP58.WAV">
            <a:hlinkClick r:id="" action="ppaction://media"/>
          </p:cNvPr>
          <p:cNvPicPr>
            <a:picLocks noRot="1" noChangeAspect="1"/>
          </p:cNvPicPr>
          <p:nvPr>
            <a:wavAudioFile r:embed="rId3" name="~PP5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0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ru-RU" dirty="0"/>
              <a:t>Работа с родителями.</a:t>
            </a:r>
            <a:endParaRPr lang="ru-RU" dirty="0"/>
          </a:p>
        </p:txBody>
      </p:sp>
      <p:sp>
        <p:nvSpPr>
          <p:cNvPr id="30722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r>
              <a:rPr lang="ru-RU" sz="2400" dirty="0"/>
              <a:t>Проведено  вводное анкетирование с целью определения  уровня развития к.-г. навыков у детей.</a:t>
            </a:r>
            <a:endParaRPr lang="ru-RU" sz="2400" dirty="0"/>
          </a:p>
          <a:p>
            <a:r>
              <a:rPr lang="ru-RU" sz="2400" dirty="0"/>
              <a:t>Консультации « К.-г. Навыки и их значение в развитии ребёнка», « Использование игровых методов и фольклора в формировании к.-г. навыков у малышей» и др.</a:t>
            </a:r>
            <a:endParaRPr lang="ru-RU" sz="2400" dirty="0"/>
          </a:p>
          <a:p>
            <a:r>
              <a:rPr lang="ru-RU" sz="2400" dirty="0"/>
              <a:t>Выступление на родительском собрании с докладом «Приучаем детей к здоровому образу жизни».</a:t>
            </a:r>
            <a:endParaRPr lang="ru-RU" sz="2400" dirty="0"/>
          </a:p>
          <a:p>
            <a:r>
              <a:rPr lang="ru-RU" sz="2400" dirty="0"/>
              <a:t>Открытое занятие для родителей «Купаем куклу Катю».</a:t>
            </a:r>
            <a:endParaRPr lang="ru-RU" sz="2400" dirty="0"/>
          </a:p>
        </p:txBody>
      </p:sp>
      <p:sp>
        <p:nvSpPr>
          <p:cNvPr id="2" name="Дата 1"/>
          <p:cNvSpPr txBox="1">
            <a:spLocks noGrp="1"/>
          </p:cNvSpPr>
          <p:nvPr>
            <p:ph type="dt" sz="half" idx="10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496F1D-EEA5-495D-8941-15F8A39C31F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2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SzTx/>
            </a:pPr>
            <a:fld id="{9A0DB2DC-4C9A-4742-B13C-FB6460FD3503}" type="slidenum">
              <a:rPr lang="ru-RU" altLang="ru-RU" sz="1200" dirty="0">
                <a:solidFill>
                  <a:srgbClr val="AC8989"/>
                </a:solidFill>
                <a:latin typeface="Calibri" panose="020F0502020204030204" pitchFamily="34" charset="0"/>
              </a:rPr>
            </a:fld>
            <a:endParaRPr lang="ru-RU" altLang="ru-RU" sz="1200" dirty="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~PP3855.WAV">
            <a:hlinkClick r:id="" action="ppaction://media"/>
          </p:cNvPr>
          <p:cNvPicPr>
            <a:picLocks noRot="1" noChangeAspect="1"/>
          </p:cNvPicPr>
          <p:nvPr>
            <a:wavAudioFile r:embed="rId1" name="~PP3855.WAV"/>
          </p:nvPr>
        </p:nvPicPr>
        <p:blipFill>
          <a:blip r:embed="rId2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1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Заголовок 4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r>
              <a:rPr lang="ru-RU" dirty="0">
                <a:solidFill>
                  <a:srgbClr val="C00000"/>
                </a:solidFill>
              </a:rPr>
              <a:t>Работа с пед.коллективом.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Консультация на тему «Фольклор  в работе с детьми младшего возраста и его роль в воспитании к.- г. навыков».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Мастер-класс открытого занятия «Путешествие в страну Чистоты и Здоровья».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Творческий отчёт по самообразованию на педсовете.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Дата 1"/>
          <p:cNvSpPr txBox="1">
            <a:spLocks noGrp="1"/>
          </p:cNvSpPr>
          <p:nvPr>
            <p:ph type="dt" sz="half" idx="10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496F1D-EEA5-495D-8941-15F8A39C31F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SzTx/>
            </a:pPr>
            <a:fld id="{9A0DB2DC-4C9A-4742-B13C-FB6460FD3503}" type="slidenum">
              <a:rPr lang="ru-RU" altLang="ru-RU" sz="1200" dirty="0">
                <a:solidFill>
                  <a:srgbClr val="AC8989"/>
                </a:solidFill>
                <a:latin typeface="Calibri" panose="020F0502020204030204" pitchFamily="34" charset="0"/>
              </a:rPr>
            </a:fld>
            <a:endParaRPr lang="ru-RU" altLang="ru-RU" sz="1200" dirty="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~PP1667.WAV">
            <a:hlinkClick r:id="" action="ppaction://media"/>
          </p:cNvPr>
          <p:cNvPicPr>
            <a:picLocks noRot="1" noChangeAspect="1"/>
          </p:cNvPicPr>
          <p:nvPr>
            <a:wavAudioFile r:embed="rId1" name="~PP1667.WAV"/>
          </p:nvPr>
        </p:nvPicPr>
        <p:blipFill>
          <a:blip r:embed="rId2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5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Дата 1"/>
          <p:cNvSpPr txBox="1">
            <a:spLocks noGrp="1"/>
          </p:cNvSpPr>
          <p:nvPr>
            <p:ph type="dt" sz="half" idx="10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32E2FB-AD9E-4AFC-B288-8C2C008412F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http://aida.ucoz.ru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SzTx/>
            </a:pPr>
            <a:fld id="{9A0DB2DC-4C9A-4742-B13C-FB6460FD3503}" type="slidenum">
              <a:rPr lang="ru-RU" altLang="ru-RU" sz="1200" dirty="0">
                <a:solidFill>
                  <a:srgbClr val="AC8989"/>
                </a:solidFill>
                <a:latin typeface="Calibri" panose="020F0502020204030204" pitchFamily="34" charset="0"/>
              </a:rPr>
            </a:fld>
            <a:endParaRPr lang="ru-RU" altLang="ru-RU" sz="1200" dirty="0">
              <a:solidFill>
                <a:srgbClr val="AC8989"/>
              </a:solidFill>
              <a:latin typeface="Calibri" panose="020F0502020204030204" pitchFamily="34" charset="0"/>
            </a:endParaRPr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188" y="387350"/>
            <a:ext cx="8202612" cy="615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~PP2634.WAV">
            <a:hlinkClick r:id="" action="ppaction://media"/>
          </p:cNvPr>
          <p:cNvPicPr>
            <a:picLocks noRot="1" noChangeAspect="1"/>
          </p:cNvPicPr>
          <p:nvPr>
            <a:wavAudioFile r:embed="rId2" name="~PP263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4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824413"/>
          </a:xfrm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1800" b="0" i="1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sz="1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Гигиеническая культура столь же важна для человека, как и умение разговаривать, писать, читать. Уход за собой дарит человеку прекрасное ощущение чистоты, здоровья: каждая клеточка организма начинает жить в оптимальном режиме, не огорчая ее владельца. Сколько радости доставляет человеку ощущение хорошо и слаженно работающего организма!</a:t>
            </a:r>
            <a:endParaRPr kumimoji="0" sz="18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1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Известно, что самые прочные привычки формируются в детстве, при этом, как полезные, так и вредные. Поэтому, очень важно с самого раннего детства прививать и закреплять привычки, укрепляющие физическое и психическое здоровье детей, а также формировать навыки правильного и безопасного поведения.</a:t>
            </a:r>
            <a:endParaRPr kumimoji="0" sz="18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1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Проблема формирования культурно-гигиенических навыков у детей младшего дошкольного возраста является одной из самых актуальных, и насколько она изначально будет продумана, организована и продолжена в семье, настолько и будут сформированы правильные стереотипы действий ребенка.</a:t>
            </a:r>
            <a:endParaRPr kumimoji="0" sz="18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8448" y="404663"/>
            <a:ext cx="3784241" cy="646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 dirty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</a:t>
            </a:r>
            <a:endParaRPr kumimoji="0" lang="ru-RU" sz="3600" b="0" i="0" u="none" strike="noStrike" kern="1200" cap="none" spc="0" normalizeH="0" baseline="0" noProof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~PP3428.WAV">
            <a:hlinkClick r:id="" action="ppaction://media"/>
          </p:cNvPr>
          <p:cNvPicPr>
            <a:picLocks noRot="1" noChangeAspect="1"/>
          </p:cNvPicPr>
          <p:nvPr>
            <a:wavAudioFile r:embed="rId1" name="~PP3428.WAV"/>
          </p:nvPr>
        </p:nvPicPr>
        <p:blipFill>
          <a:blip r:embed="rId2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7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1" name="Picture 5" descr="DSC0705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652119" y="3140968"/>
            <a:ext cx="3168650" cy="237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395288" y="981075"/>
            <a:ext cx="8218487" cy="2016125"/>
          </a:xfrm>
        </p:spPr>
        <p:txBody>
          <a:bodyPr vert="horz" wrap="square" lIns="91440" tIns="45720" rIns="91440" bIns="45720" anchor="t" anchorCtr="0"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Развитие культурно – гигиенических навыков у детей младшего дошкольного возраста в разных видах деятельности, объединение родителей и детей в единой познавательно-исследовательской деятельности по формированию привычки к здоровому образу жизни.</a:t>
            </a:r>
            <a:endParaRPr lang="ru-RU" alt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0" name="Picture 4" descr="DSC07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149079"/>
            <a:ext cx="3096766" cy="232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570457" y="273189"/>
            <a:ext cx="1499449" cy="646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</a:t>
            </a:r>
            <a:endParaRPr kumimoji="0" lang="ru-RU" sz="3600" b="0" i="0" u="none" strike="noStrike" kern="1200" cap="none" spc="0" normalizeH="0" baseline="0" noProof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~PP443.WAV">
            <a:hlinkClick r:id="" action="ppaction://media"/>
          </p:cNvPr>
          <p:cNvPicPr>
            <a:picLocks noRot="1" noChangeAspect="1"/>
          </p:cNvPicPr>
          <p:nvPr>
            <a:wavAudioFile r:embed="rId3" name="~PP44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7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Rectangle 3"/>
          <p:cNvSpPr>
            <a:spLocks noGrp="1"/>
          </p:cNvSpPr>
          <p:nvPr>
            <p:ph idx="1"/>
          </p:nvPr>
        </p:nvSpPr>
        <p:spPr>
          <a:xfrm>
            <a:off x="539750" y="1052513"/>
            <a:ext cx="8229600" cy="4176712"/>
          </a:xfrm>
        </p:spPr>
        <p:txBody>
          <a:bodyPr vert="horz" wrap="square" lIns="91440" tIns="45720" rIns="91440" bIns="45720" anchor="t" anchorCtr="0"/>
          <a:p>
            <a:pPr algn="ctr" eaLnBrk="1" hangingPunct="1">
              <a:lnSpc>
                <a:spcPct val="80000"/>
              </a:lnSpc>
              <a:buNone/>
            </a:pPr>
            <a:r>
              <a:rPr lang="ru-RU" altLang="ru-RU" sz="2800" dirty="0">
                <a:latin typeface="Times New Roman" panose="02020603050405020304" pitchFamily="18" charset="0"/>
              </a:rPr>
              <a:t>1. </a:t>
            </a:r>
            <a:r>
              <a:rPr lang="ru-RU" altLang="ru-RU" sz="2400" dirty="0">
                <a:latin typeface="Times New Roman" panose="02020603050405020304" pitchFamily="18" charset="0"/>
              </a:rPr>
              <a:t>Развивать культурно-гигиенические навыки у детей младшего дошкольного возраста.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2. Закреплять представления о правилах личной гигиены; уточнить и систематизировать знания детей о необходимости гигиенических процедур.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3. Воспитывать у детей желание выглядеть чистыми, аккуратными и опрятными.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4. Обогатить предметно-развивающую среду группы.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5. Укрепить связи между детским садом и семьёй, изменить позицию родителей в отношении своего здоровья и здоровья детей.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5" y="344627"/>
            <a:ext cx="292129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ЗАДАЧИ:</a:t>
            </a:r>
            <a:endParaRPr kumimoji="0" lang="ru-RU" sz="3200" b="1" i="0" u="none" strike="noStrike" kern="1200" cap="none" spc="0" normalizeH="0" baseline="0" noProof="0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~PP2336.WAV">
            <a:hlinkClick r:id="" action="ppaction://media"/>
          </p:cNvPr>
          <p:cNvPicPr>
            <a:picLocks noRot="1" noChangeAspect="1"/>
          </p:cNvPicPr>
          <p:nvPr>
            <a:wavAudioFile r:embed="rId1" name="~PP2336.WAV"/>
          </p:nvPr>
        </p:nvPicPr>
        <p:blipFill>
          <a:blip r:embed="rId2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3"/>
          <p:cNvSpPr>
            <a:spLocks noGrp="1"/>
          </p:cNvSpPr>
          <p:nvPr>
            <p:ph idx="1"/>
          </p:nvPr>
        </p:nvSpPr>
        <p:spPr>
          <a:xfrm>
            <a:off x="1042988" y="1484313"/>
            <a:ext cx="7777162" cy="3529012"/>
          </a:xfrm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с помощью взрослого приводить себя в порядок;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пользоваться индивидуальными предметами (носовым платком, салфеткой, полотенцем, расчёской, горшком);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держать ложку в правой руке;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по порядку одеваться и раздеваться;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при небольшой помощи взрослого снимать одежду и обувь (расстёгивать пуговицы спереди, застёжки на липучках);</a:t>
            </a:r>
            <a:endParaRPr lang="ru-RU" altLang="ru-RU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аккуратно складывать снятую одежду.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8307" y="188640"/>
            <a:ext cx="691432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Ожидаемые конечные результаты </a:t>
            </a:r>
            <a:endParaRPr kumimoji="0" lang="ru-RU" sz="3600" b="0" i="0" u="none" strike="noStrike" kern="1200" cap="none" spc="0" normalizeH="0" baseline="0" noProof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 dirty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реализации проекта:</a:t>
            </a:r>
            <a:endParaRPr kumimoji="0" lang="ru-RU" sz="3600" b="0" i="0" u="none" strike="noStrike" kern="1200" cap="none" spc="0" normalizeH="0" baseline="0" noProof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~PP1213.WAV">
            <a:hlinkClick r:id="" action="ppaction://media"/>
          </p:cNvPr>
          <p:cNvPicPr>
            <a:picLocks noRot="1" noChangeAspect="1"/>
          </p:cNvPicPr>
          <p:nvPr>
            <a:wavAudioFile r:embed="rId1" name="~PP1213.WAV"/>
          </p:nvPr>
        </p:nvPicPr>
        <p:blipFill>
          <a:blip r:embed="rId2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2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415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4321175" cy="4103688"/>
          </a:xfrm>
        </p:spPr>
        <p:txBody>
          <a:bodyPr vert="horz" wrap="square" lIns="91440" tIns="45720" rIns="91440" bIns="45720" numCol="1" anchor="t" anchorCtr="0" compatLnSpc="1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3200" b="1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sz="2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Небольшой опыт детей по данному вопросу.</a:t>
            </a:r>
            <a:endParaRPr kumimoji="0" sz="28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32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sz="2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Стремление родителей переложить ответственность за воспитание детей «на плечи детского сада».</a:t>
            </a:r>
            <a:endParaRPr kumimoji="0" sz="28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32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sz="2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полностью созданы условия в детском саду для воспитания культурно-гигиенических навыков</a:t>
            </a:r>
            <a:r>
              <a:rPr kumimoji="0" sz="24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sz="24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sz="2400" b="0" i="0" u="none" strike="noStrike" kern="1200" cap="none" spc="0" normalizeH="0" baseline="0" noProof="1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6628" name="Picture 4" descr="DSC0705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88023" y="1916832"/>
            <a:ext cx="3888432" cy="4143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357241" y="260648"/>
            <a:ext cx="4874796" cy="646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Возможные риски</a:t>
            </a:r>
            <a:endParaRPr kumimoji="0" lang="ru-RU" sz="3600" b="0" i="0" u="none" strike="noStrike" kern="1200" cap="all" spc="0" normalizeH="0" baseline="0" noProof="0" dirty="0"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DSC0705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940423" y="2069232"/>
            <a:ext cx="3888432" cy="4143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~PP1186.WAV">
            <a:hlinkClick r:id="" action="ppaction://media"/>
          </p:cNvPr>
          <p:cNvPicPr>
            <a:picLocks noRot="1" noChangeAspect="1"/>
          </p:cNvPicPr>
          <p:nvPr>
            <a:wavAudioFile r:embed="rId2" name="~PP118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9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4152" name="Rectangle 8"/>
          <p:cNvSpPr>
            <a:spLocks noGrp="1" noChangeArrowheads="1"/>
          </p:cNvSpPr>
          <p:nvPr>
            <p:ph idx="1"/>
          </p:nvPr>
        </p:nvSpPr>
        <p:spPr>
          <a:xfrm>
            <a:off x="4427538" y="1196975"/>
            <a:ext cx="4537075" cy="1944688"/>
          </a:xfrm>
        </p:spPr>
        <p:txBody>
          <a:bodyPr vert="horz" wrap="square" lIns="91440" tIns="45720" rIns="91440" bIns="45720" numCol="1" anchor="t" anchorCtr="0" compatLnSpc="1"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ru-RU" altLang="ru-RU" sz="26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*Обогащение знаниями, умениями, навыками через режимные моменты, игру, беседы, занятия.</a:t>
            </a:r>
            <a:endParaRPr kumimoji="0" lang="ru-RU" altLang="ru-RU" sz="26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ru-RU" altLang="ru-RU" sz="26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*Индивидуальная беседа, консультации, родительские собрания, наглядная информация.</a:t>
            </a:r>
            <a:endParaRPr kumimoji="0" lang="ru-RU" altLang="ru-RU" sz="26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ru-RU" altLang="ru-RU" sz="26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*Обеспечение благоприятных условий в детском саду (тёплая вода, индивидуальные предметы гигиены и т.д.)</a:t>
            </a:r>
            <a:r>
              <a:rPr kumimoji="0" lang="ru-RU" altLang="ru-RU" sz="2800" b="0" i="0" u="none" strike="noStrike" kern="1200" cap="none" spc="0" normalizeH="0" baseline="0" noProof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.</a:t>
            </a:r>
            <a:endParaRPr kumimoji="0" lang="ru-RU" altLang="ru-RU" sz="2800" b="0" i="0" u="none" strike="noStrike" kern="1200" cap="none" spc="0" normalizeH="0" baseline="0" noProof="1" dirty="0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533" name="Picture 5" descr="DSC0707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39551" y="1340767"/>
            <a:ext cx="381642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7543" y="332656"/>
            <a:ext cx="828092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СПОСОБЫ ПРЕОДОЛЕНИЯ</a:t>
            </a:r>
            <a:endParaRPr kumimoji="0" lang="ru-RU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~PP999.WAV">
            <a:hlinkClick r:id="" action="ppaction://media"/>
          </p:cNvPr>
          <p:cNvPicPr>
            <a:picLocks noRot="1" noChangeAspect="1"/>
          </p:cNvPicPr>
          <p:nvPr>
            <a:wavAudioFile r:embed="rId2" name="~PP99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27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2289" name="Object 6"/>
          <p:cNvGraphicFramePr>
            <a:graphicFrameLocks noChangeAspect="1"/>
          </p:cNvGraphicFramePr>
          <p:nvPr/>
        </p:nvGraphicFramePr>
        <p:xfrm>
          <a:off x="395288" y="2565400"/>
          <a:ext cx="4273550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" r:id="rId1" imgW="3289300" imgH="2933700" progId="MSGraph.Chart.5">
                  <p:embed/>
                </p:oleObj>
              </mc:Choice>
              <mc:Fallback>
                <p:oleObj name="" r:id="rId1" imgW="3289300" imgH="2933700" progId="MSGraph.Chart.5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5288" y="2565400"/>
                        <a:ext cx="4273550" cy="3929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0" name="Object 16"/>
          <p:cNvGraphicFramePr>
            <a:graphicFrameLocks noChangeAspect="1"/>
          </p:cNvGraphicFramePr>
          <p:nvPr/>
        </p:nvGraphicFramePr>
        <p:xfrm>
          <a:off x="4684713" y="2636838"/>
          <a:ext cx="4140200" cy="380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" r:id="rId3" imgW="3289300" imgH="2933700" progId="MSGraph.Chart.5">
                  <p:embed/>
                </p:oleObj>
              </mc:Choice>
              <mc:Fallback>
                <p:oleObj name="" r:id="rId3" imgW="3289300" imgH="2933700" progId="MSGraph.Chart.5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4713" y="2636838"/>
                        <a:ext cx="4140200" cy="3806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17"/>
          <p:cNvSpPr txBox="1">
            <a:spLocks noChangeArrowheads="1"/>
          </p:cNvSpPr>
          <p:nvPr/>
        </p:nvSpPr>
        <p:spPr bwMode="auto">
          <a:xfrm>
            <a:off x="5724128" y="1245888"/>
            <a:ext cx="1648157" cy="523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1200" b="1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ОКТЯБРЬ </a:t>
            </a:r>
            <a:r>
              <a:rPr kumimoji="0" lang="ru-RU" sz="1400" b="1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2021-</a:t>
            </a:r>
            <a:endParaRPr kumimoji="0" lang="ru-RU" sz="1400" b="1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1400" b="1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май 2022</a:t>
            </a:r>
            <a:endParaRPr kumimoji="0" lang="ru-RU" sz="1400" b="1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2627784" y="1988839"/>
            <a:ext cx="4307590" cy="523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ru-RU" sz="2800" b="1" i="1" kern="1200" cap="none" spc="50" normalizeH="0" baseline="0" noProof="0" dirty="0"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Одеваются, раздеваются</a:t>
            </a:r>
            <a:endParaRPr kumimoji="0" lang="ru-RU" sz="2800" b="1" i="1" kern="1200" cap="none" spc="50" normalizeH="0" baseline="0" noProof="0" dirty="0"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3" name="Text Box 20"/>
          <p:cNvSpPr txBox="1"/>
          <p:nvPr/>
        </p:nvSpPr>
        <p:spPr>
          <a:xfrm>
            <a:off x="2700338" y="4941888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89%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2294" name="Text Box 21"/>
          <p:cNvSpPr txBox="1"/>
          <p:nvPr/>
        </p:nvSpPr>
        <p:spPr>
          <a:xfrm>
            <a:off x="1835150" y="5516563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11%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2295" name="Text Box 22"/>
          <p:cNvSpPr txBox="1"/>
          <p:nvPr/>
        </p:nvSpPr>
        <p:spPr>
          <a:xfrm>
            <a:off x="6064250" y="4973638"/>
            <a:ext cx="587375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84%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2296" name="Text Box 23"/>
          <p:cNvSpPr txBox="1"/>
          <p:nvPr/>
        </p:nvSpPr>
        <p:spPr>
          <a:xfrm>
            <a:off x="7072313" y="5334000"/>
            <a:ext cx="58737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ru-RU" altLang="ru-RU" dirty="0">
                <a:latin typeface="Garamond" panose="02020404030301010803" pitchFamily="18" charset="0"/>
              </a:rPr>
              <a:t>16%</a:t>
            </a:r>
            <a:endParaRPr lang="ru-RU" altLang="ru-RU" dirty="0">
              <a:latin typeface="Garamond" panose="02020404030301010803" pitchFamily="18" charset="0"/>
              <a:ea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4543" y="375967"/>
            <a:ext cx="914945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МОНИТОРИНГ ОБРАЗОВАТЕЛЬНОГО ПРОЦЕССА</a:t>
            </a:r>
            <a:br>
              <a:rPr kumimoji="0" lang="ru-RU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детей во 2 </a:t>
            </a:r>
            <a:r>
              <a:rPr kumimoji="0" lang="en-US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младшей группе </a:t>
            </a:r>
            <a:br>
              <a:rPr kumimoji="0" lang="ru-RU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0" normalizeH="0" baseline="0" noProof="0" dirty="0">
                <a:ln w="1905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человек</a:t>
            </a:r>
            <a:endParaRPr kumimoji="0" lang="ru-RU" sz="2400" b="0" i="0" u="none" strike="noStrike" kern="1200" cap="none" spc="0" normalizeH="0" baseline="0" noProof="0" dirty="0">
              <a:ln w="1905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~PP4079.WAV">
            <a:hlinkClick r:id="" action="ppaction://media"/>
          </p:cNvPr>
          <p:cNvPicPr>
            <a:picLocks noRot="1" noChangeAspect="1"/>
          </p:cNvPicPr>
          <p:nvPr>
            <a:wavAudioFile r:embed="rId5" name="~PP4079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8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Праздник детский 2">
  <a:themeElements>
    <a:clrScheme name="Другая 49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Праздник детский 2</Template>
  <TotalTime>0</TotalTime>
  <Words>4498</Words>
  <Application>WPS Presentation</Application>
  <PresentationFormat>Экран (4:3)</PresentationFormat>
  <Paragraphs>185</Paragraphs>
  <Slides>25</Slides>
  <Notes>1</Notes>
  <HiddenSlides>0</HiddenSlides>
  <MMClips>35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10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SimSun</vt:lpstr>
      <vt:lpstr>Wingdings</vt:lpstr>
      <vt:lpstr>Calibri</vt:lpstr>
      <vt:lpstr>Times New Roman</vt:lpstr>
      <vt:lpstr>Tahoma</vt:lpstr>
      <vt:lpstr>Garamond</vt:lpstr>
      <vt:lpstr>Microsoft YaHei</vt:lpstr>
      <vt:lpstr>Arial Unicode MS</vt:lpstr>
      <vt:lpstr>Праздник детский 2</vt:lpstr>
      <vt:lpstr>MSGraph.Chart.5</vt:lpstr>
      <vt:lpstr>MSGraph.Chart.5</vt:lpstr>
      <vt:lpstr>MSGraph.Chart.5</vt:lpstr>
      <vt:lpstr>MSGraph.Chart.5</vt:lpstr>
      <vt:lpstr>MSGraph.Chart.5</vt:lpstr>
      <vt:lpstr>MSGraph.Chart.5</vt:lpstr>
      <vt:lpstr>MSGraph.Chart.5</vt:lpstr>
      <vt:lpstr>MSGraph.Chart.5</vt:lpstr>
      <vt:lpstr>MSGraph.Chart.5</vt:lpstr>
      <vt:lpstr>MSGraph.Chart.5</vt:lpstr>
      <vt:lpstr>МДОАУ Детский сад № 79 «Аистёнок» г. Орска</vt:lpstr>
      <vt:lpstr>Воспитание культурно-гигиенических навыков у детей младшего дошкольного возраста в режимных моментах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УЧИМ ОДЕВАТЬСЯ ДЕВОЧЕК</vt:lpstr>
      <vt:lpstr>УЧИМ ОДЕВАТЬСЯ МАЛЬЧИКОВ</vt:lpstr>
      <vt:lpstr>Лепбук « Будь здоров!»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Работа с родителями.</vt:lpstr>
      <vt:lpstr>Работа с пед.коллективом.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Детский сад № 79 «Аистёнок» г. Орска</dc:title>
  <dc:creator>Дом</dc:creator>
  <dc:description>http://aida.ucoz.ru</dc:description>
  <cp:category>шаблоны к Powerpoint</cp:category>
  <cp:lastModifiedBy>Пользователь</cp:lastModifiedBy>
  <cp:revision>49</cp:revision>
  <dcterms:created xsi:type="dcterms:W3CDTF">2014-10-08T06:30:00Z</dcterms:created>
  <dcterms:modified xsi:type="dcterms:W3CDTF">2024-03-03T03:49:37Z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0BD71E2649F04DA78CBBC96B6A9F6DAE_12</vt:lpwstr>
  </property>
  <property fmtid="{D5CDD505-2E9C-101B-9397-08002B2CF9AE}" pid="3" name="KSOProductBuildVer">
    <vt:lpwstr>1049-12.2.0.13489</vt:lpwstr>
  </property>
</Properties>
</file>