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60" r:id="rId6"/>
    <p:sldId id="274" r:id="rId7"/>
    <p:sldId id="273" r:id="rId8"/>
    <p:sldId id="268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52E49DB-9D3B-4EE8-B9CE-4E7421CF4A90}">
          <p14:sldIdLst>
            <p14:sldId id="256"/>
            <p14:sldId id="257"/>
            <p14:sldId id="258"/>
            <p14:sldId id="272"/>
            <p14:sldId id="260"/>
            <p14:sldId id="274"/>
            <p14:sldId id="273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844" autoAdjust="0"/>
    <p:restoredTop sz="94643" autoAdjust="0"/>
  </p:normalViewPr>
  <p:slideViewPr>
    <p:cSldViewPr>
      <p:cViewPr>
        <p:scale>
          <a:sx n="84" d="100"/>
          <a:sy n="84" d="100"/>
        </p:scale>
        <p:origin x="-12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E32CF-8E13-4CB5-ABE3-F38964E73CDF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01C16-4F24-4F5B-BDCC-B7DBE5E27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3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999091" y="1068405"/>
            <a:ext cx="6858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75" y="3012848"/>
            <a:ext cx="2116943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97" y="6024436"/>
            <a:ext cx="4163787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71" y="4560037"/>
            <a:ext cx="1461579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168267" y="1858403"/>
            <a:ext cx="749438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74" y="2725475"/>
            <a:ext cx="714888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0" y="4564921"/>
            <a:ext cx="1181983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6551735" y="3190742"/>
            <a:ext cx="1025779" cy="7980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10" y="133476"/>
            <a:ext cx="1270670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123481" y="204025"/>
            <a:ext cx="993827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294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5" y="676492"/>
            <a:ext cx="6592097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37859" y="1856233"/>
            <a:ext cx="4514888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91" y="3299826"/>
            <a:ext cx="2074997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32" y="4173042"/>
            <a:ext cx="1906189" cy="243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33" y="981055"/>
            <a:ext cx="914400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2" y="4479720"/>
            <a:ext cx="1463577" cy="230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7246"/>
            <a:ext cx="728907" cy="100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86" y="4342559"/>
            <a:ext cx="730805" cy="10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13945" y="1031437"/>
            <a:ext cx="3629259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04419" y="1032932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04419" y="2497135"/>
            <a:ext cx="2531405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179527" y="3962833"/>
            <a:ext cx="2556298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03DACE6-1D5C-4F49-9BF2-619933C23C9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88E462-9B84-41C2-9F98-B9BEB0E83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03DACE6-1D5C-4F49-9BF2-619933C23C9B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E588E462-9B84-41C2-9F98-B9BEB0E83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01455" y="728651"/>
            <a:ext cx="6144104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296591" y="2944867"/>
            <a:ext cx="324896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296591" y="3765234"/>
            <a:ext cx="324896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591" y="4585603"/>
            <a:ext cx="324896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30" y="93728"/>
            <a:ext cx="907641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7" y="3059865"/>
            <a:ext cx="204795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16" y="5918231"/>
            <a:ext cx="3473549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59" y="4450329"/>
            <a:ext cx="1792664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335196" y="2480897"/>
            <a:ext cx="828999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4" y="1862002"/>
            <a:ext cx="709870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3" y="4355342"/>
            <a:ext cx="387698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552" y="95817"/>
            <a:ext cx="1095647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6" y="885525"/>
            <a:ext cx="629561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715191" y="968866"/>
            <a:ext cx="3582119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96620" y="968867"/>
            <a:ext cx="2460582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96620" y="1665674"/>
            <a:ext cx="2460582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496620" y="2362481"/>
            <a:ext cx="2460582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0" y="2916454"/>
            <a:ext cx="458121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41" y="6025931"/>
            <a:ext cx="4780237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80" y="4388563"/>
            <a:ext cx="1891274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4" y="644879"/>
            <a:ext cx="684252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82" y="48112"/>
            <a:ext cx="685177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81" y="3428999"/>
            <a:ext cx="345417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78" y="98118"/>
            <a:ext cx="977991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36" y="4298652"/>
            <a:ext cx="550725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1" y="3182409"/>
            <a:ext cx="2849303" cy="34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47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28077" y="914256"/>
            <a:ext cx="5734475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6721" y="2857433"/>
            <a:ext cx="2840660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26721" y="3567786"/>
            <a:ext cx="2840660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426721" y="4289744"/>
            <a:ext cx="2840660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08" y="2822805"/>
            <a:ext cx="2360045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5" y="5966014"/>
            <a:ext cx="463893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9136" y="4071487"/>
            <a:ext cx="1949928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31" y="2177053"/>
            <a:ext cx="635666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" y="202695"/>
            <a:ext cx="329577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5" y="2357019"/>
            <a:ext cx="821966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14" y="159527"/>
            <a:ext cx="36858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1" y="159528"/>
            <a:ext cx="1349985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00" y="22282"/>
            <a:ext cx="536783" cy="7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66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2877" y="843738"/>
            <a:ext cx="3582119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21282" y="882206"/>
            <a:ext cx="2460582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21282" y="1687791"/>
            <a:ext cx="2460582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21282" y="2498843"/>
            <a:ext cx="2460582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8" y="978492"/>
            <a:ext cx="74355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37" y="1944072"/>
            <a:ext cx="366603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51" y="15125"/>
            <a:ext cx="59252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97" y="4410037"/>
            <a:ext cx="335676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1" y="4410038"/>
            <a:ext cx="1418048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96" y="223625"/>
            <a:ext cx="1061475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27" y="4410037"/>
            <a:ext cx="727452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6031" y="3290361"/>
            <a:ext cx="20493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02" y="5973574"/>
            <a:ext cx="3742766" cy="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85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0331" y="593897"/>
            <a:ext cx="6144104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325467" y="2810113"/>
            <a:ext cx="324896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25467" y="3630481"/>
            <a:ext cx="324896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5467" y="4450849"/>
            <a:ext cx="3248968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4440" y="3191847"/>
            <a:ext cx="2296643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42" y="6050665"/>
            <a:ext cx="3684893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45" y="3907873"/>
            <a:ext cx="2068046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3" y="3915188"/>
            <a:ext cx="693968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83" y="3203228"/>
            <a:ext cx="502696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230"/>
            <a:ext cx="1318994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36" y="1309037"/>
            <a:ext cx="860240" cy="1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340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189931" y="177344"/>
            <a:ext cx="3582119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280" y="495400"/>
            <a:ext cx="2460582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29280" y="1460981"/>
            <a:ext cx="2460582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9280" y="2426562"/>
            <a:ext cx="2460582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6524" y="3369600"/>
            <a:ext cx="21573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63" y="6057046"/>
            <a:ext cx="4355255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3" y="4020408"/>
            <a:ext cx="1678781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80" y="3849818"/>
            <a:ext cx="542925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86" y="89905"/>
            <a:ext cx="1369706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386" y="1587794"/>
            <a:ext cx="1016573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563" y="3849819"/>
            <a:ext cx="736725" cy="10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6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077" y="914256"/>
            <a:ext cx="5734475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26721" y="2857433"/>
            <a:ext cx="2840660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426721" y="3567786"/>
            <a:ext cx="2840660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426721" y="4289744"/>
            <a:ext cx="2840660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12" y="3256318"/>
            <a:ext cx="2046017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47" y="6170623"/>
            <a:ext cx="328188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5" y="767447"/>
            <a:ext cx="752838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" y="4076172"/>
            <a:ext cx="1678781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41" y="3056376"/>
            <a:ext cx="542925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29" y="157246"/>
            <a:ext cx="1354066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74" y="2333105"/>
            <a:ext cx="957263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88" y="157246"/>
            <a:ext cx="354195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61" y="5185651"/>
            <a:ext cx="410678" cy="4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68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022" y="3332124"/>
            <a:ext cx="20736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6143486"/>
            <a:ext cx="3033993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28325" y="352849"/>
            <a:ext cx="3582119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150110" y="402158"/>
            <a:ext cx="2460582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150110" y="1367739"/>
            <a:ext cx="2460582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50110" y="2333320"/>
            <a:ext cx="2460582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" y="1750431"/>
            <a:ext cx="587829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012" y="3785284"/>
            <a:ext cx="2450306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6" y="4066674"/>
            <a:ext cx="542925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2" y="3428999"/>
            <a:ext cx="854685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21" y="182706"/>
            <a:ext cx="1402097" cy="156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28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243256" cy="4338784"/>
          </a:xfrm>
        </p:spPr>
        <p:txBody>
          <a:bodyPr/>
          <a:lstStyle/>
          <a:p>
            <a:pPr algn="ctr"/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УЧРЕЖДЕНИЕ «ЦЕНТР РАЗВИТИЯ РЕБЕНКА ДЕТСКИЙ САД №56 «НАДЕЖДА» г. ОРСКА»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Модернизация предметно-пространственной  среды для формирования основ  финансовой грамотности в дошкольном учреждении.  </a:t>
            </a:r>
          </a:p>
          <a:p>
            <a:pPr algn="ctr"/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воспитатель 1 категории Платонова. Ю.К. 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2005608"/>
            <a:ext cx="7704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стало дитя, лишь беспомощным ртом –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Приучай его с детства заниматься трудом,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он раньше познает, как хлеб достаётся –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полезней ему будет в жизни потом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!..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get-zen_doc/1593239/pub_5c8fc850a611ae00b42d6ef1_5c8fc8a7ee822b00b38b461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23728" y="3933056"/>
            <a:ext cx="4071981" cy="20162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08912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Помочь детям войти в социально-экономическую жизнь, способствовать формированию основ финансовой грамотности у детей дошкольного возраста.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Создать условия для формирования элементарных экономических знаний у детей.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Научить понимать и ценить окружающий предметный мир (как результат труда людей, видеть красоту человеческого творения и относиться к нему с уважением.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Развить эмоциональную сферу детей, умение понимать свое эмоциональное состояние, регулировать собственное поведение, формировать положительную самооценку, способность распознать чувства других людей.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Развить у детей навыки и привычки речевого этикета, культурного поведения в быту (вести себя правильно в реальных жизненных ситуациях с разумными потребностями).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 Формировать правильное отношение к деньгам как предмету жизненной необходимости</a:t>
            </a:r>
            <a:endParaRPr lang="ru-RU" sz="2000" dirty="0" smtClean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r>
              <a:rPr lang="en-US" sz="54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54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79208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endParaRPr lang="ru-RU" sz="2800" b="1" dirty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endParaRPr lang="ru-RU" sz="2800" b="1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Развивающая</a:t>
            </a:r>
            <a:r>
              <a:rPr lang="en-US" sz="28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предметно-пространственная</a:t>
            </a:r>
            <a:r>
              <a:rPr lang="en-US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среда</a:t>
            </a:r>
            <a:r>
              <a:rPr lang="en-US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должна</a:t>
            </a:r>
            <a:r>
              <a:rPr lang="en-US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быть</a:t>
            </a:r>
            <a:r>
              <a:rPr lang="en-US" sz="2800" b="1" dirty="0" smtClean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:</a:t>
            </a:r>
            <a:endParaRPr lang="ru-RU" sz="2800" b="1" dirty="0" smtClean="0"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содержательно насыщенной;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полифункциональной;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трансформируемой;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вариативной;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доступной;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40"/>
              </a:spcBef>
              <a:buClr>
                <a:schemeClr val="hlink"/>
              </a:buClr>
              <a:buSzPts val="2560"/>
              <a:buFont typeface="Noto Sans Symbols"/>
              <a:buChar char="●"/>
            </a:pPr>
            <a:r>
              <a:rPr lang="ru-RU" sz="2800" b="1" dirty="0"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rPr>
              <a:t>безопасной.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5298" name="Picture 2" descr="https://avatars.mds.yandex.net/get-zen_doc/1593239/pub_5c8fc850a611ae00b42d6ef1_5c8fc8a7ee822b00b38b461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89350" y="3500243"/>
            <a:ext cx="4071981" cy="20162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04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5690"/>
            <a:ext cx="518457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t="24883" r="5114" b="1"/>
          <a:stretch/>
        </p:blipFill>
        <p:spPr>
          <a:xfrm>
            <a:off x="107504" y="3645024"/>
            <a:ext cx="5616624" cy="2347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7854" r="26336"/>
          <a:stretch/>
        </p:blipFill>
        <p:spPr>
          <a:xfrm>
            <a:off x="5724128" y="188640"/>
            <a:ext cx="3264096" cy="3057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404664"/>
            <a:ext cx="2770648" cy="3244342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группе создана предметно-пространственная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11208" cy="3244342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 финансовой грамотности: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-Дидактические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игры, настольно-печатные игры;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-Атрибуты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сюжетно-ролевых игр;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-Художественная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 по теме;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-Альбом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«Профессии родителей»;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-Деньги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(банкноты, монеты) разного номинала;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-Деньги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разных стран;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-Пластиковые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карты;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-Папка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загадками, пословицами и поговорками;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-Картотека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дидактических игр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ds05.infourok.ru/uploads/ex/0a0d/000c3f0c-0b2a5f62/hello_html_612339b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601" y="4570470"/>
            <a:ext cx="2386267" cy="199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1816" r="28812"/>
          <a:stretch/>
        </p:blipFill>
        <p:spPr>
          <a:xfrm>
            <a:off x="89456" y="476674"/>
            <a:ext cx="3457088" cy="25269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91387"/>
            <a:ext cx="2124633" cy="1257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8273" r="15050" b="-1"/>
          <a:stretch/>
        </p:blipFill>
        <p:spPr>
          <a:xfrm>
            <a:off x="4391508" y="2276872"/>
            <a:ext cx="4713249" cy="2472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4"/>
            <a:ext cx="3311575" cy="1728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2573" b="20075"/>
          <a:stretch/>
        </p:blipFill>
        <p:spPr>
          <a:xfrm>
            <a:off x="0" y="3645024"/>
            <a:ext cx="4284004" cy="2537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252" r="20467" b="6856"/>
          <a:stretch/>
        </p:blipFill>
        <p:spPr>
          <a:xfrm>
            <a:off x="5148064" y="4531431"/>
            <a:ext cx="2444855" cy="19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848872" cy="2016224"/>
          </a:xfrm>
        </p:spPr>
        <p:txBody>
          <a:bodyPr/>
          <a:lstStyle/>
          <a:p>
            <a:pPr algn="l"/>
            <a:r>
              <a:rPr lang="ru-RU"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художественная литература несет в себе большой воспитательный и развивающий потенциал по экономическому образованию дошкольников. Содержание произведений способствует воспитанию и уважению к труду взрослых, учат бережливости, знакомят с экономическими категориями: труд, обмен, производство, предприимчивость.</a:t>
            </a:r>
            <a:br>
              <a:rPr lang="ru-RU" sz="20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832399"/>
            <a:ext cx="1485904" cy="202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4509120"/>
            <a:ext cx="1657348" cy="201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2040" y="2852936"/>
            <a:ext cx="1704212" cy="2019679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5686" y="4581128"/>
            <a:ext cx="1547049" cy="2005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36912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Спасибо</a:t>
            </a:r>
            <a:r>
              <a:rPr lang="ru-RU" sz="6600" dirty="0">
                <a:solidFill>
                  <a:srgbClr val="002060"/>
                </a:solidFill>
              </a:rPr>
              <a:t> </a:t>
            </a:r>
            <a:r>
              <a:rPr lang="ru-RU" sz="6600" b="1" dirty="0">
                <a:solidFill>
                  <a:srgbClr val="002060"/>
                </a:solidFill>
              </a:rPr>
              <a:t>за</a:t>
            </a:r>
            <a:r>
              <a:rPr lang="ru-RU" sz="6600" dirty="0">
                <a:solidFill>
                  <a:srgbClr val="002060"/>
                </a:solidFill>
              </a:rPr>
              <a:t> </a:t>
            </a:r>
            <a:r>
              <a:rPr lang="ru-RU" sz="6600" b="1" dirty="0">
                <a:solidFill>
                  <a:srgbClr val="002060"/>
                </a:solidFill>
              </a:rPr>
              <a:t>внимание</a:t>
            </a:r>
            <a:r>
              <a:rPr lang="ru-RU" sz="6600" dirty="0">
                <a:solidFill>
                  <a:srgbClr val="00206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9B2E39B-AEB3-4C3A-A91A-A38E025EC92F}" vid="{E5ABECA3-E497-44CD-96B3-857219B8D45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558</TotalTime>
  <Words>141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  </vt:lpstr>
      <vt:lpstr>Презентация PowerPoint</vt:lpstr>
      <vt:lpstr>Презентация PowerPoint</vt:lpstr>
      <vt:lpstr>Презентация PowerPoint</vt:lpstr>
      <vt:lpstr>            В группе создана предметно-пространственная среда</vt:lpstr>
      <vt:lpstr>  Содержание центра финансовой грамотности:   -Дидактические игры, настольно-печатные игры; -Атрибуты для сюжетно-ролевых игр; -Художественная литература по теме; -Альбом: «Профессии родителей»; -Деньги (банкноты, монеты) разного номинала; -Деньги разных стран; -Пластиковые карты; -Папка с загадками, пословицами и поговорками; -Картотека дидактических игр      </vt:lpstr>
      <vt:lpstr>Презентация PowerPoint</vt:lpstr>
      <vt:lpstr>Детская художественная литература несет в себе большой воспитательный и развивающий потенциал по экономическому образованию дошкольников. Содержание произведений способствует воспитанию и уважению к труду взрослых, учат бережливости, знакомят с экономическими категориями: труд, обмен, производство, предприимчивость.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развивающей предметно-пространственной среды при организации образовательной работы по ранней финансовой грамотности</dc:title>
  <dc:creator>Саня</dc:creator>
  <cp:lastModifiedBy>Платонова Юлия</cp:lastModifiedBy>
  <cp:revision>61</cp:revision>
  <dcterms:created xsi:type="dcterms:W3CDTF">2019-10-19T01:29:08Z</dcterms:created>
  <dcterms:modified xsi:type="dcterms:W3CDTF">2022-04-07T06:10:30Z</dcterms:modified>
</cp:coreProperties>
</file>